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78" r:id="rId2"/>
    <p:sldMasterId id="2147483679" r:id="rId3"/>
  </p:sldMasterIdLst>
  <p:notesMasterIdLst>
    <p:notesMasterId r:id="rId2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65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A5758B-903F-4781-9969-1D95C513721C}">
  <a:tblStyle styleId="{A0A5758B-903F-4781-9969-1D95C51372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9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bd86f00a2_2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7bd86f00a2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bd86f00a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7bd86f00a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bd86f00a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7bd86f00a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bd86f00a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7bd86f00a2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bd86f00a2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7bd86f00a2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bd86f00a2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7bd86f00a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bd86f00a2_2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7bd86f00a2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bd86f00a2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7bd86f00a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bd86f00a2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7bd86f00a2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bd86f00a2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7bd86f00a2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bd86f00a2_2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7bd86f00a2_2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bd86f00a2_2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7bd86f00a2_2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bd86f00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7bd86f00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bd86f00a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7bd86f00a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bd86f00a2_2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7bd86f00a2_2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bd86f00a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7bd86f00a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bd86f00a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7bd86f00a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bd86f00a2_2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7bd86f00a2_2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bd86f00a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7bd86f00a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bd86f00a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7bd86f00a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bd86f00a2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7bd86f00a2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 descr="Droplets-H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1313259" y="975589"/>
            <a:ext cx="6517500" cy="18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313259" y="2914650"/>
            <a:ext cx="65175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1700">
                <a:solidFill>
                  <a:srgbClr val="7F7F7F"/>
                </a:solidFill>
              </a:defRPr>
            </a:lvl1pPr>
            <a:lvl2pPr lvl="1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85331" y="1775319"/>
            <a:ext cx="7773000" cy="25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85331" y="621422"/>
            <a:ext cx="77637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wentieth Century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685331" y="2743093"/>
            <a:ext cx="77637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685331" y="1775319"/>
            <a:ext cx="3829500" cy="25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4629150" y="1775319"/>
            <a:ext cx="3828900" cy="25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859746" y="1778263"/>
            <a:ext cx="3655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685331" y="2288259"/>
            <a:ext cx="38295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3"/>
          </p:nvPr>
        </p:nvSpPr>
        <p:spPr>
          <a:xfrm>
            <a:off x="4797317" y="1778263"/>
            <a:ext cx="36615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4"/>
          </p:nvPr>
        </p:nvSpPr>
        <p:spPr>
          <a:xfrm>
            <a:off x="4629150" y="2288259"/>
            <a:ext cx="38292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685331" y="457200"/>
            <a:ext cx="2951700" cy="15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808547" y="457200"/>
            <a:ext cx="46500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2"/>
          </p:nvPr>
        </p:nvSpPr>
        <p:spPr>
          <a:xfrm>
            <a:off x="685331" y="1974639"/>
            <a:ext cx="2951700" cy="2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685331" y="457200"/>
            <a:ext cx="4451100" cy="15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>
            <a:spLocks noGrp="1"/>
          </p:cNvSpPr>
          <p:nvPr>
            <p:ph type="pic" idx="2"/>
          </p:nvPr>
        </p:nvSpPr>
        <p:spPr>
          <a:xfrm>
            <a:off x="5568602" y="457201"/>
            <a:ext cx="2441400" cy="38862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685346" y="1974639"/>
            <a:ext cx="4451100" cy="2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685346" y="3217030"/>
            <a:ext cx="77733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>
            <a:spLocks noGrp="1"/>
          </p:cNvSpPr>
          <p:nvPr>
            <p:ph type="pic" idx="2"/>
          </p:nvPr>
        </p:nvSpPr>
        <p:spPr>
          <a:xfrm>
            <a:off x="888558" y="523696"/>
            <a:ext cx="7366800" cy="2410500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685331" y="3831546"/>
            <a:ext cx="77733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685331" y="457199"/>
            <a:ext cx="7773300" cy="2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685331" y="3153616"/>
            <a:ext cx="7773300" cy="11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100" cy="2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1290483" y="2707524"/>
            <a:ext cx="65643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2"/>
          </p:nvPr>
        </p:nvSpPr>
        <p:spPr>
          <a:xfrm>
            <a:off x="685331" y="3279597"/>
            <a:ext cx="7773300" cy="10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751116" y="565625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lang="en" sz="6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1100"/>
          </a:p>
        </p:txBody>
      </p:sp>
      <p:sp>
        <p:nvSpPr>
          <p:cNvPr id="147" name="Google Shape;147;p25"/>
          <p:cNvSpPr txBox="1"/>
          <p:nvPr/>
        </p:nvSpPr>
        <p:spPr>
          <a:xfrm>
            <a:off x="7918168" y="22451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lang="en" sz="6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685331" y="1604041"/>
            <a:ext cx="7773300" cy="18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685331" y="3496751"/>
            <a:ext cx="77733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685331" y="457200"/>
            <a:ext cx="7773300" cy="12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685331" y="1775320"/>
            <a:ext cx="24741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ctr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2"/>
          </p:nvPr>
        </p:nvSpPr>
        <p:spPr>
          <a:xfrm>
            <a:off x="685331" y="2207516"/>
            <a:ext cx="2474100" cy="21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3"/>
          </p:nvPr>
        </p:nvSpPr>
        <p:spPr>
          <a:xfrm>
            <a:off x="3339292" y="1775320"/>
            <a:ext cx="24687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ctr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4"/>
          </p:nvPr>
        </p:nvSpPr>
        <p:spPr>
          <a:xfrm>
            <a:off x="3331011" y="2207516"/>
            <a:ext cx="2477400" cy="21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5"/>
          </p:nvPr>
        </p:nvSpPr>
        <p:spPr>
          <a:xfrm>
            <a:off x="5979973" y="1775320"/>
            <a:ext cx="24786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ctr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6"/>
          </p:nvPr>
        </p:nvSpPr>
        <p:spPr>
          <a:xfrm>
            <a:off x="5979973" y="2207516"/>
            <a:ext cx="2478600" cy="21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685331" y="458079"/>
            <a:ext cx="7773300" cy="12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685331" y="3153615"/>
            <a:ext cx="24723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ctr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1700" b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71" name="Google Shape;171;p28"/>
          <p:cNvSpPr>
            <a:spLocks noGrp="1"/>
          </p:cNvSpPr>
          <p:nvPr>
            <p:ph type="pic" idx="2"/>
          </p:nvPr>
        </p:nvSpPr>
        <p:spPr>
          <a:xfrm>
            <a:off x="685331" y="1775320"/>
            <a:ext cx="2472300" cy="1143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3"/>
          </p:nvPr>
        </p:nvSpPr>
        <p:spPr>
          <a:xfrm>
            <a:off x="685331" y="3585812"/>
            <a:ext cx="24723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4"/>
          </p:nvPr>
        </p:nvSpPr>
        <p:spPr>
          <a:xfrm>
            <a:off x="3332069" y="3153615"/>
            <a:ext cx="247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ctr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1700" b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74" name="Google Shape;174;p28"/>
          <p:cNvSpPr>
            <a:spLocks noGrp="1"/>
          </p:cNvSpPr>
          <p:nvPr>
            <p:ph type="pic" idx="5"/>
          </p:nvPr>
        </p:nvSpPr>
        <p:spPr>
          <a:xfrm>
            <a:off x="3331011" y="1775320"/>
            <a:ext cx="2477400" cy="1143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6"/>
          </p:nvPr>
        </p:nvSpPr>
        <p:spPr>
          <a:xfrm>
            <a:off x="3331011" y="3585810"/>
            <a:ext cx="24774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7"/>
          </p:nvPr>
        </p:nvSpPr>
        <p:spPr>
          <a:xfrm>
            <a:off x="5979973" y="3153615"/>
            <a:ext cx="24756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ctr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1700" b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77" name="Google Shape;177;p28"/>
          <p:cNvSpPr>
            <a:spLocks noGrp="1"/>
          </p:cNvSpPr>
          <p:nvPr>
            <p:ph type="pic" idx="8"/>
          </p:nvPr>
        </p:nvSpPr>
        <p:spPr>
          <a:xfrm>
            <a:off x="5979973" y="1775320"/>
            <a:ext cx="2478600" cy="1143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body" idx="9"/>
          </p:nvPr>
        </p:nvSpPr>
        <p:spPr>
          <a:xfrm>
            <a:off x="5979879" y="3585809"/>
            <a:ext cx="24789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 rot="5400000">
            <a:off x="3288021" y="-827330"/>
            <a:ext cx="2568000" cy="77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 rot="5400000">
            <a:off x="5558119" y="1442851"/>
            <a:ext cx="3886200" cy="1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wentieth Century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 rot="5400000">
            <a:off x="1614224" y="-471749"/>
            <a:ext cx="3886200" cy="57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685331" y="621422"/>
            <a:ext cx="77637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wentieth Century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685331" y="2743093"/>
            <a:ext cx="77637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12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\\DROBO-FS\QuickDrops\JB\PPTX NG\Droplets\LightingOverlay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wentieth Century"/>
              <a:buNone/>
              <a:defRPr sz="27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685331" y="1775320"/>
            <a:ext cx="7773300" cy="25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238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36363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1" descr="\\DROBO-FS\QuickDrops\JB\PPTX NG\Droplets\LightingOverla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body" idx="1"/>
          </p:nvPr>
        </p:nvSpPr>
        <p:spPr>
          <a:xfrm>
            <a:off x="685331" y="1775320"/>
            <a:ext cx="7773300" cy="25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238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ctrTitle"/>
          </p:nvPr>
        </p:nvSpPr>
        <p:spPr>
          <a:xfrm>
            <a:off x="1313250" y="1149499"/>
            <a:ext cx="6517500" cy="1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" sz="4000"/>
              <a:t>ANM ANOMALY DETECTION CHALLENGE FALL 2019</a:t>
            </a:r>
            <a:endParaRPr sz="4000"/>
          </a:p>
        </p:txBody>
      </p:sp>
      <p:sp>
        <p:nvSpPr>
          <p:cNvPr id="215" name="Google Shape;215;p33"/>
          <p:cNvSpPr txBox="1">
            <a:spLocks noGrp="1"/>
          </p:cNvSpPr>
          <p:nvPr>
            <p:ph type="subTitle" idx="1"/>
          </p:nvPr>
        </p:nvSpPr>
        <p:spPr>
          <a:xfrm>
            <a:off x="1313259" y="2914650"/>
            <a:ext cx="65175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2400"/>
              <a:t>DAVIDE LIU AND SHUBH VACHHER</a:t>
            </a:r>
            <a:endParaRPr sz="2400"/>
          </a:p>
          <a:p>
            <a:pPr marL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lang="en" sz="2400"/>
              <a:t>TSINGHUA UNIVERSITY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C80A7"/>
            </a:gs>
            <a:gs pos="100000">
              <a:srgbClr val="2A5382"/>
            </a:gs>
          </a:gsLst>
          <a:lin ang="5400012" scaled="0"/>
        </a:gra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3"/>
          <p:cNvSpPr/>
          <p:nvPr/>
        </p:nvSpPr>
        <p:spPr>
          <a:xfrm>
            <a:off x="0" y="1"/>
            <a:ext cx="9141600" cy="5143500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12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9" name="Google Shape;309;p43"/>
          <p:cNvSpPr/>
          <p:nvPr/>
        </p:nvSpPr>
        <p:spPr>
          <a:xfrm>
            <a:off x="8399" y="0"/>
            <a:ext cx="9144000" cy="51435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0" name="Google Shape;310;p43"/>
          <p:cNvSpPr/>
          <p:nvPr/>
        </p:nvSpPr>
        <p:spPr>
          <a:xfrm>
            <a:off x="0" y="0"/>
            <a:ext cx="9144000" cy="3965100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12" scaled="0"/>
          </a:gradFill>
          <a:ln>
            <a:noFill/>
          </a:ln>
          <a:effectLst>
            <a:outerShdw blurRad="88900" dist="254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11" name="Google Shape;311;p43"/>
          <p:cNvPicPr preferRelativeResize="0"/>
          <p:nvPr/>
        </p:nvPicPr>
        <p:blipFill rotWithShape="1">
          <a:blip r:embed="rId4">
            <a:alphaModFix/>
          </a:blip>
          <a:srcRect b="76269"/>
          <a:stretch/>
        </p:blipFill>
        <p:spPr>
          <a:xfrm>
            <a:off x="0" y="0"/>
            <a:ext cx="9144000" cy="1220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3"/>
          <p:cNvPicPr preferRelativeResize="0"/>
          <p:nvPr/>
        </p:nvPicPr>
        <p:blipFill rotWithShape="1">
          <a:blip r:embed="rId4">
            <a:alphaModFix/>
          </a:blip>
          <a:srcRect l="48251" t="72447" r="32841"/>
          <a:stretch/>
        </p:blipFill>
        <p:spPr>
          <a:xfrm>
            <a:off x="4894600" y="2538040"/>
            <a:ext cx="1737360" cy="1417498"/>
          </a:xfrm>
          <a:custGeom>
            <a:avLst/>
            <a:gdLst/>
            <a:ahLst/>
            <a:cxnLst/>
            <a:rect l="l" t="t" r="r" b="b"/>
            <a:pathLst>
              <a:path w="12192000" h="3611460" extrusionOk="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13" name="Google Shape;313;p43"/>
          <p:cNvPicPr preferRelativeResize="0"/>
          <p:nvPr/>
        </p:nvPicPr>
        <p:blipFill rotWithShape="1">
          <a:blip r:embed="rId4">
            <a:alphaModFix/>
          </a:blip>
          <a:srcRect l="25268" t="72447" r="62822"/>
          <a:stretch/>
        </p:blipFill>
        <p:spPr>
          <a:xfrm>
            <a:off x="4082298" y="2528264"/>
            <a:ext cx="1097280" cy="1417498"/>
          </a:xfrm>
          <a:custGeom>
            <a:avLst/>
            <a:gdLst/>
            <a:ahLst/>
            <a:cxnLst/>
            <a:rect l="l" t="t" r="r" b="b"/>
            <a:pathLst>
              <a:path w="12192000" h="3611460" extrusionOk="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14" name="Google Shape;314;p43"/>
          <p:cNvPicPr preferRelativeResize="0"/>
          <p:nvPr/>
        </p:nvPicPr>
        <p:blipFill rotWithShape="1">
          <a:blip r:embed="rId4">
            <a:alphaModFix/>
          </a:blip>
          <a:srcRect l="73445" t="47340"/>
          <a:stretch/>
        </p:blipFill>
        <p:spPr>
          <a:xfrm>
            <a:off x="6724184" y="1256436"/>
            <a:ext cx="2428214" cy="2708595"/>
          </a:xfrm>
          <a:custGeom>
            <a:avLst/>
            <a:gdLst/>
            <a:ahLst/>
            <a:cxnLst/>
            <a:rect l="l" t="t" r="r" b="b"/>
            <a:pathLst>
              <a:path w="3237619" h="3611460" extrusionOk="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15" name="Google Shape;315;p43"/>
          <p:cNvSpPr txBox="1">
            <a:spLocks noGrp="1"/>
          </p:cNvSpPr>
          <p:nvPr>
            <p:ph type="title"/>
          </p:nvPr>
        </p:nvSpPr>
        <p:spPr>
          <a:xfrm>
            <a:off x="1376425" y="843094"/>
            <a:ext cx="6517500" cy="13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wentieth Century"/>
              <a:buNone/>
            </a:pPr>
            <a:r>
              <a:rPr lang="en" sz="4000"/>
              <a:t>DONUT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/>
        </p:nvSpPr>
        <p:spPr>
          <a:xfrm>
            <a:off x="2691900" y="468550"/>
            <a:ext cx="3987506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Twentieth Century"/>
                <a:ea typeface="Twentieth Century"/>
                <a:cs typeface="Twentieth Century"/>
                <a:sym typeface="Twentieth Century"/>
              </a:rPr>
              <a:t>Donut Architecture</a:t>
            </a:r>
            <a:endParaRPr sz="3600" b="1" dirty="0">
              <a:solidFill>
                <a:srgbClr val="BF9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21" name="Google Shape;32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250" y="1452600"/>
            <a:ext cx="5175699" cy="337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05000"/>
            <a:ext cx="3250625" cy="20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/>
        </p:nvSpPr>
        <p:spPr>
          <a:xfrm>
            <a:off x="1604100" y="520500"/>
            <a:ext cx="59358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wentieth Century"/>
                <a:ea typeface="Twentieth Century"/>
                <a:cs typeface="Twentieth Century"/>
                <a:sym typeface="Twentieth Century"/>
              </a:rPr>
              <a:t>Donut : M-ELBO loss function</a:t>
            </a:r>
            <a:endParaRPr sz="3600" b="1">
              <a:solidFill>
                <a:srgbClr val="BF9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28" name="Google Shape;3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11" y="1844825"/>
            <a:ext cx="8185376" cy="439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6148" y="2871824"/>
            <a:ext cx="2258889" cy="42685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5"/>
          <p:cNvSpPr txBox="1"/>
          <p:nvPr/>
        </p:nvSpPr>
        <p:spPr>
          <a:xfrm>
            <a:off x="1604100" y="3568500"/>
            <a:ext cx="59358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Donut Output : Score (Not Final Prediction)</a:t>
            </a:r>
            <a:endParaRPr sz="2500" b="1">
              <a:solidFill>
                <a:srgbClr val="CC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/>
        </p:nvSpPr>
        <p:spPr>
          <a:xfrm>
            <a:off x="1604100" y="273725"/>
            <a:ext cx="5935800" cy="1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wentieth Century"/>
                <a:ea typeface="Twentieth Century"/>
                <a:cs typeface="Twentieth Century"/>
                <a:sym typeface="Twentieth Century"/>
              </a:rPr>
              <a:t>F1 Score Optimization using Custom Thresholds</a:t>
            </a:r>
            <a:endParaRPr sz="3600" b="1">
              <a:solidFill>
                <a:srgbClr val="BF9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36" name="Google Shape;3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9625"/>
            <a:ext cx="4382234" cy="32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284" y="1461125"/>
            <a:ext cx="4304566" cy="322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6"/>
          <p:cNvSpPr txBox="1"/>
          <p:nvPr/>
        </p:nvSpPr>
        <p:spPr>
          <a:xfrm>
            <a:off x="304800" y="4577675"/>
            <a:ext cx="42147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Final Score on Test Set : 0.355</a:t>
            </a:r>
            <a:endParaRPr sz="2500" b="1" dirty="0">
              <a:solidFill>
                <a:srgbClr val="CC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/>
        </p:nvSpPr>
        <p:spPr>
          <a:xfrm>
            <a:off x="1604100" y="100225"/>
            <a:ext cx="5935800" cy="1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wentieth Century"/>
                <a:ea typeface="Twentieth Century"/>
                <a:cs typeface="Twentieth Century"/>
                <a:sym typeface="Twentieth Century"/>
              </a:rPr>
              <a:t>F1 Score Optimization using Random Forest</a:t>
            </a:r>
            <a:endParaRPr sz="3600" b="1">
              <a:solidFill>
                <a:srgbClr val="BF9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44" name="Google Shape;34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063" y="1378525"/>
            <a:ext cx="5315874" cy="345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7"/>
          <p:cNvSpPr txBox="1"/>
          <p:nvPr/>
        </p:nvSpPr>
        <p:spPr>
          <a:xfrm>
            <a:off x="0" y="4272875"/>
            <a:ext cx="42147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Final Score on Test Set : 0.55</a:t>
            </a:r>
            <a:endParaRPr sz="2500" b="1">
              <a:solidFill>
                <a:srgbClr val="CC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C80A7"/>
            </a:gs>
            <a:gs pos="100000">
              <a:srgbClr val="2A5382"/>
            </a:gs>
          </a:gsLst>
          <a:lin ang="5400000" scaled="0"/>
        </a:gra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8"/>
          <p:cNvSpPr/>
          <p:nvPr/>
        </p:nvSpPr>
        <p:spPr>
          <a:xfrm>
            <a:off x="0" y="1"/>
            <a:ext cx="9141714" cy="5143500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3" name="Google Shape;353;p48"/>
          <p:cNvSpPr/>
          <p:nvPr/>
        </p:nvSpPr>
        <p:spPr>
          <a:xfrm>
            <a:off x="8399" y="0"/>
            <a:ext cx="9144000" cy="51435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4" name="Google Shape;354;p48"/>
          <p:cNvSpPr/>
          <p:nvPr/>
        </p:nvSpPr>
        <p:spPr>
          <a:xfrm>
            <a:off x="0" y="0"/>
            <a:ext cx="9144000" cy="3965031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  <a:effectLst>
            <a:outerShdw blurRad="88900" dist="254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55" name="Google Shape;355;p48"/>
          <p:cNvPicPr preferRelativeResize="0"/>
          <p:nvPr/>
        </p:nvPicPr>
        <p:blipFill rotWithShape="1">
          <a:blip r:embed="rId4">
            <a:alphaModFix/>
          </a:blip>
          <a:srcRect b="76269"/>
          <a:stretch/>
        </p:blipFill>
        <p:spPr>
          <a:xfrm>
            <a:off x="0" y="0"/>
            <a:ext cx="9144000" cy="1220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8"/>
          <p:cNvPicPr preferRelativeResize="0"/>
          <p:nvPr/>
        </p:nvPicPr>
        <p:blipFill rotWithShape="1">
          <a:blip r:embed="rId4">
            <a:alphaModFix/>
          </a:blip>
          <a:srcRect l="48251" t="72447" r="32841"/>
          <a:stretch/>
        </p:blipFill>
        <p:spPr>
          <a:xfrm>
            <a:off x="4894600" y="2538040"/>
            <a:ext cx="1728904" cy="1417216"/>
          </a:xfrm>
          <a:custGeom>
            <a:avLst/>
            <a:gdLst/>
            <a:ahLst/>
            <a:cxnLst/>
            <a:rect l="l" t="t" r="r" b="b"/>
            <a:pathLst>
              <a:path w="12192000" h="3611460" extrusionOk="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57" name="Google Shape;357;p48"/>
          <p:cNvPicPr preferRelativeResize="0"/>
          <p:nvPr/>
        </p:nvPicPr>
        <p:blipFill rotWithShape="1">
          <a:blip r:embed="rId4">
            <a:alphaModFix/>
          </a:blip>
          <a:srcRect l="25269" t="72447" r="62821"/>
          <a:stretch/>
        </p:blipFill>
        <p:spPr>
          <a:xfrm>
            <a:off x="4082298" y="2528264"/>
            <a:ext cx="1088939" cy="1417216"/>
          </a:xfrm>
          <a:custGeom>
            <a:avLst/>
            <a:gdLst/>
            <a:ahLst/>
            <a:cxnLst/>
            <a:rect l="l" t="t" r="r" b="b"/>
            <a:pathLst>
              <a:path w="12192000" h="3611460" extrusionOk="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58" name="Google Shape;358;p48"/>
          <p:cNvPicPr preferRelativeResize="0"/>
          <p:nvPr/>
        </p:nvPicPr>
        <p:blipFill rotWithShape="1">
          <a:blip r:embed="rId4">
            <a:alphaModFix/>
          </a:blip>
          <a:srcRect l="73445" t="47340"/>
          <a:stretch/>
        </p:blipFill>
        <p:spPr>
          <a:xfrm>
            <a:off x="6724184" y="1256436"/>
            <a:ext cx="2428214" cy="2708595"/>
          </a:xfrm>
          <a:custGeom>
            <a:avLst/>
            <a:gdLst/>
            <a:ahLst/>
            <a:cxnLst/>
            <a:rect l="l" t="t" r="r" b="b"/>
            <a:pathLst>
              <a:path w="3237619" h="3611460" extrusionOk="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59" name="Google Shape;359;p48"/>
          <p:cNvSpPr txBox="1">
            <a:spLocks noGrp="1"/>
          </p:cNvSpPr>
          <p:nvPr>
            <p:ph type="title"/>
          </p:nvPr>
        </p:nvSpPr>
        <p:spPr>
          <a:xfrm>
            <a:off x="1376425" y="843094"/>
            <a:ext cx="6517482" cy="13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wentieth Century"/>
              <a:buNone/>
            </a:pPr>
            <a:r>
              <a:rPr lang="en" sz="4000"/>
              <a:t>DEEP FEEDFORWARD NETWORK</a:t>
            </a:r>
            <a:endParaRPr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/>
        </p:nvSpPr>
        <p:spPr>
          <a:xfrm>
            <a:off x="1165075" y="283800"/>
            <a:ext cx="40026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wentieth Century"/>
                <a:ea typeface="Twentieth Century"/>
                <a:cs typeface="Twentieth Century"/>
                <a:sym typeface="Twentieth Century"/>
              </a:rPr>
              <a:t>Model Architecture</a:t>
            </a:r>
            <a:endParaRPr sz="3600" b="1">
              <a:solidFill>
                <a:srgbClr val="BF9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5" name="Google Shape;365;p49"/>
          <p:cNvSpPr txBox="1"/>
          <p:nvPr/>
        </p:nvSpPr>
        <p:spPr>
          <a:xfrm>
            <a:off x="0" y="4349075"/>
            <a:ext cx="42147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Final Score on Test Set : 0.61</a:t>
            </a:r>
            <a:endParaRPr sz="2500" b="1" dirty="0">
              <a:solidFill>
                <a:srgbClr val="CC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66" name="Google Shape;36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850" y="171352"/>
            <a:ext cx="1480925" cy="486587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9"/>
          <p:cNvSpPr txBox="1">
            <a:spLocks noGrp="1"/>
          </p:cNvSpPr>
          <p:nvPr>
            <p:ph type="body" idx="1"/>
          </p:nvPr>
        </p:nvSpPr>
        <p:spPr>
          <a:xfrm>
            <a:off x="482875" y="1215900"/>
            <a:ext cx="4977600" cy="3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0800" lvl="0" indent="0" algn="l" rtl="0"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rPr lang="en" sz="2800" b="1" dirty="0"/>
              <a:t>1.  Feature Engineering</a:t>
            </a:r>
            <a:endParaRPr sz="2800" b="1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 b="1" dirty="0"/>
              <a:t>KPI value graph is subsampled (1 minute period)</a:t>
            </a:r>
            <a:endParaRPr sz="2200" b="1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200" b="1" dirty="0"/>
              <a:t>Slope is taken for each period</a:t>
            </a:r>
            <a:r>
              <a:rPr lang="en" sz="2800" b="1" dirty="0"/>
              <a:t> </a:t>
            </a:r>
            <a:endParaRPr sz="2800" b="1" dirty="0"/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 b="1" dirty="0"/>
              <a:t>2. Deep Feedforward Network</a:t>
            </a:r>
            <a:endParaRPr sz="2800" b="1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 b="1" dirty="0"/>
              <a:t>Takes input as slopes at each timestamp</a:t>
            </a:r>
            <a:endParaRPr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 txBox="1">
            <a:spLocks noGrp="1"/>
          </p:cNvSpPr>
          <p:nvPr>
            <p:ph type="body" idx="1"/>
          </p:nvPr>
        </p:nvSpPr>
        <p:spPr>
          <a:xfrm>
            <a:off x="482875" y="1215900"/>
            <a:ext cx="7842900" cy="26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8300" algn="l" rtl="0"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en" sz="2800" b="1"/>
              <a:t>Make a final submission file</a:t>
            </a:r>
            <a:endParaRPr sz="2800" b="1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800" b="1"/>
              <a:t>Best f1 score on train set</a:t>
            </a:r>
            <a:endParaRPr sz="2800" b="1"/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800" b="1"/>
              <a:t>Donut vs DFN</a:t>
            </a:r>
            <a:endParaRPr sz="2800" b="1"/>
          </a:p>
        </p:txBody>
      </p:sp>
      <p:sp>
        <p:nvSpPr>
          <p:cNvPr id="373" name="Google Shape;373;p50"/>
          <p:cNvSpPr txBox="1"/>
          <p:nvPr/>
        </p:nvSpPr>
        <p:spPr>
          <a:xfrm>
            <a:off x="1165075" y="283800"/>
            <a:ext cx="6888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wentieth Century"/>
                <a:ea typeface="Twentieth Century"/>
                <a:cs typeface="Twentieth Century"/>
                <a:sym typeface="Twentieth Century"/>
              </a:rPr>
              <a:t>Final Ensemble : Donut + DFN</a:t>
            </a:r>
            <a:endParaRPr sz="3600" b="1">
              <a:solidFill>
                <a:srgbClr val="BF9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4" name="Google Shape;374;p50"/>
          <p:cNvSpPr txBox="1"/>
          <p:nvPr/>
        </p:nvSpPr>
        <p:spPr>
          <a:xfrm>
            <a:off x="2296975" y="3040800"/>
            <a:ext cx="42147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Final Score on Test Set : 0.661</a:t>
            </a:r>
            <a:endParaRPr sz="2500" b="1">
              <a:solidFill>
                <a:srgbClr val="CC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1"/>
          <p:cNvSpPr txBox="1"/>
          <p:nvPr/>
        </p:nvSpPr>
        <p:spPr>
          <a:xfrm>
            <a:off x="1165075" y="283800"/>
            <a:ext cx="6888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wentieth Century"/>
                <a:ea typeface="Twentieth Century"/>
                <a:cs typeface="Twentieth Century"/>
                <a:sym typeface="Twentieth Century"/>
              </a:rPr>
              <a:t>Evaluation Script Trick</a:t>
            </a:r>
            <a:endParaRPr sz="3600" b="1">
              <a:solidFill>
                <a:srgbClr val="BF9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0" name="Google Shape;380;p51"/>
          <p:cNvSpPr txBox="1"/>
          <p:nvPr/>
        </p:nvSpPr>
        <p:spPr>
          <a:xfrm>
            <a:off x="279350" y="4105875"/>
            <a:ext cx="5444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Final Score on Test Set : 0.677 (+0.016)</a:t>
            </a:r>
            <a:endParaRPr sz="2500" b="1">
              <a:solidFill>
                <a:srgbClr val="CC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1" name="Google Shape;381;p51"/>
          <p:cNvSpPr txBox="1">
            <a:spLocks noGrp="1"/>
          </p:cNvSpPr>
          <p:nvPr>
            <p:ph type="body" idx="1"/>
          </p:nvPr>
        </p:nvSpPr>
        <p:spPr>
          <a:xfrm>
            <a:off x="482875" y="1215900"/>
            <a:ext cx="7842900" cy="1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8300" algn="l" rtl="0"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en" sz="2800" b="1"/>
              <a:t>Try to improve Precision by removing excess zeros</a:t>
            </a:r>
            <a:endParaRPr sz="2800" b="1"/>
          </a:p>
        </p:txBody>
      </p:sp>
      <p:pic>
        <p:nvPicPr>
          <p:cNvPr id="382" name="Google Shape;382;p51"/>
          <p:cNvPicPr preferRelativeResize="0"/>
          <p:nvPr/>
        </p:nvPicPr>
        <p:blipFill rotWithShape="1">
          <a:blip r:embed="rId3">
            <a:alphaModFix/>
          </a:blip>
          <a:srcRect l="8949" r="43038"/>
          <a:stretch/>
        </p:blipFill>
        <p:spPr>
          <a:xfrm>
            <a:off x="5961775" y="1860375"/>
            <a:ext cx="2675649" cy="25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C80A7"/>
            </a:gs>
            <a:gs pos="100000">
              <a:srgbClr val="2A5382"/>
            </a:gs>
          </a:gsLst>
          <a:lin ang="5400000" scaled="0"/>
        </a:gra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2"/>
          <p:cNvSpPr/>
          <p:nvPr/>
        </p:nvSpPr>
        <p:spPr>
          <a:xfrm>
            <a:off x="0" y="1"/>
            <a:ext cx="9141714" cy="5143500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0" name="Google Shape;390;p52"/>
          <p:cNvSpPr/>
          <p:nvPr/>
        </p:nvSpPr>
        <p:spPr>
          <a:xfrm>
            <a:off x="8399" y="0"/>
            <a:ext cx="9144000" cy="51435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1" name="Google Shape;391;p52"/>
          <p:cNvSpPr/>
          <p:nvPr/>
        </p:nvSpPr>
        <p:spPr>
          <a:xfrm>
            <a:off x="0" y="0"/>
            <a:ext cx="9144000" cy="3965031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  <a:effectLst>
            <a:outerShdw blurRad="88900" dist="254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92" name="Google Shape;392;p52"/>
          <p:cNvPicPr preferRelativeResize="0"/>
          <p:nvPr/>
        </p:nvPicPr>
        <p:blipFill rotWithShape="1">
          <a:blip r:embed="rId4">
            <a:alphaModFix/>
          </a:blip>
          <a:srcRect b="76269"/>
          <a:stretch/>
        </p:blipFill>
        <p:spPr>
          <a:xfrm>
            <a:off x="0" y="0"/>
            <a:ext cx="9144000" cy="1220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2"/>
          <p:cNvPicPr preferRelativeResize="0"/>
          <p:nvPr/>
        </p:nvPicPr>
        <p:blipFill rotWithShape="1">
          <a:blip r:embed="rId4">
            <a:alphaModFix/>
          </a:blip>
          <a:srcRect l="48251" t="72447" r="32841"/>
          <a:stretch/>
        </p:blipFill>
        <p:spPr>
          <a:xfrm>
            <a:off x="4894600" y="2538040"/>
            <a:ext cx="1728904" cy="1417216"/>
          </a:xfrm>
          <a:custGeom>
            <a:avLst/>
            <a:gdLst/>
            <a:ahLst/>
            <a:cxnLst/>
            <a:rect l="l" t="t" r="r" b="b"/>
            <a:pathLst>
              <a:path w="12192000" h="3611460" extrusionOk="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94" name="Google Shape;394;p52"/>
          <p:cNvPicPr preferRelativeResize="0"/>
          <p:nvPr/>
        </p:nvPicPr>
        <p:blipFill rotWithShape="1">
          <a:blip r:embed="rId4">
            <a:alphaModFix/>
          </a:blip>
          <a:srcRect l="25269" t="72447" r="62821"/>
          <a:stretch/>
        </p:blipFill>
        <p:spPr>
          <a:xfrm>
            <a:off x="4082298" y="2528264"/>
            <a:ext cx="1088939" cy="1417216"/>
          </a:xfrm>
          <a:custGeom>
            <a:avLst/>
            <a:gdLst/>
            <a:ahLst/>
            <a:cxnLst/>
            <a:rect l="l" t="t" r="r" b="b"/>
            <a:pathLst>
              <a:path w="12192000" h="3611460" extrusionOk="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95" name="Google Shape;395;p52"/>
          <p:cNvPicPr preferRelativeResize="0"/>
          <p:nvPr/>
        </p:nvPicPr>
        <p:blipFill rotWithShape="1">
          <a:blip r:embed="rId4">
            <a:alphaModFix/>
          </a:blip>
          <a:srcRect l="73445" t="47340"/>
          <a:stretch/>
        </p:blipFill>
        <p:spPr>
          <a:xfrm>
            <a:off x="6724184" y="1256436"/>
            <a:ext cx="2428214" cy="2708595"/>
          </a:xfrm>
          <a:custGeom>
            <a:avLst/>
            <a:gdLst/>
            <a:ahLst/>
            <a:cxnLst/>
            <a:rect l="l" t="t" r="r" b="b"/>
            <a:pathLst>
              <a:path w="3237619" h="3611460" extrusionOk="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96" name="Google Shape;396;p52"/>
          <p:cNvSpPr txBox="1">
            <a:spLocks noGrp="1"/>
          </p:cNvSpPr>
          <p:nvPr>
            <p:ph type="title"/>
          </p:nvPr>
        </p:nvSpPr>
        <p:spPr>
          <a:xfrm>
            <a:off x="1376425" y="843094"/>
            <a:ext cx="6517500" cy="13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wentieth Century"/>
              <a:buNone/>
            </a:pPr>
            <a:r>
              <a:rPr lang="en" sz="4000"/>
              <a:t>RESULTS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3336604" y="321025"/>
            <a:ext cx="2470800" cy="11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wentieth Century"/>
              <a:buNone/>
            </a:pPr>
            <a:r>
              <a:rPr lang="en" sz="3600" b="1"/>
              <a:t>OVERVIEW</a:t>
            </a:r>
            <a:endParaRPr sz="3600" b="1"/>
          </a:p>
        </p:txBody>
      </p:sp>
      <p:sp>
        <p:nvSpPr>
          <p:cNvPr id="221" name="Google Shape;221;p34"/>
          <p:cNvSpPr txBox="1">
            <a:spLocks noGrp="1"/>
          </p:cNvSpPr>
          <p:nvPr>
            <p:ph type="body" idx="1"/>
          </p:nvPr>
        </p:nvSpPr>
        <p:spPr>
          <a:xfrm>
            <a:off x="1297525" y="1851525"/>
            <a:ext cx="33930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 b="1"/>
              <a:t>DATA VISUALIZATION</a:t>
            </a:r>
            <a:endParaRPr sz="2200" b="1"/>
          </a:p>
          <a:p>
            <a:pPr marL="177800" lvl="0" indent="-215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en" sz="2200" b="1"/>
              <a:t>DATA PREPROCESSING</a:t>
            </a:r>
            <a:endParaRPr sz="2200" b="1"/>
          </a:p>
          <a:p>
            <a:pPr marL="177800" lvl="0" indent="-215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en" sz="2200" b="1"/>
              <a:t>MODELS TESTED</a:t>
            </a:r>
            <a:endParaRPr sz="2200" b="1"/>
          </a:p>
          <a:p>
            <a:pPr marL="177800" lvl="0" indent="-215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en" sz="2200" b="1"/>
              <a:t>RESULTS</a:t>
            </a:r>
            <a:endParaRPr sz="22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3"/>
          <p:cNvSpPr txBox="1">
            <a:spLocks noGrp="1"/>
          </p:cNvSpPr>
          <p:nvPr>
            <p:ph type="title"/>
          </p:nvPr>
        </p:nvSpPr>
        <p:spPr>
          <a:xfrm>
            <a:off x="3227700" y="285775"/>
            <a:ext cx="26886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wentieth Century"/>
              <a:buNone/>
            </a:pPr>
            <a:r>
              <a:rPr lang="en" sz="4000"/>
              <a:t>RESULTS</a:t>
            </a:r>
            <a:endParaRPr sz="4000"/>
          </a:p>
        </p:txBody>
      </p:sp>
      <p:graphicFrame>
        <p:nvGraphicFramePr>
          <p:cNvPr id="402" name="Google Shape;402;p53"/>
          <p:cNvGraphicFramePr/>
          <p:nvPr/>
        </p:nvGraphicFramePr>
        <p:xfrm>
          <a:off x="348500" y="1167450"/>
          <a:ext cx="8447000" cy="3723200"/>
        </p:xfrm>
        <a:graphic>
          <a:graphicData uri="http://schemas.openxmlformats.org/drawingml/2006/table">
            <a:tbl>
              <a:tblPr>
                <a:noFill/>
                <a:tableStyleId>{A0A5758B-903F-4781-9969-1D95C513721C}</a:tableStyleId>
              </a:tblPr>
              <a:tblGrid>
                <a:gridCol w="422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Model Name</a:t>
                      </a:r>
                      <a:endParaRPr sz="2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Evaluation F1 Score on Test</a:t>
                      </a:r>
                      <a:endParaRPr sz="2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Donut + Custom Threshold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0.355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Donut + Random Forest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0.55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Deep Feedforward Network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0.61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Donut_RF + DFN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0.661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Donut_RF + DFN (Eval Script Trick)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0.677</a:t>
                      </a:r>
                      <a:endParaRPr sz="2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291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377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986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638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>
            <a:spLocks noGrp="1"/>
          </p:cNvSpPr>
          <p:nvPr>
            <p:ph type="title"/>
          </p:nvPr>
        </p:nvSpPr>
        <p:spPr>
          <a:xfrm>
            <a:off x="685356" y="74238"/>
            <a:ext cx="7773300" cy="11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wentieth Century"/>
              <a:buNone/>
            </a:pPr>
            <a:r>
              <a:rPr lang="en" sz="3600" b="1"/>
              <a:t>Models Trained</a:t>
            </a:r>
            <a:endParaRPr sz="3600" b="1"/>
          </a:p>
        </p:txBody>
      </p:sp>
      <p:sp>
        <p:nvSpPr>
          <p:cNvPr id="301" name="Google Shape;301;p42"/>
          <p:cNvSpPr txBox="1">
            <a:spLocks noGrp="1"/>
          </p:cNvSpPr>
          <p:nvPr>
            <p:ph type="body" idx="1"/>
          </p:nvPr>
        </p:nvSpPr>
        <p:spPr>
          <a:xfrm>
            <a:off x="1197250" y="1195100"/>
            <a:ext cx="4977600" cy="3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406400" algn="l" rtl="0"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en" sz="2800" b="1"/>
              <a:t>Donut</a:t>
            </a:r>
            <a:endParaRPr sz="28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800" b="1"/>
          </a:p>
          <a:p>
            <a:pPr marL="457200" lvl="0" indent="-406400" algn="l" rtl="0"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en" sz="2800" b="1"/>
              <a:t>Deep Feedforward Network</a:t>
            </a:r>
            <a:endParaRPr sz="28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800" b="1"/>
          </a:p>
          <a:p>
            <a:pPr marL="457200" lvl="0" indent="-406400" algn="l" rtl="0"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en" sz="2800" b="1"/>
              <a:t>Ensemble (Donut + DFN)</a:t>
            </a:r>
            <a:endParaRPr sz="2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C80A7"/>
            </a:gs>
            <a:gs pos="100000">
              <a:srgbClr val="2A5382"/>
            </a:gs>
          </a:gsLst>
          <a:lin ang="5400000" scaled="0"/>
        </a:gra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5"/>
          <p:cNvSpPr/>
          <p:nvPr/>
        </p:nvSpPr>
        <p:spPr>
          <a:xfrm>
            <a:off x="0" y="1"/>
            <a:ext cx="9141714" cy="5143500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9" name="Google Shape;229;p35"/>
          <p:cNvSpPr/>
          <p:nvPr/>
        </p:nvSpPr>
        <p:spPr>
          <a:xfrm>
            <a:off x="8399" y="0"/>
            <a:ext cx="9144000" cy="51435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0" name="Google Shape;230;p35"/>
          <p:cNvSpPr/>
          <p:nvPr/>
        </p:nvSpPr>
        <p:spPr>
          <a:xfrm>
            <a:off x="0" y="0"/>
            <a:ext cx="9144000" cy="3965100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  <a:effectLst>
            <a:outerShdw blurRad="88900" dist="254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31" name="Google Shape;231;p35"/>
          <p:cNvPicPr preferRelativeResize="0"/>
          <p:nvPr/>
        </p:nvPicPr>
        <p:blipFill rotWithShape="1">
          <a:blip r:embed="rId4">
            <a:alphaModFix/>
          </a:blip>
          <a:srcRect b="76269"/>
          <a:stretch/>
        </p:blipFill>
        <p:spPr>
          <a:xfrm>
            <a:off x="0" y="0"/>
            <a:ext cx="9144000" cy="1220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 rotWithShape="1">
          <a:blip r:embed="rId4">
            <a:alphaModFix/>
          </a:blip>
          <a:srcRect l="48251" t="72447" r="32841"/>
          <a:stretch/>
        </p:blipFill>
        <p:spPr>
          <a:xfrm>
            <a:off x="4894600" y="2538040"/>
            <a:ext cx="1728904" cy="1417216"/>
          </a:xfrm>
          <a:custGeom>
            <a:avLst/>
            <a:gdLst/>
            <a:ahLst/>
            <a:cxnLst/>
            <a:rect l="l" t="t" r="r" b="b"/>
            <a:pathLst>
              <a:path w="12192000" h="3611460" extrusionOk="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 rotWithShape="1">
          <a:blip r:embed="rId4">
            <a:alphaModFix/>
          </a:blip>
          <a:srcRect l="25269" t="72447" r="62821"/>
          <a:stretch/>
        </p:blipFill>
        <p:spPr>
          <a:xfrm>
            <a:off x="4082298" y="2528264"/>
            <a:ext cx="1088939" cy="1417216"/>
          </a:xfrm>
          <a:custGeom>
            <a:avLst/>
            <a:gdLst/>
            <a:ahLst/>
            <a:cxnLst/>
            <a:rect l="l" t="t" r="r" b="b"/>
            <a:pathLst>
              <a:path w="12192000" h="3611460" extrusionOk="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34" name="Google Shape;234;p35"/>
          <p:cNvPicPr preferRelativeResize="0"/>
          <p:nvPr/>
        </p:nvPicPr>
        <p:blipFill rotWithShape="1">
          <a:blip r:embed="rId4">
            <a:alphaModFix/>
          </a:blip>
          <a:srcRect l="73445" t="47340"/>
          <a:stretch/>
        </p:blipFill>
        <p:spPr>
          <a:xfrm>
            <a:off x="6724184" y="1256436"/>
            <a:ext cx="2428214" cy="2708595"/>
          </a:xfrm>
          <a:custGeom>
            <a:avLst/>
            <a:gdLst/>
            <a:ahLst/>
            <a:cxnLst/>
            <a:rect l="l" t="t" r="r" b="b"/>
            <a:pathLst>
              <a:path w="3237619" h="3611460" extrusionOk="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35" name="Google Shape;235;p35"/>
          <p:cNvSpPr txBox="1">
            <a:spLocks noGrp="1"/>
          </p:cNvSpPr>
          <p:nvPr>
            <p:ph type="title"/>
          </p:nvPr>
        </p:nvSpPr>
        <p:spPr>
          <a:xfrm>
            <a:off x="1376425" y="843094"/>
            <a:ext cx="6517482" cy="13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wentieth Century"/>
              <a:buNone/>
            </a:pPr>
            <a:r>
              <a:rPr lang="en" sz="4000"/>
              <a:t>DATA VISUALIZATION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36"/>
          <p:cNvGrpSpPr/>
          <p:nvPr/>
        </p:nvGrpSpPr>
        <p:grpSpPr>
          <a:xfrm>
            <a:off x="432488" y="686662"/>
            <a:ext cx="8123124" cy="3770175"/>
            <a:chOff x="432488" y="686662"/>
            <a:chExt cx="8123124" cy="3770175"/>
          </a:xfrm>
        </p:grpSpPr>
        <p:pic>
          <p:nvPicPr>
            <p:cNvPr id="241" name="Google Shape;241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2488" y="686662"/>
              <a:ext cx="8123124" cy="37701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2" name="Google Shape;242;p36"/>
            <p:cNvCxnSpPr/>
            <p:nvPr/>
          </p:nvCxnSpPr>
          <p:spPr>
            <a:xfrm>
              <a:off x="3778950" y="1168975"/>
              <a:ext cx="0" cy="2857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36"/>
            <p:cNvCxnSpPr/>
            <p:nvPr/>
          </p:nvCxnSpPr>
          <p:spPr>
            <a:xfrm>
              <a:off x="6217350" y="1168975"/>
              <a:ext cx="0" cy="2857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4" name="Google Shape;244;p36"/>
          <p:cNvSpPr txBox="1"/>
          <p:nvPr/>
        </p:nvSpPr>
        <p:spPr>
          <a:xfrm>
            <a:off x="3159600" y="672900"/>
            <a:ext cx="28248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Twentieth Century"/>
                <a:ea typeface="Twentieth Century"/>
                <a:cs typeface="Twentieth Century"/>
                <a:sym typeface="Twentieth Century"/>
              </a:rPr>
              <a:t>Visualizing Daily Trend</a:t>
            </a:r>
            <a:endParaRPr sz="2000" b="1">
              <a:solidFill>
                <a:srgbClr val="BF9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37"/>
          <p:cNvGrpSpPr/>
          <p:nvPr/>
        </p:nvGrpSpPr>
        <p:grpSpPr>
          <a:xfrm>
            <a:off x="258563" y="569762"/>
            <a:ext cx="8626874" cy="4003975"/>
            <a:chOff x="258563" y="569762"/>
            <a:chExt cx="8626874" cy="4003975"/>
          </a:xfrm>
        </p:grpSpPr>
        <p:pic>
          <p:nvPicPr>
            <p:cNvPr id="250" name="Google Shape;250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8563" y="569762"/>
              <a:ext cx="8626874" cy="40039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1" name="Google Shape;251;p37"/>
            <p:cNvCxnSpPr/>
            <p:nvPr/>
          </p:nvCxnSpPr>
          <p:spPr>
            <a:xfrm>
              <a:off x="2944950" y="1013100"/>
              <a:ext cx="0" cy="3117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37"/>
            <p:cNvCxnSpPr/>
            <p:nvPr/>
          </p:nvCxnSpPr>
          <p:spPr>
            <a:xfrm>
              <a:off x="4598850" y="1037350"/>
              <a:ext cx="0" cy="3117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37"/>
            <p:cNvCxnSpPr/>
            <p:nvPr/>
          </p:nvCxnSpPr>
          <p:spPr>
            <a:xfrm>
              <a:off x="6199050" y="1037350"/>
              <a:ext cx="0" cy="3117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37"/>
            <p:cNvCxnSpPr/>
            <p:nvPr/>
          </p:nvCxnSpPr>
          <p:spPr>
            <a:xfrm>
              <a:off x="7799250" y="1037350"/>
              <a:ext cx="0" cy="3117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5" name="Google Shape;255;p37"/>
          <p:cNvSpPr txBox="1"/>
          <p:nvPr/>
        </p:nvSpPr>
        <p:spPr>
          <a:xfrm>
            <a:off x="3127050" y="569750"/>
            <a:ext cx="28899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Twentieth Century"/>
                <a:ea typeface="Twentieth Century"/>
                <a:cs typeface="Twentieth Century"/>
                <a:sym typeface="Twentieth Century"/>
              </a:rPr>
              <a:t>Visualizing Weekly Trend</a:t>
            </a:r>
            <a:endParaRPr sz="2000" b="1">
              <a:solidFill>
                <a:srgbClr val="BF9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C80A7"/>
            </a:gs>
            <a:gs pos="100000">
              <a:srgbClr val="2A5382"/>
            </a:gs>
          </a:gsLst>
          <a:lin ang="5400000" scaled="0"/>
        </a:gra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8"/>
          <p:cNvSpPr/>
          <p:nvPr/>
        </p:nvSpPr>
        <p:spPr>
          <a:xfrm>
            <a:off x="0" y="1"/>
            <a:ext cx="9141714" cy="5143500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3" name="Google Shape;263;p38"/>
          <p:cNvSpPr/>
          <p:nvPr/>
        </p:nvSpPr>
        <p:spPr>
          <a:xfrm>
            <a:off x="8399" y="0"/>
            <a:ext cx="9144000" cy="51435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4" name="Google Shape;264;p38"/>
          <p:cNvSpPr/>
          <p:nvPr/>
        </p:nvSpPr>
        <p:spPr>
          <a:xfrm>
            <a:off x="0" y="0"/>
            <a:ext cx="9144000" cy="3965031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  <a:effectLst>
            <a:outerShdw blurRad="88900" dist="254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5" name="Google Shape;265;p38"/>
          <p:cNvPicPr preferRelativeResize="0"/>
          <p:nvPr/>
        </p:nvPicPr>
        <p:blipFill rotWithShape="1">
          <a:blip r:embed="rId4">
            <a:alphaModFix/>
          </a:blip>
          <a:srcRect b="76269"/>
          <a:stretch/>
        </p:blipFill>
        <p:spPr>
          <a:xfrm>
            <a:off x="0" y="0"/>
            <a:ext cx="9144000" cy="1220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8"/>
          <p:cNvPicPr preferRelativeResize="0"/>
          <p:nvPr/>
        </p:nvPicPr>
        <p:blipFill rotWithShape="1">
          <a:blip r:embed="rId4">
            <a:alphaModFix/>
          </a:blip>
          <a:srcRect l="48251" t="72447" r="32841"/>
          <a:stretch/>
        </p:blipFill>
        <p:spPr>
          <a:xfrm>
            <a:off x="4894600" y="2538040"/>
            <a:ext cx="1728904" cy="1417216"/>
          </a:xfrm>
          <a:custGeom>
            <a:avLst/>
            <a:gdLst/>
            <a:ahLst/>
            <a:cxnLst/>
            <a:rect l="l" t="t" r="r" b="b"/>
            <a:pathLst>
              <a:path w="12192000" h="3611460" extrusionOk="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67" name="Google Shape;267;p38"/>
          <p:cNvPicPr preferRelativeResize="0"/>
          <p:nvPr/>
        </p:nvPicPr>
        <p:blipFill rotWithShape="1">
          <a:blip r:embed="rId4">
            <a:alphaModFix/>
          </a:blip>
          <a:srcRect l="25269" t="72447" r="62821"/>
          <a:stretch/>
        </p:blipFill>
        <p:spPr>
          <a:xfrm>
            <a:off x="4082298" y="2528264"/>
            <a:ext cx="1088939" cy="1417216"/>
          </a:xfrm>
          <a:custGeom>
            <a:avLst/>
            <a:gdLst/>
            <a:ahLst/>
            <a:cxnLst/>
            <a:rect l="l" t="t" r="r" b="b"/>
            <a:pathLst>
              <a:path w="12192000" h="3611460" extrusionOk="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68" name="Google Shape;268;p38"/>
          <p:cNvPicPr preferRelativeResize="0"/>
          <p:nvPr/>
        </p:nvPicPr>
        <p:blipFill rotWithShape="1">
          <a:blip r:embed="rId4">
            <a:alphaModFix/>
          </a:blip>
          <a:srcRect l="73445" t="47340"/>
          <a:stretch/>
        </p:blipFill>
        <p:spPr>
          <a:xfrm>
            <a:off x="6724184" y="1256436"/>
            <a:ext cx="2428214" cy="2708595"/>
          </a:xfrm>
          <a:custGeom>
            <a:avLst/>
            <a:gdLst/>
            <a:ahLst/>
            <a:cxnLst/>
            <a:rect l="l" t="t" r="r" b="b"/>
            <a:pathLst>
              <a:path w="3237619" h="3611460" extrusionOk="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69" name="Google Shape;269;p38"/>
          <p:cNvSpPr txBox="1">
            <a:spLocks noGrp="1"/>
          </p:cNvSpPr>
          <p:nvPr>
            <p:ph type="title"/>
          </p:nvPr>
        </p:nvSpPr>
        <p:spPr>
          <a:xfrm>
            <a:off x="1376425" y="843094"/>
            <a:ext cx="6517482" cy="13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wentieth Century"/>
              <a:buNone/>
            </a:pPr>
            <a:r>
              <a:rPr lang="en" sz="4000"/>
              <a:t>DATA PREPROCESSING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0488"/>
            <a:ext cx="8839202" cy="410252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9"/>
          <p:cNvSpPr txBox="1"/>
          <p:nvPr/>
        </p:nvSpPr>
        <p:spPr>
          <a:xfrm>
            <a:off x="1747050" y="520500"/>
            <a:ext cx="56499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Twentieth Century"/>
                <a:ea typeface="Twentieth Century"/>
                <a:cs typeface="Twentieth Century"/>
                <a:sym typeface="Twentieth Century"/>
              </a:rPr>
              <a:t>Visualizing </a:t>
            </a:r>
            <a:r>
              <a:rPr lang="en" sz="2000" b="1">
                <a:solidFill>
                  <a:srgbClr val="351C7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KPI</a:t>
            </a:r>
            <a:r>
              <a:rPr lang="en" sz="2000" b="1">
                <a:latin typeface="Twentieth Century"/>
                <a:ea typeface="Twentieth Century"/>
                <a:cs typeface="Twentieth Century"/>
                <a:sym typeface="Twentieth Century"/>
              </a:rPr>
              <a:t> with </a:t>
            </a:r>
            <a:r>
              <a:rPr lang="en" sz="2000" b="1">
                <a:solidFill>
                  <a:srgbClr val="38761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Missing Points</a:t>
            </a:r>
            <a:r>
              <a:rPr lang="en" sz="2000" b="1">
                <a:latin typeface="Twentieth Century"/>
                <a:ea typeface="Twentieth Century"/>
                <a:cs typeface="Twentieth Century"/>
                <a:sym typeface="Twentieth Century"/>
              </a:rPr>
              <a:t> and </a:t>
            </a:r>
            <a:r>
              <a:rPr lang="en" sz="2000" b="1">
                <a:solidFill>
                  <a:srgbClr val="BF9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Anomalies</a:t>
            </a:r>
            <a:endParaRPr sz="2000" b="1">
              <a:solidFill>
                <a:srgbClr val="BF9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>
            <a:spLocks noGrp="1"/>
          </p:cNvSpPr>
          <p:nvPr>
            <p:ph type="title"/>
          </p:nvPr>
        </p:nvSpPr>
        <p:spPr>
          <a:xfrm>
            <a:off x="685356" y="74238"/>
            <a:ext cx="7773300" cy="11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wentieth Century"/>
              <a:buNone/>
            </a:pPr>
            <a:r>
              <a:rPr lang="en" sz="3600" b="1"/>
              <a:t>Data Preprocessing</a:t>
            </a:r>
            <a:endParaRPr sz="3600" b="1"/>
          </a:p>
        </p:txBody>
      </p:sp>
      <p:sp>
        <p:nvSpPr>
          <p:cNvPr id="281" name="Google Shape;281;p40"/>
          <p:cNvSpPr txBox="1">
            <a:spLocks noGrp="1"/>
          </p:cNvSpPr>
          <p:nvPr>
            <p:ph type="body" idx="1"/>
          </p:nvPr>
        </p:nvSpPr>
        <p:spPr>
          <a:xfrm>
            <a:off x="685506" y="1135344"/>
            <a:ext cx="7773000" cy="25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279400" algn="l" rtl="0"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" sz="3000" b="1"/>
              <a:t>Divide data into 26 KPIs</a:t>
            </a:r>
            <a:endParaRPr sz="3000" b="1"/>
          </a:p>
          <a:p>
            <a:pPr marL="520700" lvl="1" indent="-228600" algn="l" rtl="0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" sz="2200" b="1"/>
              <a:t>Create different model for each KPI</a:t>
            </a:r>
            <a:endParaRPr sz="2200" b="1"/>
          </a:p>
          <a:p>
            <a:pPr marL="177800" lvl="0" indent="-279400" algn="l" rtl="0"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" sz="3000" b="1"/>
              <a:t>Filling missing timestamps</a:t>
            </a:r>
            <a:endParaRPr sz="3000" b="1"/>
          </a:p>
          <a:p>
            <a:pPr marL="520700" lvl="1" indent="-228600" algn="l" rtl="0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" sz="2200" b="1"/>
              <a:t>Tried interpolation and filling with zeros</a:t>
            </a:r>
            <a:endParaRPr sz="2200" b="1"/>
          </a:p>
          <a:p>
            <a:pPr marL="177800" lvl="0" indent="-279400" algn="l" rtl="0"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" sz="3000" b="1"/>
              <a:t>Data Standardization</a:t>
            </a:r>
            <a:endParaRPr sz="3000" b="1"/>
          </a:p>
          <a:p>
            <a:pPr marL="520700" lvl="1" indent="-228600" algn="l" rtl="0"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en" sz="2200" b="1"/>
              <a:t>Mean and Standard deviation used to scale the data</a:t>
            </a:r>
            <a:endParaRPr sz="3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C80A7"/>
            </a:gs>
            <a:gs pos="100000">
              <a:srgbClr val="2A5382"/>
            </a:gs>
          </a:gsLst>
          <a:lin ang="5400000" scaled="0"/>
        </a:gra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1"/>
          <p:cNvSpPr/>
          <p:nvPr/>
        </p:nvSpPr>
        <p:spPr>
          <a:xfrm>
            <a:off x="0" y="1"/>
            <a:ext cx="9141714" cy="5143500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9" name="Google Shape;289;p41"/>
          <p:cNvSpPr/>
          <p:nvPr/>
        </p:nvSpPr>
        <p:spPr>
          <a:xfrm>
            <a:off x="8399" y="0"/>
            <a:ext cx="9144000" cy="51435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0" name="Google Shape;290;p41"/>
          <p:cNvSpPr/>
          <p:nvPr/>
        </p:nvSpPr>
        <p:spPr>
          <a:xfrm>
            <a:off x="0" y="0"/>
            <a:ext cx="9144000" cy="3965031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  <a:effectLst>
            <a:outerShdw blurRad="88900" dist="254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1" name="Google Shape;291;p41"/>
          <p:cNvPicPr preferRelativeResize="0"/>
          <p:nvPr/>
        </p:nvPicPr>
        <p:blipFill rotWithShape="1">
          <a:blip r:embed="rId4">
            <a:alphaModFix/>
          </a:blip>
          <a:srcRect b="76269"/>
          <a:stretch/>
        </p:blipFill>
        <p:spPr>
          <a:xfrm>
            <a:off x="0" y="0"/>
            <a:ext cx="9144000" cy="1220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1"/>
          <p:cNvPicPr preferRelativeResize="0"/>
          <p:nvPr/>
        </p:nvPicPr>
        <p:blipFill rotWithShape="1">
          <a:blip r:embed="rId4">
            <a:alphaModFix/>
          </a:blip>
          <a:srcRect l="48251" t="72447" r="32841"/>
          <a:stretch/>
        </p:blipFill>
        <p:spPr>
          <a:xfrm>
            <a:off x="4894600" y="2538040"/>
            <a:ext cx="1728904" cy="1417216"/>
          </a:xfrm>
          <a:custGeom>
            <a:avLst/>
            <a:gdLst/>
            <a:ahLst/>
            <a:cxnLst/>
            <a:rect l="l" t="t" r="r" b="b"/>
            <a:pathLst>
              <a:path w="12192000" h="3611460" extrusionOk="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93" name="Google Shape;293;p41"/>
          <p:cNvPicPr preferRelativeResize="0"/>
          <p:nvPr/>
        </p:nvPicPr>
        <p:blipFill rotWithShape="1">
          <a:blip r:embed="rId4">
            <a:alphaModFix/>
          </a:blip>
          <a:srcRect l="25269" t="72447" r="62821"/>
          <a:stretch/>
        </p:blipFill>
        <p:spPr>
          <a:xfrm>
            <a:off x="4082298" y="2528264"/>
            <a:ext cx="1088939" cy="1417216"/>
          </a:xfrm>
          <a:custGeom>
            <a:avLst/>
            <a:gdLst/>
            <a:ahLst/>
            <a:cxnLst/>
            <a:rect l="l" t="t" r="r" b="b"/>
            <a:pathLst>
              <a:path w="12192000" h="3611460" extrusionOk="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94" name="Google Shape;294;p41"/>
          <p:cNvPicPr preferRelativeResize="0"/>
          <p:nvPr/>
        </p:nvPicPr>
        <p:blipFill rotWithShape="1">
          <a:blip r:embed="rId4">
            <a:alphaModFix/>
          </a:blip>
          <a:srcRect l="73445" t="47340"/>
          <a:stretch/>
        </p:blipFill>
        <p:spPr>
          <a:xfrm>
            <a:off x="6724184" y="1256436"/>
            <a:ext cx="2428214" cy="2708595"/>
          </a:xfrm>
          <a:custGeom>
            <a:avLst/>
            <a:gdLst/>
            <a:ahLst/>
            <a:cxnLst/>
            <a:rect l="l" t="t" r="r" b="b"/>
            <a:pathLst>
              <a:path w="3237619" h="3611460" extrusionOk="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95" name="Google Shape;295;p41"/>
          <p:cNvSpPr txBox="1">
            <a:spLocks noGrp="1"/>
          </p:cNvSpPr>
          <p:nvPr>
            <p:ph type="title"/>
          </p:nvPr>
        </p:nvSpPr>
        <p:spPr>
          <a:xfrm>
            <a:off x="1376425" y="843094"/>
            <a:ext cx="6517482" cy="13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wentieth Century"/>
              <a:buNone/>
            </a:pPr>
            <a:r>
              <a:rPr lang="en" sz="4000"/>
              <a:t>Models Trained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260</Words>
  <Application>Microsoft Office PowerPoint</Application>
  <PresentationFormat>On-screen Show (16:9)</PresentationFormat>
  <Paragraphs>65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Twentieth Century</vt:lpstr>
      <vt:lpstr>Arial</vt:lpstr>
      <vt:lpstr>Simple Light</vt:lpstr>
      <vt:lpstr>Droplet</vt:lpstr>
      <vt:lpstr>Droplet</vt:lpstr>
      <vt:lpstr>ANM ANOMALY DETECTION CHALLENGE FALL 2019</vt:lpstr>
      <vt:lpstr>OVERVIEW</vt:lpstr>
      <vt:lpstr>DATA VISUALIZATION</vt:lpstr>
      <vt:lpstr>PowerPoint Presentation</vt:lpstr>
      <vt:lpstr>PowerPoint Presentation</vt:lpstr>
      <vt:lpstr>DATA PREPROCESSING</vt:lpstr>
      <vt:lpstr>PowerPoint Presentation</vt:lpstr>
      <vt:lpstr>Data Preprocessing</vt:lpstr>
      <vt:lpstr>Models Trained</vt:lpstr>
      <vt:lpstr>DONUT</vt:lpstr>
      <vt:lpstr>PowerPoint Presentation</vt:lpstr>
      <vt:lpstr>PowerPoint Presentation</vt:lpstr>
      <vt:lpstr>PowerPoint Presentation</vt:lpstr>
      <vt:lpstr>PowerPoint Presentation</vt:lpstr>
      <vt:lpstr>DEEP FEEDFORWARD NETWORK</vt:lpstr>
      <vt:lpstr>PowerPoint Presentation</vt:lpstr>
      <vt:lpstr>PowerPoint Presentation</vt:lpstr>
      <vt:lpstr>PowerPoint Presentation</vt:lpstr>
      <vt:lpstr>RESULTS</vt:lpstr>
      <vt:lpstr>RESULTS</vt:lpstr>
      <vt:lpstr>PowerPoint Presentation</vt:lpstr>
      <vt:lpstr>PowerPoint Presentation</vt:lpstr>
      <vt:lpstr>PowerPoint Presentation</vt:lpstr>
      <vt:lpstr>PowerPoint Presentation</vt:lpstr>
      <vt:lpstr>Models Trained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 ANOMALY DETECTION CHALLENGE FALL 2019</dc:title>
  <dc:creator>Davide Liu</dc:creator>
  <cp:lastModifiedBy>Davide Liu</cp:lastModifiedBy>
  <cp:revision>3</cp:revision>
  <dcterms:modified xsi:type="dcterms:W3CDTF">2019-12-24T15:53:43Z</dcterms:modified>
</cp:coreProperties>
</file>