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e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Autore e data</a:t>
            </a:r>
          </a:p>
        </p:txBody>
      </p:sp>
      <p:sp>
        <p:nvSpPr>
          <p:cNvPr id="12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Titolo presentazione</a:t>
            </a:r>
          </a:p>
        </p:txBody>
      </p:sp>
      <p:sp>
        <p:nvSpPr>
          <p:cNvPr id="13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Dichiarazione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Dettagli informa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Dettagli informazione</a:t>
            </a:r>
          </a:p>
        </p:txBody>
      </p:sp>
      <p:sp>
        <p:nvSpPr>
          <p:cNvPr id="10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Attribuzione</a:t>
            </a:r>
          </a:p>
        </p:txBody>
      </p:sp>
      <p:sp>
        <p:nvSpPr>
          <p:cNvPr id="116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“Citazione degna di nota”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iotola di insalata con riso saltato, uova sode e bacchett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Ciotola con frittelle al salmone, insalata e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Pappardelle con burro al prezzemolo, nocciole tostate e scaglie di parmigiano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iotola di insalata con riso saltato, uova sode e bacchett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 e lime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Titolo presentazione</a:t>
            </a:r>
          </a:p>
        </p:txBody>
      </p:sp>
      <p:sp>
        <p:nvSpPr>
          <p:cNvPr id="23" name="Autore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Autore e data</a:t>
            </a:r>
          </a:p>
        </p:txBody>
      </p:sp>
      <p:sp>
        <p:nvSpPr>
          <p:cNvPr id="2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iotola con frittelle al salmone, insalata e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Titolo</a:t>
            </a:r>
          </a:p>
        </p:txBody>
      </p:sp>
      <p:sp>
        <p:nvSpPr>
          <p:cNvPr id="3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43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44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61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Pappardelle con burro al prezzemolo, nocciole tostate e scaglie di parmigiano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 sezion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Titolo sezione</a:t>
            </a:r>
          </a:p>
        </p:txBody>
      </p:sp>
      <p:sp>
        <p:nvSpPr>
          <p:cNvPr id="7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80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8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olo programm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Titolo programma</a:t>
            </a:r>
          </a:p>
        </p:txBody>
      </p:sp>
      <p:sp>
        <p:nvSpPr>
          <p:cNvPr id="89" name="Sottotitolo programm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programma</a:t>
            </a:r>
          </a:p>
        </p:txBody>
      </p:sp>
      <p:sp>
        <p:nvSpPr>
          <p:cNvPr id="90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Argomenti del programma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ichele Angelo Marcucci [851905] - Davide Mazzitelli [851657]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Michele Angelo Marcucci [851905] - Davide Mazzitelli [851657]</a:t>
            </a:r>
          </a:p>
        </p:txBody>
      </p:sp>
      <p:sp>
        <p:nvSpPr>
          <p:cNvPr id="152" name="Progetto di Machine learn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Progetto di Machine learning</a:t>
            </a:r>
          </a:p>
        </p:txBody>
      </p:sp>
      <p:sp>
        <p:nvSpPr>
          <p:cNvPr id="153" name="Predizione fasce di prezzo dei laptop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Predizione fasce di prezzo dei laptop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7979635D-C9CE-BE89-061D-8C535E51C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2" y="1315647"/>
            <a:ext cx="24313968" cy="106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921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chermo: anche le informazioni di questa colonna erano molto caotiche e non rappresentate secondo un pattern preciso…"/>
          <p:cNvSpPr txBox="1"/>
          <p:nvPr/>
        </p:nvSpPr>
        <p:spPr>
          <a:xfrm>
            <a:off x="821754" y="1431664"/>
            <a:ext cx="21105137" cy="350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 b="1">
                <a:solidFill>
                  <a:srgbClr val="000000"/>
                </a:solidFill>
              </a:defRPr>
            </a:pPr>
            <a:r>
              <a:rPr dirty="0" err="1"/>
              <a:t>Schermo</a:t>
            </a:r>
            <a:r>
              <a:rPr b="0" dirty="0"/>
              <a:t>: </a:t>
            </a:r>
            <a:r>
              <a:rPr b="0" dirty="0" err="1"/>
              <a:t>anche</a:t>
            </a:r>
            <a:r>
              <a:rPr b="0" dirty="0"/>
              <a:t> le </a:t>
            </a:r>
            <a:r>
              <a:rPr b="0" dirty="0" err="1"/>
              <a:t>informazioni</a:t>
            </a:r>
            <a:r>
              <a:rPr b="0" dirty="0"/>
              <a:t> di </a:t>
            </a:r>
            <a:r>
              <a:rPr b="0" dirty="0" err="1"/>
              <a:t>questa</a:t>
            </a:r>
            <a:r>
              <a:rPr b="0" dirty="0"/>
              <a:t> </a:t>
            </a:r>
            <a:r>
              <a:rPr b="0" dirty="0" err="1"/>
              <a:t>colonna</a:t>
            </a:r>
            <a:r>
              <a:rPr b="0" dirty="0"/>
              <a:t> </a:t>
            </a:r>
            <a:r>
              <a:rPr b="0" dirty="0" err="1"/>
              <a:t>erano</a:t>
            </a:r>
            <a:r>
              <a:rPr b="0" dirty="0"/>
              <a:t> molto </a:t>
            </a:r>
            <a:r>
              <a:rPr b="0" dirty="0" err="1"/>
              <a:t>caotiche</a:t>
            </a:r>
            <a:r>
              <a:rPr b="0" dirty="0"/>
              <a:t> e </a:t>
            </a:r>
            <a:br>
              <a:rPr lang="en-US" b="0" dirty="0"/>
            </a:br>
            <a:r>
              <a:rPr b="0" dirty="0"/>
              <a:t>non </a:t>
            </a:r>
            <a:r>
              <a:rPr b="0" dirty="0" err="1"/>
              <a:t>rappresentate</a:t>
            </a:r>
            <a:r>
              <a:rPr b="0" dirty="0"/>
              <a:t> secondo un pattern </a:t>
            </a:r>
            <a:r>
              <a:rPr b="0" dirty="0" err="1"/>
              <a:t>preciso</a:t>
            </a:r>
            <a:endParaRPr b="0" dirty="0"/>
          </a:p>
          <a:p>
            <a:pPr marL="1219200" lvl="1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4800" b="1">
                <a:solidFill>
                  <a:srgbClr val="000000"/>
                </a:solidFill>
              </a:defRPr>
            </a:pPr>
            <a:r>
              <a:rPr b="0" dirty="0"/>
              <a:t>IPS Panel Retina display 2560x1600</a:t>
            </a:r>
          </a:p>
          <a:p>
            <a:pPr marL="1219200" lvl="1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4800" b="1">
                <a:solidFill>
                  <a:srgbClr val="000000"/>
                </a:solidFill>
              </a:defRPr>
            </a:pPr>
            <a:r>
              <a:rPr b="0" dirty="0"/>
              <a:t>Full HD 1920x1080</a:t>
            </a:r>
          </a:p>
          <a:p>
            <a:pPr marL="1219200" lvl="1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4800" b="1">
                <a:solidFill>
                  <a:srgbClr val="000000"/>
                </a:solidFill>
              </a:defRPr>
            </a:pPr>
            <a:r>
              <a:rPr b="0" dirty="0"/>
              <a:t>1366x768</a:t>
            </a:r>
          </a:p>
        </p:txBody>
      </p:sp>
      <p:graphicFrame>
        <p:nvGraphicFramePr>
          <p:cNvPr id="189" name="Tabella 1"/>
          <p:cNvGraphicFramePr/>
          <p:nvPr/>
        </p:nvGraphicFramePr>
        <p:xfrm>
          <a:off x="1736834" y="6879855"/>
          <a:ext cx="5921236" cy="504774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921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269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ScreenResolution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Full HD 1920x1080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1366x760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IPS Panel Full HD 1920x1080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IPS Panel Full HD/Touchscreen 1920x1080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0" name="Linea"/>
          <p:cNvSpPr/>
          <p:nvPr/>
        </p:nvSpPr>
        <p:spPr>
          <a:xfrm>
            <a:off x="8327717" y="8883266"/>
            <a:ext cx="2819123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191" name="Tabella 1-1"/>
          <p:cNvGraphicFramePr/>
          <p:nvPr/>
        </p:nvGraphicFramePr>
        <p:xfrm>
          <a:off x="11816487" y="6873505"/>
          <a:ext cx="10830678" cy="4976185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610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0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0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3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ScreenResolution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IsTouch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IsIPS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FHD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HD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FHD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TRUE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FHD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TRUE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TRUE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S: per quanto riguarda il sistema operativo abbiamo ridistribuito tutti i valori in 3 classi: Windows, Mac, Linux/Otre…"/>
          <p:cNvSpPr txBox="1">
            <a:spLocks noGrp="1"/>
          </p:cNvSpPr>
          <p:nvPr>
            <p:ph type="body" idx="1"/>
          </p:nvPr>
        </p:nvSpPr>
        <p:spPr>
          <a:xfrm>
            <a:off x="850215" y="972034"/>
            <a:ext cx="22683570" cy="11771932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 b="1"/>
            </a:pPr>
            <a:r>
              <a:rPr dirty="0"/>
              <a:t>OS:</a:t>
            </a:r>
            <a:r>
              <a:rPr b="0" dirty="0"/>
              <a:t> per </a:t>
            </a:r>
            <a:r>
              <a:rPr b="0" dirty="0" err="1"/>
              <a:t>quanto</a:t>
            </a:r>
            <a:r>
              <a:rPr b="0" dirty="0"/>
              <a:t> </a:t>
            </a:r>
            <a:r>
              <a:rPr b="0" dirty="0" err="1"/>
              <a:t>riguarda</a:t>
            </a:r>
            <a:r>
              <a:rPr b="0" dirty="0"/>
              <a:t> il </a:t>
            </a:r>
            <a:r>
              <a:rPr b="0" dirty="0" err="1"/>
              <a:t>sistema</a:t>
            </a:r>
            <a:r>
              <a:rPr b="0" dirty="0"/>
              <a:t> </a:t>
            </a:r>
            <a:r>
              <a:rPr b="0" dirty="0" err="1"/>
              <a:t>operativo</a:t>
            </a:r>
            <a:r>
              <a:rPr b="0" dirty="0"/>
              <a:t> </a:t>
            </a:r>
            <a:r>
              <a:rPr b="0" dirty="0" err="1"/>
              <a:t>abbiamo</a:t>
            </a:r>
            <a:r>
              <a:rPr b="0" dirty="0"/>
              <a:t> </a:t>
            </a:r>
            <a:r>
              <a:rPr b="0" dirty="0" err="1"/>
              <a:t>ridistribuito</a:t>
            </a:r>
            <a:r>
              <a:rPr b="0" dirty="0"/>
              <a:t> tutti </a:t>
            </a:r>
            <a:r>
              <a:rPr b="0" dirty="0" err="1"/>
              <a:t>i</a:t>
            </a:r>
            <a:r>
              <a:rPr b="0" dirty="0"/>
              <a:t> </a:t>
            </a:r>
            <a:r>
              <a:rPr b="0" dirty="0" err="1"/>
              <a:t>valori</a:t>
            </a:r>
            <a:r>
              <a:rPr b="0" dirty="0"/>
              <a:t> in 3 </a:t>
            </a:r>
            <a:r>
              <a:rPr b="0" dirty="0" err="1"/>
              <a:t>classi</a:t>
            </a:r>
            <a:r>
              <a:rPr b="0" dirty="0"/>
              <a:t>: Windows, Mac, Linux/Ot</a:t>
            </a:r>
            <a:r>
              <a:rPr lang="en-US" b="0" dirty="0"/>
              <a:t>h</a:t>
            </a:r>
            <a:r>
              <a:rPr b="0" dirty="0"/>
              <a:t>e</a:t>
            </a:r>
            <a:r>
              <a:rPr lang="en-US" b="0" dirty="0"/>
              <a:t>r</a:t>
            </a:r>
            <a:endParaRPr b="0" dirty="0"/>
          </a:p>
          <a:p>
            <a:pPr marL="536447" indent="-536447" defTabSz="2145738">
              <a:spcBef>
                <a:spcPts val="3900"/>
              </a:spcBef>
              <a:defRPr sz="4224" b="1"/>
            </a:pPr>
            <a:r>
              <a:rPr dirty="0" err="1"/>
              <a:t>Eliminazione</a:t>
            </a:r>
            <a:r>
              <a:rPr dirty="0"/>
              <a:t> </a:t>
            </a:r>
            <a:r>
              <a:rPr dirty="0" err="1"/>
              <a:t>colonne</a:t>
            </a:r>
            <a:r>
              <a:rPr b="0" dirty="0"/>
              <a:t>: </a:t>
            </a:r>
            <a:r>
              <a:rPr b="0" dirty="0" err="1"/>
              <a:t>abbiamo</a:t>
            </a:r>
            <a:r>
              <a:rPr b="0" dirty="0"/>
              <a:t> </a:t>
            </a:r>
            <a:r>
              <a:rPr b="0" dirty="0" err="1"/>
              <a:t>infine</a:t>
            </a:r>
            <a:r>
              <a:rPr b="0" dirty="0"/>
              <a:t> </a:t>
            </a:r>
            <a:r>
              <a:rPr b="0" dirty="0" err="1"/>
              <a:t>eliminato</a:t>
            </a:r>
            <a:r>
              <a:rPr b="0" dirty="0"/>
              <a:t> le </a:t>
            </a:r>
            <a:r>
              <a:rPr b="0" dirty="0" err="1"/>
              <a:t>colonne</a:t>
            </a:r>
            <a:r>
              <a:rPr b="0" dirty="0"/>
              <a:t> </a:t>
            </a:r>
            <a:r>
              <a:rPr b="0" dirty="0" err="1"/>
              <a:t>meno</a:t>
            </a:r>
            <a:r>
              <a:rPr b="0" dirty="0"/>
              <a:t> significative e </a:t>
            </a:r>
            <a:r>
              <a:rPr b="0" dirty="0" err="1"/>
              <a:t>i</a:t>
            </a:r>
            <a:r>
              <a:rPr b="0" dirty="0"/>
              <a:t> </a:t>
            </a:r>
            <a:r>
              <a:rPr b="0" dirty="0" err="1"/>
              <a:t>residui</a:t>
            </a:r>
            <a:r>
              <a:rPr b="0" dirty="0"/>
              <a:t> del preprocessing </a:t>
            </a:r>
            <a:r>
              <a:rPr b="0" dirty="0" err="1"/>
              <a:t>ottenendo</a:t>
            </a:r>
            <a:r>
              <a:rPr b="0" dirty="0"/>
              <a:t> il </a:t>
            </a:r>
            <a:r>
              <a:rPr b="0" dirty="0" err="1"/>
              <a:t>seguente</a:t>
            </a:r>
            <a:r>
              <a:rPr b="0" dirty="0"/>
              <a:t> dataset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Company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TypeName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Inches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ScreenResolution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OpSys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Weight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HDD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SSD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range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RamGB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Gpu_Vendor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Cpu_model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isTouchScreen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isIPS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ominio di riferimen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Dominio di riferimento</a:t>
            </a:r>
          </a:p>
        </p:txBody>
      </p:sp>
      <p:sp>
        <p:nvSpPr>
          <p:cNvPr id="156" name="Il dominio di interesse selezionato per il nostro progetto riguarda il prezzo di vendita di laptop nuovi sulla base dei componenti e brand di produzione"/>
          <p:cNvSpPr txBox="1">
            <a:spLocks noGrp="1"/>
          </p:cNvSpPr>
          <p:nvPr>
            <p:ph type="body" idx="1"/>
          </p:nvPr>
        </p:nvSpPr>
        <p:spPr>
          <a:xfrm>
            <a:off x="1206500" y="3796118"/>
            <a:ext cx="21971001" cy="612376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6200"/>
            </a:lvl1pPr>
          </a:lstStyle>
          <a:p>
            <a:r>
              <a:t>Il dominio di interesse selezionato per il nostro progetto riguarda il prezzo di vendita di laptop nuovi sulla base dei componenti e brand di produzione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Dataset</a:t>
            </a:r>
          </a:p>
        </p:txBody>
      </p:sp>
      <p:sp>
        <p:nvSpPr>
          <p:cNvPr id="159" name="Laptop pric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Laptop price</a:t>
            </a:r>
          </a:p>
        </p:txBody>
      </p:sp>
      <p:sp>
        <p:nvSpPr>
          <p:cNvPr id="160" name="Il dataset da noi scelto raccoglie informazioni tecniche su diversi modelli e marche di laptop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000"/>
            </a:pPr>
            <a:r>
              <a:t>Il dataset da noi scelto raccoglie informazioni tecniche su diversi modelli e marche di laptop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t>Brand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t>Modello del prodotto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t>Tipologia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t>Grandezza (pollici) dello schermo 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t>Risoluzione dello schermo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t>Modello CPU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t>Modello GPU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t>Sistema operativo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t>Peso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t>Prezzo in euro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creenshot 2023-02-08 alle 17.41.35.png" descr="Screenshot 2023-02-08 alle 17.41.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5206"/>
            <a:ext cx="24384001" cy="8169173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Dataset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Dataset</a:t>
            </a:r>
          </a:p>
        </p:txBody>
      </p:sp>
      <p:sp>
        <p:nvSpPr>
          <p:cNvPr id="164" name="Laptop price - head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Laptop price - head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re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Preprocessing</a:t>
            </a:r>
          </a:p>
        </p:txBody>
      </p:sp>
      <p:sp>
        <p:nvSpPr>
          <p:cNvPr id="167" name="Assunzioni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Assunzioni</a:t>
            </a:r>
          </a:p>
        </p:txBody>
      </p:sp>
      <p:pic>
        <p:nvPicPr>
          <p:cNvPr id="168" name="DistribuzioneFasciaPrezzo.png" descr="DistribuzioneFasciaPrezz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133" y="5455213"/>
            <a:ext cx="15264098" cy="784389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Abbiamo deciso di non ragionare sul prezzo numerico effettivo, quanto più sulla fascia di prezzo alla quale appartiene il laptop. È stata quindi creata la tabella “ranges” costituita da quattro classi:…"/>
          <p:cNvSpPr txBox="1">
            <a:spLocks noGrp="1"/>
          </p:cNvSpPr>
          <p:nvPr>
            <p:ph type="body" idx="1"/>
          </p:nvPr>
        </p:nvSpPr>
        <p:spPr>
          <a:xfrm>
            <a:off x="1040622" y="4248504"/>
            <a:ext cx="21971001" cy="8256012"/>
          </a:xfrm>
          <a:prstGeom prst="rect">
            <a:avLst/>
          </a:prstGeom>
        </p:spPr>
        <p:txBody>
          <a:bodyPr/>
          <a:lstStyle/>
          <a:p>
            <a:r>
              <a:t>Abbiamo deciso di non ragionare sul prezzo numerico effettivo, quanto più sulla fascia di prezzo alla quale appartiene il laptop. È stata quindi creata la tabella “ranges” costituita da quattro classi:</a:t>
            </a:r>
          </a:p>
          <a:p>
            <a:pPr lvl="1">
              <a:lnSpc>
                <a:spcPct val="10000"/>
              </a:lnSpc>
            </a:pPr>
            <a:r>
              <a:rPr b="1"/>
              <a:t>Fascia bassa</a:t>
            </a:r>
            <a:r>
              <a:t>: &lt; 500€</a:t>
            </a:r>
          </a:p>
          <a:p>
            <a:pPr lvl="1">
              <a:lnSpc>
                <a:spcPct val="10000"/>
              </a:lnSpc>
            </a:pPr>
            <a:r>
              <a:rPr b="1"/>
              <a:t>Fascia media</a:t>
            </a:r>
            <a:r>
              <a:t>: 500 - 1000€</a:t>
            </a:r>
          </a:p>
          <a:p>
            <a:pPr lvl="1">
              <a:lnSpc>
                <a:spcPct val="10000"/>
              </a:lnSpc>
            </a:pPr>
            <a:r>
              <a:rPr b="1"/>
              <a:t>Fascia alta</a:t>
            </a:r>
            <a:r>
              <a:t>: 1000 - 2000€</a:t>
            </a:r>
          </a:p>
          <a:p>
            <a:pPr lvl="1">
              <a:lnSpc>
                <a:spcPct val="10000"/>
              </a:lnSpc>
            </a:pPr>
            <a:r>
              <a:rPr b="1"/>
              <a:t>Fascia premium</a:t>
            </a:r>
            <a:r>
              <a:t>: &gt; 2000€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re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Preprocessing</a:t>
            </a:r>
          </a:p>
        </p:txBody>
      </p:sp>
      <p:sp>
        <p:nvSpPr>
          <p:cNvPr id="172" name="Analisi esplorativ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Analisi esplorativa</a:t>
            </a:r>
          </a:p>
        </p:txBody>
      </p:sp>
      <p:sp>
        <p:nvSpPr>
          <p:cNvPr id="173" name="Abbiamo notato che gran parte dei valori contenuti delle colonne erano molto dispersivi e non tutti utili. Per questo ci siamo concentrati sull’estrapolare dalle colonne quante più informazioni possibili o, al contrario, semplificare quei valori e dati 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Abbiamo</a:t>
            </a:r>
            <a:r>
              <a:rPr dirty="0"/>
              <a:t> </a:t>
            </a:r>
            <a:r>
              <a:rPr dirty="0" err="1"/>
              <a:t>notato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gran </a:t>
            </a:r>
            <a:r>
              <a:rPr dirty="0" err="1"/>
              <a:t>parte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valori</a:t>
            </a:r>
            <a:r>
              <a:rPr dirty="0"/>
              <a:t> </a:t>
            </a:r>
            <a:r>
              <a:rPr dirty="0" err="1"/>
              <a:t>contenuti</a:t>
            </a:r>
            <a:r>
              <a:rPr dirty="0"/>
              <a:t> </a:t>
            </a:r>
            <a:r>
              <a:rPr dirty="0" err="1"/>
              <a:t>delle</a:t>
            </a:r>
            <a:r>
              <a:rPr dirty="0"/>
              <a:t> </a:t>
            </a:r>
            <a:r>
              <a:rPr dirty="0" err="1"/>
              <a:t>colonne</a:t>
            </a:r>
            <a:r>
              <a:rPr dirty="0"/>
              <a:t> </a:t>
            </a:r>
            <a:r>
              <a:rPr dirty="0" err="1"/>
              <a:t>erano</a:t>
            </a:r>
            <a:r>
              <a:rPr dirty="0"/>
              <a:t> molto </a:t>
            </a:r>
            <a:r>
              <a:rPr dirty="0" err="1"/>
              <a:t>dispersivi</a:t>
            </a:r>
            <a:r>
              <a:rPr dirty="0"/>
              <a:t> e non tutti </a:t>
            </a:r>
            <a:r>
              <a:rPr dirty="0" err="1"/>
              <a:t>utili</a:t>
            </a:r>
            <a:r>
              <a:rPr dirty="0"/>
              <a:t>. Per </a:t>
            </a:r>
            <a:r>
              <a:rPr dirty="0" err="1"/>
              <a:t>questo</a:t>
            </a:r>
            <a:r>
              <a:rPr dirty="0"/>
              <a:t> ci </a:t>
            </a:r>
            <a:r>
              <a:rPr dirty="0" err="1"/>
              <a:t>siamo</a:t>
            </a:r>
            <a:r>
              <a:rPr dirty="0"/>
              <a:t> </a:t>
            </a:r>
            <a:r>
              <a:rPr dirty="0" err="1"/>
              <a:t>concentrati</a:t>
            </a:r>
            <a:r>
              <a:rPr dirty="0"/>
              <a:t> </a:t>
            </a:r>
            <a:r>
              <a:rPr dirty="0" err="1"/>
              <a:t>sull’estrapolare</a:t>
            </a:r>
            <a:r>
              <a:rPr dirty="0"/>
              <a:t> </a:t>
            </a:r>
            <a:r>
              <a:rPr dirty="0" err="1"/>
              <a:t>dalle</a:t>
            </a:r>
            <a:r>
              <a:rPr dirty="0"/>
              <a:t> </a:t>
            </a:r>
            <a:r>
              <a:rPr dirty="0" err="1"/>
              <a:t>colonne</a:t>
            </a:r>
            <a:r>
              <a:rPr dirty="0"/>
              <a:t> </a:t>
            </a:r>
            <a:r>
              <a:rPr dirty="0" err="1"/>
              <a:t>quante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informazioni</a:t>
            </a:r>
            <a:r>
              <a:rPr dirty="0"/>
              <a:t> </a:t>
            </a:r>
            <a:r>
              <a:rPr dirty="0" err="1"/>
              <a:t>possibili</a:t>
            </a:r>
            <a:r>
              <a:rPr dirty="0"/>
              <a:t> o, al </a:t>
            </a:r>
            <a:r>
              <a:rPr dirty="0" err="1"/>
              <a:t>contrario</a:t>
            </a:r>
            <a:r>
              <a:rPr dirty="0"/>
              <a:t>, </a:t>
            </a:r>
            <a:r>
              <a:rPr dirty="0" err="1"/>
              <a:t>semplificare</a:t>
            </a:r>
            <a:r>
              <a:rPr dirty="0"/>
              <a:t> </a:t>
            </a:r>
            <a:r>
              <a:rPr dirty="0" err="1"/>
              <a:t>quei</a:t>
            </a:r>
            <a:r>
              <a:rPr dirty="0"/>
              <a:t> </a:t>
            </a:r>
            <a:r>
              <a:rPr dirty="0" err="1"/>
              <a:t>valori</a:t>
            </a:r>
            <a:r>
              <a:rPr dirty="0"/>
              <a:t> e </a:t>
            </a:r>
            <a:r>
              <a:rPr dirty="0" err="1"/>
              <a:t>dati</a:t>
            </a:r>
            <a:r>
              <a:rPr dirty="0"/>
              <a:t> a nostro </a:t>
            </a:r>
            <a:r>
              <a:rPr dirty="0" err="1"/>
              <a:t>avviso</a:t>
            </a:r>
            <a:r>
              <a:rPr dirty="0"/>
              <a:t> </a:t>
            </a:r>
            <a:r>
              <a:rPr dirty="0" err="1"/>
              <a:t>ridondanti</a:t>
            </a:r>
            <a:r>
              <a:rPr dirty="0"/>
              <a:t>.</a:t>
            </a:r>
          </a:p>
          <a:p>
            <a:r>
              <a:rPr b="1" dirty="0"/>
              <a:t>Memory (storage </a:t>
            </a:r>
            <a:r>
              <a:rPr b="1" dirty="0" err="1"/>
              <a:t>interno</a:t>
            </a:r>
            <a:r>
              <a:rPr b="1" dirty="0"/>
              <a:t>)</a:t>
            </a:r>
            <a:r>
              <a:rPr dirty="0"/>
              <a:t>: </a:t>
            </a:r>
          </a:p>
        </p:txBody>
      </p:sp>
      <p:graphicFrame>
        <p:nvGraphicFramePr>
          <p:cNvPr id="174" name="Tabella 1"/>
          <p:cNvGraphicFramePr/>
          <p:nvPr/>
        </p:nvGraphicFramePr>
        <p:xfrm>
          <a:off x="3779638" y="8870385"/>
          <a:ext cx="4866858" cy="400682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4866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560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Memory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128GB SSD + 1TB HDD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256GB SSD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5" name="Tabella 1-1"/>
          <p:cNvGraphicFramePr/>
          <p:nvPr/>
        </p:nvGraphicFramePr>
        <p:xfrm>
          <a:off x="11205250" y="8870385"/>
          <a:ext cx="10924166" cy="400682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462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2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560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SSD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HDD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1000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256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6" name="Linea"/>
          <p:cNvSpPr/>
          <p:nvPr/>
        </p:nvSpPr>
        <p:spPr>
          <a:xfrm>
            <a:off x="8848067" y="11082601"/>
            <a:ext cx="2155614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eight (peso del laptop) e RAM: ci siamo limitati a trasformare questi valori (char) in valori numerici (8GB -&gt; 8 e 1.5kg -&gt; 1.5)…"/>
          <p:cNvSpPr txBox="1">
            <a:spLocks noGrp="1"/>
          </p:cNvSpPr>
          <p:nvPr>
            <p:ph type="body" idx="1"/>
          </p:nvPr>
        </p:nvSpPr>
        <p:spPr>
          <a:xfrm>
            <a:off x="1206499" y="2518638"/>
            <a:ext cx="21971001" cy="8256012"/>
          </a:xfrm>
          <a:prstGeom prst="rect">
            <a:avLst/>
          </a:prstGeom>
        </p:spPr>
        <p:txBody>
          <a:bodyPr/>
          <a:lstStyle/>
          <a:p>
            <a:r>
              <a:rPr b="1"/>
              <a:t>Weight (peso del laptop) e RAM</a:t>
            </a:r>
            <a:r>
              <a:t>: ci siamo limitati a trasformare questi valori (char) in valori numerici (8GB -&gt; 8 e 1.5kg -&gt; 1.5)</a:t>
            </a:r>
          </a:p>
          <a:p>
            <a:r>
              <a:rPr b="1"/>
              <a:t>GPU</a:t>
            </a:r>
            <a:r>
              <a:t>: Per quanto riguarda le schede grafiche il pattern seguito dal dataset è il seguente [(</a:t>
            </a:r>
            <a:r>
              <a:rPr b="1"/>
              <a:t>vendor</a:t>
            </a:r>
            <a:r>
              <a:t>) (</a:t>
            </a:r>
            <a:r>
              <a:rPr b="1"/>
              <a:t>family</a:t>
            </a:r>
            <a:r>
              <a:t>) (</a:t>
            </a:r>
            <a:r>
              <a:rPr b="1"/>
              <a:t>model</a:t>
            </a:r>
            <a:r>
              <a:t>)] con alcuni accorgimenti* </a:t>
            </a:r>
            <a:br/>
            <a:r>
              <a:t>Es: AMD Radeon R2, NVIDIA GTX 1070</a:t>
            </a:r>
            <a:br/>
            <a:r>
              <a:t>Abbiamo quindi deciso di mantenere solo il produttore e la famiglia della gpu in modo da non creare troppe classi per questa colonna.</a:t>
            </a:r>
          </a:p>
        </p:txBody>
      </p:sp>
      <p:graphicFrame>
        <p:nvGraphicFramePr>
          <p:cNvPr id="179" name="Tabella 1"/>
          <p:cNvGraphicFramePr/>
          <p:nvPr>
            <p:extLst>
              <p:ext uri="{D42A27DB-BD31-4B8C-83A1-F6EECF244321}">
                <p14:modId xmlns:p14="http://schemas.microsoft.com/office/powerpoint/2010/main" val="3361390359"/>
              </p:ext>
            </p:extLst>
          </p:nvPr>
        </p:nvGraphicFramePr>
        <p:xfrm>
          <a:off x="3779638" y="8870385"/>
          <a:ext cx="5914886" cy="406689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91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GPU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436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AMD Radeon R2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 1070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 1050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AMD Radeon RX 580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0" name="Linea"/>
          <p:cNvSpPr/>
          <p:nvPr/>
        </p:nvSpPr>
        <p:spPr>
          <a:xfrm>
            <a:off x="10722798" y="10873796"/>
            <a:ext cx="2819124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181" name="Tabella 1-1"/>
          <p:cNvGraphicFramePr/>
          <p:nvPr/>
        </p:nvGraphicFramePr>
        <p:xfrm>
          <a:off x="14570195" y="8870385"/>
          <a:ext cx="5914886" cy="40068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91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GPU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AMD R2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AMD RX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82C219A-A08E-BC2F-8A25-6805C98DB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0" cy="139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882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PU: come per la GPU, anche per questa colonna abbiamo mantenuto solo il modello e il produttore del processore escludendo la velocità in GHz. Abbiamo inoltre raggruppato tutti quei processori di fascia bassa (Celeron, Atom, Pentium, AMD-A/E) in un’unica"/>
          <p:cNvSpPr txBox="1">
            <a:spLocks noGrp="1"/>
          </p:cNvSpPr>
          <p:nvPr>
            <p:ph type="body" idx="1"/>
          </p:nvPr>
        </p:nvSpPr>
        <p:spPr>
          <a:xfrm>
            <a:off x="1206500" y="2044702"/>
            <a:ext cx="21971000" cy="8256012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CPU:</a:t>
            </a:r>
            <a:r>
              <a:rPr b="0" dirty="0"/>
              <a:t> come per la GPU, </a:t>
            </a:r>
            <a:r>
              <a:rPr b="0" dirty="0" err="1"/>
              <a:t>anche</a:t>
            </a:r>
            <a:r>
              <a:rPr b="0" dirty="0"/>
              <a:t> per </a:t>
            </a:r>
            <a:r>
              <a:rPr b="0" dirty="0" err="1"/>
              <a:t>questa</a:t>
            </a:r>
            <a:r>
              <a:rPr b="0" dirty="0"/>
              <a:t> </a:t>
            </a:r>
            <a:r>
              <a:rPr b="0" dirty="0" err="1"/>
              <a:t>colonna</a:t>
            </a:r>
            <a:r>
              <a:rPr b="0" dirty="0"/>
              <a:t> </a:t>
            </a:r>
            <a:r>
              <a:rPr b="0" dirty="0" err="1"/>
              <a:t>abbiamo</a:t>
            </a:r>
            <a:r>
              <a:rPr b="0" dirty="0"/>
              <a:t> </a:t>
            </a:r>
            <a:r>
              <a:rPr b="0" dirty="0" err="1"/>
              <a:t>mantenuto</a:t>
            </a:r>
            <a:r>
              <a:rPr b="0" dirty="0"/>
              <a:t> solo il </a:t>
            </a:r>
            <a:r>
              <a:rPr b="0" dirty="0" err="1"/>
              <a:t>modello</a:t>
            </a:r>
            <a:r>
              <a:rPr b="0" dirty="0"/>
              <a:t> e il </a:t>
            </a:r>
            <a:r>
              <a:rPr b="0" dirty="0" err="1"/>
              <a:t>produttore</a:t>
            </a:r>
            <a:r>
              <a:rPr b="0" dirty="0"/>
              <a:t> del </a:t>
            </a:r>
            <a:r>
              <a:rPr b="0" dirty="0" err="1"/>
              <a:t>processore</a:t>
            </a:r>
            <a:r>
              <a:rPr b="0" dirty="0"/>
              <a:t> </a:t>
            </a:r>
            <a:r>
              <a:rPr b="0" dirty="0" err="1"/>
              <a:t>escludendo</a:t>
            </a:r>
            <a:r>
              <a:rPr b="0" dirty="0"/>
              <a:t> la </a:t>
            </a:r>
            <a:r>
              <a:rPr b="0" dirty="0" err="1"/>
              <a:t>velocità</a:t>
            </a:r>
            <a:r>
              <a:rPr b="0" dirty="0"/>
              <a:t> in GHz. </a:t>
            </a:r>
            <a:r>
              <a:rPr b="0" dirty="0" err="1"/>
              <a:t>Abbiamo</a:t>
            </a:r>
            <a:r>
              <a:rPr b="0" dirty="0"/>
              <a:t> </a:t>
            </a:r>
            <a:r>
              <a:rPr b="0" dirty="0" err="1"/>
              <a:t>inoltre</a:t>
            </a:r>
            <a:r>
              <a:rPr b="0" dirty="0"/>
              <a:t> </a:t>
            </a:r>
            <a:r>
              <a:rPr b="0" dirty="0" err="1"/>
              <a:t>raggruppato</a:t>
            </a:r>
            <a:r>
              <a:rPr b="0" dirty="0"/>
              <a:t> tutti </a:t>
            </a:r>
            <a:r>
              <a:rPr b="0" dirty="0" err="1"/>
              <a:t>quei</a:t>
            </a:r>
            <a:r>
              <a:rPr b="0" dirty="0"/>
              <a:t> </a:t>
            </a:r>
            <a:r>
              <a:rPr b="0" dirty="0" err="1"/>
              <a:t>processori</a:t>
            </a:r>
            <a:r>
              <a:rPr b="0" dirty="0"/>
              <a:t> di fascia </a:t>
            </a:r>
            <a:r>
              <a:rPr b="0" dirty="0" err="1"/>
              <a:t>bassa</a:t>
            </a:r>
            <a:r>
              <a:rPr b="0" dirty="0"/>
              <a:t> (Celeron, Atom, Pentium, AMD-A/E) in </a:t>
            </a:r>
            <a:r>
              <a:rPr b="0" dirty="0" err="1"/>
              <a:t>un’unica</a:t>
            </a:r>
            <a:r>
              <a:rPr b="0" dirty="0"/>
              <a:t> fascia “Intel/</a:t>
            </a:r>
            <a:r>
              <a:rPr b="0" dirty="0" err="1"/>
              <a:t>Amd</a:t>
            </a:r>
            <a:r>
              <a:rPr b="0" dirty="0"/>
              <a:t> low end”. Idem per </a:t>
            </a:r>
            <a:r>
              <a:rPr b="0" dirty="0" err="1"/>
              <a:t>quelli</a:t>
            </a:r>
            <a:r>
              <a:rPr b="0" dirty="0"/>
              <a:t> di fascia </a:t>
            </a:r>
            <a:r>
              <a:rPr b="0" dirty="0" err="1"/>
              <a:t>alta</a:t>
            </a:r>
            <a:r>
              <a:rPr b="0" dirty="0"/>
              <a:t> come </a:t>
            </a:r>
            <a:r>
              <a:rPr b="0" dirty="0" err="1"/>
              <a:t>gli</a:t>
            </a:r>
            <a:r>
              <a:rPr b="0" dirty="0"/>
              <a:t> Xeon (workstation).</a:t>
            </a:r>
          </a:p>
        </p:txBody>
      </p:sp>
      <p:graphicFrame>
        <p:nvGraphicFramePr>
          <p:cNvPr id="184" name="Tabella 1"/>
          <p:cNvGraphicFramePr/>
          <p:nvPr/>
        </p:nvGraphicFramePr>
        <p:xfrm>
          <a:off x="2879160" y="7306397"/>
          <a:ext cx="7635680" cy="40068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763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CPU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Core i3 6006U 2GHz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Celeron Dual Core 3205U 1.5GHz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Atom x5-Z8300 1.44GHz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Core i5 1.3GHz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5" name="Linea"/>
          <p:cNvSpPr/>
          <p:nvPr/>
        </p:nvSpPr>
        <p:spPr>
          <a:xfrm>
            <a:off x="11030857" y="9309808"/>
            <a:ext cx="2819123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186" name="Tabella 1-1"/>
          <p:cNvGraphicFramePr/>
          <p:nvPr/>
        </p:nvGraphicFramePr>
        <p:xfrm>
          <a:off x="14878254" y="7306397"/>
          <a:ext cx="5914886" cy="40068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91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CPU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Core i3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Low End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Intel Low End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Intel Core i5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Personalizzato</PresentationFormat>
  <Paragraphs>103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5" baseType="lpstr">
      <vt:lpstr>Helvetica Neue</vt:lpstr>
      <vt:lpstr>Helvetica Neue Medium</vt:lpstr>
      <vt:lpstr>21_BasicWhite</vt:lpstr>
      <vt:lpstr>Progetto di Machine learning</vt:lpstr>
      <vt:lpstr>Dominio di riferimento</vt:lpstr>
      <vt:lpstr>Dataset</vt:lpstr>
      <vt:lpstr>Dataset</vt:lpstr>
      <vt:lpstr>Preprocessing</vt:lpstr>
      <vt:lpstr>Preprocessing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Machine learning</dc:title>
  <cp:lastModifiedBy>m.marcucci1@campus.unimib.it</cp:lastModifiedBy>
  <cp:revision>1</cp:revision>
  <dcterms:modified xsi:type="dcterms:W3CDTF">2023-02-09T15:25:03Z</dcterms:modified>
</cp:coreProperties>
</file>