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8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Dettagli informazione</a:t>
            </a:r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con frittelle al salmone, insalat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Pappardelle con burro al prezzemolo, nocciole tostate e scaglie di parmigian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2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6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Pappardelle con burro al prezzemolo, nocciole tostate e scaglie di parmigian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8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programma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chele Angelo Marcucci [851905] - Davide Mazzitelli [851657]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Michele Angelo Marcucci [851905] - Davide Mazzitelli [851657]</a:t>
            </a:r>
          </a:p>
        </p:txBody>
      </p:sp>
      <p:sp>
        <p:nvSpPr>
          <p:cNvPr id="152" name="Progetto di Machine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Progetto di Machine learning</a:t>
            </a:r>
          </a:p>
        </p:txBody>
      </p:sp>
      <p:sp>
        <p:nvSpPr>
          <p:cNvPr id="153" name="Predizione fasce di prezzo dei laptop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Predizione fasce di prezzo dei laptop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979635D-C9CE-BE89-061D-8C535E51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" y="1315647"/>
            <a:ext cx="24313968" cy="106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21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chermo: anche le informazioni di questa colonna erano molto caotiche e non rappresentate secondo un pattern preciso…"/>
          <p:cNvSpPr txBox="1"/>
          <p:nvPr/>
        </p:nvSpPr>
        <p:spPr>
          <a:xfrm>
            <a:off x="821754" y="1431664"/>
            <a:ext cx="21105137" cy="350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dirty="0" err="1"/>
              <a:t>Schermo</a:t>
            </a:r>
            <a:r>
              <a:rPr b="0" dirty="0"/>
              <a:t>: </a:t>
            </a:r>
            <a:r>
              <a:rPr b="0" dirty="0" err="1"/>
              <a:t>anche</a:t>
            </a:r>
            <a:r>
              <a:rPr b="0" dirty="0"/>
              <a:t> le </a:t>
            </a:r>
            <a:r>
              <a:rPr b="0" dirty="0" err="1"/>
              <a:t>informazioni</a:t>
            </a:r>
            <a:r>
              <a:rPr b="0" dirty="0"/>
              <a:t> di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erano</a:t>
            </a:r>
            <a:r>
              <a:rPr b="0" dirty="0"/>
              <a:t> molto </a:t>
            </a:r>
            <a:r>
              <a:rPr b="0" dirty="0" err="1"/>
              <a:t>caotiche</a:t>
            </a:r>
            <a:r>
              <a:rPr b="0" dirty="0"/>
              <a:t> e </a:t>
            </a:r>
            <a:br>
              <a:rPr lang="en-US" b="0" dirty="0"/>
            </a:br>
            <a:r>
              <a:rPr b="0" dirty="0"/>
              <a:t>non </a:t>
            </a:r>
            <a:r>
              <a:rPr b="0" dirty="0" err="1"/>
              <a:t>rappresentate</a:t>
            </a:r>
            <a:r>
              <a:rPr b="0" dirty="0"/>
              <a:t> secondo un pattern </a:t>
            </a:r>
            <a:r>
              <a:rPr b="0" dirty="0" err="1"/>
              <a:t>preciso</a:t>
            </a:r>
            <a:endParaRPr b="0" dirty="0"/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IPS Panel Retina display 2560x1600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Full HD 1920x1080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1366x768</a:t>
            </a:r>
          </a:p>
        </p:txBody>
      </p:sp>
      <p:graphicFrame>
        <p:nvGraphicFramePr>
          <p:cNvPr id="189" name="Tabella 1"/>
          <p:cNvGraphicFramePr/>
          <p:nvPr/>
        </p:nvGraphicFramePr>
        <p:xfrm>
          <a:off x="1736834" y="6879855"/>
          <a:ext cx="5921236" cy="504774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2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269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1366x760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IPS Panel 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IPS Panel Full HD/Touchscreen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0" name="Linea"/>
          <p:cNvSpPr/>
          <p:nvPr/>
        </p:nvSpPr>
        <p:spPr>
          <a:xfrm>
            <a:off x="8327717" y="8883266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91" name="Tabella 1-1"/>
          <p:cNvGraphicFramePr/>
          <p:nvPr/>
        </p:nvGraphicFramePr>
        <p:xfrm>
          <a:off x="11816487" y="6873505"/>
          <a:ext cx="10830678" cy="497618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61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3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IsTouch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IsIPS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S: per quanto riguarda il sistema operativo abbiamo ridistribuito tutti i valori in 3 classi: Windows, Mac, Linux/Otre…"/>
          <p:cNvSpPr txBox="1">
            <a:spLocks noGrp="1"/>
          </p:cNvSpPr>
          <p:nvPr>
            <p:ph type="body" idx="1"/>
          </p:nvPr>
        </p:nvSpPr>
        <p:spPr>
          <a:xfrm>
            <a:off x="850215" y="972034"/>
            <a:ext cx="22683570" cy="109364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/>
              <a:t>OS:</a:t>
            </a:r>
            <a:r>
              <a:rPr b="0" dirty="0"/>
              <a:t> per </a:t>
            </a:r>
            <a:r>
              <a:rPr b="0" dirty="0" err="1"/>
              <a:t>quanto</a:t>
            </a:r>
            <a:r>
              <a:rPr b="0" dirty="0"/>
              <a:t> </a:t>
            </a:r>
            <a:r>
              <a:rPr b="0" dirty="0" err="1"/>
              <a:t>riguarda</a:t>
            </a:r>
            <a:r>
              <a:rPr b="0" dirty="0"/>
              <a:t> il </a:t>
            </a:r>
            <a:r>
              <a:rPr b="0" dirty="0" err="1"/>
              <a:t>sistema</a:t>
            </a:r>
            <a:r>
              <a:rPr b="0" dirty="0"/>
              <a:t> </a:t>
            </a:r>
            <a:r>
              <a:rPr b="0" dirty="0" err="1"/>
              <a:t>operativo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ridistribuito</a:t>
            </a:r>
            <a:r>
              <a:rPr b="0" dirty="0"/>
              <a:t> tutti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valori</a:t>
            </a:r>
            <a:r>
              <a:rPr b="0" dirty="0"/>
              <a:t> in 3 </a:t>
            </a:r>
            <a:r>
              <a:rPr b="0" dirty="0" err="1"/>
              <a:t>classi</a:t>
            </a:r>
            <a:r>
              <a:rPr b="0" dirty="0"/>
              <a:t>: Windows, Mac, Linux/Ot</a:t>
            </a:r>
            <a:r>
              <a:rPr lang="en-US" b="0" dirty="0"/>
              <a:t>h</a:t>
            </a:r>
            <a:r>
              <a:rPr b="0" dirty="0"/>
              <a:t>e</a:t>
            </a:r>
            <a:r>
              <a:rPr lang="en-US" b="0" dirty="0"/>
              <a:t>r</a:t>
            </a:r>
            <a:endParaRPr b="0" dirty="0"/>
          </a:p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 err="1"/>
              <a:t>Eliminazione</a:t>
            </a:r>
            <a:r>
              <a:rPr dirty="0"/>
              <a:t> </a:t>
            </a:r>
            <a:r>
              <a:rPr dirty="0" err="1"/>
              <a:t>colonne</a:t>
            </a:r>
            <a:r>
              <a:rPr b="0" dirty="0"/>
              <a:t>: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infine</a:t>
            </a:r>
            <a:r>
              <a:rPr b="0" dirty="0"/>
              <a:t> </a:t>
            </a:r>
            <a:r>
              <a:rPr b="0" dirty="0" err="1"/>
              <a:t>eliminato</a:t>
            </a:r>
            <a:r>
              <a:rPr b="0" dirty="0"/>
              <a:t> le </a:t>
            </a:r>
            <a:r>
              <a:rPr b="0" dirty="0" err="1"/>
              <a:t>colonne</a:t>
            </a:r>
            <a:r>
              <a:rPr b="0" dirty="0"/>
              <a:t> </a:t>
            </a:r>
            <a:r>
              <a:rPr b="0" dirty="0" err="1"/>
              <a:t>meno</a:t>
            </a:r>
            <a:r>
              <a:rPr b="0" dirty="0"/>
              <a:t> significative e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residui</a:t>
            </a:r>
            <a:r>
              <a:rPr b="0" dirty="0"/>
              <a:t> del preprocessing </a:t>
            </a:r>
            <a:r>
              <a:rPr b="0" dirty="0" err="1"/>
              <a:t>ottenendo</a:t>
            </a:r>
            <a:r>
              <a:rPr b="0" dirty="0"/>
              <a:t> il </a:t>
            </a:r>
            <a:r>
              <a:rPr b="0" dirty="0" err="1"/>
              <a:t>seguente</a:t>
            </a:r>
            <a:r>
              <a:rPr b="0" dirty="0"/>
              <a:t> dataset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Company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TypeName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Inches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ScreenResolution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OpSys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Weight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HDD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SSD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range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RamGB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Gpu_Vendor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Cpu_model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isTouchScreen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isIPS</a:t>
            </a:r>
            <a:endParaRPr lang="it-IT" dirty="0"/>
          </a:p>
          <a:p>
            <a:pPr marL="536448" lvl="1" indent="0" defTabSz="2145738">
              <a:lnSpc>
                <a:spcPct val="10000"/>
              </a:lnSpc>
              <a:spcBef>
                <a:spcPts val="3900"/>
              </a:spcBef>
              <a:buNone/>
              <a:defRPr sz="4224" b="1"/>
            </a:pPr>
            <a:endParaRPr lang="it-IT" dirty="0"/>
          </a:p>
          <a:p>
            <a:pPr marL="536448" lvl="1" indent="0" defTabSz="2145738">
              <a:lnSpc>
                <a:spcPct val="10000"/>
              </a:lnSpc>
              <a:spcBef>
                <a:spcPts val="3900"/>
              </a:spcBef>
              <a:buNone/>
              <a:defRPr sz="4224" b="1"/>
            </a:pPr>
            <a:endParaRPr lang="it-IT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595E6-D893-6BAA-97A7-9FDE4FD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28895"/>
            <a:ext cx="21971000" cy="1433163"/>
          </a:xfrm>
        </p:spPr>
        <p:txBody>
          <a:bodyPr/>
          <a:lstStyle/>
          <a:p>
            <a:r>
              <a:rPr lang="it-IT" dirty="0"/>
              <a:t>Modelli di classificazione scelti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0C27986-AA3C-CC73-C88C-DA66B77280D1}"/>
              </a:ext>
            </a:extLst>
          </p:cNvPr>
          <p:cNvSpPr txBox="1">
            <a:spLocks/>
          </p:cNvSpPr>
          <p:nvPr/>
        </p:nvSpPr>
        <p:spPr>
          <a:xfrm>
            <a:off x="1206500" y="2877326"/>
            <a:ext cx="21971000" cy="977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endParaRPr lang="it-IT" sz="4200" dirty="0"/>
          </a:p>
          <a:p>
            <a:pPr hangingPunct="1"/>
            <a:r>
              <a:rPr lang="it-IT" sz="4200" dirty="0"/>
              <a:t>Split del dataset: </a:t>
            </a:r>
            <a:r>
              <a:rPr lang="it-IT" sz="4200" b="0" dirty="0"/>
              <a:t>per l’addestramento e testing dei modelli, il dataset risultante dalla fase di </a:t>
            </a:r>
            <a:r>
              <a:rPr lang="it-IT" sz="4200" b="0" dirty="0" err="1"/>
              <a:t>preprocessing</a:t>
            </a:r>
            <a:r>
              <a:rPr lang="it-IT" sz="4200" b="0" dirty="0"/>
              <a:t> è stato splittato in </a:t>
            </a:r>
            <a:r>
              <a:rPr lang="it-IT" sz="4200" b="0" i="1" dirty="0" err="1"/>
              <a:t>train</a:t>
            </a:r>
            <a:r>
              <a:rPr lang="it-IT" sz="4200" b="0" i="1" dirty="0"/>
              <a:t> set </a:t>
            </a:r>
            <a:r>
              <a:rPr lang="it-IT" sz="4200" b="0" dirty="0"/>
              <a:t>e </a:t>
            </a:r>
            <a:r>
              <a:rPr lang="it-IT" sz="4200" b="0" i="1" dirty="0"/>
              <a:t>test set</a:t>
            </a:r>
            <a:r>
              <a:rPr lang="it-IT" sz="4200" i="1" dirty="0"/>
              <a:t> </a:t>
            </a:r>
            <a:r>
              <a:rPr lang="it-IT" sz="4200" b="0" dirty="0"/>
              <a:t>con una proporzione 70%-30%.</a:t>
            </a:r>
          </a:p>
          <a:p>
            <a:pPr hangingPunct="1"/>
            <a:endParaRPr lang="it-IT" sz="4200" b="0" i="1" dirty="0"/>
          </a:p>
          <a:p>
            <a:pPr hangingPunct="1"/>
            <a:endParaRPr lang="it-IT" sz="4200" b="0" i="1" dirty="0"/>
          </a:p>
          <a:p>
            <a:pPr hangingPunct="1"/>
            <a:endParaRPr lang="it-IT" sz="4200" i="1" dirty="0"/>
          </a:p>
          <a:p>
            <a:pPr hangingPunct="1"/>
            <a:endParaRPr lang="it-IT" sz="4200" dirty="0"/>
          </a:p>
          <a:p>
            <a:pPr hangingPunct="1"/>
            <a:endParaRPr lang="it-IT" sz="4200" dirty="0"/>
          </a:p>
          <a:p>
            <a:pPr hangingPunct="1"/>
            <a:r>
              <a:rPr lang="it-IT" sz="4200" dirty="0"/>
              <a:t>Modelli di classificazione selezionati:</a:t>
            </a:r>
          </a:p>
          <a:p>
            <a:pPr hangingPunct="1"/>
            <a:r>
              <a:rPr lang="it-IT" sz="4200" dirty="0"/>
              <a:t>													- </a:t>
            </a:r>
            <a:r>
              <a:rPr lang="it-IT" sz="4200" b="0" dirty="0" err="1"/>
              <a:t>Decision</a:t>
            </a:r>
            <a:r>
              <a:rPr lang="it-IT" sz="4200" b="0" dirty="0"/>
              <a:t> </a:t>
            </a:r>
            <a:r>
              <a:rPr lang="it-IT" sz="4200" b="0" dirty="0" err="1"/>
              <a:t>Tree</a:t>
            </a:r>
            <a:endParaRPr lang="it-IT" sz="4200" b="0" dirty="0"/>
          </a:p>
          <a:p>
            <a:pPr hangingPunct="1"/>
            <a:r>
              <a:rPr lang="it-IT" sz="4200" b="0" dirty="0"/>
              <a:t>													- SVM</a:t>
            </a:r>
          </a:p>
          <a:p>
            <a:pPr hangingPunct="1"/>
            <a:r>
              <a:rPr lang="it-IT" sz="4200" b="0" dirty="0"/>
              <a:t>													- Random </a:t>
            </a:r>
            <a:r>
              <a:rPr lang="it-IT" sz="4200" b="0" dirty="0" err="1"/>
              <a:t>Forest</a:t>
            </a:r>
            <a:endParaRPr lang="it-IT" sz="4200" b="0" dirty="0"/>
          </a:p>
        </p:txBody>
      </p:sp>
    </p:spTree>
    <p:extLst>
      <p:ext uri="{BB962C8B-B14F-4D97-AF65-F5344CB8AC3E}">
        <p14:creationId xmlns:p14="http://schemas.microsoft.com/office/powerpoint/2010/main" val="27813867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82847-BEFB-D349-19C9-51EAEDE5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model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BA3A635-31F5-58EA-5F36-9D14188FE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84" y="2082072"/>
            <a:ext cx="12943371" cy="684314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E11FC-216C-345A-0919-A5BAF6415190}"/>
              </a:ext>
            </a:extLst>
          </p:cNvPr>
          <p:cNvSpPr txBox="1"/>
          <p:nvPr/>
        </p:nvSpPr>
        <p:spPr>
          <a:xfrm>
            <a:off x="425302" y="1902581"/>
            <a:ext cx="1932999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Albero di decisione risultante: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14423F-85B7-4FDE-F663-877058109CAE}"/>
              </a:ext>
            </a:extLst>
          </p:cNvPr>
          <p:cNvSpPr txBox="1"/>
          <p:nvPr/>
        </p:nvSpPr>
        <p:spPr>
          <a:xfrm>
            <a:off x="425302" y="8310297"/>
            <a:ext cx="1932999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Confusion</a:t>
            </a: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matrix</a:t>
            </a: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3DCE52-C248-E3EE-FF59-45762D5C2E3A}"/>
              </a:ext>
            </a:extLst>
          </p:cNvPr>
          <p:cNvSpPr txBox="1"/>
          <p:nvPr/>
        </p:nvSpPr>
        <p:spPr>
          <a:xfrm>
            <a:off x="12943369" y="8402484"/>
            <a:ext cx="12518066" cy="715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Misure di performance: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22A7735-3822-51F0-352C-1BFFEC2A2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76" y="9028442"/>
            <a:ext cx="10408056" cy="4295001"/>
          </a:xfrm>
          <a:prstGeom prst="rect">
            <a:avLst/>
          </a:prstGeom>
        </p:spPr>
      </p:pic>
      <p:graphicFrame>
        <p:nvGraphicFramePr>
          <p:cNvPr id="5" name="Tabella 9">
            <a:extLst>
              <a:ext uri="{FF2B5EF4-FFF2-40B4-BE49-F238E27FC236}">
                <a16:creationId xmlns:a16="http://schemas.microsoft.com/office/drawing/2014/main" id="{3D7658EE-8A82-74D2-EB42-BFE3E787A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58258"/>
              </p:ext>
            </p:extLst>
          </p:nvPr>
        </p:nvGraphicFramePr>
        <p:xfrm>
          <a:off x="12943369" y="9324102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5DFFED-B5BE-7018-58E8-4E28C3955D50}"/>
              </a:ext>
            </a:extLst>
          </p:cNvPr>
          <p:cNvSpPr txBox="1"/>
          <p:nvPr/>
        </p:nvSpPr>
        <p:spPr>
          <a:xfrm>
            <a:off x="12943369" y="13120965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76%</a:t>
            </a:r>
          </a:p>
        </p:txBody>
      </p:sp>
    </p:spTree>
    <p:extLst>
      <p:ext uri="{BB962C8B-B14F-4D97-AF65-F5344CB8AC3E}">
        <p14:creationId xmlns:p14="http://schemas.microsoft.com/office/powerpoint/2010/main" val="3305311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651A7-2572-CA2C-71FA-CE6E64B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model – Curve </a:t>
            </a:r>
            <a:r>
              <a:rPr lang="it-IT" dirty="0" err="1"/>
              <a:t>Roc</a:t>
            </a:r>
            <a:r>
              <a:rPr lang="it-IT" dirty="0"/>
              <a:t> e AUC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940AEE5-87FE-6CFC-E66F-F6993ED8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581"/>
            <a:ext cx="12328317" cy="51234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DEA70B-A273-7C0A-F4C7-9BF48B246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683" y="1902581"/>
            <a:ext cx="12328317" cy="512345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0BB84A-2544-5A15-C025-3564CB9F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65725"/>
            <a:ext cx="12328317" cy="51234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9CDD90-9350-0340-C070-EE6A37DEF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32" y="7765725"/>
            <a:ext cx="12328317" cy="512345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134E79-05AF-76B2-EC5D-EAE8E9473C09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CF5099-8F82-7DED-27D7-505ECF1BC652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2041DBF-C350-5058-C467-E941C6735708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0.85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7E0C3BB-9397-79D2-BABE-E6D336048535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0.85</a:t>
            </a:r>
          </a:p>
        </p:txBody>
      </p:sp>
    </p:spTree>
    <p:extLst>
      <p:ext uri="{BB962C8B-B14F-4D97-AF65-F5344CB8AC3E}">
        <p14:creationId xmlns:p14="http://schemas.microsoft.com/office/powerpoint/2010/main" val="41654530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B35482F3-EA4F-E83A-53BF-8A91D05C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30" y="7708527"/>
            <a:ext cx="7866986" cy="641151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C996B53-ECE5-C26C-B10A-DA2DCD237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3229"/>
            <a:ext cx="7040649" cy="63768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6C3664-6ACD-68FE-81DC-481CAEDF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1"/>
            <a:ext cx="21971000" cy="1433163"/>
          </a:xfrm>
        </p:spPr>
        <p:txBody>
          <a:bodyPr/>
          <a:lstStyle/>
          <a:p>
            <a:r>
              <a:rPr lang="it-IT" dirty="0"/>
              <a:t>SVM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A80BFD-004B-CFF1-6A92-281E67DE8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1258464"/>
            <a:ext cx="21971000" cy="934780"/>
          </a:xfrm>
        </p:spPr>
        <p:txBody>
          <a:bodyPr>
            <a:normAutofit/>
          </a:bodyPr>
          <a:lstStyle/>
          <a:p>
            <a:r>
              <a:rPr lang="it-IT" sz="4400" dirty="0"/>
              <a:t>Analisi disposizione dei dati e scelta del kernel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09A3432-4830-F21E-C9AA-77DFC7B45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31" y="3052999"/>
            <a:ext cx="12261767" cy="53908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C3A248-0B46-BD8E-226B-8650D7839197}"/>
              </a:ext>
            </a:extLst>
          </p:cNvPr>
          <p:cNvSpPr txBox="1"/>
          <p:nvPr/>
        </p:nvSpPr>
        <p:spPr>
          <a:xfrm>
            <a:off x="1206500" y="2457964"/>
            <a:ext cx="2044138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 disposizione spaziale dei dati: </a:t>
            </a:r>
            <a:r>
              <a:rPr kumimoji="0" lang="it-IT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(asse x: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kumimoji="0" lang="it-IT" sz="2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pu_model</a:t>
            </a:r>
            <a:r>
              <a:rPr kumimoji="0" lang="it-IT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, asse y: SSD , asse z: </a:t>
            </a:r>
            <a:r>
              <a:rPr kumimoji="0" lang="it-IT" sz="2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RamGB</a:t>
            </a:r>
            <a:r>
              <a:rPr kumimoji="0" lang="it-IT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CB1E2B-D358-D3C2-7A98-54654569B5C5}"/>
              </a:ext>
            </a:extLst>
          </p:cNvPr>
          <p:cNvSpPr txBox="1"/>
          <p:nvPr/>
        </p:nvSpPr>
        <p:spPr>
          <a:xfrm>
            <a:off x="16650586" y="11258036"/>
            <a:ext cx="886755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Singole classi non separabili mediante un iperpiano nell’attuale spazio input.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selezionato: </a:t>
            </a:r>
            <a:r>
              <a:rPr lang="it-IT" sz="3200" i="1" dirty="0">
                <a:solidFill>
                  <a:schemeClr val="bg2">
                    <a:lumMod val="10000"/>
                  </a:schemeClr>
                </a:solidFill>
              </a:rPr>
              <a:t>«</a:t>
            </a:r>
            <a:r>
              <a:rPr lang="it-IT" sz="3200" i="1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i="1" dirty="0">
                <a:solidFill>
                  <a:schemeClr val="bg2">
                    <a:lumMod val="10000"/>
                  </a:schemeClr>
                </a:solidFill>
              </a:rPr>
              <a:t>»</a:t>
            </a:r>
            <a:endParaRPr kumimoji="0" lang="it-IT" sz="3200" b="0" i="1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93418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9B0C0-52FB-4A36-4E11-B80C769F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0"/>
            <a:ext cx="21971000" cy="1433163"/>
          </a:xfrm>
        </p:spPr>
        <p:txBody>
          <a:bodyPr/>
          <a:lstStyle/>
          <a:p>
            <a:r>
              <a:rPr lang="it-IT" dirty="0"/>
              <a:t>SVM model – Training e Test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D9E7B6-AE1E-A811-70F7-21944EDC041A}"/>
              </a:ext>
            </a:extLst>
          </p:cNvPr>
          <p:cNvSpPr txBox="1"/>
          <p:nvPr/>
        </p:nvSpPr>
        <p:spPr>
          <a:xfrm>
            <a:off x="914399" y="1664298"/>
            <a:ext cx="733646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320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, cost = 1</a:t>
            </a: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689DB0-36B1-535F-668B-B32131421AED}"/>
              </a:ext>
            </a:extLst>
          </p:cNvPr>
          <p:cNvSpPr txBox="1"/>
          <p:nvPr/>
        </p:nvSpPr>
        <p:spPr>
          <a:xfrm>
            <a:off x="12464905" y="1664298"/>
            <a:ext cx="733646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320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, cost = 100</a:t>
            </a: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2BFE51F9-DC25-759A-77B3-50F463FEC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83342"/>
              </p:ext>
            </p:extLst>
          </p:nvPr>
        </p:nvGraphicFramePr>
        <p:xfrm>
          <a:off x="2147549" y="8584410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D54ECDF-4407-7887-5EA0-807284A422E4}"/>
              </a:ext>
            </a:extLst>
          </p:cNvPr>
          <p:cNvSpPr txBox="1"/>
          <p:nvPr/>
        </p:nvSpPr>
        <p:spPr>
          <a:xfrm>
            <a:off x="2147549" y="12270359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74%</a:t>
            </a:r>
          </a:p>
        </p:txBody>
      </p:sp>
      <p:graphicFrame>
        <p:nvGraphicFramePr>
          <p:cNvPr id="11" name="Tabella 9">
            <a:extLst>
              <a:ext uri="{FF2B5EF4-FFF2-40B4-BE49-F238E27FC236}">
                <a16:creationId xmlns:a16="http://schemas.microsoft.com/office/drawing/2014/main" id="{A8B9F741-F52D-B0CE-7145-BA87B063F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92901"/>
              </p:ext>
            </p:extLst>
          </p:nvPr>
        </p:nvGraphicFramePr>
        <p:xfrm>
          <a:off x="13568032" y="8584410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C4B0B8-889B-FD00-24E7-237BD7A7FB00}"/>
              </a:ext>
            </a:extLst>
          </p:cNvPr>
          <p:cNvSpPr txBox="1"/>
          <p:nvPr/>
        </p:nvSpPr>
        <p:spPr>
          <a:xfrm>
            <a:off x="13568032" y="12270359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78%</a:t>
            </a:r>
          </a:p>
        </p:txBody>
      </p:sp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8430EC8-38CF-826E-2B62-CBD2A87C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017" y="3048784"/>
            <a:ext cx="11420483" cy="47461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0D22479-6BBD-29D5-73EA-B34C659B9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048784"/>
            <a:ext cx="11420481" cy="47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3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17D33-820A-1C01-E27C-139A3EB1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>
            <a:normAutofit fontScale="90000"/>
          </a:bodyPr>
          <a:lstStyle/>
          <a:p>
            <a:r>
              <a:rPr lang="it-IT" dirty="0"/>
              <a:t>SVM model – Curve ROC e AUC 	              </a:t>
            </a:r>
            <a:r>
              <a:rPr lang="it-IT" sz="2700" b="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2700" b="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2700" b="0" dirty="0">
                <a:solidFill>
                  <a:schemeClr val="bg2">
                    <a:lumMod val="10000"/>
                  </a:schemeClr>
                </a:solidFill>
              </a:rPr>
              <a:t>, cost = 100</a:t>
            </a:r>
            <a:br>
              <a:rPr kumimoji="0" lang="it-IT" sz="8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4E33AA-1D2A-1EEE-80C2-42E170DE7CB9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DB5687-E53F-5F3A-8BAB-4847EFE55FB3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2F3016-870B-0413-ABE9-03861066DDD1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AF648F-03D5-CAE7-BE79-444E9FC2BAD9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0.79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E4DC44-56E9-0D44-ADDF-1DAA5547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734544"/>
            <a:ext cx="12328317" cy="51234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5EF9200-653D-1073-2960-0BCEB3FE0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683" y="1734544"/>
            <a:ext cx="12328317" cy="512345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8AF1EE7-7A4D-3536-2CFA-6C9C74A63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5724"/>
            <a:ext cx="12328317" cy="512345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F869F2B4-26BE-D41A-8C5A-E06475817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640" y="7765724"/>
            <a:ext cx="12328317" cy="51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018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C6A2D-07CA-13C2-FE1B-28DF6966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313955"/>
            <a:ext cx="21971000" cy="1433163"/>
          </a:xfrm>
        </p:spPr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model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C65825-DA09-A6ED-AEB7-B20B3928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313603"/>
            <a:ext cx="11888873" cy="4940830"/>
          </a:xfrm>
          <a:prstGeom prst="rect">
            <a:avLst/>
          </a:prstGeom>
        </p:spPr>
      </p:pic>
      <p:graphicFrame>
        <p:nvGraphicFramePr>
          <p:cNvPr id="7" name="Tabella 9">
            <a:extLst>
              <a:ext uri="{FF2B5EF4-FFF2-40B4-BE49-F238E27FC236}">
                <a16:creationId xmlns:a16="http://schemas.microsoft.com/office/drawing/2014/main" id="{EF2498AA-25DF-511D-EE58-1FCB0883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57434"/>
              </p:ext>
            </p:extLst>
          </p:nvPr>
        </p:nvGraphicFramePr>
        <p:xfrm>
          <a:off x="13331702" y="8183791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4388CC-7065-27B2-8B9B-30D7916CAB47}"/>
              </a:ext>
            </a:extLst>
          </p:cNvPr>
          <p:cNvSpPr txBox="1"/>
          <p:nvPr/>
        </p:nvSpPr>
        <p:spPr>
          <a:xfrm>
            <a:off x="13331702" y="12009174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78%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E819B8-0365-B023-F990-730BD861CA15}"/>
              </a:ext>
            </a:extLst>
          </p:cNvPr>
          <p:cNvSpPr txBox="1"/>
          <p:nvPr/>
        </p:nvSpPr>
        <p:spPr>
          <a:xfrm>
            <a:off x="12192000" y="1747118"/>
            <a:ext cx="1190846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Ntree</a:t>
            </a: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100</a:t>
            </a:r>
          </a:p>
        </p:txBody>
      </p:sp>
      <p:graphicFrame>
        <p:nvGraphicFramePr>
          <p:cNvPr id="4" name="Tabella 9">
            <a:extLst>
              <a:ext uri="{FF2B5EF4-FFF2-40B4-BE49-F238E27FC236}">
                <a16:creationId xmlns:a16="http://schemas.microsoft.com/office/drawing/2014/main" id="{93269E3C-42E6-A9BC-B081-8DEE5778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09953"/>
              </p:ext>
            </p:extLst>
          </p:nvPr>
        </p:nvGraphicFramePr>
        <p:xfrm>
          <a:off x="1423237" y="8183791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476131-AA8F-471A-ED12-E570636E1AF0}"/>
              </a:ext>
            </a:extLst>
          </p:cNvPr>
          <p:cNvSpPr txBox="1"/>
          <p:nvPr/>
        </p:nvSpPr>
        <p:spPr>
          <a:xfrm>
            <a:off x="1423237" y="12009174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75%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40105A-568C-7635-87CB-6D56AD309496}"/>
              </a:ext>
            </a:extLst>
          </p:cNvPr>
          <p:cNvSpPr txBox="1"/>
          <p:nvPr/>
        </p:nvSpPr>
        <p:spPr>
          <a:xfrm>
            <a:off x="283535" y="1747118"/>
            <a:ext cx="1190846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Ntree</a:t>
            </a: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10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09439A1-7E0D-1D1B-E86A-064E50C39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5" y="2313603"/>
            <a:ext cx="11888872" cy="49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45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ominio di rifer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Dominio di riferimento</a:t>
            </a:r>
          </a:p>
        </p:txBody>
      </p:sp>
      <p:sp>
        <p:nvSpPr>
          <p:cNvPr id="156" name="Il dominio di interesse selezionato per il nostro progetto riguarda il prezzo di vendita di laptop nuovi sulla base dei componenti e brand di produzione"/>
          <p:cNvSpPr txBox="1">
            <a:spLocks noGrp="1"/>
          </p:cNvSpPr>
          <p:nvPr>
            <p:ph type="body" idx="1"/>
          </p:nvPr>
        </p:nvSpPr>
        <p:spPr>
          <a:xfrm>
            <a:off x="1206500" y="3796118"/>
            <a:ext cx="21971001" cy="61237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200"/>
            </a:lvl1pPr>
          </a:lstStyle>
          <a:p>
            <a:r>
              <a:t>Il dominio di interesse selezionato per il nostro progetto riguarda il prezzo di vendita di laptop nuovi sulla base dei componenti e brand di produzione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8107C-E0BC-6D81-EDA9-00F9348C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0"/>
            <a:ext cx="21971000" cy="1433163"/>
          </a:xfrm>
        </p:spPr>
        <p:txBody>
          <a:bodyPr>
            <a:normAutofit fontScale="90000"/>
          </a:bodyPr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model – Curve ROC e AUC</a:t>
            </a:r>
            <a:br>
              <a:rPr lang="it-IT" dirty="0"/>
            </a:br>
            <a:r>
              <a:rPr lang="it-IT" sz="2700" b="0" dirty="0" err="1"/>
              <a:t>ntree</a:t>
            </a:r>
            <a:r>
              <a:rPr lang="it-IT" sz="2700" b="0" dirty="0"/>
              <a:t> = 100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36549F-FCED-FE01-656E-90DE613F2225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D33910-B73E-285D-EF55-6BA01D4BC895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0DC37C-F6BD-626B-3A8D-8946C540A4A7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8C76E5-DB17-0D2F-F29E-404AEF74C4CF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EA3DFBE-909D-F2B8-BDD2-15021AE2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44"/>
            <a:ext cx="12328317" cy="51234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7451E54-DBAE-8067-3821-FE653E44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68" y="1734544"/>
            <a:ext cx="12328317" cy="51234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B90EFD4-78EE-A09D-4694-EC8E995A2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65724"/>
            <a:ext cx="12328317" cy="512345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C7616F9-D880-14FF-E840-5B8AC2A6C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68" y="7765724"/>
            <a:ext cx="12328316" cy="51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32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515D5-154D-3251-554F-0F1E35F4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9297"/>
            <a:ext cx="21971000" cy="1433163"/>
          </a:xfrm>
        </p:spPr>
        <p:txBody>
          <a:bodyPr/>
          <a:lstStyle/>
          <a:p>
            <a:r>
              <a:rPr lang="it-IT" dirty="0"/>
              <a:t>Analisi risultati e conclusioni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E439C5-62CE-EEF1-328D-446EC525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7852" y="2646847"/>
            <a:ext cx="11130599" cy="462570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CB75184-E6B5-E540-0D3D-9191B281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7853" y="7323587"/>
            <a:ext cx="11130599" cy="46257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9267A0A-2E23-5BEE-238A-4507A912C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18" y="2682752"/>
            <a:ext cx="11130599" cy="46257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C9EC2D2-7566-B3C3-220A-270165D22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18" y="7323587"/>
            <a:ext cx="11130599" cy="4625703"/>
          </a:xfrm>
          <a:prstGeom prst="rect">
            <a:avLst/>
          </a:prstGeom>
        </p:spPr>
      </p:pic>
      <p:graphicFrame>
        <p:nvGraphicFramePr>
          <p:cNvPr id="18" name="Tabella 18">
            <a:extLst>
              <a:ext uri="{FF2B5EF4-FFF2-40B4-BE49-F238E27FC236}">
                <a16:creationId xmlns:a16="http://schemas.microsoft.com/office/drawing/2014/main" id="{486E3C78-6712-DA72-BED1-BA3311AD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46460"/>
              </p:ext>
            </p:extLst>
          </p:nvPr>
        </p:nvGraphicFramePr>
        <p:xfrm>
          <a:off x="13120577" y="4997302"/>
          <a:ext cx="10318310" cy="345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662">
                  <a:extLst>
                    <a:ext uri="{9D8B030D-6E8A-4147-A177-3AD203B41FA5}">
                      <a16:colId xmlns:a16="http://schemas.microsoft.com/office/drawing/2014/main" val="2851339719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056189620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2657670104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982181055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424077704"/>
                    </a:ext>
                  </a:extLst>
                </a:gridCol>
              </a:tblGrid>
              <a:tr h="862637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08923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02018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86922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64385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BE6969E-76A4-8778-BB67-15DAFC364709}"/>
              </a:ext>
            </a:extLst>
          </p:cNvPr>
          <p:cNvSpPr txBox="1"/>
          <p:nvPr/>
        </p:nvSpPr>
        <p:spPr>
          <a:xfrm>
            <a:off x="508334" y="1457032"/>
            <a:ext cx="1146189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DT: blu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SVM: verde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RF: rosso</a:t>
            </a:r>
          </a:p>
        </p:txBody>
      </p:sp>
    </p:spTree>
    <p:extLst>
      <p:ext uri="{BB962C8B-B14F-4D97-AF65-F5344CB8AC3E}">
        <p14:creationId xmlns:p14="http://schemas.microsoft.com/office/powerpoint/2010/main" val="18769755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59" name="Laptop pri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Laptop price</a:t>
            </a:r>
            <a:endParaRPr lang="it-IT" dirty="0"/>
          </a:p>
        </p:txBody>
      </p:sp>
      <p:sp>
        <p:nvSpPr>
          <p:cNvPr id="160" name="Il dataset da noi scelto raccoglie informazioni tecniche su diversi modelli e marche di lapt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/>
            </a:pPr>
            <a:r>
              <a:rPr dirty="0"/>
              <a:t>Il dataset da </a:t>
            </a:r>
            <a:r>
              <a:rPr dirty="0" err="1"/>
              <a:t>noi</a:t>
            </a:r>
            <a:r>
              <a:rPr dirty="0"/>
              <a:t> </a:t>
            </a:r>
            <a:r>
              <a:rPr dirty="0" err="1"/>
              <a:t>scelto</a:t>
            </a:r>
            <a:r>
              <a:rPr dirty="0"/>
              <a:t> </a:t>
            </a:r>
            <a:r>
              <a:rPr dirty="0" err="1"/>
              <a:t>raccoglie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tecniche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diversi</a:t>
            </a:r>
            <a:r>
              <a:rPr dirty="0"/>
              <a:t> </a:t>
            </a:r>
            <a:r>
              <a:rPr dirty="0" err="1"/>
              <a:t>modelli</a:t>
            </a:r>
            <a:r>
              <a:rPr dirty="0"/>
              <a:t> e </a:t>
            </a:r>
            <a:r>
              <a:rPr dirty="0" err="1"/>
              <a:t>marche</a:t>
            </a:r>
            <a:r>
              <a:rPr dirty="0"/>
              <a:t> di laptop</a:t>
            </a:r>
            <a:r>
              <a:rPr lang="it-IT" dirty="0"/>
              <a:t>, in particolare consiste di 1303 elementi caratterizzati dai seguenti attributi: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Brand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del </a:t>
            </a:r>
            <a:r>
              <a:rPr dirty="0" err="1"/>
              <a:t>prodotto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Tipologia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Grandezza (</a:t>
            </a:r>
            <a:r>
              <a:rPr dirty="0" err="1"/>
              <a:t>pollici</a:t>
            </a:r>
            <a:r>
              <a:rPr dirty="0"/>
              <a:t>)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schermo</a:t>
            </a:r>
            <a:r>
              <a:rPr dirty="0"/>
              <a:t> 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Risoluzione</a:t>
            </a:r>
            <a:r>
              <a:rPr dirty="0"/>
              <a:t>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schermo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CPU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GPU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Sistema </a:t>
            </a:r>
            <a:r>
              <a:rPr dirty="0" err="1"/>
              <a:t>operativo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Peso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Prezzo in euro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shot 2023-02-08 alle 17.41.35.png" descr="Screenshot 2023-02-08 alle 17.41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5206"/>
            <a:ext cx="24384001" cy="816917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Dataset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64" name="Laptop price - head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Laptop price - head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67" name="Assunzion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Assunzioni</a:t>
            </a:r>
          </a:p>
        </p:txBody>
      </p:sp>
      <p:pic>
        <p:nvPicPr>
          <p:cNvPr id="168" name="DistribuzioneFasciaPrezzo.png" descr="DistribuzioneFasciaPrezz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133" y="5455213"/>
            <a:ext cx="15264098" cy="78438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bbiamo deciso di non ragionare sul prezzo numerico effettivo, quanto più sulla fascia di prezzo alla quale appartiene il laptop. È stata quindi creata la tabella “ranges” costituita da quattro classi:…"/>
          <p:cNvSpPr txBox="1">
            <a:spLocks noGrp="1"/>
          </p:cNvSpPr>
          <p:nvPr>
            <p:ph type="body" idx="1"/>
          </p:nvPr>
        </p:nvSpPr>
        <p:spPr>
          <a:xfrm>
            <a:off x="1040622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Abbiamo deciso di non ragionare sul prezzo numerico effettivo, quanto più sulla fascia di prezzo alla quale appartiene il laptop. È stata quindi creata la tabella “ranges” costituita da quattro classi:</a:t>
            </a:r>
          </a:p>
          <a:p>
            <a:pPr lvl="1">
              <a:lnSpc>
                <a:spcPct val="10000"/>
              </a:lnSpc>
            </a:pPr>
            <a:r>
              <a:rPr b="1"/>
              <a:t>Fascia bassa</a:t>
            </a:r>
            <a:r>
              <a:t>: &lt; 500€</a:t>
            </a:r>
          </a:p>
          <a:p>
            <a:pPr lvl="1">
              <a:lnSpc>
                <a:spcPct val="10000"/>
              </a:lnSpc>
            </a:pPr>
            <a:r>
              <a:rPr b="1"/>
              <a:t>Fascia media</a:t>
            </a:r>
            <a:r>
              <a:t>: 500 - 1000€</a:t>
            </a:r>
          </a:p>
          <a:p>
            <a:pPr lvl="1">
              <a:lnSpc>
                <a:spcPct val="10000"/>
              </a:lnSpc>
            </a:pPr>
            <a:r>
              <a:rPr b="1"/>
              <a:t>Fascia alta</a:t>
            </a:r>
            <a:r>
              <a:t>: 1000 - 2000€</a:t>
            </a:r>
          </a:p>
          <a:p>
            <a:pPr lvl="1">
              <a:lnSpc>
                <a:spcPct val="10000"/>
              </a:lnSpc>
            </a:pPr>
            <a:r>
              <a:rPr b="1"/>
              <a:t>Fascia premium</a:t>
            </a:r>
            <a:r>
              <a:t>: &gt; 2000€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72" name="Analisi esplorativ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Analisi esplorativa</a:t>
            </a:r>
          </a:p>
        </p:txBody>
      </p:sp>
      <p:sp>
        <p:nvSpPr>
          <p:cNvPr id="173" name="Abbiamo notato che gran parte dei valori contenuti delle colonne erano molto dispersivi e non tutti utili. Per questo ci siamo concentrati sull’estrapolare dalle colonne quante più informazioni possibili o, al contrario, semplificare quei valori e dati 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Abbiamo</a:t>
            </a:r>
            <a:r>
              <a:rPr dirty="0"/>
              <a:t> </a:t>
            </a:r>
            <a:r>
              <a:rPr dirty="0" err="1"/>
              <a:t>notato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gran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</a:t>
            </a:r>
            <a:r>
              <a:rPr dirty="0" err="1"/>
              <a:t>contenuti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erano</a:t>
            </a:r>
            <a:r>
              <a:rPr dirty="0"/>
              <a:t> molto </a:t>
            </a:r>
            <a:r>
              <a:rPr dirty="0" err="1"/>
              <a:t>dispersivi</a:t>
            </a:r>
            <a:r>
              <a:rPr dirty="0"/>
              <a:t> e non tutti </a:t>
            </a:r>
            <a:r>
              <a:rPr dirty="0" err="1"/>
              <a:t>utili</a:t>
            </a:r>
            <a:r>
              <a:rPr dirty="0"/>
              <a:t>. Per </a:t>
            </a:r>
            <a:r>
              <a:rPr dirty="0" err="1"/>
              <a:t>questo</a:t>
            </a:r>
            <a:r>
              <a:rPr dirty="0"/>
              <a:t> ci </a:t>
            </a:r>
            <a:r>
              <a:rPr dirty="0" err="1"/>
              <a:t>siamo</a:t>
            </a:r>
            <a:r>
              <a:rPr dirty="0"/>
              <a:t> </a:t>
            </a:r>
            <a:r>
              <a:rPr dirty="0" err="1"/>
              <a:t>concentrati</a:t>
            </a:r>
            <a:r>
              <a:rPr dirty="0"/>
              <a:t> </a:t>
            </a:r>
            <a:r>
              <a:rPr dirty="0" err="1"/>
              <a:t>sull’estrapolare</a:t>
            </a:r>
            <a:r>
              <a:rPr dirty="0"/>
              <a:t> </a:t>
            </a:r>
            <a:r>
              <a:rPr dirty="0" err="1"/>
              <a:t>dalle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quante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possibili</a:t>
            </a:r>
            <a:r>
              <a:rPr dirty="0"/>
              <a:t> o, al </a:t>
            </a:r>
            <a:r>
              <a:rPr dirty="0" err="1"/>
              <a:t>contrario</a:t>
            </a:r>
            <a:r>
              <a:rPr dirty="0"/>
              <a:t>, </a:t>
            </a:r>
            <a:r>
              <a:rPr dirty="0" err="1"/>
              <a:t>semplificare</a:t>
            </a:r>
            <a:r>
              <a:rPr dirty="0"/>
              <a:t> </a:t>
            </a:r>
            <a:r>
              <a:rPr dirty="0" err="1"/>
              <a:t>quei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e </a:t>
            </a:r>
            <a:r>
              <a:rPr dirty="0" err="1"/>
              <a:t>dati</a:t>
            </a:r>
            <a:r>
              <a:rPr dirty="0"/>
              <a:t> a nostro </a:t>
            </a:r>
            <a:r>
              <a:rPr dirty="0" err="1"/>
              <a:t>avviso</a:t>
            </a:r>
            <a:r>
              <a:rPr dirty="0"/>
              <a:t> </a:t>
            </a:r>
            <a:r>
              <a:rPr dirty="0" err="1"/>
              <a:t>ridondanti</a:t>
            </a:r>
            <a:r>
              <a:rPr dirty="0"/>
              <a:t>.</a:t>
            </a:r>
          </a:p>
          <a:p>
            <a:r>
              <a:rPr b="1" dirty="0"/>
              <a:t>Memory (storage </a:t>
            </a:r>
            <a:r>
              <a:rPr b="1" dirty="0" err="1"/>
              <a:t>interno</a:t>
            </a:r>
            <a:r>
              <a:rPr b="1" dirty="0"/>
              <a:t>)</a:t>
            </a:r>
            <a:r>
              <a:rPr dirty="0"/>
              <a:t>: </a:t>
            </a:r>
          </a:p>
        </p:txBody>
      </p:sp>
      <p:graphicFrame>
        <p:nvGraphicFramePr>
          <p:cNvPr id="174" name="Tabella 1"/>
          <p:cNvGraphicFramePr/>
          <p:nvPr/>
        </p:nvGraphicFramePr>
        <p:xfrm>
          <a:off x="3779638" y="8870385"/>
          <a:ext cx="4866858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486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Memory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128GB SSD + 1TB 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256GB SSD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" name="Tabella 1-1"/>
          <p:cNvGraphicFramePr/>
          <p:nvPr/>
        </p:nvGraphicFramePr>
        <p:xfrm>
          <a:off x="11205250" y="8870385"/>
          <a:ext cx="10924166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46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SSD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6" name="Linea"/>
          <p:cNvSpPr/>
          <p:nvPr/>
        </p:nvSpPr>
        <p:spPr>
          <a:xfrm>
            <a:off x="8848067" y="11082601"/>
            <a:ext cx="215561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ight (peso del laptop) e RAM: ci siamo limitati a trasformare questi valori (char) in valori numerici (8GB -&gt; 8 e 1.5kg -&gt; 1.5)…"/>
          <p:cNvSpPr txBox="1">
            <a:spLocks noGrp="1"/>
          </p:cNvSpPr>
          <p:nvPr>
            <p:ph type="body" idx="1"/>
          </p:nvPr>
        </p:nvSpPr>
        <p:spPr>
          <a:xfrm>
            <a:off x="1206499" y="2518638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rPr b="1"/>
              <a:t>Weight (peso del laptop) e RAM</a:t>
            </a:r>
            <a:r>
              <a:t>: ci siamo limitati a trasformare questi valori (char) in valori numerici (8GB -&gt; 8 e 1.5kg -&gt; 1.5)</a:t>
            </a:r>
          </a:p>
          <a:p>
            <a:r>
              <a:rPr b="1"/>
              <a:t>GPU</a:t>
            </a:r>
            <a:r>
              <a:t>: Per quanto riguarda le schede grafiche il pattern seguito dal dataset è il seguente [(</a:t>
            </a:r>
            <a:r>
              <a:rPr b="1"/>
              <a:t>vendor</a:t>
            </a:r>
            <a:r>
              <a:t>) (</a:t>
            </a:r>
            <a:r>
              <a:rPr b="1"/>
              <a:t>family</a:t>
            </a:r>
            <a:r>
              <a:t>) (</a:t>
            </a:r>
            <a:r>
              <a:rPr b="1"/>
              <a:t>model</a:t>
            </a:r>
            <a:r>
              <a:t>)] con alcuni accorgimenti* </a:t>
            </a:r>
            <a:br/>
            <a:r>
              <a:t>Es: AMD Radeon R2, NVIDIA GTX 1070</a:t>
            </a:r>
            <a:br/>
            <a:r>
              <a:t>Abbiamo quindi deciso di mantenere solo il produttore e la famiglia della gpu in modo da non creare troppe classi per questa colonna.</a:t>
            </a:r>
          </a:p>
        </p:txBody>
      </p:sp>
      <p:graphicFrame>
        <p:nvGraphicFramePr>
          <p:cNvPr id="179" name="Tabella 1"/>
          <p:cNvGraphicFramePr/>
          <p:nvPr>
            <p:extLst>
              <p:ext uri="{D42A27DB-BD31-4B8C-83A1-F6EECF244321}">
                <p14:modId xmlns:p14="http://schemas.microsoft.com/office/powerpoint/2010/main" val="3361390359"/>
              </p:ext>
            </p:extLst>
          </p:nvPr>
        </p:nvGraphicFramePr>
        <p:xfrm>
          <a:off x="3779638" y="8870385"/>
          <a:ext cx="5914886" cy="406689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436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1070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1050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RX 580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" name="Linea"/>
          <p:cNvSpPr/>
          <p:nvPr/>
        </p:nvSpPr>
        <p:spPr>
          <a:xfrm>
            <a:off x="10722798" y="10873796"/>
            <a:ext cx="281912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1" name="Tabella 1-1"/>
          <p:cNvGraphicFramePr/>
          <p:nvPr/>
        </p:nvGraphicFramePr>
        <p:xfrm>
          <a:off x="14570195" y="8870385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82C219A-A08E-BC2F-8A25-6805C98D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0" cy="139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8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PU: come per la GPU, anche per questa colonna abbiamo mantenuto solo il modello e il produttore del processore escludendo la velocità in GHz. Abbiamo inoltre raggruppato tutti quei processori di fascia bassa (Celeron, Atom, Pentium, AMD-A/E) in un’unica"/>
          <p:cNvSpPr txBox="1">
            <a:spLocks noGrp="1"/>
          </p:cNvSpPr>
          <p:nvPr>
            <p:ph type="body" idx="1"/>
          </p:nvPr>
        </p:nvSpPr>
        <p:spPr>
          <a:xfrm>
            <a:off x="1206500" y="2044702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CPU:</a:t>
            </a:r>
            <a:r>
              <a:rPr b="0" dirty="0"/>
              <a:t> come per la GPU, </a:t>
            </a:r>
            <a:r>
              <a:rPr b="0" dirty="0" err="1"/>
              <a:t>anche</a:t>
            </a:r>
            <a:r>
              <a:rPr b="0" dirty="0"/>
              <a:t> per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mantenuto</a:t>
            </a:r>
            <a:r>
              <a:rPr b="0" dirty="0"/>
              <a:t> solo il </a:t>
            </a:r>
            <a:r>
              <a:rPr b="0" dirty="0" err="1"/>
              <a:t>modello</a:t>
            </a:r>
            <a:r>
              <a:rPr b="0" dirty="0"/>
              <a:t> e il </a:t>
            </a:r>
            <a:r>
              <a:rPr b="0" dirty="0" err="1"/>
              <a:t>produttore</a:t>
            </a:r>
            <a:r>
              <a:rPr b="0" dirty="0"/>
              <a:t> del </a:t>
            </a:r>
            <a:r>
              <a:rPr b="0" dirty="0" err="1"/>
              <a:t>processore</a:t>
            </a:r>
            <a:r>
              <a:rPr b="0" dirty="0"/>
              <a:t> </a:t>
            </a:r>
            <a:r>
              <a:rPr b="0" dirty="0" err="1"/>
              <a:t>escludendo</a:t>
            </a:r>
            <a:r>
              <a:rPr b="0" dirty="0"/>
              <a:t> la </a:t>
            </a:r>
            <a:r>
              <a:rPr b="0" dirty="0" err="1"/>
              <a:t>velocità</a:t>
            </a:r>
            <a:r>
              <a:rPr b="0" dirty="0"/>
              <a:t> in GHz.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inoltre</a:t>
            </a:r>
            <a:r>
              <a:rPr b="0" dirty="0"/>
              <a:t> </a:t>
            </a:r>
            <a:r>
              <a:rPr b="0" dirty="0" err="1"/>
              <a:t>raggruppato</a:t>
            </a:r>
            <a:r>
              <a:rPr b="0" dirty="0"/>
              <a:t> tutti </a:t>
            </a:r>
            <a:r>
              <a:rPr b="0" dirty="0" err="1"/>
              <a:t>quei</a:t>
            </a:r>
            <a:r>
              <a:rPr b="0" dirty="0"/>
              <a:t> </a:t>
            </a:r>
            <a:r>
              <a:rPr b="0" dirty="0" err="1"/>
              <a:t>processori</a:t>
            </a:r>
            <a:r>
              <a:rPr b="0" dirty="0"/>
              <a:t> di fascia </a:t>
            </a:r>
            <a:r>
              <a:rPr b="0" dirty="0" err="1"/>
              <a:t>bassa</a:t>
            </a:r>
            <a:r>
              <a:rPr b="0" dirty="0"/>
              <a:t> (Celeron, Atom, Pentium, AMD-A/E) in </a:t>
            </a:r>
            <a:r>
              <a:rPr b="0" dirty="0" err="1"/>
              <a:t>un’unica</a:t>
            </a:r>
            <a:r>
              <a:rPr b="0" dirty="0"/>
              <a:t> fascia “Intel/</a:t>
            </a:r>
            <a:r>
              <a:rPr b="0" dirty="0" err="1"/>
              <a:t>Amd</a:t>
            </a:r>
            <a:r>
              <a:rPr b="0" dirty="0"/>
              <a:t> low end”. Idem per </a:t>
            </a:r>
            <a:r>
              <a:rPr b="0" dirty="0" err="1"/>
              <a:t>quelli</a:t>
            </a:r>
            <a:r>
              <a:rPr b="0" dirty="0"/>
              <a:t> di fascia </a:t>
            </a:r>
            <a:r>
              <a:rPr b="0" dirty="0" err="1"/>
              <a:t>alta</a:t>
            </a:r>
            <a:r>
              <a:rPr b="0" dirty="0"/>
              <a:t> come </a:t>
            </a:r>
            <a:r>
              <a:rPr b="0" dirty="0" err="1"/>
              <a:t>gli</a:t>
            </a:r>
            <a:r>
              <a:rPr b="0" dirty="0"/>
              <a:t> Xeon (workstation).</a:t>
            </a:r>
          </a:p>
        </p:txBody>
      </p:sp>
      <p:graphicFrame>
        <p:nvGraphicFramePr>
          <p:cNvPr id="184" name="Tabella 1"/>
          <p:cNvGraphicFramePr/>
          <p:nvPr/>
        </p:nvGraphicFramePr>
        <p:xfrm>
          <a:off x="2879160" y="7306397"/>
          <a:ext cx="7635680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63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 6006U 2GHz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Celeron Dual Core 3205U 1.5GHz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Atom x5-Z8300 1.44GHz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i5 1.3GHz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Linea"/>
          <p:cNvSpPr/>
          <p:nvPr/>
        </p:nvSpPr>
        <p:spPr>
          <a:xfrm>
            <a:off x="11030857" y="9309808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6" name="Tabella 1-1"/>
          <p:cNvGraphicFramePr/>
          <p:nvPr/>
        </p:nvGraphicFramePr>
        <p:xfrm>
          <a:off x="14878254" y="7306397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Core i5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Personalizzato</PresentationFormat>
  <Paragraphs>289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Helvetica Neue</vt:lpstr>
      <vt:lpstr>Helvetica Neue Medium</vt:lpstr>
      <vt:lpstr>21_BasicWhite</vt:lpstr>
      <vt:lpstr>Progetto di Machine learning</vt:lpstr>
      <vt:lpstr>Dominio di riferimento</vt:lpstr>
      <vt:lpstr>Dataset</vt:lpstr>
      <vt:lpstr>Dataset</vt:lpstr>
      <vt:lpstr>Preprocessing</vt:lpstr>
      <vt:lpstr>Preprocessing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Modelli di classificazione scelti</vt:lpstr>
      <vt:lpstr>Decision Tree model </vt:lpstr>
      <vt:lpstr>Decision Tree model – Curve Roc e AUC</vt:lpstr>
      <vt:lpstr>SVM model</vt:lpstr>
      <vt:lpstr>SVM model – Training e Test</vt:lpstr>
      <vt:lpstr>SVM model – Curve ROC e AUC                Kernel = radial, cost = 100  </vt:lpstr>
      <vt:lpstr>Random Forest model</vt:lpstr>
      <vt:lpstr>Random Forest model – Curve ROC e AUC ntree = 100</vt:lpstr>
      <vt:lpstr>Analisi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Machine learning</dc:title>
  <cp:lastModifiedBy>davide mazzitelli</cp:lastModifiedBy>
  <cp:revision>5</cp:revision>
  <dcterms:modified xsi:type="dcterms:W3CDTF">2023-02-11T14:08:11Z</dcterms:modified>
</cp:coreProperties>
</file>