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Predizione fasce di prezzo dei laptop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9635D-C9CE-BE89-061D-8C535E51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" y="1315647"/>
            <a:ext cx="24313968" cy="10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1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431664"/>
            <a:ext cx="21105137" cy="35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dirty="0" err="1"/>
              <a:t>Schermo</a:t>
            </a:r>
            <a:r>
              <a:rPr b="0" dirty="0"/>
              <a:t>: </a:t>
            </a:r>
            <a:r>
              <a:rPr b="0" dirty="0" err="1"/>
              <a:t>anche</a:t>
            </a:r>
            <a:r>
              <a:rPr b="0" dirty="0"/>
              <a:t> le </a:t>
            </a:r>
            <a:r>
              <a:rPr b="0" dirty="0" err="1"/>
              <a:t>informazioni</a:t>
            </a:r>
            <a:r>
              <a:rPr b="0" dirty="0"/>
              <a:t> di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erano</a:t>
            </a:r>
            <a:r>
              <a:rPr b="0" dirty="0"/>
              <a:t> molto </a:t>
            </a:r>
            <a:r>
              <a:rPr b="0" dirty="0" err="1"/>
              <a:t>caotiche</a:t>
            </a:r>
            <a:r>
              <a:rPr b="0" dirty="0"/>
              <a:t> e </a:t>
            </a:r>
            <a:br>
              <a:rPr lang="en-US" b="0" dirty="0"/>
            </a:br>
            <a:r>
              <a:rPr b="0" dirty="0"/>
              <a:t>non </a:t>
            </a:r>
            <a:r>
              <a:rPr b="0" dirty="0" err="1"/>
              <a:t>rappresentate</a:t>
            </a:r>
            <a:r>
              <a:rPr b="0" dirty="0"/>
              <a:t> secondo un pattern </a:t>
            </a:r>
            <a:r>
              <a:rPr b="0" dirty="0" err="1"/>
              <a:t>preciso</a:t>
            </a:r>
            <a:endParaRPr b="0" dirty="0"/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IPS Panel Retina display 2560x1600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Full HD 1920x1080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21236" cy="50477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2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IPS Panel Full HD/Touchscreen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9403729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30678" cy="49761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61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IsTouch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IsIPS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>
            <a:spLocks noGrp="1"/>
          </p:cNvSpPr>
          <p:nvPr>
            <p:ph type="body" idx="1"/>
          </p:nvPr>
        </p:nvSpPr>
        <p:spPr>
          <a:xfrm>
            <a:off x="850215" y="972034"/>
            <a:ext cx="22683570" cy="10936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/>
              <a:t>OS:</a:t>
            </a:r>
            <a:r>
              <a:rPr b="0" dirty="0"/>
              <a:t> per </a:t>
            </a:r>
            <a:r>
              <a:rPr b="0" dirty="0" err="1"/>
              <a:t>quanto</a:t>
            </a:r>
            <a:r>
              <a:rPr b="0" dirty="0"/>
              <a:t> </a:t>
            </a:r>
            <a:r>
              <a:rPr b="0" dirty="0" err="1"/>
              <a:t>riguarda</a:t>
            </a:r>
            <a:r>
              <a:rPr b="0" dirty="0"/>
              <a:t> il </a:t>
            </a:r>
            <a:r>
              <a:rPr b="0" dirty="0" err="1"/>
              <a:t>sistema</a:t>
            </a:r>
            <a:r>
              <a:rPr b="0" dirty="0"/>
              <a:t> </a:t>
            </a:r>
            <a:r>
              <a:rPr b="0" dirty="0" err="1"/>
              <a:t>operativo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ridistribuito</a:t>
            </a:r>
            <a:r>
              <a:rPr b="0" dirty="0"/>
              <a:t> tutti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valori</a:t>
            </a:r>
            <a:r>
              <a:rPr b="0" dirty="0"/>
              <a:t> in 3 </a:t>
            </a:r>
            <a:r>
              <a:rPr b="0" dirty="0" err="1"/>
              <a:t>classi</a:t>
            </a:r>
            <a:r>
              <a:rPr b="0" dirty="0"/>
              <a:t>: Windows, Mac, Linux/Ot</a:t>
            </a:r>
            <a:r>
              <a:rPr lang="en-US" b="0" dirty="0"/>
              <a:t>h</a:t>
            </a:r>
            <a:r>
              <a:rPr b="0" dirty="0"/>
              <a:t>e</a:t>
            </a:r>
            <a:r>
              <a:rPr lang="en-US" b="0" dirty="0"/>
              <a:t>r</a:t>
            </a:r>
            <a:endParaRPr b="0" dirty="0"/>
          </a:p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 err="1"/>
              <a:t>Eliminazione</a:t>
            </a:r>
            <a:r>
              <a:rPr dirty="0"/>
              <a:t> </a:t>
            </a:r>
            <a:r>
              <a:rPr dirty="0" err="1"/>
              <a:t>colonne</a:t>
            </a:r>
            <a:r>
              <a:rPr b="0" dirty="0"/>
              <a:t>: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infine</a:t>
            </a:r>
            <a:r>
              <a:rPr b="0" dirty="0"/>
              <a:t> </a:t>
            </a:r>
            <a:r>
              <a:rPr b="0" dirty="0" err="1"/>
              <a:t>eliminato</a:t>
            </a:r>
            <a:r>
              <a:rPr b="0" dirty="0"/>
              <a:t> le </a:t>
            </a:r>
            <a:r>
              <a:rPr b="0" dirty="0" err="1"/>
              <a:t>colonne</a:t>
            </a:r>
            <a:r>
              <a:rPr b="0" dirty="0"/>
              <a:t> </a:t>
            </a:r>
            <a:r>
              <a:rPr b="0" dirty="0" err="1"/>
              <a:t>meno</a:t>
            </a:r>
            <a:r>
              <a:rPr b="0" dirty="0"/>
              <a:t> significative e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residui</a:t>
            </a:r>
            <a:r>
              <a:rPr b="0" dirty="0"/>
              <a:t> del preprocessing </a:t>
            </a:r>
            <a:r>
              <a:rPr b="0" dirty="0" err="1"/>
              <a:t>ottenendo</a:t>
            </a:r>
            <a:r>
              <a:rPr b="0" dirty="0"/>
              <a:t> il </a:t>
            </a:r>
            <a:r>
              <a:rPr b="0" dirty="0" err="1"/>
              <a:t>seguente</a:t>
            </a:r>
            <a:r>
              <a:rPr b="0" dirty="0"/>
              <a:t> dataset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Company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TypeName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Inches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ScreenResolution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OpSys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Weight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HDD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SSD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range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RamGB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Gpu_Vendor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Cpu_model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isTouchScreen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isIPS</a:t>
            </a: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95E6-D893-6BAA-97A7-9FDE4FD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28895"/>
            <a:ext cx="21971000" cy="1433163"/>
          </a:xfrm>
        </p:spPr>
        <p:txBody>
          <a:bodyPr/>
          <a:lstStyle/>
          <a:p>
            <a:r>
              <a:rPr lang="it-IT" dirty="0"/>
              <a:t>Modelli di classificazione scelti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0C27986-AA3C-CC73-C88C-DA66B77280D1}"/>
              </a:ext>
            </a:extLst>
          </p:cNvPr>
          <p:cNvSpPr txBox="1">
            <a:spLocks/>
          </p:cNvSpPr>
          <p:nvPr/>
        </p:nvSpPr>
        <p:spPr>
          <a:xfrm>
            <a:off x="1206500" y="2877326"/>
            <a:ext cx="21971000" cy="977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Split del dataset: </a:t>
            </a:r>
            <a:r>
              <a:rPr lang="it-IT" sz="4200" b="0" dirty="0"/>
              <a:t>per l’addestramento e testing dei modelli, il dataset risultante dalla fase di </a:t>
            </a:r>
            <a:r>
              <a:rPr lang="it-IT" sz="4200" b="0" dirty="0" err="1"/>
              <a:t>preprocessing</a:t>
            </a:r>
            <a:r>
              <a:rPr lang="it-IT" sz="4200" b="0" dirty="0"/>
              <a:t> è stato suddiviso in </a:t>
            </a:r>
            <a:r>
              <a:rPr lang="it-IT" sz="4200" b="0" i="1" dirty="0" err="1"/>
              <a:t>train</a:t>
            </a:r>
            <a:r>
              <a:rPr lang="it-IT" sz="4200" b="0" i="1" dirty="0"/>
              <a:t> set </a:t>
            </a:r>
            <a:r>
              <a:rPr lang="it-IT" sz="4200" b="0" dirty="0"/>
              <a:t>e </a:t>
            </a:r>
            <a:r>
              <a:rPr lang="it-IT" sz="4200" b="0" i="1" dirty="0"/>
              <a:t>test set</a:t>
            </a:r>
            <a:r>
              <a:rPr lang="it-IT" sz="4200" i="1" dirty="0"/>
              <a:t> </a:t>
            </a:r>
            <a:r>
              <a:rPr lang="it-IT" sz="4200" b="0" dirty="0"/>
              <a:t>con una proporzione 70%-30%.</a:t>
            </a:r>
          </a:p>
          <a:p>
            <a:pPr hangingPunct="1"/>
            <a:endParaRPr lang="it-IT" sz="4200" b="0" i="1" dirty="0"/>
          </a:p>
          <a:p>
            <a:pPr hangingPunct="1"/>
            <a:endParaRPr lang="it-IT" sz="4200" b="0" i="1" dirty="0"/>
          </a:p>
          <a:p>
            <a:pPr hangingPunct="1"/>
            <a:endParaRPr lang="it-IT" sz="4200" i="1" dirty="0"/>
          </a:p>
          <a:p>
            <a:pPr hangingPunct="1"/>
            <a:endParaRPr lang="it-IT" sz="4200" u="sng" dirty="0"/>
          </a:p>
          <a:p>
            <a:pPr hangingPunct="1"/>
            <a:r>
              <a:rPr lang="it-IT" sz="4200" dirty="0"/>
              <a:t>Modelli di classificazione selezionati:</a:t>
            </a:r>
          </a:p>
          <a:p>
            <a:pPr marL="742950" indent="-742950" hangingPunct="1">
              <a:buAutoNum type="arabicPeriod"/>
            </a:pPr>
            <a:r>
              <a:rPr lang="it-IT" sz="4200" b="0" dirty="0" err="1"/>
              <a:t>Decision</a:t>
            </a:r>
            <a:r>
              <a:rPr lang="it-IT" sz="4200" b="0" dirty="0"/>
              <a:t> </a:t>
            </a:r>
            <a:r>
              <a:rPr lang="it-IT" sz="4200" b="0" dirty="0" err="1"/>
              <a:t>Tree</a:t>
            </a:r>
            <a:endParaRPr lang="it-IT" sz="4200" b="0" dirty="0"/>
          </a:p>
          <a:p>
            <a:pPr marL="742950" indent="-742950" hangingPunct="1">
              <a:buAutoNum type="arabicPeriod"/>
            </a:pPr>
            <a:r>
              <a:rPr lang="it-IT" sz="4200" b="0" dirty="0"/>
              <a:t>SVM</a:t>
            </a:r>
          </a:p>
          <a:p>
            <a:pPr marL="742950" indent="-742950" hangingPunct="1">
              <a:buAutoNum type="arabicPeriod"/>
            </a:pPr>
            <a:r>
              <a:rPr lang="it-IT" sz="4200" b="0" dirty="0"/>
              <a:t>Random </a:t>
            </a:r>
            <a:r>
              <a:rPr lang="it-IT" sz="4200" b="0" dirty="0" err="1"/>
              <a:t>Forest</a:t>
            </a:r>
            <a:endParaRPr lang="it-IT" sz="4200" b="0" dirty="0"/>
          </a:p>
        </p:txBody>
      </p:sp>
    </p:spTree>
    <p:extLst>
      <p:ext uri="{BB962C8B-B14F-4D97-AF65-F5344CB8AC3E}">
        <p14:creationId xmlns:p14="http://schemas.microsoft.com/office/powerpoint/2010/main" val="2781386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82847-BEFB-D349-19C9-51EAEDE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A3A635-31F5-58EA-5F36-9D14188F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84" y="2082072"/>
            <a:ext cx="12943371" cy="68431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E11FC-216C-345A-0919-A5BAF6415190}"/>
              </a:ext>
            </a:extLst>
          </p:cNvPr>
          <p:cNvSpPr txBox="1"/>
          <p:nvPr/>
        </p:nvSpPr>
        <p:spPr>
          <a:xfrm>
            <a:off x="1206500" y="1873079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Albero di decisione risultante: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14423F-85B7-4FDE-F663-877058109CAE}"/>
              </a:ext>
            </a:extLst>
          </p:cNvPr>
          <p:cNvSpPr txBox="1"/>
          <p:nvPr/>
        </p:nvSpPr>
        <p:spPr>
          <a:xfrm>
            <a:off x="425302" y="8310297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Confusion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matrix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DCE52-C248-E3EE-FF59-45762D5C2E3A}"/>
              </a:ext>
            </a:extLst>
          </p:cNvPr>
          <p:cNvSpPr txBox="1"/>
          <p:nvPr/>
        </p:nvSpPr>
        <p:spPr>
          <a:xfrm>
            <a:off x="12943369" y="8402484"/>
            <a:ext cx="12518066" cy="715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Misure di performance: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2A7735-3822-51F0-352C-1BFFEC2A2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6" y="9028442"/>
            <a:ext cx="10408056" cy="4295001"/>
          </a:xfrm>
          <a:prstGeom prst="rect">
            <a:avLst/>
          </a:prstGeom>
        </p:spPr>
      </p:pic>
      <p:graphicFrame>
        <p:nvGraphicFramePr>
          <p:cNvPr id="5" name="Tabella 9">
            <a:extLst>
              <a:ext uri="{FF2B5EF4-FFF2-40B4-BE49-F238E27FC236}">
                <a16:creationId xmlns:a16="http://schemas.microsoft.com/office/drawing/2014/main" id="{3D7658EE-8A82-74D2-EB42-BFE3E787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8258"/>
              </p:ext>
            </p:extLst>
          </p:nvPr>
        </p:nvGraphicFramePr>
        <p:xfrm>
          <a:off x="12943369" y="9324102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DFFED-B5BE-7018-58E8-4E28C3955D50}"/>
              </a:ext>
            </a:extLst>
          </p:cNvPr>
          <p:cNvSpPr txBox="1"/>
          <p:nvPr/>
        </p:nvSpPr>
        <p:spPr>
          <a:xfrm>
            <a:off x="12943369" y="13120965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76%</a:t>
            </a:r>
          </a:p>
        </p:txBody>
      </p:sp>
    </p:spTree>
    <p:extLst>
      <p:ext uri="{BB962C8B-B14F-4D97-AF65-F5344CB8AC3E}">
        <p14:creationId xmlns:p14="http://schemas.microsoft.com/office/powerpoint/2010/main" val="330531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51A7-2572-CA2C-71FA-CE6E64B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– Curve </a:t>
            </a:r>
            <a:r>
              <a:rPr lang="it-IT" dirty="0" err="1"/>
              <a:t>Roc</a:t>
            </a:r>
            <a:r>
              <a:rPr lang="it-IT" dirty="0"/>
              <a:t> e AUC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40AEE5-87FE-6CFC-E66F-F6993ED8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581"/>
            <a:ext cx="12328317" cy="5123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DEA70B-A273-7C0A-F4C7-9BF48B24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902581"/>
            <a:ext cx="12328317" cy="51234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0BB84A-2544-5A15-C025-3564CB9F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5"/>
            <a:ext cx="12328317" cy="51234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9CDD90-9350-0340-C070-EE6A37DE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32" y="7765725"/>
            <a:ext cx="12328317" cy="51234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134E79-05AF-76B2-EC5D-EAE8E9473C0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CF5099-8F82-7DED-27D7-505ECF1BC652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041DBF-C350-5058-C467-E941C6735708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E0C3BB-9397-79D2-BABE-E6D336048535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</p:spTree>
    <p:extLst>
      <p:ext uri="{BB962C8B-B14F-4D97-AF65-F5344CB8AC3E}">
        <p14:creationId xmlns:p14="http://schemas.microsoft.com/office/powerpoint/2010/main" val="41654530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B35482F3-EA4F-E83A-53BF-8A91D05C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30" y="7708527"/>
            <a:ext cx="7866986" cy="64115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996B53-ECE5-C26C-B10A-DA2DCD23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229"/>
            <a:ext cx="7040649" cy="63768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6C3664-6ACD-68FE-81DC-481CAED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1"/>
            <a:ext cx="21971000" cy="1433163"/>
          </a:xfrm>
        </p:spPr>
        <p:txBody>
          <a:bodyPr/>
          <a:lstStyle/>
          <a:p>
            <a:r>
              <a:rPr lang="it-IT" dirty="0"/>
              <a:t>SVM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80BFD-004B-CFF1-6A92-281E67DE8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258464"/>
            <a:ext cx="21971000" cy="934780"/>
          </a:xfrm>
        </p:spPr>
        <p:txBody>
          <a:bodyPr>
            <a:normAutofit/>
          </a:bodyPr>
          <a:lstStyle/>
          <a:p>
            <a:r>
              <a:rPr lang="it-IT" sz="4400" dirty="0"/>
              <a:t>Analisi disposizione dei dati e scelta del kernel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09A3432-4830-F21E-C9AA-77DFC7B45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31" y="3052999"/>
            <a:ext cx="12261767" cy="53908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3A248-0B46-BD8E-226B-8650D7839197}"/>
              </a:ext>
            </a:extLst>
          </p:cNvPr>
          <p:cNvSpPr txBox="1"/>
          <p:nvPr/>
        </p:nvSpPr>
        <p:spPr>
          <a:xfrm>
            <a:off x="1206500" y="2457964"/>
            <a:ext cx="204413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 disposizione spaziale dei dati: (asse x: </a:t>
            </a:r>
            <a:r>
              <a:rPr lang="it-IT" sz="3200" i="1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kumimoji="0" lang="it-IT" sz="32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pu_model</a:t>
            </a:r>
            <a:r>
              <a:rPr kumimoji="0" lang="it-IT" sz="32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asse y: </a:t>
            </a:r>
            <a:r>
              <a:rPr kumimoji="0" lang="it-IT" sz="32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SSD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, asse z: </a:t>
            </a:r>
            <a:r>
              <a:rPr kumimoji="0" lang="it-IT" sz="32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RamGB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CB1E2B-D358-D3C2-7A98-54654569B5C5}"/>
              </a:ext>
            </a:extLst>
          </p:cNvPr>
          <p:cNvSpPr txBox="1"/>
          <p:nvPr/>
        </p:nvSpPr>
        <p:spPr>
          <a:xfrm>
            <a:off x="16650586" y="11258036"/>
            <a:ext cx="886755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Singole classi non separabili mediante un iperpiano nell’attuale spazio input.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selezionato: 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«</a:t>
            </a:r>
            <a:r>
              <a:rPr lang="it-IT" sz="3200" i="1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»</a:t>
            </a:r>
            <a:endParaRPr kumimoji="0" lang="it-IT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93418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9B0C0-52FB-4A36-4E11-B80C769F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/>
          <a:lstStyle/>
          <a:p>
            <a:r>
              <a:rPr lang="it-IT" dirty="0"/>
              <a:t>SVM model – Training e Test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D9E7B6-AE1E-A811-70F7-21944EDC041A}"/>
              </a:ext>
            </a:extLst>
          </p:cNvPr>
          <p:cNvSpPr txBox="1"/>
          <p:nvPr/>
        </p:nvSpPr>
        <p:spPr>
          <a:xfrm>
            <a:off x="1206500" y="1646992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689DB0-36B1-535F-668B-B32131421AED}"/>
              </a:ext>
            </a:extLst>
          </p:cNvPr>
          <p:cNvSpPr txBox="1"/>
          <p:nvPr/>
        </p:nvSpPr>
        <p:spPr>
          <a:xfrm>
            <a:off x="13344136" y="1641030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BFE51F9-DC25-759A-77B3-50F463FE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83342"/>
              </p:ext>
            </p:extLst>
          </p:nvPr>
        </p:nvGraphicFramePr>
        <p:xfrm>
          <a:off x="2147549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54ECDF-4407-7887-5EA0-807284A422E4}"/>
              </a:ext>
            </a:extLst>
          </p:cNvPr>
          <p:cNvSpPr txBox="1"/>
          <p:nvPr/>
        </p:nvSpPr>
        <p:spPr>
          <a:xfrm>
            <a:off x="2147549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74%</a:t>
            </a:r>
          </a:p>
        </p:txBody>
      </p:sp>
      <p:graphicFrame>
        <p:nvGraphicFramePr>
          <p:cNvPr id="11" name="Tabella 9">
            <a:extLst>
              <a:ext uri="{FF2B5EF4-FFF2-40B4-BE49-F238E27FC236}">
                <a16:creationId xmlns:a16="http://schemas.microsoft.com/office/drawing/2014/main" id="{A8B9F741-F52D-B0CE-7145-BA87B063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92901"/>
              </p:ext>
            </p:extLst>
          </p:nvPr>
        </p:nvGraphicFramePr>
        <p:xfrm>
          <a:off x="13568032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C4B0B8-889B-FD00-24E7-237BD7A7FB00}"/>
              </a:ext>
            </a:extLst>
          </p:cNvPr>
          <p:cNvSpPr txBox="1"/>
          <p:nvPr/>
        </p:nvSpPr>
        <p:spPr>
          <a:xfrm>
            <a:off x="13568032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430EC8-38CF-826E-2B62-CBD2A87C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017" y="3048784"/>
            <a:ext cx="11420483" cy="47461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0D22479-6BBD-29D5-73EA-B34C659B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048784"/>
            <a:ext cx="11420481" cy="4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3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D33-820A-1C01-E27C-139A3EB1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SVM model – Curve ROC e AUC 	              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2700" b="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br>
              <a:rPr kumimoji="0" lang="it-IT" sz="8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4E33AA-1D2A-1EEE-80C2-42E170DE7CB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DB5687-E53F-5F3A-8BAB-4847EFE55FB3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2F3016-870B-0413-ABE9-03861066DDD1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AF648F-03D5-CAE7-BE79-444E9FC2BAD9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0.79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E4DC44-56E9-0D44-ADDF-1DAA5547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5EF9200-653D-1073-2960-0BCEB3FE0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73454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8AF1EE7-7A4D-3536-2CFA-6C9C74A6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5724"/>
            <a:ext cx="12328317" cy="512345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869F2B4-26BE-D41A-8C5A-E06475817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40" y="7765724"/>
            <a:ext cx="12328317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18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C6A2D-07CA-13C2-FE1B-28DF6966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313955"/>
            <a:ext cx="21971000" cy="1433163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C65825-DA09-A6ED-AEB7-B20B3928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13603"/>
            <a:ext cx="11888873" cy="4940830"/>
          </a:xfrm>
          <a:prstGeom prst="rect">
            <a:avLst/>
          </a:prstGeom>
        </p:spPr>
      </p:pic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EF2498AA-25DF-511D-EE58-1FCB0883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4550"/>
              </p:ext>
            </p:extLst>
          </p:nvPr>
        </p:nvGraphicFramePr>
        <p:xfrm>
          <a:off x="13929579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388CC-7065-27B2-8B9B-30D7916CAB47}"/>
              </a:ext>
            </a:extLst>
          </p:cNvPr>
          <p:cNvSpPr txBox="1"/>
          <p:nvPr/>
        </p:nvSpPr>
        <p:spPr>
          <a:xfrm>
            <a:off x="13929579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E819B8-0365-B023-F990-730BD861CA15}"/>
              </a:ext>
            </a:extLst>
          </p:cNvPr>
          <p:cNvSpPr txBox="1"/>
          <p:nvPr/>
        </p:nvSpPr>
        <p:spPr>
          <a:xfrm>
            <a:off x="12192000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100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93269E3C-42E6-A9BC-B081-8DEE5778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01248"/>
              </p:ext>
            </p:extLst>
          </p:nvPr>
        </p:nvGraphicFramePr>
        <p:xfrm>
          <a:off x="2021114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476131-AA8F-471A-ED12-E570636E1AF0}"/>
              </a:ext>
            </a:extLst>
          </p:cNvPr>
          <p:cNvSpPr txBox="1"/>
          <p:nvPr/>
        </p:nvSpPr>
        <p:spPr>
          <a:xfrm>
            <a:off x="2021114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75%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40105A-568C-7635-87CB-6D56AD309496}"/>
              </a:ext>
            </a:extLst>
          </p:cNvPr>
          <p:cNvSpPr txBox="1"/>
          <p:nvPr/>
        </p:nvSpPr>
        <p:spPr>
          <a:xfrm>
            <a:off x="283535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09439A1-7E0D-1D1B-E86A-064E50C3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5" y="2313603"/>
            <a:ext cx="11888872" cy="49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45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>
            <a:spLocks noGrp="1"/>
          </p:cNvSpPr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107C-E0BC-6D81-EDA9-00F9348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 – Curve ROC e AUC</a:t>
            </a:r>
            <a:br>
              <a:rPr lang="it-IT" dirty="0"/>
            </a:br>
            <a:r>
              <a:rPr lang="it-IT" sz="2700" b="0" dirty="0" err="1"/>
              <a:t>Ntree</a:t>
            </a:r>
            <a:r>
              <a:rPr lang="it-IT" sz="2700" b="0" dirty="0"/>
              <a:t> = 100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36549F-FCED-FE01-656E-90DE613F2225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D33910-B73E-285D-EF55-6BA01D4BC895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0DC37C-F6BD-626B-3A8D-8946C540A4A7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8C76E5-DB17-0D2F-F29E-404AEF74C4CF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A3DFBE-909D-F2B8-BDD2-15021AE2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44"/>
            <a:ext cx="12328317" cy="51234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7451E54-DBAE-8067-3821-FE653E44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B90EFD4-78EE-A09D-4694-EC8E995A2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C7616F9-D880-14FF-E840-5B8AC2A6C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7765724"/>
            <a:ext cx="12328316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32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515D5-154D-3251-554F-0F1E35F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9297"/>
            <a:ext cx="21971000" cy="1433163"/>
          </a:xfrm>
        </p:spPr>
        <p:txBody>
          <a:bodyPr/>
          <a:lstStyle/>
          <a:p>
            <a:r>
              <a:rPr lang="it-IT" dirty="0"/>
              <a:t>Analisi risultati e 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E439C5-62CE-EEF1-328D-446EC5257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7" r="31395"/>
          <a:stretch/>
        </p:blipFill>
        <p:spPr>
          <a:xfrm>
            <a:off x="1362430" y="2869422"/>
            <a:ext cx="5411897" cy="54738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B75184-E6B5-E540-0D3D-9191B2816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7" r="30615"/>
          <a:stretch/>
        </p:blipFill>
        <p:spPr>
          <a:xfrm>
            <a:off x="1356654" y="8251429"/>
            <a:ext cx="5417673" cy="54797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267A0A-2E23-5BEE-238A-4507A912CF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r="30329"/>
          <a:stretch/>
        </p:blipFill>
        <p:spPr>
          <a:xfrm>
            <a:off x="6647547" y="2869422"/>
            <a:ext cx="5411898" cy="5473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9EC2D2-7566-B3C3-220A-270165D22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5" r="29697"/>
          <a:stretch/>
        </p:blipFill>
        <p:spPr>
          <a:xfrm>
            <a:off x="6774327" y="8251429"/>
            <a:ext cx="5417673" cy="5479730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486E3C78-6712-DA72-BED1-BA3311AD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44935"/>
              </p:ext>
            </p:extLst>
          </p:nvPr>
        </p:nvGraphicFramePr>
        <p:xfrm>
          <a:off x="12859190" y="6228225"/>
          <a:ext cx="10318310" cy="345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285133971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05618962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657670104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98218105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424077704"/>
                    </a:ext>
                  </a:extLst>
                </a:gridCol>
              </a:tblGrid>
              <a:tr h="862637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</a:t>
                      </a:r>
                      <a:r>
                        <a:rPr lang="it-IT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</a:t>
                      </a:r>
                      <a:r>
                        <a:rPr lang="it-IT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</a:t>
                      </a:r>
                      <a:r>
                        <a:rPr lang="it-IT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</a:t>
                      </a:r>
                      <a:r>
                        <a:rPr lang="it-IT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8923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2018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6922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64385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E6969E-76A4-8778-BB67-15DAFC364709}"/>
              </a:ext>
            </a:extLst>
          </p:cNvPr>
          <p:cNvSpPr txBox="1"/>
          <p:nvPr/>
        </p:nvSpPr>
        <p:spPr>
          <a:xfrm>
            <a:off x="1206500" y="1436259"/>
            <a:ext cx="1146189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Decisional</a:t>
            </a: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24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Tree</a:t>
            </a: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(DT): </a:t>
            </a: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blu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SVM: 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</a:rPr>
              <a:t>verde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Random </a:t>
            </a:r>
            <a:r>
              <a:rPr kumimoji="0" lang="it-IT" sz="24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Forest</a:t>
            </a: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(RF): </a:t>
            </a: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rosso</a:t>
            </a:r>
          </a:p>
        </p:txBody>
      </p:sp>
    </p:spTree>
    <p:extLst>
      <p:ext uri="{BB962C8B-B14F-4D97-AF65-F5344CB8AC3E}">
        <p14:creationId xmlns:p14="http://schemas.microsoft.com/office/powerpoint/2010/main" val="1876975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59" name="Laptop pr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r>
              <a:rPr dirty="0"/>
              <a:t>Laptop price</a:t>
            </a:r>
            <a:r>
              <a:rPr lang="it-IT" dirty="0"/>
              <a:t>												</a:t>
            </a:r>
            <a:r>
              <a:rPr lang="it-IT" sz="2600" b="0" i="1" dirty="0">
                <a:solidFill>
                  <a:schemeClr val="bg2">
                    <a:lumMod val="50000"/>
                  </a:schemeClr>
                </a:solidFill>
              </a:rPr>
              <a:t>https://www.kaggle.com/datasets/muhammetvarl/laptop-price</a:t>
            </a:r>
          </a:p>
        </p:txBody>
      </p:sp>
      <p:sp>
        <p:nvSpPr>
          <p:cNvPr id="160" name="Il dataset da noi scelto raccoglie informazioni tecniche su diversi modelli e marche di lap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rPr dirty="0"/>
              <a:t>Il dataset da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scelto</a:t>
            </a:r>
            <a:r>
              <a:rPr dirty="0"/>
              <a:t> </a:t>
            </a:r>
            <a:r>
              <a:rPr dirty="0" err="1"/>
              <a:t>raccoglie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tecniche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diversi</a:t>
            </a:r>
            <a:r>
              <a:rPr dirty="0"/>
              <a:t> </a:t>
            </a:r>
            <a:r>
              <a:rPr dirty="0" err="1"/>
              <a:t>modelli</a:t>
            </a:r>
            <a:r>
              <a:rPr dirty="0"/>
              <a:t> e </a:t>
            </a:r>
            <a:r>
              <a:rPr dirty="0" err="1"/>
              <a:t>marche</a:t>
            </a:r>
            <a:r>
              <a:rPr dirty="0"/>
              <a:t> di laptop</a:t>
            </a:r>
            <a:r>
              <a:rPr lang="it-IT" dirty="0"/>
              <a:t>, in particolare consiste di 1303 elementi caratterizzati dai seguenti attributi: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del </a:t>
            </a:r>
            <a:r>
              <a:rPr dirty="0" err="1"/>
              <a:t>prodotto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Tipologia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Grandezza (</a:t>
            </a:r>
            <a:r>
              <a:rPr dirty="0" err="1"/>
              <a:t>pollici</a:t>
            </a:r>
            <a:r>
              <a:rPr dirty="0"/>
              <a:t>)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r>
              <a:rPr dirty="0"/>
              <a:t>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Risoluzione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Sistema </a:t>
            </a:r>
            <a:r>
              <a:rPr dirty="0" err="1"/>
              <a:t>operativo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Prezzo in euro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Laptop price - head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67" name="Assunzion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>
            <a:spLocks noGrp="1"/>
          </p:cNvSpPr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72" name="Analisi esplorativ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Abbiamo</a:t>
            </a:r>
            <a:r>
              <a:rPr dirty="0"/>
              <a:t> </a:t>
            </a:r>
            <a:r>
              <a:rPr dirty="0" err="1"/>
              <a:t>notato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contenuti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molto </a:t>
            </a:r>
            <a:r>
              <a:rPr dirty="0" err="1"/>
              <a:t>dispersivi</a:t>
            </a:r>
            <a:r>
              <a:rPr dirty="0"/>
              <a:t> e non tutti </a:t>
            </a:r>
            <a:r>
              <a:rPr dirty="0" err="1"/>
              <a:t>utili</a:t>
            </a:r>
            <a:r>
              <a:rPr dirty="0"/>
              <a:t>. Per </a:t>
            </a:r>
            <a:r>
              <a:rPr dirty="0" err="1"/>
              <a:t>questo</a:t>
            </a:r>
            <a:r>
              <a:rPr dirty="0"/>
              <a:t> ci </a:t>
            </a:r>
            <a:r>
              <a:rPr dirty="0" err="1"/>
              <a:t>siamo</a:t>
            </a:r>
            <a:r>
              <a:rPr dirty="0"/>
              <a:t> </a:t>
            </a:r>
            <a:r>
              <a:rPr dirty="0" err="1"/>
              <a:t>concentrati</a:t>
            </a:r>
            <a:r>
              <a:rPr dirty="0"/>
              <a:t> </a:t>
            </a:r>
            <a:r>
              <a:rPr dirty="0" err="1"/>
              <a:t>sull’estrapolare</a:t>
            </a:r>
            <a:r>
              <a:rPr dirty="0"/>
              <a:t> </a:t>
            </a:r>
            <a:r>
              <a:rPr dirty="0" err="1"/>
              <a:t>dalle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quante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o, al </a:t>
            </a:r>
            <a:r>
              <a:rPr dirty="0" err="1"/>
              <a:t>contrario</a:t>
            </a:r>
            <a:r>
              <a:rPr dirty="0"/>
              <a:t>,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quei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 </a:t>
            </a:r>
            <a:r>
              <a:rPr dirty="0" err="1"/>
              <a:t>dati</a:t>
            </a:r>
            <a:r>
              <a:rPr dirty="0"/>
              <a:t> a nostro </a:t>
            </a:r>
            <a:r>
              <a:rPr dirty="0" err="1"/>
              <a:t>avviso</a:t>
            </a:r>
            <a:r>
              <a:rPr dirty="0"/>
              <a:t> </a:t>
            </a:r>
            <a:r>
              <a:rPr dirty="0" err="1"/>
              <a:t>ridondanti</a:t>
            </a:r>
            <a:r>
              <a:rPr dirty="0"/>
              <a:t>.</a:t>
            </a:r>
          </a:p>
          <a:p>
            <a:r>
              <a:rPr b="1" dirty="0"/>
              <a:t>Memory (storage </a:t>
            </a:r>
            <a:r>
              <a:rPr b="1" dirty="0" err="1"/>
              <a:t>interno</a:t>
            </a:r>
            <a:r>
              <a:rPr b="1" dirty="0"/>
              <a:t>)</a:t>
            </a:r>
            <a:r>
              <a:rPr dirty="0"/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66858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86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Memory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24166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SSD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>
            <a:spLocks noGrp="1"/>
          </p:cNvSpPr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>
            <p:extLst>
              <p:ext uri="{D42A27DB-BD31-4B8C-83A1-F6EECF244321}">
                <p14:modId xmlns:p14="http://schemas.microsoft.com/office/powerpoint/2010/main" val="3361390359"/>
              </p:ext>
            </p:extLst>
          </p:nvPr>
        </p:nvGraphicFramePr>
        <p:xfrm>
          <a:off x="3779638" y="8870385"/>
          <a:ext cx="5914886" cy="406689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36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RX 580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82C219A-A08E-BC2F-8A25-6805C98D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0" cy="13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>
            <a:spLocks noGrp="1"/>
          </p:cNvSpPr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CPU:</a:t>
            </a:r>
            <a:r>
              <a:rPr b="0" dirty="0"/>
              <a:t> come per la GPU, </a:t>
            </a:r>
            <a:r>
              <a:rPr b="0" dirty="0" err="1"/>
              <a:t>anche</a:t>
            </a:r>
            <a:r>
              <a:rPr b="0" dirty="0"/>
              <a:t> per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mantenuto</a:t>
            </a:r>
            <a:r>
              <a:rPr b="0" dirty="0"/>
              <a:t> solo il </a:t>
            </a:r>
            <a:r>
              <a:rPr b="0" dirty="0" err="1"/>
              <a:t>modello</a:t>
            </a:r>
            <a:r>
              <a:rPr b="0" dirty="0"/>
              <a:t> e il </a:t>
            </a:r>
            <a:r>
              <a:rPr b="0" dirty="0" err="1"/>
              <a:t>produttore</a:t>
            </a:r>
            <a:r>
              <a:rPr b="0" dirty="0"/>
              <a:t> del </a:t>
            </a:r>
            <a:r>
              <a:rPr b="0" dirty="0" err="1"/>
              <a:t>processore</a:t>
            </a:r>
            <a:r>
              <a:rPr b="0" dirty="0"/>
              <a:t> </a:t>
            </a:r>
            <a:r>
              <a:rPr b="0" dirty="0" err="1"/>
              <a:t>escludendo</a:t>
            </a:r>
            <a:r>
              <a:rPr b="0" dirty="0"/>
              <a:t> la </a:t>
            </a:r>
            <a:r>
              <a:rPr b="0" dirty="0" err="1"/>
              <a:t>velocità</a:t>
            </a:r>
            <a:r>
              <a:rPr b="0" dirty="0"/>
              <a:t> in GHz.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inoltre</a:t>
            </a:r>
            <a:r>
              <a:rPr b="0" dirty="0"/>
              <a:t> </a:t>
            </a:r>
            <a:r>
              <a:rPr b="0" dirty="0" err="1"/>
              <a:t>raggruppato</a:t>
            </a:r>
            <a:r>
              <a:rPr b="0" dirty="0"/>
              <a:t> tutti </a:t>
            </a:r>
            <a:r>
              <a:rPr b="0" dirty="0" err="1"/>
              <a:t>quei</a:t>
            </a:r>
            <a:r>
              <a:rPr b="0" dirty="0"/>
              <a:t> </a:t>
            </a:r>
            <a:r>
              <a:rPr b="0" dirty="0" err="1"/>
              <a:t>processori</a:t>
            </a:r>
            <a:r>
              <a:rPr b="0" dirty="0"/>
              <a:t> di fascia </a:t>
            </a:r>
            <a:r>
              <a:rPr b="0" dirty="0" err="1"/>
              <a:t>bassa</a:t>
            </a:r>
            <a:r>
              <a:rPr b="0" dirty="0"/>
              <a:t> (Celeron, Atom, Pentium, AMD-A/E) in </a:t>
            </a:r>
            <a:r>
              <a:rPr b="0" dirty="0" err="1"/>
              <a:t>un’unica</a:t>
            </a:r>
            <a:r>
              <a:rPr b="0" dirty="0"/>
              <a:t> fascia “Intel/</a:t>
            </a:r>
            <a:r>
              <a:rPr b="0" dirty="0" err="1"/>
              <a:t>Amd</a:t>
            </a:r>
            <a:r>
              <a:rPr b="0" dirty="0"/>
              <a:t> low end”. Idem per </a:t>
            </a:r>
            <a:r>
              <a:rPr b="0" dirty="0" err="1"/>
              <a:t>quelli</a:t>
            </a:r>
            <a:r>
              <a:rPr b="0" dirty="0"/>
              <a:t> di fascia </a:t>
            </a:r>
            <a:r>
              <a:rPr b="0" dirty="0" err="1"/>
              <a:t>alta</a:t>
            </a:r>
            <a:r>
              <a:rPr b="0" dirty="0"/>
              <a:t> come </a:t>
            </a:r>
            <a:r>
              <a:rPr b="0" dirty="0" err="1"/>
              <a:t>gli</a:t>
            </a:r>
            <a:r>
              <a:rPr b="0" dirty="0"/>
              <a:t>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35680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6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Core i5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1059</Words>
  <Application>Microsoft Office PowerPoint</Application>
  <PresentationFormat>Personalizzato</PresentationFormat>
  <Paragraphs>288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Helvetica Neue Medium</vt:lpstr>
      <vt:lpstr>21_BasicWhite</vt:lpstr>
      <vt:lpstr>Progetto di Machine learning</vt:lpstr>
      <vt:lpstr>Dominio di riferimento</vt:lpstr>
      <vt:lpstr>Dataset</vt:lpstr>
      <vt:lpstr>Dataset</vt:lpstr>
      <vt:lpstr>Preprocessing</vt:lpstr>
      <vt:lpstr>Preprocessing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Modelli di classificazione scelti</vt:lpstr>
      <vt:lpstr>Decision Tree model </vt:lpstr>
      <vt:lpstr>Decision Tree model – Curve Roc e AUC</vt:lpstr>
      <vt:lpstr>SVM model</vt:lpstr>
      <vt:lpstr>SVM model – Training e Test</vt:lpstr>
      <vt:lpstr>SVM model – Curve ROC e AUC                Kernel = radial, cost = 100  </vt:lpstr>
      <vt:lpstr>Random Forest model</vt:lpstr>
      <vt:lpstr>Random Forest model – Curve ROC e AUC Ntree = 100</vt:lpstr>
      <vt:lpstr>Analisi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cp:lastModifiedBy>m.marcucci1@campus.unimib.it</cp:lastModifiedBy>
  <cp:revision>7</cp:revision>
  <dcterms:modified xsi:type="dcterms:W3CDTF">2023-02-11T15:33:33Z</dcterms:modified>
</cp:coreProperties>
</file>