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e e dat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Autore e data</a:t>
            </a:r>
          </a:p>
        </p:txBody>
      </p:sp>
      <p:sp>
        <p:nvSpPr>
          <p:cNvPr id="12" name="Titolo presentazion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Titolo presentazione</a:t>
            </a:r>
          </a:p>
        </p:txBody>
      </p:sp>
      <p:sp>
        <p:nvSpPr>
          <p:cNvPr id="13" name="Corpo livello uno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rpo livello uno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Dichiarazione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orpo livello uno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Dettagli informazione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Dettagli informazione</a:t>
            </a:r>
          </a:p>
        </p:txBody>
      </p:sp>
      <p:sp>
        <p:nvSpPr>
          <p:cNvPr id="10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zione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Attribuzione</a:t>
            </a:r>
          </a:p>
        </p:txBody>
      </p:sp>
      <p:sp>
        <p:nvSpPr>
          <p:cNvPr id="116" name="Corpo livello uno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“Citazione degna di nota”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iotola di insalata con riso saltato, uova sode e bacchett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iotola con frittelle al salmone, insalata e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Pappardelle con burro al prezzemolo, nocciole tostate e scaglie di parmigiano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iotola di insalata con riso saltato, uova sode e bacchett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 e lime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olo presentazion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Titolo presentazione</a:t>
            </a:r>
          </a:p>
        </p:txBody>
      </p:sp>
      <p:sp>
        <p:nvSpPr>
          <p:cNvPr id="23" name="Autore e dat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Autore e data</a:t>
            </a:r>
          </a:p>
        </p:txBody>
      </p:sp>
      <p:sp>
        <p:nvSpPr>
          <p:cNvPr id="24" name="Corpo livello uno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iotola con frittelle al salmone, insalata e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olo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</a:t>
            </a:r>
          </a:p>
        </p:txBody>
      </p:sp>
      <p:sp>
        <p:nvSpPr>
          <p:cNvPr id="34" name="Corpo livello uno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Sottotitolo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ero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ol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43" name="Sottotitolo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44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ttotitolo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61" name="Corpo livello uno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Pappardelle con burro al prezzemolo, nocciole tostate e scaglie di parmigiano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itolo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6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olo sezion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Titolo sezione</a:t>
            </a:r>
          </a:p>
        </p:txBody>
      </p:sp>
      <p:sp>
        <p:nvSpPr>
          <p:cNvPr id="72" name="Numero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olo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80" name="Sottotitolo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8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olo programm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Titolo programma</a:t>
            </a:r>
          </a:p>
        </p:txBody>
      </p:sp>
      <p:sp>
        <p:nvSpPr>
          <p:cNvPr id="89" name="Sottotitolo programm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programma</a:t>
            </a:r>
          </a:p>
        </p:txBody>
      </p:sp>
      <p:sp>
        <p:nvSpPr>
          <p:cNvPr id="90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Argomenti del programma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Titolo</a:t>
            </a:r>
          </a:p>
        </p:txBody>
      </p:sp>
      <p:sp>
        <p:nvSpPr>
          <p:cNvPr id="3" name="Corpo livello uno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ichele Angelo Marcucci [851905] - Davide Mazzitelli [851657]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Michele Angelo Marcucci [851905] - Davide Mazzitelli [851657]</a:t>
            </a:r>
          </a:p>
        </p:txBody>
      </p:sp>
      <p:sp>
        <p:nvSpPr>
          <p:cNvPr id="152" name="Progetto di Machine learn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Progetto di Machine learning</a:t>
            </a:r>
          </a:p>
        </p:txBody>
      </p:sp>
      <p:sp>
        <p:nvSpPr>
          <p:cNvPr id="153" name="Predizione fasce di prezzo dei laptop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Predizione fasce di prezzo dei laptop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S: per quanto riguarda il sistema operativo abbiamo ridistribuito tutti i valori in 3 classi: Windows, Mac, Linux/Otre…"/>
          <p:cNvSpPr txBox="1"/>
          <p:nvPr>
            <p:ph type="body" idx="1"/>
          </p:nvPr>
        </p:nvSpPr>
        <p:spPr>
          <a:xfrm>
            <a:off x="850215" y="972034"/>
            <a:ext cx="22683570" cy="11771932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b="1" sz="4224"/>
            </a:pPr>
            <a:r>
              <a:t>OS:</a:t>
            </a:r>
            <a:r>
              <a:rPr b="0"/>
              <a:t> per quanto riguarda il sistema operativo abbiamo ridistribuito tutti i valori in 3 classi: Windows, Mac, Linux/Otre</a:t>
            </a:r>
            <a:endParaRPr b="0"/>
          </a:p>
          <a:p>
            <a:pPr marL="536447" indent="-536447" defTabSz="2145738">
              <a:spcBef>
                <a:spcPts val="3900"/>
              </a:spcBef>
              <a:defRPr b="1" sz="4224"/>
            </a:pPr>
            <a:r>
              <a:t>Eliminazione colonne</a:t>
            </a:r>
            <a:r>
              <a:rPr b="0"/>
              <a:t>: abbiamo infine eliminato le colonne meno significative e i residui del preprocessing ottenendo il seguente dataset</a:t>
            </a:r>
            <a:endParaRPr b="0"/>
          </a:p>
          <a:p>
            <a:pPr lvl="1" marL="1072895" indent="-536447" defTabSz="2145738">
              <a:lnSpc>
                <a:spcPct val="10000"/>
              </a:lnSpc>
              <a:spcBef>
                <a:spcPts val="3900"/>
              </a:spcBef>
              <a:defRPr b="1" sz="4224"/>
            </a:pPr>
            <a:r>
              <a:t>Company</a:t>
            </a:r>
          </a:p>
          <a:p>
            <a:pPr lvl="1" marL="1072895" indent="-536447" defTabSz="2145738">
              <a:lnSpc>
                <a:spcPct val="10000"/>
              </a:lnSpc>
              <a:spcBef>
                <a:spcPts val="3900"/>
              </a:spcBef>
              <a:defRPr b="1" sz="4224"/>
            </a:pPr>
            <a:r>
              <a:t>TypeName</a:t>
            </a:r>
          </a:p>
          <a:p>
            <a:pPr lvl="1" marL="1072895" indent="-536447" defTabSz="2145738">
              <a:lnSpc>
                <a:spcPct val="10000"/>
              </a:lnSpc>
              <a:spcBef>
                <a:spcPts val="3900"/>
              </a:spcBef>
              <a:defRPr b="1" sz="4224"/>
            </a:pPr>
            <a:r>
              <a:t>Inches</a:t>
            </a:r>
          </a:p>
          <a:p>
            <a:pPr lvl="1" marL="1072895" indent="-536447" defTabSz="2145738">
              <a:lnSpc>
                <a:spcPct val="10000"/>
              </a:lnSpc>
              <a:spcBef>
                <a:spcPts val="3900"/>
              </a:spcBef>
              <a:defRPr b="1" sz="4224"/>
            </a:pPr>
            <a:r>
              <a:t>ScreenResolution</a:t>
            </a:r>
          </a:p>
          <a:p>
            <a:pPr lvl="1" marL="1072895" indent="-536447" defTabSz="2145738">
              <a:lnSpc>
                <a:spcPct val="10000"/>
              </a:lnSpc>
              <a:spcBef>
                <a:spcPts val="3900"/>
              </a:spcBef>
              <a:defRPr b="1" sz="4224"/>
            </a:pPr>
            <a:r>
              <a:t>OpSys</a:t>
            </a:r>
          </a:p>
          <a:p>
            <a:pPr lvl="1" marL="1072895" indent="-536447" defTabSz="2145738">
              <a:lnSpc>
                <a:spcPct val="10000"/>
              </a:lnSpc>
              <a:spcBef>
                <a:spcPts val="3900"/>
              </a:spcBef>
              <a:defRPr b="1" sz="4224"/>
            </a:pPr>
            <a:r>
              <a:t>Weight</a:t>
            </a:r>
          </a:p>
          <a:p>
            <a:pPr lvl="1" marL="1072895" indent="-536447" defTabSz="2145738">
              <a:lnSpc>
                <a:spcPct val="10000"/>
              </a:lnSpc>
              <a:spcBef>
                <a:spcPts val="3900"/>
              </a:spcBef>
              <a:defRPr b="1" sz="4224"/>
            </a:pPr>
            <a:r>
              <a:t>HDD</a:t>
            </a:r>
          </a:p>
          <a:p>
            <a:pPr lvl="1" marL="1072895" indent="-536447" defTabSz="2145738">
              <a:lnSpc>
                <a:spcPct val="10000"/>
              </a:lnSpc>
              <a:spcBef>
                <a:spcPts val="3900"/>
              </a:spcBef>
              <a:defRPr b="1" sz="4224"/>
            </a:pPr>
            <a:r>
              <a:t>SSD</a:t>
            </a:r>
          </a:p>
          <a:p>
            <a:pPr lvl="1" marL="1072895" indent="-536447" defTabSz="2145738">
              <a:lnSpc>
                <a:spcPct val="10000"/>
              </a:lnSpc>
              <a:spcBef>
                <a:spcPts val="3900"/>
              </a:spcBef>
              <a:defRPr b="1" sz="4224"/>
            </a:pPr>
            <a:r>
              <a:t>range</a:t>
            </a:r>
          </a:p>
          <a:p>
            <a:pPr lvl="1" marL="1072895" indent="-536447" defTabSz="2145738">
              <a:lnSpc>
                <a:spcPct val="10000"/>
              </a:lnSpc>
              <a:spcBef>
                <a:spcPts val="3900"/>
              </a:spcBef>
              <a:defRPr b="1" sz="4224"/>
            </a:pPr>
            <a:r>
              <a:t>RamGB</a:t>
            </a:r>
          </a:p>
          <a:p>
            <a:pPr lvl="1" marL="1072895" indent="-536447" defTabSz="2145738">
              <a:lnSpc>
                <a:spcPct val="10000"/>
              </a:lnSpc>
              <a:spcBef>
                <a:spcPts val="3900"/>
              </a:spcBef>
              <a:defRPr b="1" sz="4224"/>
            </a:pPr>
            <a:r>
              <a:t>Gpu_Vendor</a:t>
            </a:r>
          </a:p>
          <a:p>
            <a:pPr lvl="1" marL="1072895" indent="-536447" defTabSz="2145738">
              <a:lnSpc>
                <a:spcPct val="10000"/>
              </a:lnSpc>
              <a:spcBef>
                <a:spcPts val="3900"/>
              </a:spcBef>
              <a:defRPr b="1" sz="4224"/>
            </a:pPr>
            <a:r>
              <a:t>Cpu_model</a:t>
            </a:r>
          </a:p>
          <a:p>
            <a:pPr lvl="1" marL="1072895" indent="-536447" defTabSz="2145738">
              <a:lnSpc>
                <a:spcPct val="10000"/>
              </a:lnSpc>
              <a:spcBef>
                <a:spcPts val="3900"/>
              </a:spcBef>
              <a:defRPr b="1" sz="4224"/>
            </a:pPr>
            <a:r>
              <a:t>isTouchScreen</a:t>
            </a:r>
          </a:p>
          <a:p>
            <a:pPr lvl="1" marL="1072895" indent="-536447" defTabSz="2145738">
              <a:lnSpc>
                <a:spcPct val="10000"/>
              </a:lnSpc>
              <a:spcBef>
                <a:spcPts val="3900"/>
              </a:spcBef>
              <a:defRPr b="1" sz="4224"/>
            </a:pPr>
            <a:r>
              <a:t>isIPS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ominio di riferimen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Dominio di riferimento</a:t>
            </a:r>
          </a:p>
        </p:txBody>
      </p:sp>
      <p:sp>
        <p:nvSpPr>
          <p:cNvPr id="156" name="Il dominio di interesse selezionato per il nostro progetto riguarda il prezzo di vendita di laptop nuovi sulla base dei componenti e brand di produzione"/>
          <p:cNvSpPr txBox="1"/>
          <p:nvPr>
            <p:ph type="body" idx="1"/>
          </p:nvPr>
        </p:nvSpPr>
        <p:spPr>
          <a:xfrm>
            <a:off x="1206500" y="3796118"/>
            <a:ext cx="21971001" cy="612376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6200"/>
            </a:lvl1pPr>
          </a:lstStyle>
          <a:p>
            <a:pPr/>
            <a:r>
              <a:t>Il dominio di interesse selezionato per il nostro progetto riguarda il prezzo di vendita di laptop nuovi sulla base dei componenti e brand di produzione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</a:t>
            </a:r>
          </a:p>
        </p:txBody>
      </p:sp>
      <p:sp>
        <p:nvSpPr>
          <p:cNvPr id="159" name="Laptop pric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Laptop price</a:t>
            </a:r>
          </a:p>
        </p:txBody>
      </p:sp>
      <p:sp>
        <p:nvSpPr>
          <p:cNvPr id="160" name="Il dataset da noi scelto raccoglie informazioni tecniche su diversi modelli e marche di lapto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4000"/>
            </a:pPr>
            <a:r>
              <a:t>Il dataset da noi scelto raccoglie informazioni tecniche su diversi modelli e marche di laptop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t>Brand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t>Modello del prodotto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t>Tipologia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t>Grandezza (pollici) dello schermo 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t>Risoluzione dello schermo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t>Modello CPU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t>Modello GPU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t>Sistema operativo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t>Peso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t>Prezzo in euro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creenshot 2023-02-08 alle 17.41.35.png" descr="Screenshot 2023-02-08 alle 17.41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655206"/>
            <a:ext cx="24384001" cy="8169173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Dataset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</a:t>
            </a:r>
          </a:p>
        </p:txBody>
      </p:sp>
      <p:sp>
        <p:nvSpPr>
          <p:cNvPr id="164" name="Laptop price - head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Laptop price - head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reproces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Preprocessing</a:t>
            </a:r>
          </a:p>
        </p:txBody>
      </p:sp>
      <p:sp>
        <p:nvSpPr>
          <p:cNvPr id="167" name="Assunzion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Assunzioni</a:t>
            </a:r>
          </a:p>
        </p:txBody>
      </p:sp>
      <p:pic>
        <p:nvPicPr>
          <p:cNvPr id="168" name="DistribuzioneFasciaPrezzo.png" descr="DistribuzioneFasciaPrezz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7133" y="5455213"/>
            <a:ext cx="15264098" cy="784389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Abbiamo deciso di non ragionare sul prezzo numerico effettivo, quanto più sulla fascia di prezzo alla quale appartiene il laptop. È stata quindi creata la tabella “ranges” costituita da quattro classi:…"/>
          <p:cNvSpPr txBox="1"/>
          <p:nvPr>
            <p:ph type="body" idx="1"/>
          </p:nvPr>
        </p:nvSpPr>
        <p:spPr>
          <a:xfrm>
            <a:off x="1040622" y="4248504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Abbiamo deciso di non ragionare sul prezzo numerico effettivo, quanto più sulla fascia di prezzo alla quale appartiene il laptop. È stata quindi creata la tabella “ranges” costituita da quattro classi:</a:t>
            </a:r>
          </a:p>
          <a:p>
            <a:pPr lvl="1">
              <a:lnSpc>
                <a:spcPct val="10000"/>
              </a:lnSpc>
            </a:pPr>
            <a:r>
              <a:rPr b="1"/>
              <a:t>Fascia bassa</a:t>
            </a:r>
            <a:r>
              <a:t>: &lt; 500€</a:t>
            </a:r>
          </a:p>
          <a:p>
            <a:pPr lvl="1">
              <a:lnSpc>
                <a:spcPct val="10000"/>
              </a:lnSpc>
            </a:pPr>
            <a:r>
              <a:rPr b="1"/>
              <a:t>Fascia media</a:t>
            </a:r>
            <a:r>
              <a:t>: 500 - 1000€</a:t>
            </a:r>
          </a:p>
          <a:p>
            <a:pPr lvl="1">
              <a:lnSpc>
                <a:spcPct val="10000"/>
              </a:lnSpc>
            </a:pPr>
            <a:r>
              <a:rPr b="1"/>
              <a:t>Fascia alta</a:t>
            </a:r>
            <a:r>
              <a:t>: 1000 - 2000€</a:t>
            </a:r>
          </a:p>
          <a:p>
            <a:pPr lvl="1">
              <a:lnSpc>
                <a:spcPct val="10000"/>
              </a:lnSpc>
            </a:pPr>
            <a:r>
              <a:rPr b="1"/>
              <a:t>Fascia premium</a:t>
            </a:r>
            <a:r>
              <a:t>: &gt; 2000€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reproces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Preprocessing</a:t>
            </a:r>
          </a:p>
        </p:txBody>
      </p:sp>
      <p:sp>
        <p:nvSpPr>
          <p:cNvPr id="172" name="Analisi esplorativ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Analisi esplorativa</a:t>
            </a:r>
          </a:p>
        </p:txBody>
      </p:sp>
      <p:sp>
        <p:nvSpPr>
          <p:cNvPr id="173" name="Abbiamo notato che gran parte dei valori contenuti delle colonne erano molto dispersivi e non tutti utili. Per questo ci siamo concentrati sull’estrapolare dalle colonne quante più informazioni possibili o, al contrario, semplificare quei valori e dati a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Abbiamo notato che gran parte dei valori contenuti delle colonne erano molto dispersivi e non tutti utili. Per questo ci siamo concentrati sull’estrapolare dalle colonne quante più informazioni possibili o, al contrario, semplificare quei valori e dati a nostro avviso ridondanti.</a:t>
            </a:r>
          </a:p>
          <a:p>
            <a:pPr/>
            <a:r>
              <a:rPr b="1"/>
              <a:t>Memory (storage interno)</a:t>
            </a:r>
            <a:r>
              <a:t>: </a:t>
            </a:r>
          </a:p>
        </p:txBody>
      </p:sp>
      <p:graphicFrame>
        <p:nvGraphicFramePr>
          <p:cNvPr id="174" name="Tabella 1"/>
          <p:cNvGraphicFramePr/>
          <p:nvPr/>
        </p:nvGraphicFramePr>
        <p:xfrm>
          <a:off x="3779638" y="8870385"/>
          <a:ext cx="4879559" cy="401952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4866858"/>
              </a:tblGrid>
              <a:tr h="133560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Memory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356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128GB SSD + 1TB HDD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356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256GB SSD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75" name="Tabella 1-1"/>
          <p:cNvGraphicFramePr/>
          <p:nvPr/>
        </p:nvGraphicFramePr>
        <p:xfrm>
          <a:off x="11205250" y="8870385"/>
          <a:ext cx="10936867" cy="401952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5462083"/>
                <a:gridCol w="5462083"/>
              </a:tblGrid>
              <a:tr h="133560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SSD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HDD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356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356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256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6" name="Linea"/>
          <p:cNvSpPr/>
          <p:nvPr/>
        </p:nvSpPr>
        <p:spPr>
          <a:xfrm>
            <a:off x="8848067" y="11082601"/>
            <a:ext cx="2155614" cy="1"/>
          </a:xfrm>
          <a:prstGeom prst="line">
            <a:avLst/>
          </a:prstGeom>
          <a:ln w="165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eight (peso del laptop) e RAM: ci siamo limitati a trasformare questi valori (char) in valori numerici (8GB -&gt; 8 e 1.5kg -&gt; 1.5)…"/>
          <p:cNvSpPr txBox="1"/>
          <p:nvPr>
            <p:ph type="body" idx="1"/>
          </p:nvPr>
        </p:nvSpPr>
        <p:spPr>
          <a:xfrm>
            <a:off x="1206499" y="2518638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Weight (peso del laptop) e RAM</a:t>
            </a:r>
            <a:r>
              <a:t>: ci siamo limitati a trasformare questi valori (char) in valori numerici (8GB -&gt; 8 e 1.5kg -&gt; 1.5)</a:t>
            </a:r>
          </a:p>
          <a:p>
            <a:pPr/>
            <a:r>
              <a:rPr b="1"/>
              <a:t>GPU</a:t>
            </a:r>
            <a:r>
              <a:t>: Per quanto riguarda le schede grafiche il pattern seguito dal dataset è il seguente [(</a:t>
            </a:r>
            <a:r>
              <a:rPr b="1"/>
              <a:t>vendor</a:t>
            </a:r>
            <a:r>
              <a:t>) (</a:t>
            </a:r>
            <a:r>
              <a:rPr b="1"/>
              <a:t>family</a:t>
            </a:r>
            <a:r>
              <a:t>) (</a:t>
            </a:r>
            <a:r>
              <a:rPr b="1"/>
              <a:t>model</a:t>
            </a:r>
            <a:r>
              <a:t>)] con alcuni accorgimenti* </a:t>
            </a:r>
            <a:br/>
            <a:r>
              <a:t>Es: AMD Radeon R2, NVIDIA GTX 1070</a:t>
            </a:r>
            <a:br/>
            <a:r>
              <a:t>Abbiamo quindi deciso di mantenere solo il produttore e la famiglia della gpu in modo da non creare troppe classi per questa colonna.</a:t>
            </a:r>
          </a:p>
        </p:txBody>
      </p:sp>
      <p:graphicFrame>
        <p:nvGraphicFramePr>
          <p:cNvPr id="179" name="Tabella 1"/>
          <p:cNvGraphicFramePr/>
          <p:nvPr/>
        </p:nvGraphicFramePr>
        <p:xfrm>
          <a:off x="3779638" y="8870385"/>
          <a:ext cx="5927587" cy="401952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5914886"/>
              </a:tblGrid>
              <a:tr h="80136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GPU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AMD Radeon R2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NVIDIA GTX 1070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NVIDIA GTX 1050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AMD Radeon RX 580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0" name="Linea"/>
          <p:cNvSpPr/>
          <p:nvPr/>
        </p:nvSpPr>
        <p:spPr>
          <a:xfrm>
            <a:off x="10722798" y="10873796"/>
            <a:ext cx="2819124" cy="1"/>
          </a:xfrm>
          <a:prstGeom prst="line">
            <a:avLst/>
          </a:prstGeom>
          <a:ln w="165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181" name="Tabella 1-1"/>
          <p:cNvGraphicFramePr/>
          <p:nvPr/>
        </p:nvGraphicFramePr>
        <p:xfrm>
          <a:off x="14570195" y="8870385"/>
          <a:ext cx="5927587" cy="401952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5914886"/>
              </a:tblGrid>
              <a:tr h="80136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GPU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AMD R2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NVIDIA GTX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NVIDIA GTX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AMD RX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PU: come per la GPU, anche per questa colonna abbiamo mantenuto solo il modello e il produttore del processore escludendo la velocità in GHz. Abbiamo inoltre raggruppato tutti quei processori di fascia bassa (Celeron, Atom, Pentium, AMD-A/E) in un’unica"/>
          <p:cNvSpPr txBox="1"/>
          <p:nvPr>
            <p:ph type="body" idx="1"/>
          </p:nvPr>
        </p:nvSpPr>
        <p:spPr>
          <a:xfrm>
            <a:off x="1206500" y="2044702"/>
            <a:ext cx="21971000" cy="8256012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CPU:</a:t>
            </a:r>
            <a:r>
              <a:rPr b="0"/>
              <a:t> come per la GPU, anche per questa colonna abbiamo mantenuto solo il modello e il produttore del processore escludendo la velocità in GHz. Abbiamo inoltre raggruppato tutti quei processori di fascia bassa (Celeron, Atom, Pentium, AMD-A/E) in un’unica fascia “Intel/Amd low end”. Idem per quelli di fascia alta come gli Xeon (workstation).</a:t>
            </a:r>
          </a:p>
        </p:txBody>
      </p:sp>
      <p:graphicFrame>
        <p:nvGraphicFramePr>
          <p:cNvPr id="184" name="Tabella 1"/>
          <p:cNvGraphicFramePr/>
          <p:nvPr/>
        </p:nvGraphicFramePr>
        <p:xfrm>
          <a:off x="2879160" y="7306397"/>
          <a:ext cx="7648381" cy="401952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7635680"/>
              </a:tblGrid>
              <a:tr h="80136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CPU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Core i3 6006U 2GHz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Celeron Dual Core 3205U 1.5GHz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Atom x5-Z8300 1.44GHz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Core i5 1.3GHz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5" name="Linea"/>
          <p:cNvSpPr/>
          <p:nvPr/>
        </p:nvSpPr>
        <p:spPr>
          <a:xfrm>
            <a:off x="11030857" y="9309808"/>
            <a:ext cx="2819123" cy="1"/>
          </a:xfrm>
          <a:prstGeom prst="line">
            <a:avLst/>
          </a:prstGeom>
          <a:ln w="165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186" name="Tabella 1-1"/>
          <p:cNvGraphicFramePr/>
          <p:nvPr/>
        </p:nvGraphicFramePr>
        <p:xfrm>
          <a:off x="14878254" y="7306397"/>
          <a:ext cx="5927587" cy="401952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5914886"/>
              </a:tblGrid>
              <a:tr h="80136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CPU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Core i3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Low End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Low End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Core i5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chermo: anche le informazioni di questa colonna erano molto caotiche e non rappresentate secondo un pattern preciso…"/>
          <p:cNvSpPr txBox="1"/>
          <p:nvPr/>
        </p:nvSpPr>
        <p:spPr>
          <a:xfrm>
            <a:off x="821754" y="1176817"/>
            <a:ext cx="22266556" cy="4016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1" sz="4800">
                <a:solidFill>
                  <a:srgbClr val="000000"/>
                </a:solidFill>
              </a:defRPr>
            </a:pPr>
            <a:r>
              <a:t>Schermo</a:t>
            </a:r>
            <a:r>
              <a:rPr b="0"/>
              <a:t>: anche le informazioni di questa colonna erano molto caotiche e non rappresentate secondo un pattern preciso</a:t>
            </a:r>
            <a:endParaRPr b="0"/>
          </a:p>
          <a:p>
            <a:pPr lvl="1" marL="1219200" indent="-609600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b="1" sz="4800">
                <a:solidFill>
                  <a:srgbClr val="000000"/>
                </a:solidFill>
              </a:defRPr>
            </a:pPr>
            <a:r>
              <a:rPr b="0"/>
              <a:t>IPS Panel Retina display 2560x1600</a:t>
            </a:r>
            <a:endParaRPr b="0"/>
          </a:p>
          <a:p>
            <a:pPr lvl="1" marL="1219200" indent="-609600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b="1" sz="4800">
                <a:solidFill>
                  <a:srgbClr val="000000"/>
                </a:solidFill>
              </a:defRPr>
            </a:pPr>
            <a:r>
              <a:rPr b="0"/>
              <a:t>Full HD 1920x1080</a:t>
            </a:r>
            <a:endParaRPr b="0"/>
          </a:p>
          <a:p>
            <a:pPr lvl="1" marL="1219200" indent="-609600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b="1" sz="4800">
                <a:solidFill>
                  <a:srgbClr val="000000"/>
                </a:solidFill>
              </a:defRPr>
            </a:pPr>
            <a:r>
              <a:rPr b="0"/>
              <a:t>1366x768</a:t>
            </a:r>
          </a:p>
        </p:txBody>
      </p:sp>
      <p:graphicFrame>
        <p:nvGraphicFramePr>
          <p:cNvPr id="189" name="Tabella 1"/>
          <p:cNvGraphicFramePr/>
          <p:nvPr/>
        </p:nvGraphicFramePr>
        <p:xfrm>
          <a:off x="1736834" y="6879855"/>
          <a:ext cx="5933936" cy="497618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5921236"/>
              </a:tblGrid>
              <a:tr h="99269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ScreenResolution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9269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Full HD 1920x1080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9269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1366x760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9269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IPS Panel Full HD 1920x1080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9269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IPS Panel Full HD/Touchscreen 1920x1080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0" name="Linea"/>
          <p:cNvSpPr/>
          <p:nvPr/>
        </p:nvSpPr>
        <p:spPr>
          <a:xfrm>
            <a:off x="8327717" y="8883266"/>
            <a:ext cx="2819123" cy="1"/>
          </a:xfrm>
          <a:prstGeom prst="line">
            <a:avLst/>
          </a:prstGeom>
          <a:ln w="165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191" name="Tabella 1-1"/>
          <p:cNvGraphicFramePr/>
          <p:nvPr/>
        </p:nvGraphicFramePr>
        <p:xfrm>
          <a:off x="11816487" y="6873505"/>
          <a:ext cx="10843379" cy="498888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610226"/>
                <a:gridCol w="3610226"/>
                <a:gridCol w="3610226"/>
              </a:tblGrid>
              <a:tr h="99523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ScreenResolution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IsTouch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IsIPS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9523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FHD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FALSE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FALSE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9523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HD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FALSE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FALSE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9523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FHD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FALSE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TRUE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9523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FHD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TRUE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TRUE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