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8" r:id="rId22"/>
    <p:sldMasterId id="2147483689" r:id="rId23"/>
    <p:sldMasterId id="2147483690" r:id="rId24"/>
    <p:sldMasterId id="214748369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AA9CE7-E49A-454C-AE6F-2F9D48E29CC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D3CE320-D801-42EA-850D-53A45416EBE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52725B6-73EA-43F5-AD88-0FA284993BE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AAABAC7-38CF-4ED7-B7D2-48EBF523FD3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 idx="1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D254A0B-103C-4B0A-A28A-35AC46B107F5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Num" idx="1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781307D0-BE4C-48A2-8D90-FDBBF5ED881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Num" idx="2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CFDFAA6-F24C-46E2-9721-AA981A0CAF5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Num" idx="2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596A36B-1AD2-4D52-A2CE-C8FD429B8282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F0625B0-BE01-4A75-A7F5-932ACCAA1D8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A36B730-944E-4B0A-9092-E8D4EA44B75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B5D5C91-A300-4F9E-8013-5BBB192C5879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2214CBD-F6A2-4EC3-AA9D-25EDA395DD7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D4E3DC77-E3CC-4026-AFBC-111834258C6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4833277-0A2B-4B32-85E4-C094BDFA756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366A18A-205B-4D2E-8838-651F9B46204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547232-A4BE-4106-BABF-C491A5A8B3C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854723A-1D30-44E0-A712-92A2E384BE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1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102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60" y="595080"/>
            <a:ext cx="908280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8960" y="1307880"/>
            <a:ext cx="908280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1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8960" y="2341440"/>
            <a:ext cx="9082800" cy="455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920" cy="443124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6ACC9F8-D77C-4332-AE14-3EEF879D552B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4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4958E7-B92B-40C0-8756-01A98D525CFD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52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" name="Google Shape;53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4;p29"/>
          <p:cNvSpPr/>
          <p:nvPr/>
        </p:nvSpPr>
        <p:spPr>
          <a:xfrm>
            <a:off x="276120" y="1685160"/>
            <a:ext cx="9565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NodeJs: Programmazione IoT, parte II</a:t>
            </a:r>
            <a:br>
              <a:rPr sz="5100"/>
            </a:br>
            <a:br>
              <a:rPr sz="51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429000" y="4104720"/>
            <a:ext cx="5994360" cy="36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 Box 4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Box 4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su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914400" y="4800600"/>
            <a:ext cx="8870040" cy="160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 esegue una callback di una promise rifiutata, la callback accede tramite il suo parametro alle informazioni relative all'errore che non ha permesso il corretto completamento dell'operazione asincrona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entagon 4"/>
          <p:cNvSpPr/>
          <p:nvPr/>
        </p:nvSpPr>
        <p:spPr>
          <a:xfrm>
            <a:off x="2944800" y="251460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rifiutata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  <p:sp>
        <p:nvSpPr>
          <p:cNvPr id="176" name="chevron 4"/>
          <p:cNvSpPr/>
          <p:nvPr/>
        </p:nvSpPr>
        <p:spPr>
          <a:xfrm>
            <a:off x="4572000" y="2515680"/>
            <a:ext cx="27432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5257800" y="208440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Box 2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Box 2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731160" y="3146760"/>
            <a:ext cx="887004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operazioni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possono essere concatenate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ciò è possibile poiché i risultati di tali operazioni sono nuove promise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entagon 5"/>
          <p:cNvSpPr/>
          <p:nvPr/>
        </p:nvSpPr>
        <p:spPr>
          <a:xfrm>
            <a:off x="914400" y="525780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  <p:sp>
        <p:nvSpPr>
          <p:cNvPr id="182" name="chevron 5"/>
          <p:cNvSpPr/>
          <p:nvPr/>
        </p:nvSpPr>
        <p:spPr>
          <a:xfrm>
            <a:off x="2440800" y="5259240"/>
            <a:ext cx="27432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3126600" y="482760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hevron 6"/>
          <p:cNvSpPr/>
          <p:nvPr/>
        </p:nvSpPr>
        <p:spPr>
          <a:xfrm>
            <a:off x="6775560" y="5257800"/>
            <a:ext cx="27432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7315200" y="482760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entagon 12"/>
          <p:cNvSpPr/>
          <p:nvPr/>
        </p:nvSpPr>
        <p:spPr>
          <a:xfrm>
            <a:off x="5257800" y="525780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 Box 3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Box 3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685800" y="2286000"/>
            <a:ext cx="8870040" cy="212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la richiesta R1 viene associata alla promise P1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P1 viene soddisfatta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esegue la sua callback che genera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nuova promise P2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P2 viene soddisfatta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esegue la sua 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short-left-arrow 3"/>
          <p:cNvSpPr/>
          <p:nvPr/>
        </p:nvSpPr>
        <p:spPr>
          <a:xfrm flipH="1">
            <a:off x="228600" y="5426280"/>
            <a:ext cx="1555200" cy="1194480"/>
          </a:xfrm>
          <a:prstGeom prst="leftArrow">
            <a:avLst>
              <a:gd name="adj1" fmla="val 50625"/>
              <a:gd name="adj2" fmla="val 65457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1" name="pentagon 6"/>
          <p:cNvSpPr/>
          <p:nvPr/>
        </p:nvSpPr>
        <p:spPr>
          <a:xfrm>
            <a:off x="1783800" y="550476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soddisfatta P1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  <p:sp>
        <p:nvSpPr>
          <p:cNvPr id="192" name="chevron 7"/>
          <p:cNvSpPr/>
          <p:nvPr/>
        </p:nvSpPr>
        <p:spPr>
          <a:xfrm>
            <a:off x="3319560" y="5514120"/>
            <a:ext cx="257904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eseguita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4069800" y="508392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hevron 8"/>
          <p:cNvSpPr/>
          <p:nvPr/>
        </p:nvSpPr>
        <p:spPr>
          <a:xfrm>
            <a:off x="7397280" y="5514480"/>
            <a:ext cx="25146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non eseguita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943760" y="5047560"/>
            <a:ext cx="104796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entagon 7"/>
          <p:cNvSpPr/>
          <p:nvPr/>
        </p:nvSpPr>
        <p:spPr>
          <a:xfrm>
            <a:off x="5943600" y="551340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soddisfatta P2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44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 Box 4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685800" y="2286000"/>
            <a:ext cx="8870040" cy="238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la richiesta R1 viene associata alla promise P1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P1 viene soddisfatta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esegue la sua callback che genera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nuova promise P2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P2 viene rifiutata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esegue la sua 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short-left-arrow 4"/>
          <p:cNvSpPr/>
          <p:nvPr/>
        </p:nvSpPr>
        <p:spPr>
          <a:xfrm flipH="1">
            <a:off x="235800" y="5433840"/>
            <a:ext cx="1555200" cy="1194480"/>
          </a:xfrm>
          <a:prstGeom prst="leftArrow">
            <a:avLst>
              <a:gd name="adj1" fmla="val 50625"/>
              <a:gd name="adj2" fmla="val 65457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01" name="pentagon 8"/>
          <p:cNvSpPr/>
          <p:nvPr/>
        </p:nvSpPr>
        <p:spPr>
          <a:xfrm>
            <a:off x="1791000" y="551232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soddisfatta P1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  <p:sp>
        <p:nvSpPr>
          <p:cNvPr id="202" name="chevron 9"/>
          <p:cNvSpPr/>
          <p:nvPr/>
        </p:nvSpPr>
        <p:spPr>
          <a:xfrm>
            <a:off x="3326760" y="5521680"/>
            <a:ext cx="257904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eseguita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4077000" y="509148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hevron 10"/>
          <p:cNvSpPr/>
          <p:nvPr/>
        </p:nvSpPr>
        <p:spPr>
          <a:xfrm>
            <a:off x="7404480" y="5522040"/>
            <a:ext cx="25146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 eseguita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7950960" y="5055120"/>
            <a:ext cx="104796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entagon 9"/>
          <p:cNvSpPr/>
          <p:nvPr/>
        </p:nvSpPr>
        <p:spPr>
          <a:xfrm>
            <a:off x="5950800" y="552096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rifiutata P2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Box 4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 Box 4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short-left-arrow 5"/>
          <p:cNvSpPr/>
          <p:nvPr/>
        </p:nvSpPr>
        <p:spPr>
          <a:xfrm flipH="1">
            <a:off x="235800" y="5433840"/>
            <a:ext cx="1555200" cy="1194480"/>
          </a:xfrm>
          <a:prstGeom prst="leftArrow">
            <a:avLst>
              <a:gd name="adj1" fmla="val 50625"/>
              <a:gd name="adj2" fmla="val 65457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10" name="pentagon 10"/>
          <p:cNvSpPr/>
          <p:nvPr/>
        </p:nvSpPr>
        <p:spPr>
          <a:xfrm>
            <a:off x="1791000" y="551232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rifiutata P1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  <p:sp>
        <p:nvSpPr>
          <p:cNvPr id="211" name="chevron 11"/>
          <p:cNvSpPr/>
          <p:nvPr/>
        </p:nvSpPr>
        <p:spPr>
          <a:xfrm>
            <a:off x="3326760" y="5521680"/>
            <a:ext cx="257904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non eseguita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4077000" y="509148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hevron 12"/>
          <p:cNvSpPr/>
          <p:nvPr/>
        </p:nvSpPr>
        <p:spPr>
          <a:xfrm>
            <a:off x="7404480" y="5522040"/>
            <a:ext cx="25146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 eseguita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7950960" y="5055120"/>
            <a:ext cx="104796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entagon 11"/>
          <p:cNvSpPr/>
          <p:nvPr/>
        </p:nvSpPr>
        <p:spPr>
          <a:xfrm>
            <a:off x="5950800" y="552096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rifiutata P2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686160" y="2286360"/>
            <a:ext cx="8870040" cy="238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la richiesta R1 viene associata alla promise P1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P1 viene rifiutata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esegue la sua callback e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genera una nuova promise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rifiutata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P2 equivalente a P1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esegue la sua 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3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 Box 3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914400" y="2335680"/>
            <a:ext cx="8870040" cy="212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spedisce due richieste R1 e R2 a diversi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R2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dipende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dalla risposta della richiesta R1, quindi può essere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spedita solo dopo che è disponibile il suo risultato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short-left-arrow 6"/>
          <p:cNvSpPr/>
          <p:nvPr/>
        </p:nvSpPr>
        <p:spPr>
          <a:xfrm flipH="1">
            <a:off x="235800" y="4283280"/>
            <a:ext cx="1555200" cy="1194480"/>
          </a:xfrm>
          <a:prstGeom prst="leftArrow">
            <a:avLst>
              <a:gd name="adj1" fmla="val 50625"/>
              <a:gd name="adj2" fmla="val 65457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21" name="pentagon 13"/>
          <p:cNvSpPr/>
          <p:nvPr/>
        </p:nvSpPr>
        <p:spPr>
          <a:xfrm>
            <a:off x="1791000" y="436176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 P1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  <p:sp>
        <p:nvSpPr>
          <p:cNvPr id="222" name="chevron 13"/>
          <p:cNvSpPr/>
          <p:nvPr/>
        </p:nvSpPr>
        <p:spPr>
          <a:xfrm>
            <a:off x="3326760" y="4371120"/>
            <a:ext cx="257904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4077000" y="394092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hevron 14"/>
          <p:cNvSpPr/>
          <p:nvPr/>
        </p:nvSpPr>
        <p:spPr>
          <a:xfrm>
            <a:off x="7404480" y="4371480"/>
            <a:ext cx="25146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7950960" y="3904560"/>
            <a:ext cx="104796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entagon 14"/>
          <p:cNvSpPr/>
          <p:nvPr/>
        </p:nvSpPr>
        <p:spPr>
          <a:xfrm>
            <a:off x="5950800" y="437040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P2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  <p:sp>
        <p:nvSpPr>
          <p:cNvPr id="227" name="short-left-arrow 7"/>
          <p:cNvSpPr/>
          <p:nvPr/>
        </p:nvSpPr>
        <p:spPr>
          <a:xfrm flipH="1">
            <a:off x="4113000" y="4800240"/>
            <a:ext cx="1143000" cy="685800"/>
          </a:xfrm>
          <a:prstGeom prst="leftArrow">
            <a:avLst>
              <a:gd name="adj1" fmla="val 50625"/>
              <a:gd name="adj2" fmla="val 83791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R2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685800" y="56430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Osservazione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grazie  alle promise le callback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sono più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annidate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Box 24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 Box 2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async/await (ES 2017)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731160" y="4800600"/>
            <a:ext cx="8870040" cy="275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Motivazioni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uso </a:t>
            </a:r>
            <a:r>
              <a:rPr b="0" lang="it-IT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implicito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di promise, callback e operazioni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promuove lo stile della </a:t>
            </a:r>
            <a:r>
              <a:rPr b="0" lang="it-IT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programmazione sincrona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Regole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una funzione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async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restituisce sempre implicitamente promise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al suo interno può essere usato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await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per la gestione implicita di promise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await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sospende l'esecuzione fino a quando la promise non viene risolta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short-left-arrow 8"/>
          <p:cNvSpPr/>
          <p:nvPr/>
        </p:nvSpPr>
        <p:spPr>
          <a:xfrm flipH="1">
            <a:off x="1141200" y="3173400"/>
            <a:ext cx="2057400" cy="685800"/>
          </a:xfrm>
          <a:prstGeom prst="leftArrow">
            <a:avLst>
              <a:gd name="adj1" fmla="val 50625"/>
              <a:gd name="adj2" fmla="val 150825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await R1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33" name=""/>
          <p:cNvSpPr/>
          <p:nvPr/>
        </p:nvSpPr>
        <p:spPr>
          <a:xfrm>
            <a:off x="3200400" y="3173400"/>
            <a:ext cx="1600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999999"/>
                </a:solidFill>
                <a:latin typeface="Arial"/>
                <a:ea typeface="Microsoft YaHei"/>
              </a:rPr>
              <a:t>risultato 1</a:t>
            </a:r>
            <a:endParaRPr b="0" lang="en-US" sz="2200" spc="-1" strike="noStrike">
              <a:solidFill>
                <a:srgbClr val="999999"/>
              </a:solidFill>
              <a:latin typeface="Arial"/>
              <a:ea typeface="Microsoft YaHei"/>
            </a:endParaRPr>
          </a:p>
        </p:txBody>
      </p:sp>
      <p:sp>
        <p:nvSpPr>
          <p:cNvPr id="234" name="short-left-arrow 9"/>
          <p:cNvSpPr/>
          <p:nvPr/>
        </p:nvSpPr>
        <p:spPr>
          <a:xfrm flipH="1">
            <a:off x="1150920" y="3173400"/>
            <a:ext cx="2057400" cy="685800"/>
          </a:xfrm>
          <a:prstGeom prst="leftArrow">
            <a:avLst>
              <a:gd name="adj1" fmla="val 50625"/>
              <a:gd name="adj2" fmla="val 150825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35" name=""/>
          <p:cNvSpPr/>
          <p:nvPr/>
        </p:nvSpPr>
        <p:spPr>
          <a:xfrm>
            <a:off x="3210120" y="3173400"/>
            <a:ext cx="1600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999999"/>
                </a:solidFill>
                <a:latin typeface="Arial"/>
                <a:ea typeface="Microsoft YaHei"/>
              </a:rPr>
              <a:t>risultato1</a:t>
            </a:r>
            <a:endParaRPr b="0" lang="en-US" sz="2200" spc="-1" strike="noStrike">
              <a:solidFill>
                <a:srgbClr val="999999"/>
              </a:solidFill>
              <a:latin typeface="Arial"/>
              <a:ea typeface="Microsoft YaHei"/>
            </a:endParaRPr>
          </a:p>
        </p:txBody>
      </p:sp>
      <p:sp>
        <p:nvSpPr>
          <p:cNvPr id="236" name="short-left-arrow 10"/>
          <p:cNvSpPr/>
          <p:nvPr/>
        </p:nvSpPr>
        <p:spPr>
          <a:xfrm flipH="1">
            <a:off x="4800600" y="3173400"/>
            <a:ext cx="2743200" cy="685800"/>
          </a:xfrm>
          <a:prstGeom prst="leftArrow">
            <a:avLst>
              <a:gd name="adj1" fmla="val 50625"/>
              <a:gd name="adj2" fmla="val 201099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R2(risultato1)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37" name=""/>
          <p:cNvSpPr/>
          <p:nvPr/>
        </p:nvSpPr>
        <p:spPr>
          <a:xfrm>
            <a:off x="7543800" y="3173400"/>
            <a:ext cx="1600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999999"/>
                </a:solidFill>
                <a:latin typeface="Arial"/>
                <a:ea typeface="Microsoft YaHei"/>
              </a:rPr>
              <a:t>risultato2</a:t>
            </a:r>
            <a:endParaRPr b="0" lang="en-US" sz="2200" spc="-1" strike="noStrike">
              <a:solidFill>
                <a:srgbClr val="999999"/>
              </a:solidFill>
              <a:latin typeface="Arial"/>
              <a:ea typeface="Microsoft YaHei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371600" y="274320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await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5029200" y="274320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await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685800" y="2286000"/>
            <a:ext cx="8870040" cy="205740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6666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914400" y="182880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async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44" name="Immagine 3" descr="Immagine che contiene Carattere, diagramma, testo, Elementi grafici&#10;&#10;Descrizione generata automaticamente"/>
          <p:cNvPicPr/>
          <p:nvPr/>
        </p:nvPicPr>
        <p:blipFill>
          <a:blip r:embed="rId2"/>
          <a:stretch/>
        </p:blipFill>
        <p:spPr>
          <a:xfrm>
            <a:off x="6475320" y="4804200"/>
            <a:ext cx="3328560" cy="254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1;p47"/>
          <p:cNvSpPr/>
          <p:nvPr/>
        </p:nvSpPr>
        <p:spPr>
          <a:xfrm>
            <a:off x="500760" y="140976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242;p47"/>
          <p:cNvSpPr/>
          <p:nvPr/>
        </p:nvSpPr>
        <p:spPr>
          <a:xfrm>
            <a:off x="508680" y="6782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760" cy="3377880"/>
          </a:xfrm>
          <a:prstGeom prst="rect">
            <a:avLst/>
          </a:prstGeom>
          <a:ln w="0">
            <a:noFill/>
          </a:ln>
        </p:spPr>
      </p:pic>
      <p:pic>
        <p:nvPicPr>
          <p:cNvPr id="248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920" cy="2149920"/>
          </a:xfrm>
          <a:prstGeom prst="rect">
            <a:avLst/>
          </a:prstGeom>
          <a:ln w="0">
            <a:noFill/>
          </a:ln>
        </p:spPr>
      </p:pic>
      <p:pic>
        <p:nvPicPr>
          <p:cNvPr id="249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600" cy="1506600"/>
          </a:xfrm>
          <a:prstGeom prst="rect">
            <a:avLst/>
          </a:prstGeom>
          <a:ln w="0">
            <a:noFill/>
          </a:ln>
        </p:spPr>
      </p:pic>
      <p:sp>
        <p:nvSpPr>
          <p:cNvPr id="250" name=""/>
          <p:cNvSpPr txBox="1"/>
          <p:nvPr/>
        </p:nvSpPr>
        <p:spPr>
          <a:xfrm>
            <a:off x="503280" y="3250800"/>
            <a:ext cx="887004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quali sono i principali difetti di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qual'è il problema delle callback annidate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si può risolvere introducendo la nozione di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l'uso delle operazioni 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 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sulle promise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l'uso implicito delle promise mediante 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async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await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1"/>
          <p:cNvSpPr/>
          <p:nvPr/>
        </p:nvSpPr>
        <p:spPr>
          <a:xfrm>
            <a:off x="543240" y="-91440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Punti deboli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812880" y="4800600"/>
            <a:ext cx="855972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livello di annidamento delle callback rende il codice poco comprensibile e difficile da verificare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gestione degli errori problematica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poco efficiente per calcolo intensivo che richiede poche operazioni di i/o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228600" y="2743200"/>
            <a:ext cx="2641320" cy="85716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annidamento callback</a:t>
            </a:r>
            <a:endParaRPr b="0" lang="en-US" sz="24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4" name=""/>
          <p:cNvSpPr/>
          <p:nvPr/>
        </p:nvSpPr>
        <p:spPr>
          <a:xfrm>
            <a:off x="3073680" y="3600360"/>
            <a:ext cx="2869920" cy="85716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gestione errori</a:t>
            </a:r>
            <a:endParaRPr b="0" lang="en-US" sz="24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5" name=""/>
          <p:cNvSpPr/>
          <p:nvPr/>
        </p:nvSpPr>
        <p:spPr>
          <a:xfrm>
            <a:off x="5943240" y="2285640"/>
            <a:ext cx="3200760" cy="85716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poco efficiente per calcolo intensivo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Box 3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Box 4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813240" y="5179680"/>
            <a:ext cx="887004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1+2) uso di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Promise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async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await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3) uso di librerie predefinite per la programmazione concorrente: 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worker_threads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child_process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cluster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Box 7"/>
          <p:cNvSpPr/>
          <p:nvPr/>
        </p:nvSpPr>
        <p:spPr>
          <a:xfrm>
            <a:off x="1149480" y="127404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Possibili soluzioni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311200" y="3155400"/>
            <a:ext cx="5232600" cy="45360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Promise, async/await</a:t>
            </a:r>
            <a:endParaRPr b="0" lang="en-US" sz="2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1" name=""/>
          <p:cNvSpPr/>
          <p:nvPr/>
        </p:nvSpPr>
        <p:spPr>
          <a:xfrm rot="5400000">
            <a:off x="1630800" y="315612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2" name=""/>
          <p:cNvSpPr/>
          <p:nvPr/>
        </p:nvSpPr>
        <p:spPr>
          <a:xfrm>
            <a:off x="2311200" y="3836520"/>
            <a:ext cx="5232600" cy="45324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librerie per la concorrenza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3" name=""/>
          <p:cNvSpPr/>
          <p:nvPr/>
        </p:nvSpPr>
        <p:spPr>
          <a:xfrm rot="5400000">
            <a:off x="1630800" y="383940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Box 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L'annidamento delle callback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959760" y="4164480"/>
            <a:ext cx="8870040" cy="337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spedisce due richieste R1 e R2 a diversi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R2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dipende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dalla risposta della richiesta R1, quindi può essere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spedita solo dopo che è disponibile il suo risultato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conseguenza: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l'operazione asincrona che spedisce R2 va inserita nella callback dell'evento “risposta-ricevuta” da 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la callback dell'evento “risposta-ricevuta” da R2 è </a:t>
            </a:r>
            <a:r>
              <a:rPr b="0" lang="it-IT" sz="22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annidata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all'interno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callback dell'evento “risposta-ricevuta” da 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entagon 3"/>
          <p:cNvSpPr/>
          <p:nvPr/>
        </p:nvSpPr>
        <p:spPr>
          <a:xfrm>
            <a:off x="795960" y="2432520"/>
            <a:ext cx="2057400" cy="13716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138" name="chevron 2"/>
          <p:cNvSpPr/>
          <p:nvPr/>
        </p:nvSpPr>
        <p:spPr>
          <a:xfrm>
            <a:off x="2286000" y="2432520"/>
            <a:ext cx="7397280" cy="1371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                                             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di R1                                                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139" name="pentagon 1"/>
          <p:cNvSpPr/>
          <p:nvPr/>
        </p:nvSpPr>
        <p:spPr>
          <a:xfrm>
            <a:off x="4773600" y="254160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R2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140" name="chevron 1"/>
          <p:cNvSpPr/>
          <p:nvPr/>
        </p:nvSpPr>
        <p:spPr>
          <a:xfrm>
            <a:off x="6400800" y="2542680"/>
            <a:ext cx="27432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di R2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Box 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 in Node.js (ES 2015)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914400" y="41148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rappresenta l'eventuale risultato di un'operazione asincrona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caratteristica introdotta nel 2015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short-left-arrow"/>
          <p:cNvSpPr/>
          <p:nvPr/>
        </p:nvSpPr>
        <p:spPr>
          <a:xfrm flipH="1">
            <a:off x="1139040" y="2514600"/>
            <a:ext cx="3886200" cy="1143000"/>
          </a:xfrm>
          <a:prstGeom prst="leftArrow">
            <a:avLst>
              <a:gd name="adj1" fmla="val 50625"/>
              <a:gd name="adj2" fmla="val 170935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operazione asincrona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5" name=""/>
          <p:cNvSpPr/>
          <p:nvPr/>
        </p:nvSpPr>
        <p:spPr>
          <a:xfrm>
            <a:off x="5029200" y="2286000"/>
            <a:ext cx="2167200" cy="1481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9999"/>
                </a:solidFill>
                <a:latin typeface="Arial"/>
                <a:ea typeface="Microsoft YaHei"/>
              </a:rPr>
              <a:t>Promise</a:t>
            </a:r>
            <a:endParaRPr b="0" lang="en-US" sz="3200" spc="-1" strike="noStrike">
              <a:solidFill>
                <a:srgbClr val="999999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 1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Box 13"/>
          <p:cNvSpPr/>
          <p:nvPr/>
        </p:nvSpPr>
        <p:spPr>
          <a:xfrm>
            <a:off x="1143000" y="9144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Promise: principali caratteristiche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914400" y="4800600"/>
            <a:ext cx="887004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promise si può trovare in due principali diversi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inizialmente è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pendente (pending)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 l'operazione asincrona associata a essa non è stata ancora completata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quando l'operazione asincrona viene completata, la corrispondente promise passa alla stato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risolta (settled)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2971800" y="2743200"/>
            <a:ext cx="17100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promise</a:t>
            </a:r>
            <a:endParaRPr b="0" lang="en-US" sz="2800" spc="-1" strike="noStrike">
              <a:solidFill>
                <a:srgbClr val="333333"/>
              </a:solidFill>
              <a:latin typeface="Arial"/>
              <a:ea typeface="Microsoft YaHei"/>
            </a:endParaRPr>
          </a:p>
        </p:txBody>
      </p:sp>
      <p:sp>
        <p:nvSpPr>
          <p:cNvPr id="150" name=""/>
          <p:cNvSpPr/>
          <p:nvPr/>
        </p:nvSpPr>
        <p:spPr>
          <a:xfrm>
            <a:off x="6144840" y="3429000"/>
            <a:ext cx="208476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rifiutata</a:t>
            </a:r>
            <a:endParaRPr b="0" lang="en-US" sz="2800" spc="-1" strike="noStrike">
              <a:solidFill>
                <a:srgbClr val="333333"/>
              </a:solidFill>
              <a:latin typeface="Arial"/>
              <a:ea typeface="Microsoft YaHei"/>
            </a:endParaRPr>
          </a:p>
        </p:txBody>
      </p:sp>
      <p:sp>
        <p:nvSpPr>
          <p:cNvPr id="151" name=""/>
          <p:cNvSpPr/>
          <p:nvPr/>
        </p:nvSpPr>
        <p:spPr>
          <a:xfrm>
            <a:off x="6172200" y="2286000"/>
            <a:ext cx="20574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soddisfatta</a:t>
            </a:r>
            <a:endParaRPr b="0" lang="en-US" sz="2800" spc="-1" strike="noStrike">
              <a:solidFill>
                <a:srgbClr val="333333"/>
              </a:solidFill>
              <a:latin typeface="Arial"/>
              <a:ea typeface="Microsoft YaHei"/>
            </a:endParaRPr>
          </a:p>
        </p:txBody>
      </p:sp>
      <p:sp>
        <p:nvSpPr>
          <p:cNvPr id="152" name="split-arrow"/>
          <p:cNvSpPr/>
          <p:nvPr/>
        </p:nvSpPr>
        <p:spPr>
          <a:xfrm rot="5400000">
            <a:off x="4745160" y="2568960"/>
            <a:ext cx="1371600" cy="1427400"/>
          </a:xfrm>
          <a:custGeom>
            <a:avLst/>
            <a:gdLst/>
            <a:ahLst/>
            <a:rect l="l" t="t" r="r" b="b"/>
            <a:pathLst>
              <a:path w="787" h="799">
                <a:moveTo>
                  <a:pt x="439" y="12"/>
                </a:moveTo>
                <a:lnTo>
                  <a:pt x="535" y="102"/>
                </a:lnTo>
                <a:lnTo>
                  <a:pt x="391" y="246"/>
                </a:lnTo>
                <a:lnTo>
                  <a:pt x="252" y="108"/>
                </a:lnTo>
                <a:lnTo>
                  <a:pt x="349" y="12"/>
                </a:lnTo>
                <a:lnTo>
                  <a:pt x="0" y="0"/>
                </a:lnTo>
                <a:lnTo>
                  <a:pt x="12" y="348"/>
                </a:lnTo>
                <a:lnTo>
                  <a:pt x="108" y="258"/>
                </a:lnTo>
                <a:lnTo>
                  <a:pt x="282" y="433"/>
                </a:lnTo>
                <a:lnTo>
                  <a:pt x="282" y="799"/>
                </a:lnTo>
                <a:lnTo>
                  <a:pt x="511" y="799"/>
                </a:lnTo>
                <a:lnTo>
                  <a:pt x="511" y="427"/>
                </a:lnTo>
                <a:lnTo>
                  <a:pt x="685" y="252"/>
                </a:lnTo>
                <a:lnTo>
                  <a:pt x="781" y="348"/>
                </a:lnTo>
                <a:lnTo>
                  <a:pt x="787" y="0"/>
                </a:lnTo>
                <a:lnTo>
                  <a:pt x="439" y="12"/>
                </a:lnTo>
                <a:close/>
              </a:path>
            </a:pathLst>
          </a:custGeom>
          <a:solidFill>
            <a:srgbClr val="bbe3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101480" y="1143000"/>
            <a:ext cx="2299320" cy="368964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 txBox="1"/>
          <p:nvPr/>
        </p:nvSpPr>
        <p:spPr>
          <a:xfrm>
            <a:off x="2962440" y="1632240"/>
            <a:ext cx="19044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pendente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6172200" y="1632240"/>
            <a:ext cx="19044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risolta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Box 1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Box 1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 soddisfatta/rifiutata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959760" y="416016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quando una promise è risolta può essere o </a:t>
            </a:r>
            <a:r>
              <a:rPr b="0" i="1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soddisfatta (fulfilled)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o </a:t>
            </a:r>
            <a:r>
              <a:rPr b="0" i="1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rifiutata (rejected)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 soddisfatta: la sua operazione asincrona si è completata con successo; l'eventuale risultato è disponibile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 rifiutata: la sua operazione asincrona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si è completata con successo; le informazioni sull'errore che si è verificato sono disponibili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2057400" y="3200400"/>
            <a:ext cx="208476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promise</a:t>
            </a:r>
            <a:endParaRPr b="0" lang="en-US" sz="2800" spc="-1" strike="noStrike">
              <a:solidFill>
                <a:srgbClr val="333333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rifiutata</a:t>
            </a:r>
            <a:endParaRPr b="0" lang="en-US" sz="2800" spc="-1" strike="noStrike">
              <a:solidFill>
                <a:srgbClr val="333333"/>
              </a:solidFill>
              <a:latin typeface="Arial"/>
              <a:ea typeface="Microsoft YaHei"/>
            </a:endParaRPr>
          </a:p>
        </p:txBody>
      </p:sp>
      <p:sp>
        <p:nvSpPr>
          <p:cNvPr id="160" name=""/>
          <p:cNvSpPr/>
          <p:nvPr/>
        </p:nvSpPr>
        <p:spPr>
          <a:xfrm>
            <a:off x="2084760" y="2057400"/>
            <a:ext cx="20574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promise</a:t>
            </a:r>
            <a:endParaRPr b="0" lang="en-US" sz="2800" spc="-1" strike="noStrike">
              <a:solidFill>
                <a:srgbClr val="333333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soddisfatta</a:t>
            </a:r>
            <a:endParaRPr b="0" lang="en-US" sz="2800" spc="-1" strike="noStrike">
              <a:solidFill>
                <a:srgbClr val="333333"/>
              </a:solidFill>
              <a:latin typeface="Arial"/>
              <a:ea typeface="Microsoft YaHei"/>
            </a:endParaRPr>
          </a:p>
        </p:txBody>
      </p:sp>
      <p:sp>
        <p:nvSpPr>
          <p:cNvPr id="161" name="short-left-arrow 1"/>
          <p:cNvSpPr/>
          <p:nvPr/>
        </p:nvSpPr>
        <p:spPr>
          <a:xfrm flipH="1">
            <a:off x="4339440" y="2057400"/>
            <a:ext cx="2971800" cy="914400"/>
          </a:xfrm>
          <a:prstGeom prst="leftArrow">
            <a:avLst>
              <a:gd name="adj1" fmla="val 50625"/>
              <a:gd name="adj2" fmla="val 163393"/>
            </a:avLst>
          </a:prstGeom>
          <a:gradFill rotWithShape="0">
            <a:gsLst>
              <a:gs pos="0">
                <a:srgbClr val="66ff00"/>
              </a:gs>
              <a:gs pos="100000">
                <a:srgbClr val="00cc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risultato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62" name="short-left-arrow 2"/>
          <p:cNvSpPr/>
          <p:nvPr/>
        </p:nvSpPr>
        <p:spPr>
          <a:xfrm flipH="1">
            <a:off x="4339440" y="3200400"/>
            <a:ext cx="2971800" cy="914400"/>
          </a:xfrm>
          <a:prstGeom prst="leftArrow">
            <a:avLst>
              <a:gd name="adj1" fmla="val 50625"/>
              <a:gd name="adj2" fmla="val 163393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errore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Elemento grafico 5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65" name="Immagine 1" descr="Immagine che contiene Carattere, diagramma, testo, Elementi grafici&#10;&#10;Descrizione generata automaticamente"/>
          <p:cNvPicPr/>
          <p:nvPr/>
        </p:nvPicPr>
        <p:blipFill>
          <a:blip r:embed="rId2"/>
          <a:stretch/>
        </p:blipFill>
        <p:spPr>
          <a:xfrm>
            <a:off x="6475320" y="4804200"/>
            <a:ext cx="3328560" cy="254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Box 2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Box 2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su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914400" y="4800600"/>
            <a:ext cx="8870040" cy="13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 esegue una callback di una promise soddisfatta, la callback accede tramite il suo parametro al risultato dell'operazione asincrona della promise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entagon 2"/>
          <p:cNvSpPr/>
          <p:nvPr/>
        </p:nvSpPr>
        <p:spPr>
          <a:xfrm>
            <a:off x="2944800" y="2514600"/>
            <a:ext cx="2057400" cy="1116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soddisfatta</a:t>
            </a:r>
            <a:endParaRPr b="1" lang="en-US" sz="2000" spc="-1" strike="noStrike">
              <a:solidFill>
                <a:srgbClr val="333333"/>
              </a:solidFill>
              <a:latin typeface="Arial"/>
              <a:ea typeface="Source Han Sans SC"/>
            </a:endParaRPr>
          </a:p>
        </p:txBody>
      </p:sp>
      <p:sp>
        <p:nvSpPr>
          <p:cNvPr id="170" name="chevron 3"/>
          <p:cNvSpPr/>
          <p:nvPr/>
        </p:nvSpPr>
        <p:spPr>
          <a:xfrm>
            <a:off x="4572000" y="2515680"/>
            <a:ext cx="27432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5257800" y="208440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2024-11-05T10:41:34Z</dcterms:modified>
  <cp:revision>94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