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8" r:id="rId22"/>
    <p:sldMasterId id="2147483689" r:id="rId23"/>
    <p:sldMasterId id="2147483690" r:id="rId24"/>
    <p:sldMasterId id="2147483691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ftr" idx="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163F0F6-78D3-4305-809D-0C7328B728F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Num" idx="15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395208BB-D9AA-42B9-817E-E74E572C92AB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Num" idx="16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46A69239-8261-4D43-A470-C771929D9D10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Num" idx="17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940BE911-0BDC-4A64-B883-FE6BF197AC44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Num" idx="1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487CD9F6-D754-4633-B7CE-C100CF3CAA48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Num" idx="1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C0DDBD05-B472-4F90-B9A2-EBFAB115D9C6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Num" idx="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F8A5F4DB-C1D1-43CE-9606-635B3EC3BF53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Num" idx="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C38C0B2F-68DF-4C41-8154-B3711CEAD4CD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Num" idx="10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48B6A360-6735-4C62-9EBC-25ED8E1076FE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Num" idx="11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7707972E-F368-44D9-AD9D-C5FDFE68B43C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Num" idx="12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004EE83B-1869-4748-95E7-1A72779F2543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Num" idx="1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47DFB8B1-829D-4237-A063-3FF5B72CF333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Num" idx="14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13587840-62E4-4918-86FF-0B4CB425FD7F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D61A70-8D95-4022-8727-8CB8EC13390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608CA2C-2D5D-4898-AA73-2CEFDC19AB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7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8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9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  <p:sldLayoutId id="2147483672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101;p26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" name="Google Shape;102;p26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8960" y="595080"/>
            <a:ext cx="908280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8960" y="1307880"/>
            <a:ext cx="908280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1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98960" y="2341440"/>
            <a:ext cx="9082800" cy="455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sldNum" idx="1"/>
          </p:nvPr>
        </p:nvSpPr>
        <p:spPr>
          <a:xfrm>
            <a:off x="4961520" y="2948400"/>
            <a:ext cx="151920" cy="4431240"/>
          </a:xfrm>
          <a:prstGeom prst="rect">
            <a:avLst/>
          </a:prstGeom>
          <a:noFill/>
          <a:ln w="0">
            <a:noFill/>
          </a:ln>
        </p:spPr>
        <p:txBody>
          <a:bodyPr lIns="23400" rIns="23400" tIns="23400" bIns="234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8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A7540D0B-129A-40DF-A8CF-0F2C2B99FE2C}" type="slidenum">
              <a:rPr b="0" lang="it-IT" sz="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dt" idx="2"/>
          </p:nvPr>
        </p:nvSpPr>
        <p:spPr>
          <a:xfrm>
            <a:off x="693000" y="7006680"/>
            <a:ext cx="226764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 idx="3"/>
          </p:nvPr>
        </p:nvSpPr>
        <p:spPr>
          <a:xfrm>
            <a:off x="3339360" y="7006680"/>
            <a:ext cx="340200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 idx="4"/>
          </p:nvPr>
        </p:nvSpPr>
        <p:spPr>
          <a:xfrm>
            <a:off x="7119360" y="7006680"/>
            <a:ext cx="226764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989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2D118D-BD13-4BD4-90CF-D4E082C439BD}" type="slidenum">
              <a:rPr b="0" lang="it-IT" sz="989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Google Shape;52;p1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" name="Google Shape;53;p1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0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4;p29"/>
          <p:cNvSpPr/>
          <p:nvPr/>
        </p:nvSpPr>
        <p:spPr>
          <a:xfrm>
            <a:off x="276120" y="1685160"/>
            <a:ext cx="9565920" cy="352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</a:pPr>
            <a:r>
              <a:rPr b="1" lang="it-IT" sz="5100" spc="-1" strike="noStrike">
                <a:solidFill>
                  <a:srgbClr val="073763"/>
                </a:solidFill>
                <a:latin typeface="Arial"/>
                <a:ea typeface="Fira Sans"/>
              </a:rPr>
              <a:t> </a:t>
            </a:r>
            <a:br>
              <a:rPr sz="5100"/>
            </a:br>
            <a:r>
              <a:rPr b="1" lang="it-IT" sz="4800" spc="-1" strike="noStrike">
                <a:solidFill>
                  <a:schemeClr val="dk1"/>
                </a:solidFill>
                <a:latin typeface="Arial"/>
                <a:ea typeface="Fira Sans"/>
              </a:rPr>
              <a:t>Node-RED: uno strumento per lo sviluppo rapido IoT</a:t>
            </a:r>
            <a:br>
              <a:rPr sz="5100"/>
            </a:br>
            <a:br>
              <a:rPr sz="5100"/>
            </a:b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514600" y="4267440"/>
            <a:ext cx="30477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 Box 40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 Box 41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914400" y="4114800"/>
            <a:ext cx="8870040" cy="280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nuovi nodi possono essere aggiunti a un flusso trascinandoli dalla palette nell'area di lavoro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 nodi vengono collegati tenendo premuto il bottone sinistro del mouse a partire da un ingresso o un'uscita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 nodi di un flusso possono essere configurati tramite doppio click del tasto sinistro del mouse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volta definiti tutti i flussi il programma può essere eseguito mediante il bottone rosso “Deploy” in alto a sinistra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745920" y="1986480"/>
            <a:ext cx="8937360" cy="21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Elemento grafico 3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6324840" y="4329000"/>
            <a:ext cx="30477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 Box 16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 Box 17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 di applicazione IoT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914400" y="4114800"/>
            <a:ext cx="8870040" cy="246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l'applicazione acquisisce dati da una stazione meteo dotata di sensori di temperatura, umidità e pressione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le informazioni vengono trasmesse attraverso un server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l'applicazione Node-RED si connette al server MQTT, elabora le informazioni rilevanti e le visualizza sulla dashboard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Frame-2"/>
          <p:cNvSpPr/>
          <p:nvPr/>
        </p:nvSpPr>
        <p:spPr>
          <a:xfrm>
            <a:off x="3429000" y="2217600"/>
            <a:ext cx="1440000" cy="1440000"/>
          </a:xfrm>
          <a:prstGeom prst="plaque">
            <a:avLst>
              <a:gd name="adj" fmla="val 25268"/>
            </a:avLst>
          </a:prstGeom>
          <a:solidFill>
            <a:srgbClr val="ffde59"/>
          </a:solidFill>
          <a:ln cap="rnd" w="12600">
            <a:solidFill>
              <a:srgbClr val="e8a202"/>
            </a:solidFill>
            <a:round/>
          </a:ln>
          <a:effectLst>
            <a:outerShdw dist="36147" dir="2700000" blurRad="0" rotWithShape="0">
              <a:srgbClr val="e8a2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MQTT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79" name="notched-right-arrow"/>
          <p:cNvSpPr/>
          <p:nvPr/>
        </p:nvSpPr>
        <p:spPr>
          <a:xfrm>
            <a:off x="2277000" y="2541960"/>
            <a:ext cx="914400" cy="68580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80" name="6-Pointed-Star"/>
          <p:cNvSpPr/>
          <p:nvPr/>
        </p:nvSpPr>
        <p:spPr>
          <a:xfrm>
            <a:off x="486000" y="2286000"/>
            <a:ext cx="1571400" cy="1211400"/>
          </a:xfrm>
          <a:custGeom>
            <a:avLst/>
            <a:gdLst/>
            <a:ahLst/>
            <a:rect l="l" t="t" r="r" b="b"/>
            <a:pathLst>
              <a:path w="153" h="132">
                <a:moveTo>
                  <a:pt x="123" y="39"/>
                </a:moveTo>
                <a:cubicBezTo>
                  <a:pt x="116" y="26"/>
                  <a:pt x="113" y="13"/>
                  <a:pt x="114" y="0"/>
                </a:cubicBezTo>
                <a:cubicBezTo>
                  <a:pt x="103" y="7"/>
                  <a:pt x="90" y="11"/>
                  <a:pt x="76" y="11"/>
                </a:cubicBezTo>
                <a:cubicBezTo>
                  <a:pt x="62" y="11"/>
                  <a:pt x="49" y="7"/>
                  <a:pt x="3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13"/>
                  <a:pt x="35" y="27"/>
                  <a:pt x="28" y="39"/>
                </a:cubicBezTo>
                <a:cubicBezTo>
                  <a:pt x="22" y="51"/>
                  <a:pt x="11" y="60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0" y="67"/>
                  <a:pt x="0" y="67"/>
                </a:cubicBezTo>
                <a:cubicBezTo>
                  <a:pt x="12" y="73"/>
                  <a:pt x="22" y="82"/>
                  <a:pt x="28" y="93"/>
                </a:cubicBezTo>
                <a:cubicBezTo>
                  <a:pt x="35" y="105"/>
                  <a:pt x="38" y="119"/>
                  <a:pt x="38" y="131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49" y="125"/>
                  <a:pt x="62" y="121"/>
                  <a:pt x="76" y="121"/>
                </a:cubicBezTo>
                <a:cubicBezTo>
                  <a:pt x="90" y="121"/>
                  <a:pt x="103" y="125"/>
                  <a:pt x="114" y="132"/>
                </a:cubicBezTo>
                <a:cubicBezTo>
                  <a:pt x="114" y="132"/>
                  <a:pt x="114" y="132"/>
                  <a:pt x="114" y="132"/>
                </a:cubicBezTo>
                <a:cubicBezTo>
                  <a:pt x="113" y="119"/>
                  <a:pt x="116" y="106"/>
                  <a:pt x="123" y="93"/>
                </a:cubicBezTo>
                <a:cubicBezTo>
                  <a:pt x="130" y="81"/>
                  <a:pt x="141" y="72"/>
                  <a:pt x="153" y="66"/>
                </a:cubicBezTo>
                <a:cubicBezTo>
                  <a:pt x="153" y="66"/>
                  <a:pt x="153" y="66"/>
                  <a:pt x="153" y="66"/>
                </a:cubicBezTo>
                <a:cubicBezTo>
                  <a:pt x="141" y="60"/>
                  <a:pt x="130" y="51"/>
                  <a:pt x="123" y="39"/>
                </a:cubicBezTo>
                <a:close/>
              </a:path>
            </a:pathLst>
          </a:custGeom>
          <a:solidFill>
            <a:srgbClr val="66ffff"/>
          </a:solidFill>
          <a:ln cap="rnd" w="29160">
            <a:solidFill>
              <a:srgbClr val="ffffff"/>
            </a:solidFill>
            <a:round/>
          </a:ln>
          <a:effectLst>
            <a:outerShdw dist="36147" dir="27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stazione meteo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81" name="notched-right-arrow 1"/>
          <p:cNvSpPr/>
          <p:nvPr/>
        </p:nvSpPr>
        <p:spPr>
          <a:xfrm>
            <a:off x="5076360" y="2597040"/>
            <a:ext cx="885600" cy="68580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6172200" y="2514600"/>
            <a:ext cx="1143000" cy="1143000"/>
          </a:xfrm>
          <a:prstGeom prst="rect">
            <a:avLst/>
          </a:prstGeom>
          <a:ln w="0">
            <a:noFill/>
          </a:ln>
        </p:spPr>
      </p:pic>
      <p:grpSp>
        <p:nvGrpSpPr>
          <p:cNvPr id="183" name="video-television"/>
          <p:cNvGrpSpPr/>
          <p:nvPr/>
        </p:nvGrpSpPr>
        <p:grpSpPr>
          <a:xfrm>
            <a:off x="8517240" y="2544120"/>
            <a:ext cx="1371960" cy="874440"/>
            <a:chOff x="8517240" y="2544120"/>
            <a:chExt cx="1371960" cy="874440"/>
          </a:xfrm>
        </p:grpSpPr>
        <p:sp>
          <p:nvSpPr>
            <p:cNvPr id="184" name=""/>
            <p:cNvSpPr/>
            <p:nvPr/>
          </p:nvSpPr>
          <p:spPr>
            <a:xfrm>
              <a:off x="8517240" y="2544120"/>
              <a:ext cx="1371960" cy="764640"/>
            </a:xfrm>
            <a:prstGeom prst="rect">
              <a:avLst/>
            </a:prstGeom>
            <a:solidFill>
              <a:srgbClr val="99ff99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85" name=""/>
            <p:cNvSpPr/>
            <p:nvPr/>
          </p:nvSpPr>
          <p:spPr>
            <a:xfrm>
              <a:off x="8576640" y="2653200"/>
              <a:ext cx="1257840" cy="546480"/>
            </a:xfrm>
            <a:prstGeom prst="rect">
              <a:avLst/>
            </a:prstGeom>
            <a:solidFill>
              <a:srgbClr val="99ff99">
                <a:alpha val="30000"/>
              </a:srgbClr>
            </a:solidFill>
            <a:ln w="19080">
              <a:solidFill>
                <a:srgbClr val="ffffff"/>
              </a:solidFill>
              <a:round/>
            </a:ln>
          </p:spPr>
          <p:txBody>
            <a:bodyPr lIns="99360" rIns="99360" tIns="54360" bIns="543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dashboard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"/>
            <p:cNvSpPr/>
            <p:nvPr/>
          </p:nvSpPr>
          <p:spPr>
            <a:xfrm>
              <a:off x="9088920" y="3308760"/>
              <a:ext cx="228600" cy="109440"/>
            </a:xfrm>
            <a:prstGeom prst="rect">
              <a:avLst/>
            </a:prstGeom>
            <a:solidFill>
              <a:srgbClr val="99ff99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87" name=""/>
            <p:cNvSpPr/>
            <p:nvPr/>
          </p:nvSpPr>
          <p:spPr>
            <a:xfrm>
              <a:off x="8974440" y="3418200"/>
              <a:ext cx="457560" cy="360"/>
            </a:xfrm>
            <a:prstGeom prst="rect">
              <a:avLst/>
            </a:prstGeom>
            <a:solidFill>
              <a:srgbClr val="99ff99"/>
            </a:solidFill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-54000" bIns="-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sp>
        <p:nvSpPr>
          <p:cNvPr id="188" name="notched-right-arrow 2"/>
          <p:cNvSpPr/>
          <p:nvPr/>
        </p:nvSpPr>
        <p:spPr>
          <a:xfrm>
            <a:off x="7543800" y="2615760"/>
            <a:ext cx="885600" cy="68580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 Box 20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 Box 21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Flussi dell'applicazione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2102760" y="5406480"/>
            <a:ext cx="7955640" cy="199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due flussi principali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acquisizione dei dati, elaborazione e visualizzazione con diagrammi e contatori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gestione del menù che permette di visualizzare i dati di uno specifico tipo di sensore (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temperatura, umidità e pressione)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228600" y="2003040"/>
            <a:ext cx="6400800" cy="325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Box 2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 Box 29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Definizione della dashbord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685800" y="2286000"/>
            <a:ext cx="5029200" cy="34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nella side-bar la scheda “dashboard” permette di configurare le proprietà della pagina web dove la dashboard dell'applicazione è visualizzata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nella scheda “dashboard” la freccia in alto a destra punta al link della dashboard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6119280" y="2286000"/>
            <a:ext cx="3481920" cy="356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 Box 32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 Box 3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 di visualizzazione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5486400" y="5715000"/>
            <a:ext cx="434340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il bottone “clear all data” nella dashboard cancella tutti i dati visualizzati nel diagramma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5029200" y="2011680"/>
            <a:ext cx="4918320" cy="324612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808080"/>
            </a:outerShdw>
          </a:effectLst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0" y="2971800"/>
            <a:ext cx="4918320" cy="324612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Elemento grafico 4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6324840" y="4329000"/>
            <a:ext cx="30477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41;p47"/>
          <p:cNvSpPr/>
          <p:nvPr/>
        </p:nvSpPr>
        <p:spPr>
          <a:xfrm>
            <a:off x="500760" y="1409760"/>
            <a:ext cx="9240480" cy="57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4800"/>
            </a:br>
            <a:r>
              <a:rPr b="0" lang="it-IT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242;p47"/>
          <p:cNvSpPr/>
          <p:nvPr/>
        </p:nvSpPr>
        <p:spPr>
          <a:xfrm>
            <a:off x="508680" y="678240"/>
            <a:ext cx="9070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Fira Sans"/>
                <a:ea typeface="Fira Sans"/>
              </a:rPr>
              <a:t>Cosa abbiamo imparato?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magine 2" descr="Immagine che contiene testo, elettronica, schermata, software&#10;&#10;Descrizione generata automaticamente"/>
          <p:cNvPicPr/>
          <p:nvPr/>
        </p:nvPicPr>
        <p:blipFill>
          <a:blip r:embed="rId1"/>
          <a:srcRect l="-52573" t="-13613" r="52857" b="13613"/>
          <a:stretch/>
        </p:blipFill>
        <p:spPr>
          <a:xfrm>
            <a:off x="13703760" y="8376120"/>
            <a:ext cx="2912760" cy="3377880"/>
          </a:xfrm>
          <a:prstGeom prst="rect">
            <a:avLst/>
          </a:prstGeom>
          <a:ln w="0">
            <a:noFill/>
          </a:ln>
        </p:spPr>
      </p:pic>
      <p:pic>
        <p:nvPicPr>
          <p:cNvPr id="208" name="Elemento grafico 6" descr="Lavagna contorno"/>
          <p:cNvPicPr/>
          <p:nvPr/>
        </p:nvPicPr>
        <p:blipFill>
          <a:blip r:embed="rId2"/>
          <a:stretch/>
        </p:blipFill>
        <p:spPr>
          <a:xfrm>
            <a:off x="7506000" y="1080"/>
            <a:ext cx="2149920" cy="2149920"/>
          </a:xfrm>
          <a:prstGeom prst="rect">
            <a:avLst/>
          </a:prstGeom>
          <a:ln w="0">
            <a:noFill/>
          </a:ln>
        </p:spPr>
      </p:pic>
      <p:pic>
        <p:nvPicPr>
          <p:cNvPr id="209" name="Elemento grafico 9" descr="Punto interrogativo con riempimento a tinta unita"/>
          <p:cNvPicPr/>
          <p:nvPr/>
        </p:nvPicPr>
        <p:blipFill>
          <a:blip r:embed="rId3"/>
          <a:stretch/>
        </p:blipFill>
        <p:spPr>
          <a:xfrm>
            <a:off x="7830720" y="1031400"/>
            <a:ext cx="1506600" cy="1506600"/>
          </a:xfrm>
          <a:prstGeom prst="rect">
            <a:avLst/>
          </a:prstGeom>
          <a:ln w="0">
            <a:noFill/>
          </a:ln>
        </p:spPr>
      </p:pic>
      <p:sp>
        <p:nvSpPr>
          <p:cNvPr id="210" name="Google Shape;241;p47"/>
          <p:cNvSpPr/>
          <p:nvPr/>
        </p:nvSpPr>
        <p:spPr>
          <a:xfrm>
            <a:off x="276120" y="1254600"/>
            <a:ext cx="9240480" cy="57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502560" y="3250080"/>
            <a:ext cx="8870040" cy="416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le caratteristiche e funzionalità principali di Node-RED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la programmazione low-code e flow-based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interagire con l'editor grafico di Node-RED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sviluppare in Node-RED una semplice applicazione per l'acquisizione, elaborazione e visualizzazione di dati provenienti da dispositivi IoT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visualizzare tali dati in tempo reale con una dashboard accessibile da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260000" y="80676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it-IT" sz="4960" spc="-1" strike="noStrike">
                <a:solidFill>
                  <a:srgbClr val="000000"/>
                </a:solidFill>
                <a:latin typeface="Arial"/>
                <a:ea typeface="Arial"/>
              </a:rPr>
              <a:t>Grazie per l’attenzione!</a:t>
            </a:r>
            <a:endParaRPr b="0" lang="en-US" sz="49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 Box 24"/>
          <p:cNvSpPr/>
          <p:nvPr/>
        </p:nvSpPr>
        <p:spPr>
          <a:xfrm>
            <a:off x="396720" y="174960"/>
            <a:ext cx="9286560" cy="54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Caratteristiche principali di Node-RED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 Box 25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685800" y="5029200"/>
            <a:ext cx="8559720" cy="228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uno strumento per programmazione event-driven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basato su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programmazione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low-code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flow-based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open source, basato su Node.js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librerie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per la programmazione IoT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6502680" y="6343560"/>
            <a:ext cx="2641320" cy="857160"/>
          </a:xfrm>
          <a:prstGeom prst="rect">
            <a:avLst/>
          </a:prstGeom>
          <a:solidFill>
            <a:srgbClr val="bbe33d"/>
          </a:solidFill>
          <a:ln w="2916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event-driven,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IoT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4" name=""/>
          <p:cNvSpPr/>
          <p:nvPr/>
        </p:nvSpPr>
        <p:spPr>
          <a:xfrm>
            <a:off x="3988080" y="3714840"/>
            <a:ext cx="2641320" cy="857160"/>
          </a:xfrm>
          <a:prstGeom prst="rect">
            <a:avLst/>
          </a:prstGeom>
          <a:solidFill>
            <a:srgbClr val="ff860d"/>
          </a:solidFill>
          <a:ln w="29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low-code</a:t>
            </a:r>
            <a:endParaRPr b="0" lang="en-US" sz="24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25" name=""/>
          <p:cNvSpPr/>
          <p:nvPr/>
        </p:nvSpPr>
        <p:spPr>
          <a:xfrm>
            <a:off x="1473480" y="2971800"/>
            <a:ext cx="2641320" cy="857160"/>
          </a:xfrm>
          <a:prstGeom prst="rect">
            <a:avLst/>
          </a:prstGeom>
          <a:solidFill>
            <a:srgbClr val="ff5429"/>
          </a:solidFill>
          <a:ln w="29160">
            <a:solidFill>
              <a:srgbClr val="ed4c0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flow-based</a:t>
            </a:r>
            <a:endParaRPr b="0" lang="en-US" sz="24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26" name=""/>
          <p:cNvSpPr/>
          <p:nvPr/>
        </p:nvSpPr>
        <p:spPr>
          <a:xfrm>
            <a:off x="7188480" y="5486400"/>
            <a:ext cx="2641320" cy="857160"/>
          </a:xfrm>
          <a:prstGeom prst="rect">
            <a:avLst/>
          </a:prstGeom>
          <a:solidFill>
            <a:srgbClr val="ffd428"/>
          </a:solidFill>
          <a:ln w="2916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open-source Node.js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3"/>
          <p:cNvSpPr/>
          <p:nvPr/>
        </p:nvSpPr>
        <p:spPr>
          <a:xfrm>
            <a:off x="396720" y="174960"/>
            <a:ext cx="9286560" cy="54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 Box 4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9" name="Text Box 7"/>
          <p:cNvSpPr/>
          <p:nvPr/>
        </p:nvSpPr>
        <p:spPr>
          <a:xfrm>
            <a:off x="1149480" y="127404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Programmazione flow-based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813240" y="4800960"/>
            <a:ext cx="8559720" cy="246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programma Node-RED è una collezione di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flussi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(flow)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flusso è una sequenza di nodi computazionali interconnessi attraverso i quali i dati fluiscono e vengono processati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82400" y="2971800"/>
            <a:ext cx="9347400" cy="6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Box 1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 Box 2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Nodi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502560" y="5536080"/>
            <a:ext cx="8870040" cy="155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ha al più un ingresso e zero o più uscite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senza ingresso viene detto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sorgente (source)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senza uscite viene detto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destinazione (sink)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gli altri nodi vengono detti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intermedi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228040" y="3657600"/>
            <a:ext cx="3715560" cy="160020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 txBox="1"/>
          <p:nvPr/>
        </p:nvSpPr>
        <p:spPr>
          <a:xfrm>
            <a:off x="396720" y="2207880"/>
            <a:ext cx="887004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è un blocco di base di un flusso ed esegue semplici operazioni sui dati che fluiscono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 Box 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 Box 9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 di nodi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3785040" y="3886200"/>
            <a:ext cx="604476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nodi destinazione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debugging per visualizzazione dei risultati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invio di dati con protocollo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273960" y="2286000"/>
            <a:ext cx="589824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nodi sorgenti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inserimento di dati nel flusso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ricezione di dati con protocollo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731160" y="5794200"/>
            <a:ext cx="6584040" cy="15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nodi intermedi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switch: collega l'ingresso a zero o più uscite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funzione: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codice JS definito dall'utente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685800" y="3657600"/>
            <a:ext cx="2971800" cy="210168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90360" cy="182880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6940080" y="5178240"/>
            <a:ext cx="2743200" cy="213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Elemento grafico 2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6324840" y="4329000"/>
            <a:ext cx="30477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 Box 12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 Box 1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914400" y="5537880"/>
            <a:ext cx="8870040" cy="154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è possibile sviluppare e eseguire un programma Node-RED con un qualsiasi web browser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di fatto Node-RED permette l'esecuzione di un server con varie funzionalità principali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853920" y="2125080"/>
            <a:ext cx="8290080" cy="313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4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 Box 49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502560" y="3429000"/>
            <a:ext cx="8870040" cy="17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Funzioni principali: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editor grafico che permette all'utente di definire i flussi del programma tramite interfaccia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applicazione definita dall'utente in grado di interagire con altre componenti connesse alla rete con diversi protocolli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2320560" y="2027880"/>
            <a:ext cx="4308840" cy="453600"/>
          </a:xfrm>
          <a:prstGeom prst="roundRect">
            <a:avLst>
              <a:gd name="adj" fmla="val 0"/>
            </a:avLst>
          </a:prstGeom>
          <a:solidFill>
            <a:srgbClr val="bbe33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editor grafico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56" name=""/>
          <p:cNvSpPr/>
          <p:nvPr/>
        </p:nvSpPr>
        <p:spPr>
          <a:xfrm>
            <a:off x="2320560" y="2581560"/>
            <a:ext cx="4308840" cy="453240"/>
          </a:xfrm>
          <a:prstGeom prst="roundRect">
            <a:avLst>
              <a:gd name="adj" fmla="val 0"/>
            </a:avLst>
          </a:prstGeom>
          <a:solidFill>
            <a:srgbClr val="ffd428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applicazione su rete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57" name=""/>
          <p:cNvSpPr/>
          <p:nvPr/>
        </p:nvSpPr>
        <p:spPr>
          <a:xfrm>
            <a:off x="909000" y="6061320"/>
            <a:ext cx="4308840" cy="453600"/>
          </a:xfrm>
          <a:prstGeom prst="roundRect">
            <a:avLst>
              <a:gd name="adj" fmla="val 0"/>
            </a:avLst>
          </a:prstGeom>
          <a:solidFill>
            <a:srgbClr val="ff860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server MQTT</a:t>
            </a:r>
            <a:endParaRPr b="0" lang="en-US" sz="2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58" name=""/>
          <p:cNvSpPr/>
          <p:nvPr/>
        </p:nvSpPr>
        <p:spPr>
          <a:xfrm rot="5400000">
            <a:off x="1640160" y="202788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bbe33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"/>
              <a:ea typeface="Microsoft YaHei"/>
            </a:endParaRPr>
          </a:p>
        </p:txBody>
      </p:sp>
      <p:sp>
        <p:nvSpPr>
          <p:cNvPr id="159" name=""/>
          <p:cNvSpPr/>
          <p:nvPr/>
        </p:nvSpPr>
        <p:spPr>
          <a:xfrm rot="5400000">
            <a:off x="1640160" y="258444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d428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60" name=""/>
          <p:cNvSpPr/>
          <p:nvPr/>
        </p:nvSpPr>
        <p:spPr>
          <a:xfrm rot="5400000">
            <a:off x="228240" y="606204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860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61" name=""/>
          <p:cNvSpPr/>
          <p:nvPr/>
        </p:nvSpPr>
        <p:spPr>
          <a:xfrm>
            <a:off x="909000" y="5486400"/>
            <a:ext cx="4308840" cy="453600"/>
          </a:xfrm>
          <a:prstGeom prst="roundRect">
            <a:avLst>
              <a:gd name="adj" fmla="val 0"/>
            </a:avLst>
          </a:prstGeom>
          <a:solidFill>
            <a:srgbClr val="d62e4e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dashboard (cruscotto)</a:t>
            </a:r>
            <a:endParaRPr b="0" lang="en-US" sz="2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62" name=""/>
          <p:cNvSpPr/>
          <p:nvPr/>
        </p:nvSpPr>
        <p:spPr>
          <a:xfrm rot="5400000">
            <a:off x="228240" y="548676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d62e4e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5486400" y="5555520"/>
            <a:ext cx="4343400" cy="118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Funzioni opzionali: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visualizzazione di dashboard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 Box 52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 Box 5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813240" y="4506120"/>
            <a:ext cx="8870040" cy="280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l'editor grafico è composto da quattro componenti: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un'intestazione con il menù principale e il bottone “Deploy”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palette a sinistra contenente tutti i tipi di nodi disponibili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un'area di lavoro centrale per definire i flussi del programma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side-bar multi-funzione a destra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nuovi tipi di nodo possono essere aggiunti alla palette consultando le librerie disponibili su web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28600" y="2046600"/>
            <a:ext cx="9601200" cy="229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</TotalTime>
  <Application>LibreOffice/24.2.5.2$Linux_X86_64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Davide Ancona</cp:lastModifiedBy>
  <dcterms:modified xsi:type="dcterms:W3CDTF">2024-11-05T10:47:09Z</dcterms:modified>
  <cp:revision>132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0x01010094E888929808F644817DE4CF175D9D79</vt:lpwstr>
  </property>
  <property fmtid="{D5CDD505-2E9C-101B-9397-08002B2CF9AE}" pid="3" name="Notes">
    <vt:r8>41</vt:r8>
  </property>
  <property fmtid="{D5CDD505-2E9C-101B-9397-08002B2CF9AE}" pid="4" name="PresentationFormat">
    <vt:lpwstr>Personalizzato</vt:lpwstr>
  </property>
  <property fmtid="{D5CDD505-2E9C-101B-9397-08002B2CF9AE}" pid="5" name="Slides">
    <vt:r8>41</vt:r8>
  </property>
</Properties>
</file>