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1053741-3D61-49B7-BE2C-CCF596B5DC4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Num" idx="14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B47E9E9A-7DD5-41E7-8A19-AA8293BBBB65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Num" idx="15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A721C607-C2DA-4F76-A8F2-0A797ADE6E79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Num" idx="16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97B1418D-B89B-44D2-B390-B2B7E654C5E0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17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FB711DA6-B9B5-450C-88E0-66B1FE59404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Num" idx="8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69563AF5-C9EC-4D96-AD5D-F6E76DEB788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Num" idx="9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215E52FC-8C90-497A-ABEF-34B6ADA3CF4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1123920" y="83016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Num" idx="10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FF4953C7-3483-4266-A0EB-A85D741EFFEC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Num" idx="11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FA648051-8248-423D-93E9-01F7864BD702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CC55641B-C19F-4F8D-9C8A-1C24F0AA296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1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4640" bIns="-44640" anchor="t">
            <a:noAutofit/>
          </a:bodyPr>
          <a:lstStyle>
            <a:lvl1pPr indent="0" algn="r" defTabSz="914400">
              <a:lnSpc>
                <a:spcPct val="93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defRPr>
            </a:lvl1pPr>
          </a:lstStyle>
          <a:p>
            <a:pPr indent="0" algn="r" defTabSz="914400">
              <a:lnSpc>
                <a:spcPct val="93000"/>
              </a:lnSpc>
              <a:buNone/>
              <a:tabLst>
                <a:tab algn="l" pos="0"/>
              </a:tabLst>
            </a:pPr>
            <a:fld id="{F5FB3820-A421-475C-82E9-20E410EFEF27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4560" cy="400788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57BD85-F2D1-4B51-9654-E972DF7DE35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AB221A-AC85-4E27-AF83-CA392E083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</a:t>
            </a: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01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5" name="Google Shape;102;p26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"/>
          </p:nvPr>
        </p:nvSpPr>
        <p:spPr>
          <a:xfrm>
            <a:off x="4961520" y="2948400"/>
            <a:ext cx="151560" cy="4430880"/>
          </a:xfrm>
          <a:prstGeom prst="rect">
            <a:avLst/>
          </a:prstGeom>
          <a:noFill/>
          <a:ln w="0">
            <a:noFill/>
          </a:ln>
        </p:spPr>
        <p:txBody>
          <a:bodyPr lIns="23400" rIns="23400" tIns="23400" bIns="2340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it-IT" sz="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F8A08F5-D4B3-4781-B3D2-66F88B1199B4}" type="slidenum">
              <a:rPr b="0" lang="it-IT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"/>
          </p:nvPr>
        </p:nvSpPr>
        <p:spPr>
          <a:xfrm>
            <a:off x="3339360" y="7006680"/>
            <a:ext cx="340164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3"/>
          </p:nvPr>
        </p:nvSpPr>
        <p:spPr>
          <a:xfrm>
            <a:off x="711936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it-IT" sz="989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9BCC02-7731-441C-966A-3D701D68AA8E}" type="slidenum">
              <a:rPr b="0" lang="it-IT" sz="989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4"/>
          </p:nvPr>
        </p:nvSpPr>
        <p:spPr>
          <a:xfrm>
            <a:off x="693000" y="7006680"/>
            <a:ext cx="2267280" cy="4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k to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edit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the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title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text 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form</a:t>
            </a: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Click to edit the outline text </a:t>
            </a:r>
            <a:r>
              <a:rPr b="0" lang="it-IT" sz="2800" spc="-1" strike="noStrike">
                <a:solidFill>
                  <a:schemeClr val="dk1"/>
                </a:solidFill>
                <a:latin typeface="Arial"/>
              </a:rPr>
              <a:t>format</a:t>
            </a:r>
            <a:endParaRPr b="0" lang="it-IT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2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" name="Google Shape;53;p1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60000" y="123732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14;p29"/>
          <p:cNvSpPr/>
          <p:nvPr/>
        </p:nvSpPr>
        <p:spPr>
          <a:xfrm>
            <a:off x="276120" y="1685160"/>
            <a:ext cx="9565560" cy="352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5100" spc="-1" strike="noStrike">
                <a:solidFill>
                  <a:srgbClr val="073763"/>
                </a:solidFill>
                <a:latin typeface="Arial"/>
                <a:ea typeface="Fira Sans"/>
              </a:rPr>
              <a:t> </a:t>
            </a:r>
            <a:br>
              <a:rPr sz="5100"/>
            </a:br>
            <a:r>
              <a:rPr b="1" lang="it-IT" sz="4800" spc="-1" strike="noStrike">
                <a:solidFill>
                  <a:schemeClr val="dk1"/>
                </a:solidFill>
                <a:latin typeface="Arial"/>
                <a:ea typeface="Fira Sans"/>
              </a:rPr>
              <a:t>NodeJs: Programmazione IoT, parte I</a:t>
            </a:r>
            <a:br>
              <a:rPr sz="5100"/>
            </a:br>
            <a:br>
              <a:rPr sz="4800"/>
            </a:b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Immagine 118" descr=""/>
          <p:cNvPicPr/>
          <p:nvPr/>
        </p:nvPicPr>
        <p:blipFill>
          <a:blip r:embed="rId1"/>
          <a:stretch/>
        </p:blipFill>
        <p:spPr>
          <a:xfrm>
            <a:off x="3429000" y="4104720"/>
            <a:ext cx="5994000" cy="366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20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 Box 21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asincrone 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asellaDiTesto 220"/>
          <p:cNvSpPr/>
          <p:nvPr/>
        </p:nvSpPr>
        <p:spPr>
          <a:xfrm>
            <a:off x="914400" y="4114800"/>
            <a:ext cx="8869680" cy="24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Node.js gestisce la risposta per R1 una volta che viene ricevuta?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due “ingredienti”: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l'operazione è associata con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l'evento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“risposta ricevuta”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 tale evento è associato il codice che deve essere eseguito quando esso si verificherà (programmazione event-driven)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entagon 2"/>
          <p:cNvSpPr/>
          <p:nvPr/>
        </p:nvSpPr>
        <p:spPr>
          <a:xfrm>
            <a:off x="1828800" y="2286000"/>
            <a:ext cx="1954080" cy="1142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hevron"/>
          <p:cNvSpPr/>
          <p:nvPr/>
        </p:nvSpPr>
        <p:spPr>
          <a:xfrm>
            <a:off x="3686400" y="2314080"/>
            <a:ext cx="24854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de59"/>
              </a:gs>
              <a:gs pos="100000">
                <a:srgbClr val="b47804"/>
              </a:gs>
            </a:gsLst>
            <a:lin ang="9000000"/>
          </a:gradFill>
          <a:ln w="29160">
            <a:solidFill>
              <a:srgbClr val="b47804"/>
            </a:solidFill>
            <a:custDash>
              <a:ds d="197000" sp="197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risposta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hevron 1"/>
          <p:cNvSpPr/>
          <p:nvPr/>
        </p:nvSpPr>
        <p:spPr>
          <a:xfrm>
            <a:off x="5972400" y="2286000"/>
            <a:ext cx="24854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codice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da eseguire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2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30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Operazioni asincrone e callback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sellaDiTesto 226"/>
          <p:cNvSpPr/>
          <p:nvPr/>
        </p:nvSpPr>
        <p:spPr>
          <a:xfrm>
            <a:off x="685800" y="3520440"/>
            <a:ext cx="8869680" cy="34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codice associato all'evento conclusivo di un'operazione asincrona viene denominato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una callback è 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funzione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nel senso della programmazione ad alto livello: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codice parametrico al quale può essere associato un nome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 parametri servono a passare i risultati dell'operazione asincrona; per esempio, la risposta del server alla richiesta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entagon 3"/>
          <p:cNvSpPr/>
          <p:nvPr/>
        </p:nvSpPr>
        <p:spPr>
          <a:xfrm>
            <a:off x="3457800" y="2057400"/>
            <a:ext cx="1954080" cy="114264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hevron 2"/>
          <p:cNvSpPr/>
          <p:nvPr/>
        </p:nvSpPr>
        <p:spPr>
          <a:xfrm>
            <a:off x="5058000" y="2085480"/>
            <a:ext cx="2485440" cy="1114560"/>
          </a:xfrm>
          <a:prstGeom prst="chevron">
            <a:avLst>
              <a:gd name="adj" fmla="val 50000"/>
            </a:avLst>
          </a:prstGeom>
          <a:gradFill rotWithShape="0">
            <a:gsLst>
              <a:gs pos="0">
                <a:srgbClr val="ffcc00"/>
              </a:gs>
              <a:gs pos="100000">
                <a:srgbClr val="ff6600"/>
              </a:gs>
            </a:gsLst>
            <a:lin ang="16200000"/>
          </a:gradFill>
          <a:ln cap="rnd" w="29160">
            <a:solidFill>
              <a:srgbClr val="b4780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Arial"/>
                <a:ea typeface="Source Han Sans SC"/>
              </a:rPr>
              <a:t>callback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97" name="Elemento grafico 2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98" name="Immagine 231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440" cy="25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 Box 24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 Box 25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asellaDiTesto 234"/>
          <p:cNvSpPr/>
          <p:nvPr/>
        </p:nvSpPr>
        <p:spPr>
          <a:xfrm>
            <a:off x="731160" y="5715000"/>
            <a:ext cx="88696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semplificato basato su un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ciclo principale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di esecuzione (=event loop) e una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coda di 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ttangolo 235"/>
          <p:cNvSpPr/>
          <p:nvPr/>
        </p:nvSpPr>
        <p:spPr>
          <a:xfrm>
            <a:off x="4089960" y="3429000"/>
            <a:ext cx="1624680" cy="85680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coda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3" name="2-circle-arrow"/>
          <p:cNvGrpSpPr/>
          <p:nvPr/>
        </p:nvGrpSpPr>
        <p:grpSpPr>
          <a:xfrm>
            <a:off x="2057400" y="912240"/>
            <a:ext cx="5713200" cy="5716080"/>
            <a:chOff x="2057400" y="912240"/>
            <a:chExt cx="5713200" cy="5716080"/>
          </a:xfrm>
        </p:grpSpPr>
        <p:sp>
          <p:nvSpPr>
            <p:cNvPr id="204" name="Pfeil: gebogen 19_ 1"/>
            <p:cNvSpPr/>
            <p:nvPr/>
          </p:nvSpPr>
          <p:spPr>
            <a:xfrm rot="18900000">
              <a:off x="2894760" y="1752120"/>
              <a:ext cx="403920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05" name="Pfeil: gebogen 19_ 2"/>
            <p:cNvSpPr/>
            <p:nvPr/>
          </p:nvSpPr>
          <p:spPr>
            <a:xfrm flipH="1" flipV="1" rot="18900000">
              <a:off x="2893320" y="1748160"/>
              <a:ext cx="4039200" cy="40392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Box 31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Box 3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Event loop in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asellaDiTesto 241"/>
          <p:cNvSpPr/>
          <p:nvPr/>
        </p:nvSpPr>
        <p:spPr>
          <a:xfrm>
            <a:off x="0" y="1815120"/>
            <a:ext cx="4069080" cy="19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5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è vuota e non ci sono operazioni asincrone di i/o da completare, allora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il programma termina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9" name="2-circle-arrow 1"/>
          <p:cNvGrpSpPr/>
          <p:nvPr/>
        </p:nvGrpSpPr>
        <p:grpSpPr>
          <a:xfrm>
            <a:off x="2070360" y="1140120"/>
            <a:ext cx="5713200" cy="5716080"/>
            <a:chOff x="2070360" y="1140120"/>
            <a:chExt cx="5713200" cy="5716080"/>
          </a:xfrm>
        </p:grpSpPr>
        <p:sp>
          <p:nvSpPr>
            <p:cNvPr id="210" name="Pfeil: gebogen 19_ 3"/>
            <p:cNvSpPr/>
            <p:nvPr/>
          </p:nvSpPr>
          <p:spPr>
            <a:xfrm rot="18900000">
              <a:off x="2907720" y="1980000"/>
              <a:ext cx="4039200" cy="403956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373271"/>
                <a:gd name="adj5" fmla="val 12500"/>
              </a:avLst>
            </a:prstGeom>
            <a:solidFill>
              <a:srgbClr val="ff860d"/>
            </a:solidFill>
            <a:ln cap="rnd" w="29160">
              <a:solidFill>
                <a:srgbClr val="ea7500"/>
              </a:solidFill>
              <a:round/>
            </a:ln>
            <a:effectLst>
              <a:outerShdw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211" name="Pfeil: gebogen 19_ 4"/>
            <p:cNvSpPr/>
            <p:nvPr/>
          </p:nvSpPr>
          <p:spPr>
            <a:xfrm flipH="1" flipV="1" rot="18900000">
              <a:off x="2906280" y="1976040"/>
              <a:ext cx="4039200" cy="40392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86763"/>
                <a:gd name="adj5" fmla="val 12500"/>
              </a:avLst>
            </a:prstGeom>
            <a:solidFill>
              <a:srgbClr val="ffd428"/>
            </a:solidFill>
            <a:ln cap="rnd" w="29160">
              <a:solidFill>
                <a:srgbClr val="e8a202"/>
              </a:solidFill>
              <a:round/>
            </a:ln>
            <a:effectLst>
              <a:outerShdw dir="2700000" dist="35638" rotWithShape="0">
                <a:srgbClr val="cccccc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8280" rIns="98280" tIns="53280" bIns="53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212" name="Rettangolo 245"/>
          <p:cNvSpPr/>
          <p:nvPr/>
        </p:nvSpPr>
        <p:spPr>
          <a:xfrm>
            <a:off x="4089960" y="3643920"/>
            <a:ext cx="1624680" cy="85680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coda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callback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asellaDiTesto 246"/>
          <p:cNvSpPr/>
          <p:nvPr/>
        </p:nvSpPr>
        <p:spPr>
          <a:xfrm>
            <a:off x="5943600" y="1691640"/>
            <a:ext cx="60037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il codice corrente viene eseguito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completamente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asellaDiTesto 247"/>
          <p:cNvSpPr/>
          <p:nvPr/>
        </p:nvSpPr>
        <p:spPr>
          <a:xfrm>
            <a:off x="6697080" y="3186720"/>
            <a:ext cx="3383280" cy="21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2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di callback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2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non è vuota, allora viene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rimossa ed eseguita la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prima callback tornando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 punto 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asellaDiTesto 248"/>
          <p:cNvSpPr/>
          <p:nvPr/>
        </p:nvSpPr>
        <p:spPr>
          <a:xfrm>
            <a:off x="3886200" y="5609880"/>
            <a:ext cx="6126480" cy="15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ci sono operazioni asincrone di i/o completate,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allora le callback associate vengono inserite nella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3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coda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asellaDiTesto 249"/>
          <p:cNvSpPr/>
          <p:nvPr/>
        </p:nvSpPr>
        <p:spPr>
          <a:xfrm>
            <a:off x="0" y="4768920"/>
            <a:ext cx="4069080" cy="18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 startAt="4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se la coda non è vuota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o ci sono ancora operazioni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asincrone di i/o da completare,   allora si torna al punto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8" name="Elemento grafico 1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219" name="Immagine 252" descr=""/>
          <p:cNvPicPr/>
          <p:nvPr/>
        </p:nvPicPr>
        <p:blipFill>
          <a:blip r:embed="rId2"/>
          <a:stretch/>
        </p:blipFill>
        <p:spPr>
          <a:xfrm>
            <a:off x="5715000" y="4859640"/>
            <a:ext cx="4114440" cy="25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41;p47"/>
          <p:cNvSpPr/>
          <p:nvPr/>
        </p:nvSpPr>
        <p:spPr>
          <a:xfrm>
            <a:off x="500760" y="140976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Google Shape;242;p47"/>
          <p:cNvSpPr/>
          <p:nvPr/>
        </p:nvSpPr>
        <p:spPr>
          <a:xfrm>
            <a:off x="508680" y="6782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abbiamo imparato?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400" cy="3377520"/>
          </a:xfrm>
          <a:prstGeom prst="rect">
            <a:avLst/>
          </a:prstGeom>
          <a:ln w="0">
            <a:noFill/>
          </a:ln>
        </p:spPr>
      </p:pic>
      <p:pic>
        <p:nvPicPr>
          <p:cNvPr id="223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560" cy="2149560"/>
          </a:xfrm>
          <a:prstGeom prst="rect">
            <a:avLst/>
          </a:prstGeom>
          <a:ln w="0">
            <a:noFill/>
          </a:ln>
        </p:spPr>
      </p:pic>
      <p:pic>
        <p:nvPicPr>
          <p:cNvPr id="224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240" cy="1506240"/>
          </a:xfrm>
          <a:prstGeom prst="rect">
            <a:avLst/>
          </a:prstGeom>
          <a:ln w="0">
            <a:noFill/>
          </a:ln>
        </p:spPr>
      </p:pic>
      <p:sp>
        <p:nvSpPr>
          <p:cNvPr id="225" name="Google Shape;241;p47"/>
          <p:cNvSpPr/>
          <p:nvPr/>
        </p:nvSpPr>
        <p:spPr>
          <a:xfrm>
            <a:off x="276120" y="125460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CasellaDiTesto 259"/>
          <p:cNvSpPr/>
          <p:nvPr/>
        </p:nvSpPr>
        <p:spPr>
          <a:xfrm>
            <a:off x="502920" y="3250440"/>
            <a:ext cx="8869680" cy="38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uso di JavaScript e Node.js in architetture client-server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l'input-output non bloccante e un'operazione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le operazioni asincrone permettano codice più efficiente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una callback e la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modello di esecuzione di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260000" y="806760"/>
            <a:ext cx="7559640" cy="263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4960" spc="-1" strike="noStrike">
                <a:solidFill>
                  <a:srgbClr val="000000"/>
                </a:solidFill>
                <a:latin typeface="Arial"/>
                <a:ea typeface="Arial"/>
              </a:rPr>
              <a:t>Grazie per l’attenzione!</a:t>
            </a:r>
            <a:endParaRPr b="0" lang="it-IT" sz="496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241;p47"/>
          <p:cNvSpPr/>
          <p:nvPr/>
        </p:nvSpPr>
        <p:spPr>
          <a:xfrm>
            <a:off x="500760" y="140976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br>
              <a:rPr sz="4800"/>
            </a:br>
            <a:r>
              <a:rPr b="0" lang="it-IT" sz="4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242;p47"/>
          <p:cNvSpPr/>
          <p:nvPr/>
        </p:nvSpPr>
        <p:spPr>
          <a:xfrm>
            <a:off x="508680" y="678240"/>
            <a:ext cx="9070560" cy="12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Fira Sans"/>
                <a:ea typeface="Fira Sans"/>
              </a:rPr>
              <a:t>Cosa impareremo?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magine 2" descr="Immagine che contiene testo, elettronica, schermata, software&#10;&#10;Descrizione generata automaticamente"/>
          <p:cNvPicPr/>
          <p:nvPr/>
        </p:nvPicPr>
        <p:blipFill>
          <a:blip r:embed="rId1"/>
          <a:srcRect l="-52573" t="-13613" r="52857" b="13613"/>
          <a:stretch/>
        </p:blipFill>
        <p:spPr>
          <a:xfrm>
            <a:off x="13703760" y="8376120"/>
            <a:ext cx="2912400" cy="3377520"/>
          </a:xfrm>
          <a:prstGeom prst="rect">
            <a:avLst/>
          </a:prstGeom>
          <a:ln w="0">
            <a:noFill/>
          </a:ln>
        </p:spPr>
      </p:pic>
      <p:pic>
        <p:nvPicPr>
          <p:cNvPr id="82" name="Elemento grafico 6" descr="Lavagna contorno"/>
          <p:cNvPicPr/>
          <p:nvPr/>
        </p:nvPicPr>
        <p:blipFill>
          <a:blip r:embed="rId2"/>
          <a:stretch/>
        </p:blipFill>
        <p:spPr>
          <a:xfrm>
            <a:off x="7506000" y="1080"/>
            <a:ext cx="2149560" cy="2149560"/>
          </a:xfrm>
          <a:prstGeom prst="rect">
            <a:avLst/>
          </a:prstGeom>
          <a:ln w="0">
            <a:noFill/>
          </a:ln>
        </p:spPr>
      </p:pic>
      <p:pic>
        <p:nvPicPr>
          <p:cNvPr id="83" name="Elemento grafico 9" descr="Punto interrogativo con riempimento a tinta unita"/>
          <p:cNvPicPr/>
          <p:nvPr/>
        </p:nvPicPr>
        <p:blipFill>
          <a:blip r:embed="rId3"/>
          <a:stretch/>
        </p:blipFill>
        <p:spPr>
          <a:xfrm>
            <a:off x="7830720" y="1031400"/>
            <a:ext cx="1506240" cy="150624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241;p47"/>
          <p:cNvSpPr/>
          <p:nvPr/>
        </p:nvSpPr>
        <p:spPr>
          <a:xfrm>
            <a:off x="276120" y="1254600"/>
            <a:ext cx="9240120" cy="57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asellaDiTesto 259"/>
          <p:cNvSpPr/>
          <p:nvPr/>
        </p:nvSpPr>
        <p:spPr>
          <a:xfrm>
            <a:off x="502920" y="3250440"/>
            <a:ext cx="8869680" cy="38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uso di JavaScript e Node.js in architetture client-server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l'input-output non bloccante e un'operazione asincrona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come le operazioni asincrone permettano codice più efficiente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una callback e la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modello di esecuzione di 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1"/>
          <p:cNvSpPr/>
          <p:nvPr/>
        </p:nvSpPr>
        <p:spPr>
          <a:xfrm>
            <a:off x="396720" y="17496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un sistema client-server?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Box 2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defTabSz="914400"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88" name="CasellaDiTesto 121"/>
          <p:cNvSpPr/>
          <p:nvPr/>
        </p:nvSpPr>
        <p:spPr>
          <a:xfrm>
            <a:off x="914400" y="5583960"/>
            <a:ext cx="855936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diversi client si possono connettere e comunicare con il server tramite una rete (tipicamente Internet)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il server dovrebbe essere sempre disponibile ai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classico esempio ma non unico: server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ttangolo 122"/>
          <p:cNvSpPr/>
          <p:nvPr/>
        </p:nvSpPr>
        <p:spPr>
          <a:xfrm>
            <a:off x="5029200" y="3134160"/>
            <a:ext cx="449640" cy="89964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0" name="Connettore diritto 123"/>
          <p:cNvSpPr/>
          <p:nvPr/>
        </p:nvSpPr>
        <p:spPr>
          <a:xfrm>
            <a:off x="5074200" y="3584160"/>
            <a:ext cx="360000" cy="36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91" name="Connettore diritto 124"/>
          <p:cNvSpPr/>
          <p:nvPr/>
        </p:nvSpPr>
        <p:spPr>
          <a:xfrm>
            <a:off x="5119200" y="3899160"/>
            <a:ext cx="270000" cy="36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92" name="Connettore diritto 125"/>
          <p:cNvSpPr/>
          <p:nvPr/>
        </p:nvSpPr>
        <p:spPr>
          <a:xfrm>
            <a:off x="5119200" y="3854160"/>
            <a:ext cx="270000" cy="36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93" name="Ovale 126"/>
          <p:cNvSpPr/>
          <p:nvPr/>
        </p:nvSpPr>
        <p:spPr>
          <a:xfrm>
            <a:off x="5074200" y="3179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4" name="Ovale 127"/>
          <p:cNvSpPr/>
          <p:nvPr/>
        </p:nvSpPr>
        <p:spPr>
          <a:xfrm>
            <a:off x="5119200" y="3179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5" name="Ovale 128"/>
          <p:cNvSpPr/>
          <p:nvPr/>
        </p:nvSpPr>
        <p:spPr>
          <a:xfrm>
            <a:off x="5164200" y="3179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6" name="Ovale 129"/>
          <p:cNvSpPr/>
          <p:nvPr/>
        </p:nvSpPr>
        <p:spPr>
          <a:xfrm>
            <a:off x="5074200" y="3224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7" name="Ovale 130"/>
          <p:cNvSpPr/>
          <p:nvPr/>
        </p:nvSpPr>
        <p:spPr>
          <a:xfrm>
            <a:off x="5119200" y="3224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8" name="Ovale 131"/>
          <p:cNvSpPr/>
          <p:nvPr/>
        </p:nvSpPr>
        <p:spPr>
          <a:xfrm>
            <a:off x="5164200" y="3224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99" name="Ovale 132"/>
          <p:cNvSpPr/>
          <p:nvPr/>
        </p:nvSpPr>
        <p:spPr>
          <a:xfrm>
            <a:off x="5074200" y="3269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00" name="Ovale 133"/>
          <p:cNvSpPr/>
          <p:nvPr/>
        </p:nvSpPr>
        <p:spPr>
          <a:xfrm>
            <a:off x="5119200" y="3269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01" name="Ovale 134"/>
          <p:cNvSpPr/>
          <p:nvPr/>
        </p:nvSpPr>
        <p:spPr>
          <a:xfrm>
            <a:off x="5164200" y="3269160"/>
            <a:ext cx="44640" cy="44640"/>
          </a:xfrm>
          <a:prstGeom prst="ellipse">
            <a:avLst/>
          </a:prstGeom>
          <a:solidFill>
            <a:srgbClr val="3465a4">
              <a:alpha val="30000"/>
            </a:srgbClr>
          </a:solidFill>
          <a:ln cap="rnd" w="19080">
            <a:solidFill>
              <a:srgbClr val="ffffff"/>
            </a:solidFill>
            <a:round/>
          </a:ln>
          <a:effectLst>
            <a:outerShdw rotWithShape="0">
              <a:srgbClr val="729fcf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9360" rIns="99360" tIns="-22320" bIns="-223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02" name="Rettangolo 135"/>
          <p:cNvSpPr/>
          <p:nvPr/>
        </p:nvSpPr>
        <p:spPr>
          <a:xfrm>
            <a:off x="5479200" y="3134160"/>
            <a:ext cx="449640" cy="899640"/>
          </a:xfrm>
          <a:prstGeom prst="rect">
            <a:avLst/>
          </a:prstGeom>
          <a:solidFill>
            <a:srgbClr val="3465a4"/>
          </a:solidFill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03" name="Connettore diritto 136"/>
          <p:cNvSpPr/>
          <p:nvPr/>
        </p:nvSpPr>
        <p:spPr>
          <a:xfrm>
            <a:off x="5524200" y="3584160"/>
            <a:ext cx="360000" cy="36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4" name="Connettore diritto 137"/>
          <p:cNvSpPr/>
          <p:nvPr/>
        </p:nvSpPr>
        <p:spPr>
          <a:xfrm>
            <a:off x="5569200" y="3899160"/>
            <a:ext cx="270000" cy="36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5" name="Connettore diritto 138"/>
          <p:cNvSpPr/>
          <p:nvPr/>
        </p:nvSpPr>
        <p:spPr>
          <a:xfrm>
            <a:off x="5569200" y="3854160"/>
            <a:ext cx="270000" cy="36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54360" bIns="-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6" name="Connettore diritto 139"/>
          <p:cNvSpPr/>
          <p:nvPr/>
        </p:nvSpPr>
        <p:spPr>
          <a:xfrm flipV="1">
            <a:off x="5524200" y="317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7" name="Connettore diritto 140"/>
          <p:cNvSpPr/>
          <p:nvPr/>
        </p:nvSpPr>
        <p:spPr>
          <a:xfrm flipV="1">
            <a:off x="5524200" y="326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8" name="Connettore diritto 141"/>
          <p:cNvSpPr/>
          <p:nvPr/>
        </p:nvSpPr>
        <p:spPr>
          <a:xfrm flipV="1">
            <a:off x="5569200" y="317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09" name="Connettore diritto 142"/>
          <p:cNvSpPr/>
          <p:nvPr/>
        </p:nvSpPr>
        <p:spPr>
          <a:xfrm flipV="1">
            <a:off x="5569200" y="326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0" name="Connettore diritto 143"/>
          <p:cNvSpPr/>
          <p:nvPr/>
        </p:nvSpPr>
        <p:spPr>
          <a:xfrm flipV="1">
            <a:off x="5659200" y="317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1" name="Connettore diritto 144"/>
          <p:cNvSpPr/>
          <p:nvPr/>
        </p:nvSpPr>
        <p:spPr>
          <a:xfrm flipV="1">
            <a:off x="5659200" y="326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2" name="Connettore diritto 145"/>
          <p:cNvSpPr/>
          <p:nvPr/>
        </p:nvSpPr>
        <p:spPr>
          <a:xfrm flipV="1">
            <a:off x="5704200" y="317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3" name="Connettore diritto 146"/>
          <p:cNvSpPr/>
          <p:nvPr/>
        </p:nvSpPr>
        <p:spPr>
          <a:xfrm flipV="1">
            <a:off x="5704200" y="326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4" name="Connettore diritto 147"/>
          <p:cNvSpPr/>
          <p:nvPr/>
        </p:nvSpPr>
        <p:spPr>
          <a:xfrm flipV="1">
            <a:off x="5794200" y="317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5" name="Connettore diritto 148"/>
          <p:cNvSpPr/>
          <p:nvPr/>
        </p:nvSpPr>
        <p:spPr>
          <a:xfrm flipV="1">
            <a:off x="5794200" y="326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6" name="Connettore diritto 149"/>
          <p:cNvSpPr/>
          <p:nvPr/>
        </p:nvSpPr>
        <p:spPr>
          <a:xfrm flipV="1">
            <a:off x="5839200" y="317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17" name="Connettore diritto 150"/>
          <p:cNvSpPr/>
          <p:nvPr/>
        </p:nvSpPr>
        <p:spPr>
          <a:xfrm flipV="1">
            <a:off x="5839200" y="3269160"/>
            <a:ext cx="360" cy="45000"/>
          </a:xfrm>
          <a:prstGeom prst="line">
            <a:avLst/>
          </a:prstGeom>
          <a:ln cap="rnd" w="190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-9360" bIns="-9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grpSp>
        <p:nvGrpSpPr>
          <p:cNvPr id="118" name="smart-phone"/>
          <p:cNvGrpSpPr/>
          <p:nvPr/>
        </p:nvGrpSpPr>
        <p:grpSpPr>
          <a:xfrm>
            <a:off x="7551000" y="4422600"/>
            <a:ext cx="449640" cy="899640"/>
            <a:chOff x="7551000" y="4422600"/>
            <a:chExt cx="449640" cy="899640"/>
          </a:xfrm>
        </p:grpSpPr>
        <p:sp>
          <p:nvSpPr>
            <p:cNvPr id="119" name="Figura a mano libera: forma 152"/>
            <p:cNvSpPr/>
            <p:nvPr/>
          </p:nvSpPr>
          <p:spPr>
            <a:xfrm>
              <a:off x="7551000" y="4422600"/>
              <a:ext cx="449640" cy="899640"/>
            </a:xfrm>
            <a:custGeom>
              <a:avLst/>
              <a:gdLst>
                <a:gd name="textAreaLeft" fmla="*/ 12600 w 449640"/>
                <a:gd name="textAreaRight" fmla="*/ 437400 w 449640"/>
                <a:gd name="textAreaTop" fmla="*/ 12600 h 899640"/>
                <a:gd name="textAreaBottom" fmla="*/ 887400 h 899640"/>
              </a:gdLst>
              <a:ahLst/>
              <a:rect l="textAreaLeft" t="textAreaTop" r="textAreaRight" b="textAreaBottom"/>
              <a:pathLst>
                <a:path w="21600" h="43183">
                  <a:moveTo>
                    <a:pt x="2087" y="0"/>
                  </a:moveTo>
                  <a:arcTo wR="2087" hR="2087" stAng="16200000" swAng="-5400000"/>
                  <a:lnTo>
                    <a:pt x="0" y="41095"/>
                  </a:lnTo>
                  <a:arcTo wR="2087" hR="2087" stAng="10800000" swAng="-5400000"/>
                  <a:lnTo>
                    <a:pt x="19513" y="43183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0" name="Rettangolo 153"/>
            <p:cNvSpPr/>
            <p:nvPr/>
          </p:nvSpPr>
          <p:spPr>
            <a:xfrm>
              <a:off x="7596000" y="4512600"/>
              <a:ext cx="359640" cy="67464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1" name="Connettore diritto 154"/>
            <p:cNvSpPr/>
            <p:nvPr/>
          </p:nvSpPr>
          <p:spPr>
            <a:xfrm>
              <a:off x="7686000" y="4467600"/>
              <a:ext cx="18000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2" name="Ovale 155"/>
            <p:cNvSpPr/>
            <p:nvPr/>
          </p:nvSpPr>
          <p:spPr>
            <a:xfrm>
              <a:off x="7731000" y="5214600"/>
              <a:ext cx="89640" cy="8964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9720" bIns="97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23" name="laptop"/>
          <p:cNvGrpSpPr/>
          <p:nvPr/>
        </p:nvGrpSpPr>
        <p:grpSpPr>
          <a:xfrm>
            <a:off x="1891800" y="3200400"/>
            <a:ext cx="1079640" cy="899280"/>
            <a:chOff x="1891800" y="3200400"/>
            <a:chExt cx="1079640" cy="899280"/>
          </a:xfrm>
        </p:grpSpPr>
        <p:sp>
          <p:nvSpPr>
            <p:cNvPr id="124" name="Rettangolo 157"/>
            <p:cNvSpPr/>
            <p:nvPr/>
          </p:nvSpPr>
          <p:spPr>
            <a:xfrm>
              <a:off x="1981800" y="3200400"/>
              <a:ext cx="899640" cy="62964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5" name="Rettangolo 158"/>
            <p:cNvSpPr/>
            <p:nvPr/>
          </p:nvSpPr>
          <p:spPr>
            <a:xfrm>
              <a:off x="2071800" y="3290400"/>
              <a:ext cx="719640" cy="44964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6" name="Figura a mano libera: forma 159"/>
            <p:cNvSpPr/>
            <p:nvPr/>
          </p:nvSpPr>
          <p:spPr>
            <a:xfrm flipV="1">
              <a:off x="1891800" y="3829680"/>
              <a:ext cx="1079640" cy="269640"/>
            </a:xfrm>
            <a:custGeom>
              <a:avLst/>
              <a:gdLst>
                <a:gd name="textAreaLeft" fmla="*/ 137520 w 1079640"/>
                <a:gd name="textAreaRight" fmla="*/ 942480 w 1079640"/>
                <a:gd name="textAreaTop" fmla="*/ 33840 h 269640"/>
                <a:gd name="textAreaBottom" fmla="*/ 235440 h 269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7" name="Figura a mano libera: forma 160"/>
            <p:cNvSpPr/>
            <p:nvPr/>
          </p:nvSpPr>
          <p:spPr>
            <a:xfrm flipV="1">
              <a:off x="2341800" y="4009680"/>
              <a:ext cx="179640" cy="46440"/>
            </a:xfrm>
            <a:custGeom>
              <a:avLst/>
              <a:gdLst>
                <a:gd name="textAreaLeft" fmla="*/ 22680 w 179640"/>
                <a:gd name="textAreaRight" fmla="*/ 157320 w 179640"/>
                <a:gd name="textAreaTop" fmla="*/ 5400 h 46440"/>
                <a:gd name="textAreaBottom" fmla="*/ 40680 h 4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28" name="Figura a mano libera: forma 161"/>
            <p:cNvSpPr/>
            <p:nvPr/>
          </p:nvSpPr>
          <p:spPr>
            <a:xfrm flipV="1">
              <a:off x="1981800" y="3872880"/>
              <a:ext cx="899640" cy="136440"/>
            </a:xfrm>
            <a:custGeom>
              <a:avLst/>
              <a:gdLst>
                <a:gd name="textAreaLeft" fmla="*/ 99360 w 899640"/>
                <a:gd name="textAreaRight" fmla="*/ 800640 w 899640"/>
                <a:gd name="textAreaTop" fmla="*/ 14760 h 136440"/>
                <a:gd name="textAreaBottom" fmla="*/ 121320 h 13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</p:grpSp>
      <p:grpSp>
        <p:nvGrpSpPr>
          <p:cNvPr id="129" name="laptop 1"/>
          <p:cNvGrpSpPr/>
          <p:nvPr/>
        </p:nvGrpSpPr>
        <p:grpSpPr>
          <a:xfrm>
            <a:off x="7772400" y="2986200"/>
            <a:ext cx="1079640" cy="899280"/>
            <a:chOff x="7772400" y="2986200"/>
            <a:chExt cx="1079640" cy="899280"/>
          </a:xfrm>
        </p:grpSpPr>
        <p:sp>
          <p:nvSpPr>
            <p:cNvPr id="130" name="Rettangolo 163"/>
            <p:cNvSpPr/>
            <p:nvPr/>
          </p:nvSpPr>
          <p:spPr>
            <a:xfrm>
              <a:off x="7862400" y="2986200"/>
              <a:ext cx="899640" cy="629640"/>
            </a:xfrm>
            <a:prstGeom prst="rect">
              <a:avLst/>
            </a:pr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1" name="Rettangolo 164"/>
            <p:cNvSpPr/>
            <p:nvPr/>
          </p:nvSpPr>
          <p:spPr>
            <a:xfrm>
              <a:off x="7952400" y="3076200"/>
              <a:ext cx="719640" cy="44964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2" name="Figura a mano libera: forma 165"/>
            <p:cNvSpPr/>
            <p:nvPr/>
          </p:nvSpPr>
          <p:spPr>
            <a:xfrm flipV="1">
              <a:off x="7772400" y="3615480"/>
              <a:ext cx="1079640" cy="269640"/>
            </a:xfrm>
            <a:custGeom>
              <a:avLst/>
              <a:gdLst>
                <a:gd name="textAreaLeft" fmla="*/ 137520 w 1079640"/>
                <a:gd name="textAreaRight" fmla="*/ 942480 w 1079640"/>
                <a:gd name="textAreaTop" fmla="*/ 33840 h 269640"/>
                <a:gd name="textAreaBottom" fmla="*/ 235440 h 269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3" name="Figura a mano libera: forma 166"/>
            <p:cNvSpPr/>
            <p:nvPr/>
          </p:nvSpPr>
          <p:spPr>
            <a:xfrm flipV="1">
              <a:off x="8222400" y="3795480"/>
              <a:ext cx="179640" cy="46440"/>
            </a:xfrm>
            <a:custGeom>
              <a:avLst/>
              <a:gdLst>
                <a:gd name="textAreaLeft" fmla="*/ 22680 w 179640"/>
                <a:gd name="textAreaRight" fmla="*/ 157320 w 179640"/>
                <a:gd name="textAreaTop" fmla="*/ 5400 h 46440"/>
                <a:gd name="textAreaBottom" fmla="*/ 40680 h 4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19793" y="21600"/>
                  </a:lnTo>
                  <a:lnTo>
                    <a:pt x="1807" y="21600"/>
                  </a:lnTo>
                  <a:close/>
                </a:path>
              </a:pathLst>
            </a:custGeom>
            <a:solidFill>
              <a:srgbClr val="3465a4">
                <a:alpha val="30000"/>
              </a:srgbClr>
            </a:solidFill>
            <a:ln w="19080">
              <a:solidFill>
                <a:srgbClr val="ffffff"/>
              </a:solidFill>
              <a:round/>
            </a:ln>
            <a:effectLst>
              <a:outerShdw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9080" bIns="-190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134" name="Figura a mano libera: forma 167"/>
            <p:cNvSpPr/>
            <p:nvPr/>
          </p:nvSpPr>
          <p:spPr>
            <a:xfrm flipV="1">
              <a:off x="7862400" y="3658680"/>
              <a:ext cx="899640" cy="136440"/>
            </a:xfrm>
            <a:custGeom>
              <a:avLst/>
              <a:gdLst>
                <a:gd name="textAreaLeft" fmla="*/ 99360 w 899640"/>
                <a:gd name="textAreaRight" fmla="*/ 800640 w 899640"/>
                <a:gd name="textAreaTop" fmla="*/ 14760 h 136440"/>
                <a:gd name="textAreaBottom" fmla="*/ 121320 h 13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0451" y="21600"/>
                  </a:lnTo>
                  <a:lnTo>
                    <a:pt x="1149" y="21600"/>
                  </a:lnTo>
                  <a:close/>
                </a:path>
              </a:pathLst>
            </a:custGeom>
            <a:solidFill>
              <a:srgbClr val="3465a4"/>
            </a:solidFill>
            <a:ln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2200" bIns="522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135" name="left-right-arrow"/>
          <p:cNvSpPr/>
          <p:nvPr/>
        </p:nvSpPr>
        <p:spPr>
          <a:xfrm>
            <a:off x="3010680" y="3200400"/>
            <a:ext cx="1799640" cy="685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6" name="left-right-arrow 1"/>
          <p:cNvSpPr/>
          <p:nvPr/>
        </p:nvSpPr>
        <p:spPr>
          <a:xfrm rot="2520000">
            <a:off x="5797080" y="3987360"/>
            <a:ext cx="1799640" cy="685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37" name="left-right-arrow 2"/>
          <p:cNvSpPr/>
          <p:nvPr/>
        </p:nvSpPr>
        <p:spPr>
          <a:xfrm>
            <a:off x="5972400" y="2930400"/>
            <a:ext cx="1799640" cy="6854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 Box 3"/>
          <p:cNvSpPr/>
          <p:nvPr/>
        </p:nvSpPr>
        <p:spPr>
          <a:xfrm>
            <a:off x="396720" y="174960"/>
            <a:ext cx="9286200" cy="540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 Box 4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defTabSz="914400">
              <a:lnSpc>
                <a:spcPct val="100000"/>
              </a:lnSpc>
            </a:pPr>
            <a:endParaRPr b="1" lang="it-IT" sz="40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0" name="CasellaDiTesto 173"/>
          <p:cNvSpPr/>
          <p:nvPr/>
        </p:nvSpPr>
        <p:spPr>
          <a:xfrm>
            <a:off x="813240" y="5486400"/>
            <a:ext cx="886968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linguaggio concepito per la programmazione web lato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nato nel 1995, standard ECMAScript nato due anni dopo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JS è interpretato dal browser web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sulla programmazione event-driven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 di evento: click del mouse, caricamento di una pagina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Box 7"/>
          <p:cNvSpPr/>
          <p:nvPr/>
        </p:nvSpPr>
        <p:spPr>
          <a:xfrm>
            <a:off x="1149480" y="127404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JavaScripit (JS)?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ttangolo con angoli arrotondati 175"/>
          <p:cNvSpPr/>
          <p:nvPr/>
        </p:nvSpPr>
        <p:spPr>
          <a:xfrm>
            <a:off x="6194880" y="2107080"/>
            <a:ext cx="2519640" cy="233748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ttangolo 176"/>
          <p:cNvSpPr/>
          <p:nvPr/>
        </p:nvSpPr>
        <p:spPr>
          <a:xfrm>
            <a:off x="6194520" y="4152600"/>
            <a:ext cx="2519640" cy="87624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notched-right-arrow"/>
          <p:cNvSpPr/>
          <p:nvPr/>
        </p:nvSpPr>
        <p:spPr>
          <a:xfrm>
            <a:off x="5029200" y="2514600"/>
            <a:ext cx="1571040" cy="9140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ttangolo con angoli arrotondati 178"/>
          <p:cNvSpPr/>
          <p:nvPr/>
        </p:nvSpPr>
        <p:spPr>
          <a:xfrm>
            <a:off x="909000" y="2107080"/>
            <a:ext cx="2519640" cy="233748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6" name="Rettangolo 179"/>
          <p:cNvSpPr/>
          <p:nvPr/>
        </p:nvSpPr>
        <p:spPr>
          <a:xfrm>
            <a:off x="908640" y="4152600"/>
            <a:ext cx="2519640" cy="87624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left-right-arrow 3"/>
          <p:cNvSpPr/>
          <p:nvPr/>
        </p:nvSpPr>
        <p:spPr>
          <a:xfrm>
            <a:off x="3593160" y="3420000"/>
            <a:ext cx="2514240" cy="1142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comunicazione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1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Box 2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Cos'è Node.js?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sellaDiTesto 183"/>
          <p:cNvSpPr/>
          <p:nvPr/>
        </p:nvSpPr>
        <p:spPr>
          <a:xfrm>
            <a:off x="914400" y="5414400"/>
            <a:ext cx="8869680" cy="16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ambiente per eseguire programmi JS fuori da un browser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basato su programmazione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 con input/output non bloccante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ttangolo con angoli arrotondati 184"/>
          <p:cNvSpPr/>
          <p:nvPr/>
        </p:nvSpPr>
        <p:spPr>
          <a:xfrm>
            <a:off x="6195240" y="2107080"/>
            <a:ext cx="2519640" cy="233748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JavaScript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ttangolo 185"/>
          <p:cNvSpPr/>
          <p:nvPr/>
        </p:nvSpPr>
        <p:spPr>
          <a:xfrm>
            <a:off x="6194880" y="4152600"/>
            <a:ext cx="2519640" cy="87624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browser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Rettangolo con angoli arrotondati 186"/>
          <p:cNvSpPr/>
          <p:nvPr/>
        </p:nvSpPr>
        <p:spPr>
          <a:xfrm>
            <a:off x="909360" y="2107080"/>
            <a:ext cx="2519640" cy="2337480"/>
          </a:xfrm>
          <a:prstGeom prst="roundRect">
            <a:avLst>
              <a:gd name="adj" fmla="val 9856"/>
            </a:avLst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Node.js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ttangolo 187"/>
          <p:cNvSpPr/>
          <p:nvPr/>
        </p:nvSpPr>
        <p:spPr>
          <a:xfrm>
            <a:off x="909000" y="4152600"/>
            <a:ext cx="2519640" cy="876240"/>
          </a:xfrm>
          <a:prstGeom prst="rect">
            <a:avLst/>
          </a:prstGeom>
          <a:solidFill>
            <a:srgbClr val="000000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Microsoft YaHei"/>
              </a:rPr>
              <a:t>web server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left-right-arrow 4"/>
          <p:cNvSpPr/>
          <p:nvPr/>
        </p:nvSpPr>
        <p:spPr>
          <a:xfrm>
            <a:off x="3593520" y="3420000"/>
            <a:ext cx="2514240" cy="11426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8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2880" rIns="92880" tIns="47880" bIns="478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comunicazione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Internet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notched-right-arrow 1"/>
          <p:cNvSpPr/>
          <p:nvPr/>
        </p:nvSpPr>
        <p:spPr>
          <a:xfrm flipH="1">
            <a:off x="3196440" y="2514600"/>
            <a:ext cx="1571040" cy="9140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7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7200" rIns="97200" tIns="52200" bIns="522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Box 8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Box 9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Punti di forza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asellaDiTesto 192"/>
          <p:cNvSpPr/>
          <p:nvPr/>
        </p:nvSpPr>
        <p:spPr>
          <a:xfrm>
            <a:off x="914400" y="4800600"/>
            <a:ext cx="886968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sviluppo rapido di server efficienti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open source, ampia comunità di sviluppatori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accesso a numerosissime librerie scaricabili da Internet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ideale per la programmazione Internet of Things (IoT)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ttangolo 193"/>
          <p:cNvSpPr/>
          <p:nvPr/>
        </p:nvSpPr>
        <p:spPr>
          <a:xfrm>
            <a:off x="1143000" y="2286000"/>
            <a:ext cx="2640960" cy="856800"/>
          </a:xfrm>
          <a:prstGeom prst="rect">
            <a:avLst/>
          </a:prstGeom>
          <a:solidFill>
            <a:srgbClr val="ff5429"/>
          </a:solidFill>
          <a:ln w="29160">
            <a:solidFill>
              <a:srgbClr val="ed4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sviluppo rapido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Rettangolo 194"/>
          <p:cNvSpPr/>
          <p:nvPr/>
        </p:nvSpPr>
        <p:spPr>
          <a:xfrm>
            <a:off x="2616480" y="3257640"/>
            <a:ext cx="2869560" cy="856800"/>
          </a:xfrm>
          <a:prstGeom prst="rect">
            <a:avLst/>
          </a:prstGeom>
          <a:solidFill>
            <a:srgbClr val="ff860d"/>
          </a:solidFill>
          <a:ln w="29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programmazione IoT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Rettangolo 195"/>
          <p:cNvSpPr/>
          <p:nvPr/>
        </p:nvSpPr>
        <p:spPr>
          <a:xfrm>
            <a:off x="5943600" y="2286000"/>
            <a:ext cx="2640960" cy="856800"/>
          </a:xfrm>
          <a:prstGeom prst="rect">
            <a:avLst/>
          </a:prstGeom>
          <a:solidFill>
            <a:srgbClr val="ffd428"/>
          </a:solidFill>
          <a:ln w="2916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open-source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ttangolo 196"/>
          <p:cNvSpPr/>
          <p:nvPr/>
        </p:nvSpPr>
        <p:spPr>
          <a:xfrm>
            <a:off x="6502680" y="4114800"/>
            <a:ext cx="2640960" cy="856800"/>
          </a:xfrm>
          <a:prstGeom prst="rect">
            <a:avLst/>
          </a:prstGeom>
          <a:solidFill>
            <a:srgbClr val="bbe33d"/>
          </a:solidFill>
          <a:ln w="2916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49480" rIns="249480" tIns="249480" bIns="249480" anchor="ctr">
            <a:noAutofit/>
          </a:bodyPr>
          <a:p>
            <a:pPr algn="ctr" defTabSz="914400">
              <a:lnSpc>
                <a:spcPct val="90000"/>
              </a:lnSpc>
              <a:spcAft>
                <a:spcPts val="629"/>
              </a:spcAf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Microsoft YaHei"/>
              </a:rPr>
              <a:t>librerie scaricabili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2268720" y="2993040"/>
            <a:ext cx="5948280" cy="43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6600" spc="-1" strike="noStrike">
                <a:solidFill>
                  <a:schemeClr val="dk1"/>
                </a:solidFill>
                <a:latin typeface="Fira Sans"/>
                <a:ea typeface="Fira Sans"/>
              </a:rPr>
              <a:t>Quick Check</a:t>
            </a:r>
            <a:endParaRPr b="0" lang="it-IT" sz="6600" spc="-1" strike="noStrike">
              <a:solidFill>
                <a:schemeClr val="dk1"/>
              </a:solidFill>
              <a:latin typeface="Arial"/>
            </a:endParaRPr>
          </a:p>
          <a:p>
            <a:pPr marL="457200" indent="-22860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65" name="Elemento grafico 5" descr="Domande con riempimento a tinta unita"/>
          <p:cNvPicPr/>
          <p:nvPr/>
        </p:nvPicPr>
        <p:blipFill>
          <a:blip r:embed="rId1"/>
          <a:stretch/>
        </p:blipFill>
        <p:spPr>
          <a:xfrm>
            <a:off x="276120" y="4695120"/>
            <a:ext cx="2543040" cy="2543040"/>
          </a:xfrm>
          <a:prstGeom prst="rect">
            <a:avLst/>
          </a:prstGeom>
          <a:ln w="0">
            <a:noFill/>
          </a:ln>
        </p:spPr>
      </p:pic>
      <p:pic>
        <p:nvPicPr>
          <p:cNvPr id="166" name="Immagine 199" descr=""/>
          <p:cNvPicPr/>
          <p:nvPr/>
        </p:nvPicPr>
        <p:blipFill>
          <a:blip r:embed="rId2"/>
          <a:stretch/>
        </p:blipFill>
        <p:spPr>
          <a:xfrm>
            <a:off x="5715000" y="4859280"/>
            <a:ext cx="4114440" cy="25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 12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Box 13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sellaDiTesto 202"/>
          <p:cNvSpPr/>
          <p:nvPr/>
        </p:nvSpPr>
        <p:spPr>
          <a:xfrm>
            <a:off x="914400" y="4114800"/>
            <a:ext cx="8869680" cy="17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single-threaded: nessuna concorrenza esplicita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event-driven: esecuzione del codice attivata dall'occorrenza di eventi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input/output non bloccante: le operazioni di input/output non interrompono il flusso di esecuzione del programma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sellaDiTesto 203"/>
          <p:cNvSpPr/>
          <p:nvPr/>
        </p:nvSpPr>
        <p:spPr>
          <a:xfrm>
            <a:off x="914400" y="6172200"/>
            <a:ext cx="8869680" cy="87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Terminologia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un'operazione di i/o non bloccante viene detta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ttangolo con angoli arrotondati 204"/>
          <p:cNvSpPr/>
          <p:nvPr/>
        </p:nvSpPr>
        <p:spPr>
          <a:xfrm>
            <a:off x="2320560" y="2028240"/>
            <a:ext cx="4308480" cy="453240"/>
          </a:xfrm>
          <a:prstGeom prst="roundRect">
            <a:avLst>
              <a:gd name="adj" fmla="val 0"/>
            </a:avLst>
          </a:prstGeom>
          <a:solidFill>
            <a:srgbClr val="bbe33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single-threaded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Rettangolo con angoli arrotondati 205"/>
          <p:cNvSpPr/>
          <p:nvPr/>
        </p:nvSpPr>
        <p:spPr>
          <a:xfrm>
            <a:off x="2320560" y="2581920"/>
            <a:ext cx="4308480" cy="452880"/>
          </a:xfrm>
          <a:prstGeom prst="roundRect">
            <a:avLst>
              <a:gd name="adj" fmla="val 0"/>
            </a:avLst>
          </a:prstGeom>
          <a:solidFill>
            <a:srgbClr val="ffd428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event-driven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Figura a mano libera: forma 206"/>
          <p:cNvSpPr/>
          <p:nvPr/>
        </p:nvSpPr>
        <p:spPr>
          <a:xfrm rot="5400000">
            <a:off x="1640520" y="202824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bbe33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3200" spc="-1" strike="noStrike">
              <a:solidFill>
                <a:srgbClr val="ffffff"/>
              </a:solidFill>
              <a:latin typeface="Noto Sans"/>
              <a:ea typeface="Microsoft YaHei"/>
            </a:endParaRPr>
          </a:p>
        </p:txBody>
      </p:sp>
      <p:sp>
        <p:nvSpPr>
          <p:cNvPr id="174" name="Figura a mano libera: forma 207"/>
          <p:cNvSpPr/>
          <p:nvPr/>
        </p:nvSpPr>
        <p:spPr>
          <a:xfrm rot="5400000">
            <a:off x="1640520" y="258480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d42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75" name="Rettangolo con angoli arrotondati 208"/>
          <p:cNvSpPr/>
          <p:nvPr/>
        </p:nvSpPr>
        <p:spPr>
          <a:xfrm>
            <a:off x="2311200" y="3155040"/>
            <a:ext cx="4308480" cy="453240"/>
          </a:xfrm>
          <a:prstGeom prst="roundRect">
            <a:avLst>
              <a:gd name="adj" fmla="val 0"/>
            </a:avLst>
          </a:prstGeom>
          <a:solidFill>
            <a:srgbClr val="ff860d">
              <a:alpha val="70000"/>
            </a:srgbClr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marL="540000" defTabSz="914400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Microsoft YaHei"/>
              </a:rPr>
              <a:t>i/o non bloccante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Figura a mano libera: forma 209"/>
          <p:cNvSpPr/>
          <p:nvPr/>
        </p:nvSpPr>
        <p:spPr>
          <a:xfrm rot="5400000">
            <a:off x="1631160" y="3155760"/>
            <a:ext cx="680040" cy="680040"/>
          </a:xfrm>
          <a:custGeom>
            <a:avLst/>
            <a:gdLst>
              <a:gd name="textAreaLeft" fmla="*/ 0 w 680040"/>
              <a:gd name="textAreaRight" fmla="*/ 680760 w 680040"/>
              <a:gd name="textAreaTop" fmla="*/ 0 h 680040"/>
              <a:gd name="textAreaBottom" fmla="*/ 680760 h 680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4415" y="0"/>
                </a:lnTo>
                <a:lnTo>
                  <a:pt x="21600" y="10800"/>
                </a:lnTo>
                <a:lnTo>
                  <a:pt x="14415" y="21600"/>
                </a:lnTo>
                <a:lnTo>
                  <a:pt x="0" y="21600"/>
                </a:lnTo>
                <a:lnTo>
                  <a:pt x="7185" y="10800"/>
                </a:lnTo>
                <a:close/>
              </a:path>
            </a:pathLst>
          </a:custGeom>
          <a:solidFill>
            <a:srgbClr val="ff860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16"/>
          <p:cNvSpPr/>
          <p:nvPr/>
        </p:nvSpPr>
        <p:spPr>
          <a:xfrm>
            <a:off x="396720" y="759600"/>
            <a:ext cx="9286200" cy="62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440" bIns="0" anchor="ctr">
            <a:noAutofit/>
          </a:bodyPr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 Box 17"/>
          <p:cNvSpPr/>
          <p:nvPr/>
        </p:nvSpPr>
        <p:spPr>
          <a:xfrm>
            <a:off x="1149480" y="1269000"/>
            <a:ext cx="83872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280" bIns="0" anchor="ctr">
            <a:noAutofit/>
          </a:bodyPr>
          <a:p>
            <a:pPr algn="ctr" defTabSz="914400">
              <a:lnSpc>
                <a:spcPct val="93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1" lang="it-IT" sz="4000" spc="-1" strike="noStrike">
                <a:solidFill>
                  <a:srgbClr val="000000"/>
                </a:solidFill>
                <a:latin typeface="Arial"/>
                <a:ea typeface="Microsoft YaHei"/>
              </a:rPr>
              <a:t>Modello di esecuzione di Node.js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asellaDiTesto 212"/>
          <p:cNvSpPr/>
          <p:nvPr/>
        </p:nvSpPr>
        <p:spPr>
          <a:xfrm>
            <a:off x="914400" y="4114800"/>
            <a:ext cx="8869680" cy="24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Esempio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un programma spedisce due richieste R1 e R2 a diversi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R1 e R2 sono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indipendenti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se R1 viene inviata con un'operazione </a:t>
            </a:r>
            <a:r>
              <a:rPr b="0" i="1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asincrona</a:t>
            </a: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, allora R2 può essere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inviata immediatamente dopo senza attendere la risposta di R1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conseguenza: programma </a:t>
            </a:r>
            <a:r>
              <a:rPr b="0" lang="it-IT" sz="2400" spc="-1" strike="noStrike" u="sng">
                <a:solidFill>
                  <a:srgbClr val="000000"/>
                </a:solidFill>
                <a:uFillTx/>
                <a:latin typeface="Arial"/>
                <a:ea typeface="Microsoft YaHei"/>
              </a:rPr>
              <a:t>più efficiente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entagon"/>
          <p:cNvSpPr/>
          <p:nvPr/>
        </p:nvSpPr>
        <p:spPr>
          <a:xfrm>
            <a:off x="3657600" y="2131560"/>
            <a:ext cx="1954080" cy="61452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Frame-2"/>
          <p:cNvSpPr/>
          <p:nvPr/>
        </p:nvSpPr>
        <p:spPr>
          <a:xfrm>
            <a:off x="5771880" y="2057400"/>
            <a:ext cx="1542960" cy="68868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1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entagon 1"/>
          <p:cNvSpPr/>
          <p:nvPr/>
        </p:nvSpPr>
        <p:spPr>
          <a:xfrm>
            <a:off x="3657600" y="3542040"/>
            <a:ext cx="1954080" cy="614520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77bc65"/>
              </a:gs>
              <a:gs pos="100000">
                <a:srgbClr val="127622"/>
              </a:gs>
            </a:gsLst>
            <a:lin ang="9000000"/>
          </a:gradFill>
          <a:ln cap="rnd" w="29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8280" rIns="98280" tIns="53280" bIns="53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Source Han Sans SC"/>
              </a:rPr>
              <a:t>richiesta R2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Frame- 1"/>
          <p:cNvSpPr/>
          <p:nvPr/>
        </p:nvSpPr>
        <p:spPr>
          <a:xfrm>
            <a:off x="5771880" y="3494160"/>
            <a:ext cx="1542960" cy="688680"/>
          </a:xfrm>
          <a:prstGeom prst="plaque">
            <a:avLst>
              <a:gd name="adj" fmla="val 25268"/>
            </a:avLst>
          </a:prstGeom>
          <a:solidFill>
            <a:srgbClr val="ffde59"/>
          </a:solidFill>
          <a:ln cap="rnd" w="12600">
            <a:solidFill>
              <a:srgbClr val="e8a202"/>
            </a:solidFill>
            <a:round/>
          </a:ln>
          <a:effectLst>
            <a:outerShdw dir="2700000" dist="35638" rotWithShape="0">
              <a:srgbClr val="e8a20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icrosoft YaHei"/>
              </a:rPr>
              <a:t>server 2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Figura a mano libera: forma 217"/>
          <p:cNvSpPr/>
          <p:nvPr/>
        </p:nvSpPr>
        <p:spPr>
          <a:xfrm>
            <a:off x="3657600" y="2798280"/>
            <a:ext cx="1599840" cy="685440"/>
          </a:xfrm>
          <a:custGeom>
            <a:avLst/>
            <a:gdLst>
              <a:gd name="textAreaLeft" fmla="*/ 0 w 1599840"/>
              <a:gd name="textAreaRight" fmla="*/ 1600560 w 1599840"/>
              <a:gd name="textAreaTop" fmla="*/ 171360 h 685440"/>
              <a:gd name="textAreaBottom" fmla="*/ 514440 h 685440"/>
            </a:gdLst>
            <a:ahLst/>
            <a:rect l="textAreaLeft" t="textAreaTop" r="textAreaRight" b="textAreaBottom"/>
            <a:pathLst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8100" y="16200"/>
                </a:lnTo>
                <a:lnTo>
                  <a:pt x="8100" y="18900"/>
                </a:lnTo>
                <a:lnTo>
                  <a:pt x="5500" y="18900"/>
                </a:lnTo>
                <a:lnTo>
                  <a:pt x="10800" y="21600"/>
                </a:lnTo>
                <a:lnTo>
                  <a:pt x="16100" y="18900"/>
                </a:lnTo>
                <a:lnTo>
                  <a:pt x="13500" y="18900"/>
                </a:lnTo>
                <a:lnTo>
                  <a:pt x="13500" y="16200"/>
                </a:lnTo>
                <a:lnTo>
                  <a:pt x="21600" y="16200"/>
                </a:lnTo>
                <a:lnTo>
                  <a:pt x="21600" y="5400"/>
                </a:lnTo>
                <a:lnTo>
                  <a:pt x="13500" y="5400"/>
                </a:lnTo>
                <a:lnTo>
                  <a:pt x="13500" y="2700"/>
                </a:lnTo>
                <a:lnTo>
                  <a:pt x="16100" y="2700"/>
                </a:lnTo>
                <a:lnTo>
                  <a:pt x="10800" y="0"/>
                </a:lnTo>
                <a:lnTo>
                  <a:pt x="5500" y="2700"/>
                </a:lnTo>
                <a:lnTo>
                  <a:pt x="8100" y="2700"/>
                </a:lnTo>
                <a:lnTo>
                  <a:pt x="8100" y="5400"/>
                </a:lnTo>
                <a:close/>
              </a:path>
            </a:pathLst>
          </a:custGeom>
          <a:gradFill rotWithShape="0">
            <a:gsLst>
              <a:gs pos="0">
                <a:srgbClr val="99ff33"/>
              </a:gs>
              <a:gs pos="100000">
                <a:srgbClr val="57ad00"/>
              </a:gs>
            </a:gsLst>
            <a:lin ang="90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indipendenti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Application>LibreOffice/24.2.5.2$Linux_X86_64 LibreOffice_project/420$Build-2</Application>
  <AppVersion>15.0000</AppVersion>
  <Words>681</Words>
  <Paragraphs>178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stefania stefania</dc:creator>
  <dc:description/>
  <dc:language>en-US</dc:language>
  <cp:lastModifiedBy>Davide Ancona</cp:lastModifiedBy>
  <dcterms:modified xsi:type="dcterms:W3CDTF">2024-11-05T21:01:12Z</dcterms:modified>
  <cp:revision>76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0x01010094E888929808F644817DE4CF175D9D79</vt:lpwstr>
  </property>
  <property fmtid="{D5CDD505-2E9C-101B-9397-08002B2CF9AE}" pid="3" name="Notes">
    <vt:i4>10</vt:i4>
  </property>
  <property fmtid="{D5CDD505-2E9C-101B-9397-08002B2CF9AE}" pid="4" name="PresentationFormat">
    <vt:lpwstr>Personalizzato</vt:lpwstr>
  </property>
  <property fmtid="{D5CDD505-2E9C-101B-9397-08002B2CF9AE}" pid="5" name="Slides">
    <vt:i4>17</vt:i4>
  </property>
</Properties>
</file>