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slide" Target="slides/slide20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838018-2BE6-4A24-A746-18DE50C034A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94450DFD-F41A-4244-9254-64E6057B725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28339825-F227-4634-9096-14C98A5601D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C83A2498-7BE7-4E01-B4F3-9439443DA49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7EA402BC-F4EE-4336-8884-0FC7B3E8B36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AF131CF1-E254-472B-8075-6A5C9F930D3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CAEF7891-A19B-4FC0-92B2-864AA2763A6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 idx="2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0E9C78B8-7457-4853-8FBD-E0C5AEB094C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2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AB862B0D-FCCA-419E-A84A-CCA6A1F0292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69F46450-B75B-4198-BFE8-CC482B9C5C2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30EDD76B-34B1-4B69-B8E6-294DDBF1D3E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0D562671-487E-4A00-88A9-B241C11187C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F829610F-E35D-4315-BD8A-B714EA466D1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65394209-9955-401F-8474-8F96F7E313F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79D7172C-C38C-4C1F-A0C7-1EB14009812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129D9E-2064-40F4-9B49-A0088EEEB5D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55435-BB62-4568-85B1-1C57A51DA8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01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102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560" cy="443088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A2337CB-6CE7-42BF-B734-C0F9B5F979AD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"/>
          </p:nvPr>
        </p:nvSpPr>
        <p:spPr>
          <a:xfrm>
            <a:off x="3339360" y="7006680"/>
            <a:ext cx="340164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3"/>
          </p:nvPr>
        </p:nvSpPr>
        <p:spPr>
          <a:xfrm>
            <a:off x="711936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D45AB0-5DAD-4C3A-A3DC-8670E294037B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4"/>
          </p:nvPr>
        </p:nvSpPr>
        <p:spPr>
          <a:xfrm>
            <a:off x="69300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2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" name="Google Shape;53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14;p29"/>
          <p:cNvSpPr/>
          <p:nvPr/>
        </p:nvSpPr>
        <p:spPr>
          <a:xfrm>
            <a:off x="276120" y="1685160"/>
            <a:ext cx="9565560" cy="35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NodeJs: Programmazione IoT, parte II</a:t>
            </a:r>
            <a:br>
              <a:rPr sz="5100"/>
            </a:br>
            <a:br>
              <a:rPr sz="48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mmagine 118" descr=""/>
          <p:cNvPicPr/>
          <p:nvPr/>
        </p:nvPicPr>
        <p:blipFill>
          <a:blip r:embed="rId1"/>
          <a:stretch/>
        </p:blipFill>
        <p:spPr>
          <a:xfrm>
            <a:off x="3429000" y="4104720"/>
            <a:ext cx="5994000" cy="366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2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Box 2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su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sellaDiTesto 167"/>
          <p:cNvSpPr/>
          <p:nvPr/>
        </p:nvSpPr>
        <p:spPr>
          <a:xfrm>
            <a:off x="914400" y="4800600"/>
            <a:ext cx="8869680" cy="13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esegue una callback di una promise soddisfatta, la callback accede tramite il suo parametro al risultato dell'operazione asincrona della promise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entagon 2"/>
          <p:cNvSpPr/>
          <p:nvPr/>
        </p:nvSpPr>
        <p:spPr>
          <a:xfrm>
            <a:off x="2944800" y="25146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soddisfatta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hevron 3"/>
          <p:cNvSpPr/>
          <p:nvPr/>
        </p:nvSpPr>
        <p:spPr>
          <a:xfrm>
            <a:off x="4572000" y="2515680"/>
            <a:ext cx="27428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sellaDiTesto 170"/>
          <p:cNvSpPr/>
          <p:nvPr/>
        </p:nvSpPr>
        <p:spPr>
          <a:xfrm>
            <a:off x="5257800" y="20844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4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4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su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sellaDiTesto 173"/>
          <p:cNvSpPr/>
          <p:nvPr/>
        </p:nvSpPr>
        <p:spPr>
          <a:xfrm>
            <a:off x="914400" y="4800600"/>
            <a:ext cx="886968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esegue una callback di una promise rifiutata, la callback accede tramite il suo parametro alle informazioni relative all'errore che non ha permesso il corretto completamento dell'operazione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entagon 4"/>
          <p:cNvSpPr/>
          <p:nvPr/>
        </p:nvSpPr>
        <p:spPr>
          <a:xfrm>
            <a:off x="2944800" y="25146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rifiutata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hevron 4"/>
          <p:cNvSpPr/>
          <p:nvPr/>
        </p:nvSpPr>
        <p:spPr>
          <a:xfrm>
            <a:off x="4572000" y="2515680"/>
            <a:ext cx="27428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sellaDiTesto 176"/>
          <p:cNvSpPr/>
          <p:nvPr/>
        </p:nvSpPr>
        <p:spPr>
          <a:xfrm>
            <a:off x="5257800" y="20844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2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Box 2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sellaDiTesto 179"/>
          <p:cNvSpPr/>
          <p:nvPr/>
        </p:nvSpPr>
        <p:spPr>
          <a:xfrm>
            <a:off x="731160" y="3146760"/>
            <a:ext cx="886968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operazioni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possono essere concatenate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ciò è possibile poiché i risultati di tali operazioni sono nuove promise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entagon 5"/>
          <p:cNvSpPr/>
          <p:nvPr/>
        </p:nvSpPr>
        <p:spPr>
          <a:xfrm>
            <a:off x="914400" y="52578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hevron 5"/>
          <p:cNvSpPr/>
          <p:nvPr/>
        </p:nvSpPr>
        <p:spPr>
          <a:xfrm>
            <a:off x="2440800" y="5259240"/>
            <a:ext cx="27428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sellaDiTesto 182"/>
          <p:cNvSpPr/>
          <p:nvPr/>
        </p:nvSpPr>
        <p:spPr>
          <a:xfrm>
            <a:off x="3126600" y="48276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hevron 6"/>
          <p:cNvSpPr/>
          <p:nvPr/>
        </p:nvSpPr>
        <p:spPr>
          <a:xfrm>
            <a:off x="6775560" y="5257800"/>
            <a:ext cx="27428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sellaDiTesto 184"/>
          <p:cNvSpPr/>
          <p:nvPr/>
        </p:nvSpPr>
        <p:spPr>
          <a:xfrm>
            <a:off x="7315200" y="48276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entagon 12"/>
          <p:cNvSpPr/>
          <p:nvPr/>
        </p:nvSpPr>
        <p:spPr>
          <a:xfrm>
            <a:off x="5257800" y="52578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3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3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sellaDiTesto 188"/>
          <p:cNvSpPr/>
          <p:nvPr/>
        </p:nvSpPr>
        <p:spPr>
          <a:xfrm>
            <a:off x="685800" y="2286000"/>
            <a:ext cx="8869680" cy="21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 richiesta R1 genera la promise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P1 viene soddisfatta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esegue la sua callback che genera una nuova promise P2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P2 viene soddisfatta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short-left-arrow 3"/>
          <p:cNvSpPr/>
          <p:nvPr/>
        </p:nvSpPr>
        <p:spPr>
          <a:xfrm flipH="1">
            <a:off x="227880" y="5426280"/>
            <a:ext cx="1554840" cy="119412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entagon 6"/>
          <p:cNvSpPr/>
          <p:nvPr/>
        </p:nvSpPr>
        <p:spPr>
          <a:xfrm>
            <a:off x="1783800" y="550476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soddisfatta P1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hevron 7"/>
          <p:cNvSpPr/>
          <p:nvPr/>
        </p:nvSpPr>
        <p:spPr>
          <a:xfrm>
            <a:off x="3319560" y="5514120"/>
            <a:ext cx="257868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eseguita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sellaDiTesto 192"/>
          <p:cNvSpPr/>
          <p:nvPr/>
        </p:nvSpPr>
        <p:spPr>
          <a:xfrm>
            <a:off x="4069800" y="508392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hevron 8"/>
          <p:cNvSpPr/>
          <p:nvPr/>
        </p:nvSpPr>
        <p:spPr>
          <a:xfrm>
            <a:off x="7397280" y="5514480"/>
            <a:ext cx="25142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non eseguita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sellaDiTesto 194"/>
          <p:cNvSpPr/>
          <p:nvPr/>
        </p:nvSpPr>
        <p:spPr>
          <a:xfrm>
            <a:off x="7943760" y="5047560"/>
            <a:ext cx="10476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entagon 7"/>
          <p:cNvSpPr/>
          <p:nvPr/>
        </p:nvSpPr>
        <p:spPr>
          <a:xfrm>
            <a:off x="5943600" y="55134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soddisfatta P2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Box 44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Box 45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asellaDiTesto 198"/>
          <p:cNvSpPr/>
          <p:nvPr/>
        </p:nvSpPr>
        <p:spPr>
          <a:xfrm>
            <a:off x="685800" y="2286000"/>
            <a:ext cx="8869680" cy="23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 richiesta R1 genera la promise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P1 viene soddisfatta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esegue la sua callback che genera una nuova promise P2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P2 viene rifiutata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short-left-arrow 4"/>
          <p:cNvSpPr/>
          <p:nvPr/>
        </p:nvSpPr>
        <p:spPr>
          <a:xfrm flipH="1">
            <a:off x="235080" y="5433840"/>
            <a:ext cx="1554840" cy="119412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entagon 8"/>
          <p:cNvSpPr/>
          <p:nvPr/>
        </p:nvSpPr>
        <p:spPr>
          <a:xfrm>
            <a:off x="1791000" y="551232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soddisfatta P1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hevron 9"/>
          <p:cNvSpPr/>
          <p:nvPr/>
        </p:nvSpPr>
        <p:spPr>
          <a:xfrm>
            <a:off x="3326760" y="5521680"/>
            <a:ext cx="257868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eseguita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sellaDiTesto 202"/>
          <p:cNvSpPr/>
          <p:nvPr/>
        </p:nvSpPr>
        <p:spPr>
          <a:xfrm>
            <a:off x="4077000" y="509148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hevron 10"/>
          <p:cNvSpPr/>
          <p:nvPr/>
        </p:nvSpPr>
        <p:spPr>
          <a:xfrm>
            <a:off x="7404480" y="5522040"/>
            <a:ext cx="25142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 eseguita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sellaDiTesto 204"/>
          <p:cNvSpPr/>
          <p:nvPr/>
        </p:nvSpPr>
        <p:spPr>
          <a:xfrm>
            <a:off x="7950960" y="5055120"/>
            <a:ext cx="10476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entagon 9"/>
          <p:cNvSpPr/>
          <p:nvPr/>
        </p:nvSpPr>
        <p:spPr>
          <a:xfrm>
            <a:off x="5950800" y="552096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rifiutata P2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4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4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short-left-arrow 5"/>
          <p:cNvSpPr/>
          <p:nvPr/>
        </p:nvSpPr>
        <p:spPr>
          <a:xfrm flipH="1">
            <a:off x="235080" y="5433840"/>
            <a:ext cx="1554840" cy="119412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entagon 10"/>
          <p:cNvSpPr/>
          <p:nvPr/>
        </p:nvSpPr>
        <p:spPr>
          <a:xfrm>
            <a:off x="1791000" y="551232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rifiutata P1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hevron 11"/>
          <p:cNvSpPr/>
          <p:nvPr/>
        </p:nvSpPr>
        <p:spPr>
          <a:xfrm>
            <a:off x="3326760" y="5521680"/>
            <a:ext cx="257868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non eseguita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sellaDiTesto 211"/>
          <p:cNvSpPr/>
          <p:nvPr/>
        </p:nvSpPr>
        <p:spPr>
          <a:xfrm>
            <a:off x="4077000" y="509148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hevron 12"/>
          <p:cNvSpPr/>
          <p:nvPr/>
        </p:nvSpPr>
        <p:spPr>
          <a:xfrm>
            <a:off x="7404480" y="5522040"/>
            <a:ext cx="25142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 eseguita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sellaDiTesto 213"/>
          <p:cNvSpPr/>
          <p:nvPr/>
        </p:nvSpPr>
        <p:spPr>
          <a:xfrm>
            <a:off x="7950960" y="5055120"/>
            <a:ext cx="10476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entagon 11"/>
          <p:cNvSpPr/>
          <p:nvPr/>
        </p:nvSpPr>
        <p:spPr>
          <a:xfrm>
            <a:off x="5950800" y="552096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rifiutata P2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sellaDiTesto 215"/>
          <p:cNvSpPr/>
          <p:nvPr/>
        </p:nvSpPr>
        <p:spPr>
          <a:xfrm>
            <a:off x="686160" y="2286360"/>
            <a:ext cx="8869680" cy="23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 richiesta R1 genera la promise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P1 viene rifiutata </a:t>
            </a: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 e  genera una nuova promise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rifiutata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P2 equivalente a P1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esegue la sua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36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37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Concatenazioni di promise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asellaDiTesto 218"/>
          <p:cNvSpPr/>
          <p:nvPr/>
        </p:nvSpPr>
        <p:spPr>
          <a:xfrm>
            <a:off x="914400" y="2335680"/>
            <a:ext cx="8869680" cy="21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R2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dipende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dalla risposta della richiesta R1, quindi può essere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spedita solo dopo che è disponibile il suo risultato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short-left-arrow 6"/>
          <p:cNvSpPr/>
          <p:nvPr/>
        </p:nvSpPr>
        <p:spPr>
          <a:xfrm flipH="1">
            <a:off x="235080" y="4283280"/>
            <a:ext cx="1554840" cy="1194120"/>
          </a:xfrm>
          <a:prstGeom prst="leftArrow">
            <a:avLst>
              <a:gd name="adj1" fmla="val 50625"/>
              <a:gd name="adj2" fmla="val 65457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entagon 13"/>
          <p:cNvSpPr/>
          <p:nvPr/>
        </p:nvSpPr>
        <p:spPr>
          <a:xfrm>
            <a:off x="1791000" y="436176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 P1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hevron 13"/>
          <p:cNvSpPr/>
          <p:nvPr/>
        </p:nvSpPr>
        <p:spPr>
          <a:xfrm>
            <a:off x="3326760" y="4371120"/>
            <a:ext cx="257868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asellaDiTesto 222"/>
          <p:cNvSpPr/>
          <p:nvPr/>
        </p:nvSpPr>
        <p:spPr>
          <a:xfrm>
            <a:off x="4077000" y="394092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hevron 14"/>
          <p:cNvSpPr/>
          <p:nvPr/>
        </p:nvSpPr>
        <p:spPr>
          <a:xfrm>
            <a:off x="7404480" y="4371480"/>
            <a:ext cx="25142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asellaDiTesto 224"/>
          <p:cNvSpPr/>
          <p:nvPr/>
        </p:nvSpPr>
        <p:spPr>
          <a:xfrm>
            <a:off x="7950960" y="3904560"/>
            <a:ext cx="10476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catch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entagon 14"/>
          <p:cNvSpPr/>
          <p:nvPr/>
        </p:nvSpPr>
        <p:spPr>
          <a:xfrm>
            <a:off x="5950800" y="43704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Source Han Sans SC"/>
              </a:rPr>
              <a:t>promise P2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short-left-arrow 7"/>
          <p:cNvSpPr/>
          <p:nvPr/>
        </p:nvSpPr>
        <p:spPr>
          <a:xfrm flipH="1">
            <a:off x="4113000" y="4800240"/>
            <a:ext cx="1142640" cy="685440"/>
          </a:xfrm>
          <a:prstGeom prst="leftArrow">
            <a:avLst>
              <a:gd name="adj1" fmla="val 50625"/>
              <a:gd name="adj2" fmla="val 83791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sellaDiTesto 227"/>
          <p:cNvSpPr/>
          <p:nvPr/>
        </p:nvSpPr>
        <p:spPr>
          <a:xfrm>
            <a:off x="685800" y="5643000"/>
            <a:ext cx="8869680" cy="14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Osservazione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grazie  alle promise le callback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sono più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annidate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24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 Box 25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async/await (ES 2017)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asellaDiTesto 230"/>
          <p:cNvSpPr/>
          <p:nvPr/>
        </p:nvSpPr>
        <p:spPr>
          <a:xfrm>
            <a:off x="731160" y="4800600"/>
            <a:ext cx="886968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Motivazioni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uso </a:t>
            </a:r>
            <a:r>
              <a:rPr b="0" lang="it-IT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trasparente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di promise, callback e operazioni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promuove lo stile della </a:t>
            </a:r>
            <a:r>
              <a:rPr b="0" lang="it-IT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programmazione sincrona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Regole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una funzione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restituisce sempre implicitamente 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 suo interno può essere usato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per la gestione implicita di 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await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sospende l'esecuzione fino a quando la promise non viene risolta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short-left-arrow 8"/>
          <p:cNvSpPr/>
          <p:nvPr/>
        </p:nvSpPr>
        <p:spPr>
          <a:xfrm flipH="1">
            <a:off x="1141200" y="3173400"/>
            <a:ext cx="2057040" cy="685440"/>
          </a:xfrm>
          <a:prstGeom prst="leftArrow">
            <a:avLst>
              <a:gd name="adj1" fmla="val 50625"/>
              <a:gd name="adj2" fmla="val 150825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await 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ttangolo con angoli arrotondati 232"/>
          <p:cNvSpPr/>
          <p:nvPr/>
        </p:nvSpPr>
        <p:spPr>
          <a:xfrm>
            <a:off x="3200400" y="3173400"/>
            <a:ext cx="1599840" cy="685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999999"/>
                </a:solidFill>
                <a:latin typeface="Arial"/>
                <a:ea typeface="Microsoft YaHei"/>
              </a:rPr>
              <a:t>risultato 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short-left-arrow 9"/>
          <p:cNvSpPr/>
          <p:nvPr/>
        </p:nvSpPr>
        <p:spPr>
          <a:xfrm flipH="1">
            <a:off x="1150920" y="3173400"/>
            <a:ext cx="2057040" cy="685440"/>
          </a:xfrm>
          <a:prstGeom prst="leftArrow">
            <a:avLst>
              <a:gd name="adj1" fmla="val 50625"/>
              <a:gd name="adj2" fmla="val 150825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ttangolo con angoli arrotondati 234"/>
          <p:cNvSpPr/>
          <p:nvPr/>
        </p:nvSpPr>
        <p:spPr>
          <a:xfrm>
            <a:off x="3210120" y="3173400"/>
            <a:ext cx="1599840" cy="685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999999"/>
                </a:solidFill>
                <a:latin typeface="Arial"/>
                <a:ea typeface="Microsoft YaHei"/>
              </a:rPr>
              <a:t>risultato1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short-left-arrow 10"/>
          <p:cNvSpPr/>
          <p:nvPr/>
        </p:nvSpPr>
        <p:spPr>
          <a:xfrm flipH="1">
            <a:off x="4799880" y="3173400"/>
            <a:ext cx="2742840" cy="685440"/>
          </a:xfrm>
          <a:prstGeom prst="leftArrow">
            <a:avLst>
              <a:gd name="adj1" fmla="val 50625"/>
              <a:gd name="adj2" fmla="val 201099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R2(risultato1)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ttangolo con angoli arrotondati 236"/>
          <p:cNvSpPr/>
          <p:nvPr/>
        </p:nvSpPr>
        <p:spPr>
          <a:xfrm>
            <a:off x="7543800" y="3173400"/>
            <a:ext cx="1599840" cy="685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999999"/>
                </a:solidFill>
                <a:latin typeface="Arial"/>
                <a:ea typeface="Microsoft YaHei"/>
              </a:rPr>
              <a:t>risultato2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asellaDiTesto 237"/>
          <p:cNvSpPr/>
          <p:nvPr/>
        </p:nvSpPr>
        <p:spPr>
          <a:xfrm>
            <a:off x="1371600" y="27432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asellaDiTesto 238"/>
          <p:cNvSpPr/>
          <p:nvPr/>
        </p:nvSpPr>
        <p:spPr>
          <a:xfrm>
            <a:off x="5029200" y="27432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ttangolo con angoli arrotondati 239"/>
          <p:cNvSpPr/>
          <p:nvPr/>
        </p:nvSpPr>
        <p:spPr>
          <a:xfrm>
            <a:off x="685800" y="2286000"/>
            <a:ext cx="8869680" cy="20570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asellaDiTesto 240"/>
          <p:cNvSpPr/>
          <p:nvPr/>
        </p:nvSpPr>
        <p:spPr>
          <a:xfrm>
            <a:off x="914400" y="1828800"/>
            <a:ext cx="1142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Source Han Sans SC"/>
              </a:rPr>
              <a:t>async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8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209" name="Immagine 3" descr="Immagine che contiene Carattere, diagramma, testo, Elementi grafici&#10;&#10;Descrizione generata automaticamente"/>
          <p:cNvPicPr/>
          <p:nvPr/>
        </p:nvPicPr>
        <p:blipFill>
          <a:blip r:embed="rId2"/>
          <a:stretch/>
        </p:blipFill>
        <p:spPr>
          <a:xfrm>
            <a:off x="6475320" y="4804200"/>
            <a:ext cx="3328200" cy="25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213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214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215" name="CasellaDiTesto 249"/>
          <p:cNvSpPr/>
          <p:nvPr/>
        </p:nvSpPr>
        <p:spPr>
          <a:xfrm>
            <a:off x="503280" y="3250800"/>
            <a:ext cx="8869680" cy="38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quali sono i principali difetti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qual'è il problema delle callback annidate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si può risolvere introducendo la nozione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l'uso delle operazioni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sulle promise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l'uso trasparente delle promise mediante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impareremo?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82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83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84" name="CasellaDiTesto 249"/>
          <p:cNvSpPr/>
          <p:nvPr/>
        </p:nvSpPr>
        <p:spPr>
          <a:xfrm>
            <a:off x="503280" y="3250800"/>
            <a:ext cx="8869680" cy="38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quali sono i principali difetti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qual'è il problema delle callback annidate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si può risolvere introducendo la nozione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l'uso delle operazioni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then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catch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sulle promise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l'uso trasparente delle promise mediante 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b="0" lang="it-IT" sz="24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it-IT" sz="496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"/>
          <p:cNvSpPr/>
          <p:nvPr/>
        </p:nvSpPr>
        <p:spPr>
          <a:xfrm>
            <a:off x="543240" y="-91440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Punti deboli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Box 2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defTabSz="914400"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87" name="CasellaDiTesto 121"/>
          <p:cNvSpPr/>
          <p:nvPr/>
        </p:nvSpPr>
        <p:spPr>
          <a:xfrm>
            <a:off x="812880" y="4800600"/>
            <a:ext cx="855936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livello di annidamento delle callback rende il codice poco comprensibile e difficile da verificare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degli errori problematica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poco efficiente per calcolo intensivo che richiede poche operazioni di i/o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ttangolo 122"/>
          <p:cNvSpPr/>
          <p:nvPr/>
        </p:nvSpPr>
        <p:spPr>
          <a:xfrm>
            <a:off x="228600" y="2743200"/>
            <a:ext cx="2640960" cy="85680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annidamento callback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Rettangolo 123"/>
          <p:cNvSpPr/>
          <p:nvPr/>
        </p:nvSpPr>
        <p:spPr>
          <a:xfrm>
            <a:off x="3073680" y="3600360"/>
            <a:ext cx="2869560" cy="85680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gestione errori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Rettangolo 124"/>
          <p:cNvSpPr/>
          <p:nvPr/>
        </p:nvSpPr>
        <p:spPr>
          <a:xfrm>
            <a:off x="5943240" y="2285640"/>
            <a:ext cx="3200400" cy="85680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poco efficiente per calcolo intensivo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3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Box 4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defTabSz="914400"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93" name="CasellaDiTesto 127"/>
          <p:cNvSpPr/>
          <p:nvPr/>
        </p:nvSpPr>
        <p:spPr>
          <a:xfrm>
            <a:off x="813240" y="5179680"/>
            <a:ext cx="886968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1+2) uso di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async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await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3) uso di librerie predefinite per la programmazione concorrente: 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worker_threads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child_process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b="0" lang="it-IT" sz="2000" spc="-1" strike="noStrike">
                <a:solidFill>
                  <a:srgbClr val="000000"/>
                </a:solidFill>
                <a:latin typeface="Mono"/>
                <a:ea typeface="Microsoft YaHei"/>
              </a:rPr>
              <a:t>cluster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Box 7"/>
          <p:cNvSpPr/>
          <p:nvPr/>
        </p:nvSpPr>
        <p:spPr>
          <a:xfrm>
            <a:off x="1149480" y="127404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Possibili soluzioni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ttangolo con angoli arrotondati 129"/>
          <p:cNvSpPr/>
          <p:nvPr/>
        </p:nvSpPr>
        <p:spPr>
          <a:xfrm>
            <a:off x="2311200" y="3155400"/>
            <a:ext cx="5232240" cy="45324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Promise, async/await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Figura a mano libera: forma 130"/>
          <p:cNvSpPr/>
          <p:nvPr/>
        </p:nvSpPr>
        <p:spPr>
          <a:xfrm rot="5400000">
            <a:off x="1631160" y="315612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7" name="Rettangolo con angoli arrotondati 131"/>
          <p:cNvSpPr/>
          <p:nvPr/>
        </p:nvSpPr>
        <p:spPr>
          <a:xfrm>
            <a:off x="2311200" y="3836520"/>
            <a:ext cx="5232240" cy="45288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per la concorrenza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igura a mano libera: forma 132"/>
          <p:cNvSpPr/>
          <p:nvPr/>
        </p:nvSpPr>
        <p:spPr>
          <a:xfrm rot="5400000">
            <a:off x="1631160" y="383940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1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Box 2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L'annidamento delle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sellaDiTesto 135"/>
          <p:cNvSpPr/>
          <p:nvPr/>
        </p:nvSpPr>
        <p:spPr>
          <a:xfrm>
            <a:off x="959760" y="4164480"/>
            <a:ext cx="8869680" cy="33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R2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dipende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dalla risposta della richiesta R1, quindi può essere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spedita solo dopo che è disponibile il suo risultato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conseguenza: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l'operazione asincrona che spedisce R2 va inserita nella callback dell'evento “risposta-ricevuta” da 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la callback dell'evento “risposta-ricevuta” da R2 è </a:t>
            </a:r>
            <a:r>
              <a:rPr b="0" lang="it-IT" sz="22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annidata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all'interno callback dell'evento “risposta-ricevuta” da R1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entagon 3"/>
          <p:cNvSpPr/>
          <p:nvPr/>
        </p:nvSpPr>
        <p:spPr>
          <a:xfrm>
            <a:off x="795960" y="2432520"/>
            <a:ext cx="2057040" cy="13712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hevron 2"/>
          <p:cNvSpPr/>
          <p:nvPr/>
        </p:nvSpPr>
        <p:spPr>
          <a:xfrm>
            <a:off x="2286000" y="2432520"/>
            <a:ext cx="7396920" cy="13712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                                            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di R1                                              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entagon 1"/>
          <p:cNvSpPr/>
          <p:nvPr/>
        </p:nvSpPr>
        <p:spPr>
          <a:xfrm>
            <a:off x="4773600" y="2541600"/>
            <a:ext cx="2057040" cy="1115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hevron 1"/>
          <p:cNvSpPr/>
          <p:nvPr/>
        </p:nvSpPr>
        <p:spPr>
          <a:xfrm>
            <a:off x="6400800" y="2542680"/>
            <a:ext cx="27428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di R2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Box 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in Node.js (ES 2015)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sellaDiTesto 142"/>
          <p:cNvSpPr/>
          <p:nvPr/>
        </p:nvSpPr>
        <p:spPr>
          <a:xfrm>
            <a:off x="914400" y="4114800"/>
            <a:ext cx="886968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rappresenta l'eventuale risultato di un'operazione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ort-left-arrow"/>
          <p:cNvSpPr/>
          <p:nvPr/>
        </p:nvSpPr>
        <p:spPr>
          <a:xfrm flipH="1">
            <a:off x="1139040" y="2514600"/>
            <a:ext cx="3885840" cy="1142640"/>
          </a:xfrm>
          <a:prstGeom prst="leftArrow">
            <a:avLst>
              <a:gd name="adj1" fmla="val 50625"/>
              <a:gd name="adj2" fmla="val 170935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operazione asincrona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ttangolo con angoli arrotondati 144"/>
          <p:cNvSpPr/>
          <p:nvPr/>
        </p:nvSpPr>
        <p:spPr>
          <a:xfrm>
            <a:off x="5029200" y="2286000"/>
            <a:ext cx="2166840" cy="14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999999"/>
                </a:solidFill>
                <a:latin typeface="Arial"/>
                <a:ea typeface="Microsoft YaHei"/>
              </a:rPr>
              <a:t>Promise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Box 13"/>
          <p:cNvSpPr/>
          <p:nvPr/>
        </p:nvSpPr>
        <p:spPr>
          <a:xfrm>
            <a:off x="1143000" y="9144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Promise: principali caratteristiche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asellaDiTesto 147"/>
          <p:cNvSpPr/>
          <p:nvPr/>
        </p:nvSpPr>
        <p:spPr>
          <a:xfrm>
            <a:off x="914400" y="4800600"/>
            <a:ext cx="886968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promise si può trovare in due principali diversi stati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inizialmente è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pendente (pending)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l'operazione asincrona associata a essa non è stata ancora completata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quando l'operazione asincrona viene completata, la corrispondente promise passa alla stato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risolta (settled)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ttangolo con angoli arrotondati 148"/>
          <p:cNvSpPr/>
          <p:nvPr/>
        </p:nvSpPr>
        <p:spPr>
          <a:xfrm>
            <a:off x="2971800" y="2743200"/>
            <a:ext cx="170964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promise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ttangolo con angoli arrotondati 149"/>
          <p:cNvSpPr/>
          <p:nvPr/>
        </p:nvSpPr>
        <p:spPr>
          <a:xfrm>
            <a:off x="6144840" y="3429000"/>
            <a:ext cx="20844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rifiutata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ttangolo con angoli arrotondati 150"/>
          <p:cNvSpPr/>
          <p:nvPr/>
        </p:nvSpPr>
        <p:spPr>
          <a:xfrm>
            <a:off x="6172200" y="2286000"/>
            <a:ext cx="205704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soddisfatta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plit-arrow"/>
          <p:cNvSpPr/>
          <p:nvPr/>
        </p:nvSpPr>
        <p:spPr>
          <a:xfrm rot="5400000">
            <a:off x="4745520" y="2568960"/>
            <a:ext cx="1371240" cy="1427040"/>
          </a:xfrm>
          <a:custGeom>
            <a:avLst/>
            <a:gdLst>
              <a:gd name="textAreaLeft" fmla="*/ 0 w 1371240"/>
              <a:gd name="textAreaRight" fmla="*/ 1371600 w 1371240"/>
              <a:gd name="textAreaTop" fmla="*/ 0 h 1427040"/>
              <a:gd name="textAreaBottom" fmla="*/ 1427400 h 1427040"/>
            </a:gdLst>
            <a:ahLst/>
            <a:rect l="textAreaLeft" t="textAreaTop" r="textAreaRight" b="textAreaBottom"/>
            <a:pathLst>
              <a:path w="787" h="799">
                <a:moveTo>
                  <a:pt x="439" y="12"/>
                </a:moveTo>
                <a:lnTo>
                  <a:pt x="535" y="102"/>
                </a:lnTo>
                <a:lnTo>
                  <a:pt x="391" y="246"/>
                </a:lnTo>
                <a:lnTo>
                  <a:pt x="252" y="108"/>
                </a:lnTo>
                <a:lnTo>
                  <a:pt x="349" y="12"/>
                </a:lnTo>
                <a:lnTo>
                  <a:pt x="0" y="0"/>
                </a:lnTo>
                <a:lnTo>
                  <a:pt x="12" y="348"/>
                </a:lnTo>
                <a:lnTo>
                  <a:pt x="108" y="258"/>
                </a:lnTo>
                <a:lnTo>
                  <a:pt x="282" y="433"/>
                </a:lnTo>
                <a:lnTo>
                  <a:pt x="282" y="799"/>
                </a:lnTo>
                <a:lnTo>
                  <a:pt x="511" y="799"/>
                </a:lnTo>
                <a:lnTo>
                  <a:pt x="511" y="427"/>
                </a:lnTo>
                <a:lnTo>
                  <a:pt x="685" y="252"/>
                </a:lnTo>
                <a:lnTo>
                  <a:pt x="781" y="348"/>
                </a:lnTo>
                <a:lnTo>
                  <a:pt x="787" y="0"/>
                </a:lnTo>
                <a:lnTo>
                  <a:pt x="439" y="12"/>
                </a:lnTo>
                <a:close/>
              </a:path>
            </a:pathLst>
          </a:custGeom>
          <a:solidFill>
            <a:srgbClr val="bbe3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18" name="Immagine 152" descr=""/>
          <p:cNvPicPr/>
          <p:nvPr/>
        </p:nvPicPr>
        <p:blipFill>
          <a:blip r:embed="rId1"/>
          <a:stretch/>
        </p:blipFill>
        <p:spPr>
          <a:xfrm>
            <a:off x="4101480" y="1143000"/>
            <a:ext cx="2298960" cy="3689280"/>
          </a:xfrm>
          <a:prstGeom prst="rect">
            <a:avLst/>
          </a:prstGeom>
          <a:ln w="0">
            <a:noFill/>
          </a:ln>
        </p:spPr>
      </p:pic>
      <p:sp>
        <p:nvSpPr>
          <p:cNvPr id="119" name="CasellaDiTesto 153"/>
          <p:cNvSpPr/>
          <p:nvPr/>
        </p:nvSpPr>
        <p:spPr>
          <a:xfrm>
            <a:off x="2962440" y="1632240"/>
            <a:ext cx="19040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pendente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asellaDiTesto 154"/>
          <p:cNvSpPr/>
          <p:nvPr/>
        </p:nvSpPr>
        <p:spPr>
          <a:xfrm>
            <a:off x="6172200" y="1632240"/>
            <a:ext cx="19040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risolta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6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Box 17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soddisfatta/rifiutata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sellaDiTesto 157"/>
          <p:cNvSpPr/>
          <p:nvPr/>
        </p:nvSpPr>
        <p:spPr>
          <a:xfrm>
            <a:off x="959760" y="4160160"/>
            <a:ext cx="886968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quando una promise è risolta può essere o </a:t>
            </a:r>
            <a:r>
              <a:rPr b="0" i="1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soddisfatta (fulfilled)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o </a:t>
            </a:r>
            <a:r>
              <a:rPr b="0" i="1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rifiutata (rejected)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soddisfatta: la sua operazione asincrona si è completata con successo; l'eventuale risultato è disponibile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promise rifiutata: la sua operazione asincrona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non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si è completata con successo; le informazioni sull'errore che si è verificato sono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ttangolo con angoli arrotondati 158"/>
          <p:cNvSpPr/>
          <p:nvPr/>
        </p:nvSpPr>
        <p:spPr>
          <a:xfrm>
            <a:off x="2057400" y="3200400"/>
            <a:ext cx="20844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promise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rifiutata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ttangolo con angoli arrotondati 159"/>
          <p:cNvSpPr/>
          <p:nvPr/>
        </p:nvSpPr>
        <p:spPr>
          <a:xfrm>
            <a:off x="2084760" y="2057400"/>
            <a:ext cx="205704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cc00"/>
              </a:gs>
            </a:gsLst>
            <a:lin ang="5400000"/>
          </a:gra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promise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Microsoft YaHei"/>
              </a:rPr>
              <a:t>soddisfatta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hort-left-arrow 1"/>
          <p:cNvSpPr/>
          <p:nvPr/>
        </p:nvSpPr>
        <p:spPr>
          <a:xfrm flipH="1">
            <a:off x="4339440" y="2057400"/>
            <a:ext cx="2971440" cy="914040"/>
          </a:xfrm>
          <a:prstGeom prst="leftArrow">
            <a:avLst>
              <a:gd name="adj1" fmla="val 50625"/>
              <a:gd name="adj2" fmla="val 163393"/>
            </a:avLst>
          </a:prstGeom>
          <a:gradFill rotWithShape="0">
            <a:gsLst>
              <a:gs pos="0">
                <a:srgbClr val="66ff00"/>
              </a:gs>
              <a:gs pos="100000">
                <a:srgbClr val="00cc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risultato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ort-left-arrow 2"/>
          <p:cNvSpPr/>
          <p:nvPr/>
        </p:nvSpPr>
        <p:spPr>
          <a:xfrm flipH="1">
            <a:off x="4339440" y="3200400"/>
            <a:ext cx="2971440" cy="914040"/>
          </a:xfrm>
          <a:prstGeom prst="leftArrow">
            <a:avLst>
              <a:gd name="adj1" fmla="val 50625"/>
              <a:gd name="adj2" fmla="val 163393"/>
            </a:avLst>
          </a:prstGeom>
          <a:gradFill rotWithShape="0">
            <a:gsLst>
              <a:gs pos="0">
                <a:srgbClr val="ff6600"/>
              </a:gs>
              <a:gs pos="100000">
                <a:srgbClr val="cc0000"/>
              </a:gs>
            </a:gsLst>
            <a:lin ang="10800000"/>
          </a:gradFill>
          <a:ln w="2916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errore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29" name="Elemento grafico 5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30" name="Immagine 1" descr="Immagine che contiene Carattere, diagramma, testo, Elementi grafici&#10;&#10;Descrizione generata automaticamente"/>
          <p:cNvPicPr/>
          <p:nvPr/>
        </p:nvPicPr>
        <p:blipFill>
          <a:blip r:embed="rId2"/>
          <a:stretch/>
        </p:blipFill>
        <p:spPr>
          <a:xfrm>
            <a:off x="6475320" y="4804200"/>
            <a:ext cx="3328200" cy="25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Application>LibreOffice/24.2.5.2$Linux_X86_64 LibreOffice_project/420$Build-2</Application>
  <AppVersion>15.0000</AppVersion>
  <Words>823</Words>
  <Paragraphs>236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stefania stefania</dc:creator>
  <dc:description/>
  <dc:language>en-US</dc:language>
  <cp:lastModifiedBy>Davide Ancona</cp:lastModifiedBy>
  <dcterms:modified xsi:type="dcterms:W3CDTF">2024-11-05T21:42:15Z</dcterms:modified>
  <cp:revision>104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i4>14</vt:i4>
  </property>
  <property fmtid="{D5CDD505-2E9C-101B-9397-08002B2CF9AE}" pid="4" name="PresentationFormat">
    <vt:lpwstr>Personalizzato</vt:lpwstr>
  </property>
  <property fmtid="{D5CDD505-2E9C-101B-9397-08002B2CF9AE}" pid="5" name="Slides">
    <vt:i4>20</vt:i4>
  </property>
</Properties>
</file>