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3" r:id="rId14"/>
    <p:sldMasterId id="2147483675" r:id="rId15"/>
    <p:sldMasterId id="2147483677" r:id="rId16"/>
    <p:sldMasterId id="2147483679" r:id="rId17"/>
    <p:sldMasterId id="2147483681" r:id="rId18"/>
    <p:sldMasterId id="2147483683" r:id="rId19"/>
    <p:sldMasterId id="2147483685" r:id="rId20"/>
    <p:sldMasterId id="2147483687" r:id="rId21"/>
    <p:sldMasterId id="2147483688" r:id="rId22"/>
    <p:sldMasterId id="2147483689" r:id="rId23"/>
    <p:sldMasterId id="2147483690" r:id="rId24"/>
    <p:sldMasterId id="2147483691" r:id="rId25"/>
  </p:sldMasterIdLst>
  <p:notesMasterIdLst>
    <p:notesMasterId r:id="rId26"/>
  </p:notes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notesMaster" Target="notesMasters/notesMaster1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slide" Target="slides/slide12.xml"/><Relationship Id="rId39" Type="http://schemas.openxmlformats.org/officeDocument/2006/relationships/slide" Target="slides/slide13.xml"/><Relationship Id="rId40" Type="http://schemas.openxmlformats.org/officeDocument/2006/relationships/slide" Target="slides/slide14.xml"/><Relationship Id="rId41" Type="http://schemas.openxmlformats.org/officeDocument/2006/relationships/slide" Target="slides/slide15.xml"/><Relationship Id="rId42" Type="http://schemas.openxmlformats.org/officeDocument/2006/relationships/slide" Target="slides/slide16.xml"/><Relationship Id="rId4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dt" idx="5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ftr" idx="6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B3903F9-E193-4807-A96E-94CBF980C0F4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In questo modulo vedremo quali tipo di architetture si possono usare per supportare un esperimento diffuso di biomonitoraggio utilizzando principi e tecnologie per internet delle cose e big data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ldImg"/>
          </p:nvPr>
        </p:nvSpPr>
        <p:spPr>
          <a:xfrm>
            <a:off x="1108080" y="801720"/>
            <a:ext cx="5344920" cy="40096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Num" idx="15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B4C55BB6-C2BC-425F-9FB1-D7CA95AC612D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1108080" y="801720"/>
            <a:ext cx="5344920" cy="400968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Quale affermazione è vera?</a:t>
            </a:r>
            <a:br>
              <a:rPr sz="1200"/>
            </a:b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A) HTTP è un protocollo asincrono mentre MQTT è un protocollo sincrono</a:t>
            </a:r>
            <a:br>
              <a:rPr sz="1200"/>
            </a:b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B) Quando una richiesta HTTP ha successo si possono poi ricevere sequenze di ad intervalli regolari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C) MQTT è un protocollo client/server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D) Con una sola connessione  MQTT possiamo ricevere dati da un numero arbitrario di nodi di una rete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Num" idx="16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BF23AE70-90B8-4E53-9BC5-09F81645556B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Num" idx="17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0B582A9A-FF65-4258-B927-4EAAC150BB7E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1108080" y="801720"/>
            <a:ext cx="5344920" cy="4009680"/>
          </a:xfrm>
          <a:prstGeom prst="rect">
            <a:avLst/>
          </a:prstGeom>
          <a:ln w="0">
            <a:noFill/>
          </a:ln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Quale affermazione è vera?</a:t>
            </a:r>
            <a:br>
              <a:rPr sz="1200"/>
            </a:b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A) HTTP è un protocollo asincrono mentre MQTT è un protocollo sincrono</a:t>
            </a:r>
            <a:br>
              <a:rPr sz="1200"/>
            </a:b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B) Quando una richiesta HTTP ha successo si possono poi ricevere sequenze di ad intervalli regolari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C) MQTT è un protocollo client/server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D) Con una sola connessione  MQTT possiamo ricevere dati da un numero arbitrario di nodi di una rete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linguaggi di programmazione ad alto livello come C, Python e NodeJs possono essere usati anche per programmare i device.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Questa è una vera rivoluziona, nata molti anni fa con il progetto open hardware Arduino, che sta trasformando il mondo Dev introducendo un layer trasversale a Edge, Fog e Cloud dove lo sviluppatore potrà usare gli stessi strumenti e linguaggi in maniera trasparente al contesti sottostante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ldImg"/>
          </p:nvPr>
        </p:nvSpPr>
        <p:spPr>
          <a:xfrm>
            <a:off x="1108080" y="801720"/>
            <a:ext cx="5344920" cy="40096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Num" idx="8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D0D8D731-2064-46A0-96D4-9939BA393DF8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ldImg"/>
          </p:nvPr>
        </p:nvSpPr>
        <p:spPr>
          <a:xfrm>
            <a:off x="1123920" y="83016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Quali sono i metodi e le tecnologie informatiche 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utili per poter applicare algoritmi di Intelligenza Artificiale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a grandi moli di dati provenienti da sensori 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che richiedono elaborazioni di diversa granularità e complessità?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Parleremo di IoT, Edge, Fog, Cloud, architetture software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ed esempi su particolari domini applicativi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Num" idx="9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12F8A6ED-1024-4697-A8FB-DB7D718FBF3F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sldImg"/>
          </p:nvPr>
        </p:nvSpPr>
        <p:spPr>
          <a:xfrm>
            <a:off x="1123920" y="83016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Quali sono i metodi e le tecnologie informatiche 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utili per poter applicare algoritmi di Intelligenza Artificiale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a grandi moli di dati provenienti da sensori 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che richiedono elaborazioni di diversa granularità e complessità?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Parleremo di IoT, Edge, Fog, Cloud, architetture software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ed esempi su particolari domini applicativi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Num" idx="10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C0177613-2B8B-40FB-850E-296701BC4668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Num" idx="11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9F371600-78D8-4009-9B00-EE3E8881EEC2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1108080" y="801720"/>
            <a:ext cx="5344920" cy="400968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Quale affermazione è vera?</a:t>
            </a:r>
            <a:br>
              <a:rPr sz="1200"/>
            </a:b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A) HTTP è un protocollo asincrono mentre MQTT è un protocollo sincrono</a:t>
            </a:r>
            <a:br>
              <a:rPr sz="1200"/>
            </a:b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B) Quando una richiesta HTTP ha successo si possono poi ricevere sequenze di ad intervalli regolari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C) MQTT è un protocollo client/server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D) Con una sola connessione  MQTT possiamo ricevere dati da un numero arbitrario di nodi di una rete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Num" idx="12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BBD5E767-CAC8-4ADB-BBDD-F0B4ACB4E5E1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Num" idx="13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839CF7F9-B570-4A17-9F94-8BF32D6DAFD5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Num" idx="14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0749B1AC-3C96-4681-A340-699875823990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_OBJECTS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A2A06A8-2129-4F1C-8780-7CC9A888CE88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217FBAA-FF4E-4648-A5B2-35752C73EF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FOUR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_OBJECTS_AND_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_AND_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7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8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9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  <p:sldLayoutId id="2147483672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4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Google Shape;101;p26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0" name="Google Shape;102;p26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6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98960" y="595080"/>
            <a:ext cx="908280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98960" y="1307880"/>
            <a:ext cx="9082800" cy="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1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98960" y="2341440"/>
            <a:ext cx="9082800" cy="455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sldNum" idx="1"/>
          </p:nvPr>
        </p:nvSpPr>
        <p:spPr>
          <a:xfrm>
            <a:off x="4961520" y="2948400"/>
            <a:ext cx="151920" cy="4431240"/>
          </a:xfrm>
          <a:prstGeom prst="rect">
            <a:avLst/>
          </a:prstGeom>
          <a:noFill/>
          <a:ln w="0">
            <a:noFill/>
          </a:ln>
        </p:spPr>
        <p:txBody>
          <a:bodyPr lIns="23400" rIns="23400" tIns="23400" bIns="234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it-IT" sz="8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C50C6993-CC95-4609-8397-115666FF7D8F}" type="slidenum">
              <a:rPr b="0" lang="it-IT" sz="8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8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dt" idx="2"/>
          </p:nvPr>
        </p:nvSpPr>
        <p:spPr>
          <a:xfrm>
            <a:off x="693000" y="7006680"/>
            <a:ext cx="2267640" cy="40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ftr" idx="3"/>
          </p:nvPr>
        </p:nvSpPr>
        <p:spPr>
          <a:xfrm>
            <a:off x="3339360" y="7006680"/>
            <a:ext cx="3402000" cy="40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sldNum" idx="4"/>
          </p:nvPr>
        </p:nvSpPr>
        <p:spPr>
          <a:xfrm>
            <a:off x="7119360" y="7006680"/>
            <a:ext cx="2267640" cy="40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989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CA3FA7-86A0-4BBB-8009-D253BE0AFD65}" type="slidenum">
              <a:rPr b="0" lang="it-IT" sz="989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0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2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4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6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Google Shape;52;p13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5" name="Google Shape;53;p13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4;p29"/>
          <p:cNvSpPr/>
          <p:nvPr/>
        </p:nvSpPr>
        <p:spPr>
          <a:xfrm>
            <a:off x="276120" y="1685160"/>
            <a:ext cx="9565920" cy="352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</a:pPr>
            <a:r>
              <a:rPr b="1" lang="it-IT" sz="5100" spc="-1" strike="noStrike">
                <a:solidFill>
                  <a:srgbClr val="073763"/>
                </a:solidFill>
                <a:latin typeface="Arial"/>
                <a:ea typeface="Fira Sans"/>
              </a:rPr>
              <a:t> </a:t>
            </a:r>
            <a:br>
              <a:rPr sz="5100"/>
            </a:br>
            <a:r>
              <a:rPr b="1" lang="it-IT" sz="4800" spc="-1" strike="noStrike">
                <a:solidFill>
                  <a:schemeClr val="dk1"/>
                </a:solidFill>
                <a:latin typeface="Arial"/>
                <a:ea typeface="Fira Sans"/>
              </a:rPr>
              <a:t>NodeJs: Programmazione IoT, parte I</a:t>
            </a:r>
            <a:br>
              <a:rPr sz="5100"/>
            </a:br>
            <a:br>
              <a:rPr sz="5100"/>
            </a:b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3429000" y="4104720"/>
            <a:ext cx="5994360" cy="366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 Box 28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Text Box 30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Operazioni asincrone e callback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685800" y="3520440"/>
            <a:ext cx="8870040" cy="348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Terminologia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il codice associato all'evento conclusivo di un'operazione asincrona viene denominato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callback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una callback è una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funzione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nel senso della programmazione ad alto livello: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codice parametrico al quale può essere associato un nome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 parametri servono a passare i risultati dell'operazione asincrona; per esempio, la risposta del server alla richiesta R1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entagon 3"/>
          <p:cNvSpPr/>
          <p:nvPr/>
        </p:nvSpPr>
        <p:spPr>
          <a:xfrm>
            <a:off x="3457800" y="2057400"/>
            <a:ext cx="1954440" cy="114300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77bc65"/>
              </a:gs>
              <a:gs pos="100000">
                <a:srgbClr val="127622"/>
              </a:gs>
            </a:gsLst>
            <a:lin ang="90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Source Han Sans SC"/>
              </a:rPr>
              <a:t>richiesta R1</a:t>
            </a:r>
            <a:endParaRPr b="1" lang="en-US" sz="2000" spc="-1" strike="noStrike">
              <a:solidFill>
                <a:srgbClr val="ffffff"/>
              </a:solidFill>
              <a:latin typeface="Arial"/>
              <a:ea typeface="Source Han Sans SC"/>
            </a:endParaRPr>
          </a:p>
        </p:txBody>
      </p:sp>
      <p:sp>
        <p:nvSpPr>
          <p:cNvPr id="229" name="chevron 2"/>
          <p:cNvSpPr/>
          <p:nvPr/>
        </p:nvSpPr>
        <p:spPr>
          <a:xfrm>
            <a:off x="5058000" y="2085480"/>
            <a:ext cx="2485800" cy="111492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cc00"/>
              </a:gs>
              <a:gs pos="100000">
                <a:srgbClr val="ff6600"/>
              </a:gs>
            </a:gsLst>
            <a:lin ang="16200000"/>
          </a:gradFill>
          <a:ln cap="rnd" w="2916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callback</a:t>
            </a:r>
            <a:endParaRPr b="1" lang="en-US" sz="2200" spc="-1" strike="noStrike">
              <a:solidFill>
                <a:srgbClr val="ffffff"/>
              </a:solidFill>
              <a:latin typeface="Arial"/>
              <a:ea typeface="Source Han Sans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/>
          </p:nvPr>
        </p:nvSpPr>
        <p:spPr>
          <a:xfrm>
            <a:off x="2268720" y="2993040"/>
            <a:ext cx="5948640" cy="438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-IT" sz="6600" spc="-1" strike="noStrike">
                <a:solidFill>
                  <a:schemeClr val="dk1"/>
                </a:solidFill>
                <a:latin typeface="Fira Sans"/>
                <a:ea typeface="Fira Sans"/>
              </a:rPr>
              <a:t>Check Time 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Elemento grafico 2" descr="Domande con riempimento a tinta unita"/>
          <p:cNvPicPr/>
          <p:nvPr/>
        </p:nvPicPr>
        <p:blipFill>
          <a:blip r:embed="rId1"/>
          <a:stretch/>
        </p:blipFill>
        <p:spPr>
          <a:xfrm>
            <a:off x="276120" y="4695120"/>
            <a:ext cx="2543400" cy="2543400"/>
          </a:xfrm>
          <a:prstGeom prst="rect">
            <a:avLst/>
          </a:prstGeom>
          <a:ln w="0">
            <a:noFill/>
          </a:ln>
        </p:spPr>
      </p:pic>
      <p:pic>
        <p:nvPicPr>
          <p:cNvPr id="232" name="" descr=""/>
          <p:cNvPicPr/>
          <p:nvPr/>
        </p:nvPicPr>
        <p:blipFill>
          <a:blip r:embed="rId2"/>
          <a:stretch/>
        </p:blipFill>
        <p:spPr>
          <a:xfrm>
            <a:off x="5715000" y="4859640"/>
            <a:ext cx="4114800" cy="251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 Box 24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Text Box 25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Event loop in Node.js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731160" y="5715000"/>
            <a:ext cx="8870040" cy="9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Modello di esecuzione semplificato basato su un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ciclo principale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di esecuzione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(=event loop) e una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coda di callback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4089960" y="3429000"/>
            <a:ext cx="1625040" cy="857160"/>
          </a:xfrm>
          <a:prstGeom prst="rect">
            <a:avLst/>
          </a:prstGeom>
          <a:solidFill>
            <a:srgbClr val="bbe33d"/>
          </a:solidFill>
          <a:ln w="2916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coda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callback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grpSp>
        <p:nvGrpSpPr>
          <p:cNvPr id="237" name="2-circle-arrow"/>
          <p:cNvGrpSpPr/>
          <p:nvPr/>
        </p:nvGrpSpPr>
        <p:grpSpPr>
          <a:xfrm>
            <a:off x="2057400" y="913680"/>
            <a:ext cx="5713200" cy="5715720"/>
            <a:chOff x="2057400" y="913680"/>
            <a:chExt cx="5713200" cy="5715720"/>
          </a:xfrm>
        </p:grpSpPr>
        <p:sp>
          <p:nvSpPr>
            <p:cNvPr id="238" name="Pfeil: gebogen 19_ 1"/>
            <p:cNvSpPr/>
            <p:nvPr/>
          </p:nvSpPr>
          <p:spPr>
            <a:xfrm rot="18900000">
              <a:off x="2894760" y="1752120"/>
              <a:ext cx="4039560" cy="403992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373271"/>
                <a:gd name="adj5" fmla="val 12500"/>
              </a:avLst>
            </a:prstGeom>
            <a:solidFill>
              <a:srgbClr val="ff860d"/>
            </a:solidFill>
            <a:ln cap="rnd" w="29160">
              <a:solidFill>
                <a:srgbClr val="ea7500"/>
              </a:solidFill>
              <a:round/>
            </a:ln>
            <a:effectLst>
              <a:outerShdw dist="36147" dir="2700000" blurRad="0" rotWithShape="0">
                <a:srgbClr val="cccccc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8280" rIns="98280" tIns="53280" bIns="5328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39" name="Pfeil: gebogen 19_ 2"/>
            <p:cNvSpPr/>
            <p:nvPr/>
          </p:nvSpPr>
          <p:spPr>
            <a:xfrm flipH="1" flipV="1" rot="18900000">
              <a:off x="2893680" y="1749960"/>
              <a:ext cx="4039920" cy="403956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486763"/>
                <a:gd name="adj5" fmla="val 12500"/>
              </a:avLst>
            </a:prstGeom>
            <a:solidFill>
              <a:srgbClr val="ffd428"/>
            </a:solidFill>
            <a:ln cap="rnd" w="29160">
              <a:solidFill>
                <a:srgbClr val="e8a202"/>
              </a:solidFill>
              <a:round/>
            </a:ln>
            <a:effectLst>
              <a:outerShdw dist="36147" dir="2700000" blurRad="0" rotWithShape="0">
                <a:srgbClr val="cccccc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8280" rIns="98280" tIns="53280" bIns="5328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 Box 31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Text Box 33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Event loop in Node.js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0" y="1815120"/>
            <a:ext cx="4069440" cy="190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 startAt="5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se la coda è vuota e non ci sono operazioni asincrone di i/o da completare, allora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il programma termina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43" name="2-circle-arrow 1"/>
          <p:cNvGrpSpPr/>
          <p:nvPr/>
        </p:nvGrpSpPr>
        <p:grpSpPr>
          <a:xfrm>
            <a:off x="2070360" y="1141560"/>
            <a:ext cx="5713200" cy="5715720"/>
            <a:chOff x="2070360" y="1141560"/>
            <a:chExt cx="5713200" cy="5715720"/>
          </a:xfrm>
        </p:grpSpPr>
        <p:sp>
          <p:nvSpPr>
            <p:cNvPr id="244" name="Pfeil: gebogen 19_ 3"/>
            <p:cNvSpPr/>
            <p:nvPr/>
          </p:nvSpPr>
          <p:spPr>
            <a:xfrm rot="18900000">
              <a:off x="2907720" y="1980000"/>
              <a:ext cx="4039560" cy="403992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373271"/>
                <a:gd name="adj5" fmla="val 12500"/>
              </a:avLst>
            </a:prstGeom>
            <a:solidFill>
              <a:srgbClr val="ff860d"/>
            </a:solidFill>
            <a:ln cap="rnd" w="29160">
              <a:solidFill>
                <a:srgbClr val="ea7500"/>
              </a:solidFill>
              <a:round/>
            </a:ln>
            <a:effectLst>
              <a:outerShdw dist="36147" dir="2700000" blurRad="0" rotWithShape="0">
                <a:srgbClr val="cccccc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8280" rIns="98280" tIns="53280" bIns="5328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45" name="Pfeil: gebogen 19_ 4"/>
            <p:cNvSpPr/>
            <p:nvPr/>
          </p:nvSpPr>
          <p:spPr>
            <a:xfrm flipH="1" flipV="1" rot="18900000">
              <a:off x="2906640" y="1977840"/>
              <a:ext cx="4039920" cy="403956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486763"/>
                <a:gd name="adj5" fmla="val 12500"/>
              </a:avLst>
            </a:prstGeom>
            <a:solidFill>
              <a:srgbClr val="ffd428"/>
            </a:solidFill>
            <a:ln cap="rnd" w="29160">
              <a:solidFill>
                <a:srgbClr val="e8a202"/>
              </a:solidFill>
              <a:round/>
            </a:ln>
            <a:effectLst>
              <a:outerShdw dist="36147" dir="2700000" blurRad="0" rotWithShape="0">
                <a:srgbClr val="cccccc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8280" rIns="98280" tIns="53280" bIns="5328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sp>
        <p:nvSpPr>
          <p:cNvPr id="246" name=""/>
          <p:cNvSpPr/>
          <p:nvPr/>
        </p:nvSpPr>
        <p:spPr>
          <a:xfrm>
            <a:off x="4089960" y="3643920"/>
            <a:ext cx="1625040" cy="857160"/>
          </a:xfrm>
          <a:prstGeom prst="rect">
            <a:avLst/>
          </a:prstGeom>
          <a:solidFill>
            <a:srgbClr val="bbe33d"/>
          </a:solidFill>
          <a:ln w="2916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coda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callback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5943600" y="1691640"/>
            <a:ext cx="6004080" cy="128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il codice corrente viene eseguito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completamente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6697080" y="3186720"/>
            <a:ext cx="3383640" cy="213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 startAt="2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se la coda di callback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 startAt="2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non è vuota, allora viene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rimossa ed eseguita la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prima callback tornando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al punto 1)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3886200" y="5609880"/>
            <a:ext cx="6126840" cy="156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 startAt="3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se ci sono operazioni asincrone di i/o completate,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 startAt="3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allora le callback associate vengono inserite nella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 startAt="3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coda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0" y="4768920"/>
            <a:ext cx="4069440" cy="184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 startAt="4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se la coda non è vuota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o ci sono ancora operazioni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asincrone di i/o da completare,   allora si torna al punto 2)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/>
          </p:nvPr>
        </p:nvSpPr>
        <p:spPr>
          <a:xfrm>
            <a:off x="2268720" y="2993040"/>
            <a:ext cx="5948640" cy="438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-IT" sz="6600" spc="-1" strike="noStrike">
                <a:solidFill>
                  <a:schemeClr val="dk1"/>
                </a:solidFill>
                <a:latin typeface="Fira Sans"/>
                <a:ea typeface="Fira Sans"/>
              </a:rPr>
              <a:t>Check Time 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2" name="Elemento grafico 1" descr="Domande con riempimento a tinta unita"/>
          <p:cNvPicPr/>
          <p:nvPr/>
        </p:nvPicPr>
        <p:blipFill>
          <a:blip r:embed="rId1"/>
          <a:stretch/>
        </p:blipFill>
        <p:spPr>
          <a:xfrm>
            <a:off x="276120" y="4695120"/>
            <a:ext cx="2543400" cy="2543400"/>
          </a:xfrm>
          <a:prstGeom prst="rect">
            <a:avLst/>
          </a:prstGeom>
          <a:ln w="0">
            <a:noFill/>
          </a:ln>
        </p:spPr>
      </p:pic>
      <p:pic>
        <p:nvPicPr>
          <p:cNvPr id="253" name="" descr=""/>
          <p:cNvPicPr/>
          <p:nvPr/>
        </p:nvPicPr>
        <p:blipFill>
          <a:blip r:embed="rId2"/>
          <a:stretch/>
        </p:blipFill>
        <p:spPr>
          <a:xfrm>
            <a:off x="5715000" y="4859640"/>
            <a:ext cx="4114800" cy="251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41;p47"/>
          <p:cNvSpPr/>
          <p:nvPr/>
        </p:nvSpPr>
        <p:spPr>
          <a:xfrm>
            <a:off x="500760" y="1409760"/>
            <a:ext cx="9240480" cy="57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br>
              <a:rPr sz="4800"/>
            </a:br>
            <a:r>
              <a:rPr b="0" lang="it-IT" sz="4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Google Shape;242;p47"/>
          <p:cNvSpPr/>
          <p:nvPr/>
        </p:nvSpPr>
        <p:spPr>
          <a:xfrm>
            <a:off x="508680" y="678240"/>
            <a:ext cx="9070920" cy="12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Fira Sans"/>
                <a:ea typeface="Fira Sans"/>
              </a:rPr>
              <a:t>Cosa abbiamo imparato?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6" name="Immagine 2" descr="Immagine che contiene testo, elettronica, schermata, software&#10;&#10;Descrizione generata automaticamente"/>
          <p:cNvPicPr/>
          <p:nvPr/>
        </p:nvPicPr>
        <p:blipFill>
          <a:blip r:embed="rId1"/>
          <a:srcRect l="-52573" t="-13613" r="52857" b="13613"/>
          <a:stretch/>
        </p:blipFill>
        <p:spPr>
          <a:xfrm>
            <a:off x="13703760" y="8376120"/>
            <a:ext cx="2912760" cy="3377880"/>
          </a:xfrm>
          <a:prstGeom prst="rect">
            <a:avLst/>
          </a:prstGeom>
          <a:ln w="0">
            <a:noFill/>
          </a:ln>
        </p:spPr>
      </p:pic>
      <p:pic>
        <p:nvPicPr>
          <p:cNvPr id="257" name="Elemento grafico 6" descr="Lavagna contorno"/>
          <p:cNvPicPr/>
          <p:nvPr/>
        </p:nvPicPr>
        <p:blipFill>
          <a:blip r:embed="rId2"/>
          <a:stretch/>
        </p:blipFill>
        <p:spPr>
          <a:xfrm>
            <a:off x="7506000" y="1080"/>
            <a:ext cx="2149920" cy="2149920"/>
          </a:xfrm>
          <a:prstGeom prst="rect">
            <a:avLst/>
          </a:prstGeom>
          <a:ln w="0">
            <a:noFill/>
          </a:ln>
        </p:spPr>
      </p:pic>
      <p:pic>
        <p:nvPicPr>
          <p:cNvPr id="258" name="Elemento grafico 9" descr="Punto interrogativo con riempimento a tinta unita"/>
          <p:cNvPicPr/>
          <p:nvPr/>
        </p:nvPicPr>
        <p:blipFill>
          <a:blip r:embed="rId3"/>
          <a:stretch/>
        </p:blipFill>
        <p:spPr>
          <a:xfrm>
            <a:off x="7830720" y="1031400"/>
            <a:ext cx="1506600" cy="1506600"/>
          </a:xfrm>
          <a:prstGeom prst="rect">
            <a:avLst/>
          </a:prstGeom>
          <a:ln w="0">
            <a:noFill/>
          </a:ln>
        </p:spPr>
      </p:pic>
      <p:sp>
        <p:nvSpPr>
          <p:cNvPr id="259" name="Google Shape;241;p47"/>
          <p:cNvSpPr/>
          <p:nvPr/>
        </p:nvSpPr>
        <p:spPr>
          <a:xfrm>
            <a:off x="276120" y="1254600"/>
            <a:ext cx="9240480" cy="57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502920" y="3250440"/>
            <a:ext cx="8870040" cy="382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uso di JavaScript e Node.js in architetture client-server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cos'è l'input-output non bloccante e un'operazione asincrona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come le operazioni asincrone permettano codice più efficiente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cos'è una callback e la programmazione event-driven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il modello di esecuzione di Node.js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260000" y="80676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it-IT" sz="4960" spc="-1" strike="noStrike">
                <a:solidFill>
                  <a:srgbClr val="000000"/>
                </a:solidFill>
                <a:latin typeface="Arial"/>
                <a:ea typeface="Arial"/>
              </a:rPr>
              <a:t>Grazie per l’attenzione!</a:t>
            </a:r>
            <a:endParaRPr b="0" lang="en-US" sz="49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 Box 1"/>
          <p:cNvSpPr/>
          <p:nvPr/>
        </p:nvSpPr>
        <p:spPr>
          <a:xfrm>
            <a:off x="396720" y="174960"/>
            <a:ext cx="9286560" cy="540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Cos'è un sistema client-server?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 Box 2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endParaRPr b="1" lang="it-IT" sz="40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914400" y="5583960"/>
            <a:ext cx="8559720" cy="144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diversi client si possono connettere e comunicare con il server tramite una rete (tipicamente Internet)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il server dovrebbe essere sempre disponibile ai client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classico esempio ma non unico: server Web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5029200" y="3134160"/>
            <a:ext cx="450000" cy="900000"/>
          </a:xfrm>
          <a:prstGeom prst="rect">
            <a:avLst/>
          </a:prstGeom>
          <a:solidFill>
            <a:srgbClr val="3465a4"/>
          </a:solidFill>
          <a:ln cap="rnd" w="19080">
            <a:solidFill>
              <a:srgbClr val="ffffff"/>
            </a:solidFill>
            <a:round/>
          </a:ln>
        </p:spPr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4" name=""/>
          <p:cNvSpPr/>
          <p:nvPr/>
        </p:nvSpPr>
        <p:spPr>
          <a:xfrm>
            <a:off x="5074200" y="3584160"/>
            <a:ext cx="360000" cy="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5" name=""/>
          <p:cNvSpPr/>
          <p:nvPr/>
        </p:nvSpPr>
        <p:spPr>
          <a:xfrm>
            <a:off x="5119200" y="3899160"/>
            <a:ext cx="270000" cy="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6" name=""/>
          <p:cNvSpPr/>
          <p:nvPr/>
        </p:nvSpPr>
        <p:spPr>
          <a:xfrm>
            <a:off x="5119200" y="3854160"/>
            <a:ext cx="270000" cy="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7" name=""/>
          <p:cNvSpPr/>
          <p:nvPr/>
        </p:nvSpPr>
        <p:spPr>
          <a:xfrm>
            <a:off x="5074200" y="3179160"/>
            <a:ext cx="45000" cy="45000"/>
          </a:xfrm>
          <a:prstGeom prst="ellipse">
            <a:avLst/>
          </a:prstGeom>
          <a:solidFill>
            <a:srgbClr val="3465a4">
              <a:alpha val="30000"/>
            </a:srgbClr>
          </a:solidFill>
          <a:ln cap="rnd" w="19080">
            <a:solidFill>
              <a:srgbClr val="ffffff"/>
            </a:solidFill>
            <a:round/>
          </a:ln>
          <a:effectLst>
            <a:outerShdw dist="0" dir="0" blurRad="0" rotWithShape="0">
              <a:srgbClr val="729fc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9360" rIns="99360" tIns="-22320" bIns="-223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8" name=""/>
          <p:cNvSpPr/>
          <p:nvPr/>
        </p:nvSpPr>
        <p:spPr>
          <a:xfrm>
            <a:off x="5119200" y="3179160"/>
            <a:ext cx="45000" cy="45000"/>
          </a:xfrm>
          <a:prstGeom prst="ellipse">
            <a:avLst/>
          </a:prstGeom>
          <a:solidFill>
            <a:srgbClr val="3465a4">
              <a:alpha val="30000"/>
            </a:srgbClr>
          </a:solidFill>
          <a:ln cap="rnd" w="19080">
            <a:solidFill>
              <a:srgbClr val="ffffff"/>
            </a:solidFill>
            <a:round/>
          </a:ln>
          <a:effectLst>
            <a:outerShdw dist="0" dir="0" blurRad="0" rotWithShape="0">
              <a:srgbClr val="729fc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9360" rIns="99360" tIns="-22320" bIns="-223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9" name=""/>
          <p:cNvSpPr/>
          <p:nvPr/>
        </p:nvSpPr>
        <p:spPr>
          <a:xfrm>
            <a:off x="5164200" y="3179160"/>
            <a:ext cx="45000" cy="45000"/>
          </a:xfrm>
          <a:prstGeom prst="ellipse">
            <a:avLst/>
          </a:prstGeom>
          <a:solidFill>
            <a:srgbClr val="3465a4">
              <a:alpha val="30000"/>
            </a:srgbClr>
          </a:solidFill>
          <a:ln cap="rnd" w="19080">
            <a:solidFill>
              <a:srgbClr val="ffffff"/>
            </a:solidFill>
            <a:round/>
          </a:ln>
          <a:effectLst>
            <a:outerShdw dist="0" dir="0" blurRad="0" rotWithShape="0">
              <a:srgbClr val="729fc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9360" rIns="99360" tIns="-22320" bIns="-223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30" name=""/>
          <p:cNvSpPr/>
          <p:nvPr/>
        </p:nvSpPr>
        <p:spPr>
          <a:xfrm>
            <a:off x="5074200" y="3224160"/>
            <a:ext cx="45000" cy="45000"/>
          </a:xfrm>
          <a:prstGeom prst="ellipse">
            <a:avLst/>
          </a:prstGeom>
          <a:solidFill>
            <a:srgbClr val="3465a4">
              <a:alpha val="30000"/>
            </a:srgbClr>
          </a:solidFill>
          <a:ln cap="rnd" w="19080">
            <a:solidFill>
              <a:srgbClr val="ffffff"/>
            </a:solidFill>
            <a:round/>
          </a:ln>
          <a:effectLst>
            <a:outerShdw dist="0" dir="0" blurRad="0" rotWithShape="0">
              <a:srgbClr val="729fc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9360" rIns="99360" tIns="-22320" bIns="-223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31" name=""/>
          <p:cNvSpPr/>
          <p:nvPr/>
        </p:nvSpPr>
        <p:spPr>
          <a:xfrm>
            <a:off x="5119200" y="3224160"/>
            <a:ext cx="45000" cy="45000"/>
          </a:xfrm>
          <a:prstGeom prst="ellipse">
            <a:avLst/>
          </a:prstGeom>
          <a:solidFill>
            <a:srgbClr val="3465a4">
              <a:alpha val="30000"/>
            </a:srgbClr>
          </a:solidFill>
          <a:ln cap="rnd" w="19080">
            <a:solidFill>
              <a:srgbClr val="ffffff"/>
            </a:solidFill>
            <a:round/>
          </a:ln>
          <a:effectLst>
            <a:outerShdw dist="0" dir="0" blurRad="0" rotWithShape="0">
              <a:srgbClr val="729fc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9360" rIns="99360" tIns="-22320" bIns="-223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32" name=""/>
          <p:cNvSpPr/>
          <p:nvPr/>
        </p:nvSpPr>
        <p:spPr>
          <a:xfrm>
            <a:off x="5164200" y="3224160"/>
            <a:ext cx="45000" cy="45000"/>
          </a:xfrm>
          <a:prstGeom prst="ellipse">
            <a:avLst/>
          </a:prstGeom>
          <a:solidFill>
            <a:srgbClr val="3465a4">
              <a:alpha val="30000"/>
            </a:srgbClr>
          </a:solidFill>
          <a:ln cap="rnd" w="19080">
            <a:solidFill>
              <a:srgbClr val="ffffff"/>
            </a:solidFill>
            <a:round/>
          </a:ln>
          <a:effectLst>
            <a:outerShdw dist="0" dir="0" blurRad="0" rotWithShape="0">
              <a:srgbClr val="729fc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9360" rIns="99360" tIns="-22320" bIns="-223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33" name=""/>
          <p:cNvSpPr/>
          <p:nvPr/>
        </p:nvSpPr>
        <p:spPr>
          <a:xfrm>
            <a:off x="5074200" y="3269160"/>
            <a:ext cx="45000" cy="45000"/>
          </a:xfrm>
          <a:prstGeom prst="ellipse">
            <a:avLst/>
          </a:prstGeom>
          <a:solidFill>
            <a:srgbClr val="3465a4">
              <a:alpha val="30000"/>
            </a:srgbClr>
          </a:solidFill>
          <a:ln cap="rnd" w="19080">
            <a:solidFill>
              <a:srgbClr val="ffffff"/>
            </a:solidFill>
            <a:round/>
          </a:ln>
          <a:effectLst>
            <a:outerShdw dist="0" dir="0" blurRad="0" rotWithShape="0">
              <a:srgbClr val="729fc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9360" rIns="99360" tIns="-22320" bIns="-223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34" name=""/>
          <p:cNvSpPr/>
          <p:nvPr/>
        </p:nvSpPr>
        <p:spPr>
          <a:xfrm>
            <a:off x="5119200" y="3269160"/>
            <a:ext cx="45000" cy="45000"/>
          </a:xfrm>
          <a:prstGeom prst="ellipse">
            <a:avLst/>
          </a:prstGeom>
          <a:solidFill>
            <a:srgbClr val="3465a4">
              <a:alpha val="30000"/>
            </a:srgbClr>
          </a:solidFill>
          <a:ln cap="rnd" w="19080">
            <a:solidFill>
              <a:srgbClr val="ffffff"/>
            </a:solidFill>
            <a:round/>
          </a:ln>
          <a:effectLst>
            <a:outerShdw dist="0" dir="0" blurRad="0" rotWithShape="0">
              <a:srgbClr val="729fc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9360" rIns="99360" tIns="-22320" bIns="-223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35" name=""/>
          <p:cNvSpPr/>
          <p:nvPr/>
        </p:nvSpPr>
        <p:spPr>
          <a:xfrm>
            <a:off x="5164200" y="3269160"/>
            <a:ext cx="45000" cy="45000"/>
          </a:xfrm>
          <a:prstGeom prst="ellipse">
            <a:avLst/>
          </a:prstGeom>
          <a:solidFill>
            <a:srgbClr val="3465a4">
              <a:alpha val="30000"/>
            </a:srgbClr>
          </a:solidFill>
          <a:ln cap="rnd" w="19080">
            <a:solidFill>
              <a:srgbClr val="ffffff"/>
            </a:solidFill>
            <a:round/>
          </a:ln>
          <a:effectLst>
            <a:outerShdw dist="0" dir="0" blurRad="0" rotWithShape="0">
              <a:srgbClr val="729fc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9360" rIns="99360" tIns="-22320" bIns="-223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36" name=""/>
          <p:cNvSpPr/>
          <p:nvPr/>
        </p:nvSpPr>
        <p:spPr>
          <a:xfrm>
            <a:off x="5479200" y="3134160"/>
            <a:ext cx="450000" cy="900000"/>
          </a:xfrm>
          <a:prstGeom prst="rect">
            <a:avLst/>
          </a:prstGeom>
          <a:solidFill>
            <a:srgbClr val="3465a4"/>
          </a:solidFill>
          <a:ln cap="rnd" w="19080">
            <a:solidFill>
              <a:srgbClr val="ffffff"/>
            </a:solidFill>
            <a:round/>
          </a:ln>
        </p:spPr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37" name=""/>
          <p:cNvSpPr/>
          <p:nvPr/>
        </p:nvSpPr>
        <p:spPr>
          <a:xfrm>
            <a:off x="5524200" y="3584160"/>
            <a:ext cx="360000" cy="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38" name=""/>
          <p:cNvSpPr/>
          <p:nvPr/>
        </p:nvSpPr>
        <p:spPr>
          <a:xfrm>
            <a:off x="5569200" y="3899160"/>
            <a:ext cx="270000" cy="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39" name=""/>
          <p:cNvSpPr/>
          <p:nvPr/>
        </p:nvSpPr>
        <p:spPr>
          <a:xfrm>
            <a:off x="5569200" y="3854160"/>
            <a:ext cx="270000" cy="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0" name=""/>
          <p:cNvSpPr/>
          <p:nvPr/>
        </p:nvSpPr>
        <p:spPr>
          <a:xfrm flipV="1">
            <a:off x="5524200" y="3179160"/>
            <a:ext cx="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1" name=""/>
          <p:cNvSpPr/>
          <p:nvPr/>
        </p:nvSpPr>
        <p:spPr>
          <a:xfrm flipV="1">
            <a:off x="5524200" y="3269160"/>
            <a:ext cx="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2" name=""/>
          <p:cNvSpPr/>
          <p:nvPr/>
        </p:nvSpPr>
        <p:spPr>
          <a:xfrm flipV="1">
            <a:off x="5569200" y="3179160"/>
            <a:ext cx="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3" name=""/>
          <p:cNvSpPr/>
          <p:nvPr/>
        </p:nvSpPr>
        <p:spPr>
          <a:xfrm flipV="1">
            <a:off x="5569200" y="3269160"/>
            <a:ext cx="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4" name=""/>
          <p:cNvSpPr/>
          <p:nvPr/>
        </p:nvSpPr>
        <p:spPr>
          <a:xfrm flipV="1">
            <a:off x="5659200" y="3179160"/>
            <a:ext cx="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5" name=""/>
          <p:cNvSpPr/>
          <p:nvPr/>
        </p:nvSpPr>
        <p:spPr>
          <a:xfrm flipV="1">
            <a:off x="5659200" y="3269160"/>
            <a:ext cx="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6" name=""/>
          <p:cNvSpPr/>
          <p:nvPr/>
        </p:nvSpPr>
        <p:spPr>
          <a:xfrm flipV="1">
            <a:off x="5704200" y="3179160"/>
            <a:ext cx="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7" name=""/>
          <p:cNvSpPr/>
          <p:nvPr/>
        </p:nvSpPr>
        <p:spPr>
          <a:xfrm flipV="1">
            <a:off x="5704200" y="3269160"/>
            <a:ext cx="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8" name=""/>
          <p:cNvSpPr/>
          <p:nvPr/>
        </p:nvSpPr>
        <p:spPr>
          <a:xfrm flipV="1">
            <a:off x="5794200" y="3179160"/>
            <a:ext cx="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9" name=""/>
          <p:cNvSpPr/>
          <p:nvPr/>
        </p:nvSpPr>
        <p:spPr>
          <a:xfrm flipV="1">
            <a:off x="5794200" y="3269160"/>
            <a:ext cx="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50" name=""/>
          <p:cNvSpPr/>
          <p:nvPr/>
        </p:nvSpPr>
        <p:spPr>
          <a:xfrm flipV="1">
            <a:off x="5839200" y="3179160"/>
            <a:ext cx="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51" name=""/>
          <p:cNvSpPr/>
          <p:nvPr/>
        </p:nvSpPr>
        <p:spPr>
          <a:xfrm flipV="1">
            <a:off x="5839200" y="3269160"/>
            <a:ext cx="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grpSp>
        <p:nvGrpSpPr>
          <p:cNvPr id="152" name="smart-phone"/>
          <p:cNvGrpSpPr/>
          <p:nvPr/>
        </p:nvGrpSpPr>
        <p:grpSpPr>
          <a:xfrm>
            <a:off x="7551000" y="4422600"/>
            <a:ext cx="450000" cy="900000"/>
            <a:chOff x="7551000" y="4422600"/>
            <a:chExt cx="450000" cy="900000"/>
          </a:xfrm>
        </p:grpSpPr>
        <p:sp>
          <p:nvSpPr>
            <p:cNvPr id="153" name=""/>
            <p:cNvSpPr/>
            <p:nvPr/>
          </p:nvSpPr>
          <p:spPr>
            <a:xfrm>
              <a:off x="7551000" y="4422600"/>
              <a:ext cx="450000" cy="900000"/>
            </a:xfrm>
            <a:custGeom>
              <a:avLst/>
              <a:gdLst>
                <a:gd name="textAreaLeft" fmla="*/ 12600 w 450000"/>
                <a:gd name="textAreaRight" fmla="*/ 437400 w 450000"/>
                <a:gd name="textAreaTop" fmla="*/ 12600 h 900000"/>
                <a:gd name="textAreaBottom" fmla="*/ 887400 h 900000"/>
              </a:gdLst>
              <a:ahLst/>
              <a:rect l="textAreaLeft" t="textAreaTop" r="textAreaRight" b="textAreaBottom"/>
              <a:pathLst>
                <a:path w="21600" h="43183">
                  <a:moveTo>
                    <a:pt x="2087" y="0"/>
                  </a:moveTo>
                  <a:arcTo wR="2087" hR="2087" stAng="16200000" swAng="-5400000"/>
                  <a:lnTo>
                    <a:pt x="0" y="41095"/>
                  </a:lnTo>
                  <a:arcTo wR="2087" hR="2087" stAng="10800000" swAng="-5400000"/>
                  <a:lnTo>
                    <a:pt x="19513" y="43183"/>
                  </a:lnTo>
                  <a:arcTo wR="2087" hR="2087" stAng="5400000" swAng="-5400000"/>
                  <a:lnTo>
                    <a:pt x="21600" y="2087"/>
                  </a:lnTo>
                  <a:arcTo wR="2087" hR="2087" stAng="0" swAng="-5400000"/>
                  <a:close/>
                </a:path>
              </a:pathLst>
            </a:custGeom>
            <a:solidFill>
              <a:srgbClr val="3465a4"/>
            </a:solidFill>
            <a:ln cap="rnd"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54" name=""/>
            <p:cNvSpPr/>
            <p:nvPr/>
          </p:nvSpPr>
          <p:spPr>
            <a:xfrm>
              <a:off x="7596000" y="4512600"/>
              <a:ext cx="360000" cy="675000"/>
            </a:xfrm>
            <a:prstGeom prst="rect">
              <a:avLst/>
            </a:prstGeom>
            <a:solidFill>
              <a:srgbClr val="729fcf">
                <a:alpha val="30000"/>
              </a:srgbClr>
            </a:solidFill>
            <a:ln cap="rnd" w="19080">
              <a:solidFill>
                <a:srgbClr val="ffffff"/>
              </a:solidFill>
              <a:round/>
            </a:ln>
            <a:effectLst>
              <a:outerShdw dist="0" dir="0" blurRad="0" rotWithShape="0">
                <a:srgbClr val="729fcf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55" name=""/>
            <p:cNvSpPr/>
            <p:nvPr/>
          </p:nvSpPr>
          <p:spPr>
            <a:xfrm>
              <a:off x="7686000" y="4467600"/>
              <a:ext cx="180000" cy="0"/>
            </a:xfrm>
            <a:prstGeom prst="line">
              <a:avLst/>
            </a:prstGeom>
            <a:ln cap="rnd"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-54360" bIns="-5436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56" name=""/>
            <p:cNvSpPr/>
            <p:nvPr/>
          </p:nvSpPr>
          <p:spPr>
            <a:xfrm>
              <a:off x="7731000" y="5214600"/>
              <a:ext cx="90000" cy="90000"/>
            </a:xfrm>
            <a:prstGeom prst="ellipse">
              <a:avLst/>
            </a:prstGeom>
            <a:solidFill>
              <a:srgbClr val="729fcf">
                <a:alpha val="30000"/>
              </a:srgbClr>
            </a:solidFill>
            <a:ln cap="rnd" w="19080">
              <a:solidFill>
                <a:srgbClr val="ffffff"/>
              </a:solidFill>
              <a:round/>
            </a:ln>
            <a:effectLst>
              <a:outerShdw dist="0" dir="0" blurRad="0" rotWithShape="0">
                <a:srgbClr val="729fcf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9360" rIns="99360" tIns="9720" bIns="972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grpSp>
        <p:nvGrpSpPr>
          <p:cNvPr id="157" name="laptop"/>
          <p:cNvGrpSpPr/>
          <p:nvPr/>
        </p:nvGrpSpPr>
        <p:grpSpPr>
          <a:xfrm>
            <a:off x="1891800" y="3200400"/>
            <a:ext cx="1080000" cy="900000"/>
            <a:chOff x="1891800" y="3200400"/>
            <a:chExt cx="1080000" cy="900000"/>
          </a:xfrm>
        </p:grpSpPr>
        <p:sp>
          <p:nvSpPr>
            <p:cNvPr id="158" name=""/>
            <p:cNvSpPr/>
            <p:nvPr/>
          </p:nvSpPr>
          <p:spPr>
            <a:xfrm>
              <a:off x="1981800" y="3200400"/>
              <a:ext cx="900000" cy="630000"/>
            </a:xfrm>
            <a:prstGeom prst="rect">
              <a:avLst/>
            </a:prstGeom>
            <a:solidFill>
              <a:srgbClr val="3465a4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59" name=""/>
            <p:cNvSpPr/>
            <p:nvPr/>
          </p:nvSpPr>
          <p:spPr>
            <a:xfrm>
              <a:off x="2071800" y="3290400"/>
              <a:ext cx="720000" cy="450000"/>
            </a:xfrm>
            <a:prstGeom prst="rect">
              <a:avLst/>
            </a:prstGeom>
            <a:solidFill>
              <a:srgbClr val="729fcf">
                <a:alpha val="30000"/>
              </a:srgbClr>
            </a:solidFill>
            <a:ln w="19080">
              <a:solidFill>
                <a:srgbClr val="ffffff"/>
              </a:solidFill>
              <a:round/>
            </a:ln>
          </p:spPr>
          <p:txBody>
            <a:bodyPr lIns="99360" rIns="99360" tIns="54360" bIns="5436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60" name=""/>
            <p:cNvSpPr/>
            <p:nvPr/>
          </p:nvSpPr>
          <p:spPr>
            <a:xfrm flipV="1">
              <a:off x="1891800" y="3830400"/>
              <a:ext cx="1080000" cy="270000"/>
            </a:xfrm>
            <a:custGeom>
              <a:avLst/>
              <a:gdLst>
                <a:gd name="textAreaLeft" fmla="*/ 137520 w 1080000"/>
                <a:gd name="textAreaRight" fmla="*/ 942480 w 1080000"/>
                <a:gd name="textAreaTop" fmla="*/ 34200 h 270000"/>
                <a:gd name="textAreaBottom" fmla="*/ 235800 h 270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19793" y="21600"/>
                  </a:lnTo>
                  <a:lnTo>
                    <a:pt x="1807" y="21600"/>
                  </a:lnTo>
                  <a:close/>
                </a:path>
              </a:pathLst>
            </a:custGeom>
            <a:solidFill>
              <a:srgbClr val="3465a4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61" name=""/>
            <p:cNvSpPr/>
            <p:nvPr/>
          </p:nvSpPr>
          <p:spPr>
            <a:xfrm flipV="1">
              <a:off x="2341800" y="4010400"/>
              <a:ext cx="180000" cy="46800"/>
            </a:xfrm>
            <a:custGeom>
              <a:avLst/>
              <a:gdLst>
                <a:gd name="textAreaLeft" fmla="*/ 22680 w 180000"/>
                <a:gd name="textAreaRight" fmla="*/ 157320 w 180000"/>
                <a:gd name="textAreaTop" fmla="*/ 5760 h 46800"/>
                <a:gd name="textAreaBottom" fmla="*/ 41040 h 4680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19793" y="21600"/>
                  </a:lnTo>
                  <a:lnTo>
                    <a:pt x="1807" y="21600"/>
                  </a:lnTo>
                  <a:close/>
                </a:path>
              </a:pathLst>
            </a:custGeom>
            <a:solidFill>
              <a:srgbClr val="3465a4">
                <a:alpha val="30000"/>
              </a:srgbClr>
            </a:solidFill>
            <a:ln w="19080">
              <a:solidFill>
                <a:srgbClr val="ffffff"/>
              </a:solidFill>
              <a:round/>
            </a:ln>
            <a:effectLst>
              <a:outerShdw dist="0" dir="0" blurRad="0" rotWithShape="0">
                <a:srgbClr val="729fcf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9360" rIns="99360" tIns="-19080" bIns="-1908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62" name=""/>
            <p:cNvSpPr/>
            <p:nvPr/>
          </p:nvSpPr>
          <p:spPr>
            <a:xfrm flipV="1">
              <a:off x="1981800" y="3873600"/>
              <a:ext cx="900000" cy="136800"/>
            </a:xfrm>
            <a:custGeom>
              <a:avLst/>
              <a:gdLst>
                <a:gd name="textAreaLeft" fmla="*/ 99360 w 900000"/>
                <a:gd name="textAreaRight" fmla="*/ 800640 w 900000"/>
                <a:gd name="textAreaTop" fmla="*/ 15120 h 136800"/>
                <a:gd name="textAreaBottom" fmla="*/ 121680 h 13680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0451" y="21600"/>
                  </a:lnTo>
                  <a:lnTo>
                    <a:pt x="1149" y="21600"/>
                  </a:lnTo>
                  <a:close/>
                </a:path>
              </a:pathLst>
            </a:custGeom>
            <a:solidFill>
              <a:srgbClr val="3465a4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2200" bIns="522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grpSp>
        <p:nvGrpSpPr>
          <p:cNvPr id="163" name="laptop 1"/>
          <p:cNvGrpSpPr/>
          <p:nvPr/>
        </p:nvGrpSpPr>
        <p:grpSpPr>
          <a:xfrm>
            <a:off x="7772400" y="2986200"/>
            <a:ext cx="1080000" cy="900000"/>
            <a:chOff x="7772400" y="2986200"/>
            <a:chExt cx="1080000" cy="900000"/>
          </a:xfrm>
        </p:grpSpPr>
        <p:sp>
          <p:nvSpPr>
            <p:cNvPr id="164" name=""/>
            <p:cNvSpPr/>
            <p:nvPr/>
          </p:nvSpPr>
          <p:spPr>
            <a:xfrm>
              <a:off x="7862400" y="2986200"/>
              <a:ext cx="900000" cy="630000"/>
            </a:xfrm>
            <a:prstGeom prst="rect">
              <a:avLst/>
            </a:prstGeom>
            <a:solidFill>
              <a:srgbClr val="3465a4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65" name=""/>
            <p:cNvSpPr/>
            <p:nvPr/>
          </p:nvSpPr>
          <p:spPr>
            <a:xfrm>
              <a:off x="7952400" y="3076200"/>
              <a:ext cx="720000" cy="450000"/>
            </a:xfrm>
            <a:prstGeom prst="rect">
              <a:avLst/>
            </a:prstGeom>
            <a:solidFill>
              <a:srgbClr val="729fcf">
                <a:alpha val="30000"/>
              </a:srgbClr>
            </a:solidFill>
            <a:ln w="19080">
              <a:solidFill>
                <a:srgbClr val="ffffff"/>
              </a:solidFill>
              <a:round/>
            </a:ln>
          </p:spPr>
          <p:txBody>
            <a:bodyPr lIns="99360" rIns="99360" tIns="54360" bIns="5436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66" name=""/>
            <p:cNvSpPr/>
            <p:nvPr/>
          </p:nvSpPr>
          <p:spPr>
            <a:xfrm flipV="1">
              <a:off x="7772400" y="3616200"/>
              <a:ext cx="1080000" cy="270000"/>
            </a:xfrm>
            <a:custGeom>
              <a:avLst/>
              <a:gdLst>
                <a:gd name="textAreaLeft" fmla="*/ 137520 w 1080000"/>
                <a:gd name="textAreaRight" fmla="*/ 942480 w 1080000"/>
                <a:gd name="textAreaTop" fmla="*/ 34200 h 270000"/>
                <a:gd name="textAreaBottom" fmla="*/ 235800 h 270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19793" y="21600"/>
                  </a:lnTo>
                  <a:lnTo>
                    <a:pt x="1807" y="21600"/>
                  </a:lnTo>
                  <a:close/>
                </a:path>
              </a:pathLst>
            </a:custGeom>
            <a:solidFill>
              <a:srgbClr val="3465a4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67" name=""/>
            <p:cNvSpPr/>
            <p:nvPr/>
          </p:nvSpPr>
          <p:spPr>
            <a:xfrm flipV="1">
              <a:off x="8222400" y="3796200"/>
              <a:ext cx="180000" cy="46800"/>
            </a:xfrm>
            <a:custGeom>
              <a:avLst/>
              <a:gdLst>
                <a:gd name="textAreaLeft" fmla="*/ 22680 w 180000"/>
                <a:gd name="textAreaRight" fmla="*/ 157320 w 180000"/>
                <a:gd name="textAreaTop" fmla="*/ 5760 h 46800"/>
                <a:gd name="textAreaBottom" fmla="*/ 41040 h 4680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19793" y="21600"/>
                  </a:lnTo>
                  <a:lnTo>
                    <a:pt x="1807" y="21600"/>
                  </a:lnTo>
                  <a:close/>
                </a:path>
              </a:pathLst>
            </a:custGeom>
            <a:solidFill>
              <a:srgbClr val="3465a4">
                <a:alpha val="30000"/>
              </a:srgbClr>
            </a:solidFill>
            <a:ln w="19080">
              <a:solidFill>
                <a:srgbClr val="ffffff"/>
              </a:solidFill>
              <a:round/>
            </a:ln>
            <a:effectLst>
              <a:outerShdw dist="0" dir="0" blurRad="0" rotWithShape="0">
                <a:srgbClr val="729fcf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9360" rIns="99360" tIns="-19080" bIns="-1908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68" name=""/>
            <p:cNvSpPr/>
            <p:nvPr/>
          </p:nvSpPr>
          <p:spPr>
            <a:xfrm flipV="1">
              <a:off x="7862400" y="3659400"/>
              <a:ext cx="900000" cy="136800"/>
            </a:xfrm>
            <a:custGeom>
              <a:avLst/>
              <a:gdLst>
                <a:gd name="textAreaLeft" fmla="*/ 99360 w 900000"/>
                <a:gd name="textAreaRight" fmla="*/ 800640 w 900000"/>
                <a:gd name="textAreaTop" fmla="*/ 15120 h 136800"/>
                <a:gd name="textAreaBottom" fmla="*/ 121680 h 13680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0451" y="21600"/>
                  </a:lnTo>
                  <a:lnTo>
                    <a:pt x="1149" y="21600"/>
                  </a:lnTo>
                  <a:close/>
                </a:path>
              </a:pathLst>
            </a:custGeom>
            <a:solidFill>
              <a:srgbClr val="3465a4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2200" bIns="522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sp>
        <p:nvSpPr>
          <p:cNvPr id="169" name="left-right-arrow"/>
          <p:cNvSpPr/>
          <p:nvPr/>
        </p:nvSpPr>
        <p:spPr>
          <a:xfrm>
            <a:off x="3010680" y="3200400"/>
            <a:ext cx="1800000" cy="685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8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880" rIns="92880" tIns="47880" bIns="478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70" name="left-right-arrow 1"/>
          <p:cNvSpPr/>
          <p:nvPr/>
        </p:nvSpPr>
        <p:spPr>
          <a:xfrm rot="2520000">
            <a:off x="5797440" y="3987720"/>
            <a:ext cx="1800000" cy="685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8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880" rIns="92880" tIns="47880" bIns="478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71" name="left-right-arrow 2"/>
          <p:cNvSpPr/>
          <p:nvPr/>
        </p:nvSpPr>
        <p:spPr>
          <a:xfrm>
            <a:off x="5972400" y="2930400"/>
            <a:ext cx="1800000" cy="685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8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880" rIns="92880" tIns="47880" bIns="478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 Box 3"/>
          <p:cNvSpPr/>
          <p:nvPr/>
        </p:nvSpPr>
        <p:spPr>
          <a:xfrm>
            <a:off x="396720" y="174960"/>
            <a:ext cx="9286560" cy="540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 Box 4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endParaRPr b="1" lang="it-IT" sz="40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813240" y="5486400"/>
            <a:ext cx="8870040" cy="17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linguaggio concepito per la programmazione web lato client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nato nel 1995, standard ECMAScript nato due anni dopo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programma JS è interpretato dal browser web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basato sulla programmazione event-driven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esempi di evento: click del mouse, caricamento di una pagina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 Box 7"/>
          <p:cNvSpPr/>
          <p:nvPr/>
        </p:nvSpPr>
        <p:spPr>
          <a:xfrm>
            <a:off x="1149480" y="127404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Cos'è JavaScripit (JS)?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6194880" y="2107080"/>
            <a:ext cx="2520000" cy="2337840"/>
          </a:xfrm>
          <a:prstGeom prst="roundRect">
            <a:avLst>
              <a:gd name="adj" fmla="val 9856"/>
            </a:avLst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programma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JavaScript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77" name=""/>
          <p:cNvSpPr/>
          <p:nvPr/>
        </p:nvSpPr>
        <p:spPr>
          <a:xfrm>
            <a:off x="6194520" y="4152600"/>
            <a:ext cx="2520000" cy="87660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Microsoft YaHei"/>
              </a:rPr>
              <a:t>web browser</a:t>
            </a:r>
            <a:endParaRPr b="0" lang="en-US" sz="32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78" name="notched-right-arrow"/>
          <p:cNvSpPr/>
          <p:nvPr/>
        </p:nvSpPr>
        <p:spPr>
          <a:xfrm>
            <a:off x="5029200" y="2514600"/>
            <a:ext cx="1571400" cy="9144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7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7200" rIns="97200" tIns="52200" bIns="522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eventi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79" name=""/>
          <p:cNvSpPr/>
          <p:nvPr/>
        </p:nvSpPr>
        <p:spPr>
          <a:xfrm>
            <a:off x="909000" y="2107080"/>
            <a:ext cx="2520000" cy="2337840"/>
          </a:xfrm>
          <a:prstGeom prst="roundRect">
            <a:avLst>
              <a:gd name="adj" fmla="val 9856"/>
            </a:avLst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80" name=""/>
          <p:cNvSpPr/>
          <p:nvPr/>
        </p:nvSpPr>
        <p:spPr>
          <a:xfrm>
            <a:off x="908640" y="4152600"/>
            <a:ext cx="2520000" cy="87660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Microsoft YaHei"/>
              </a:rPr>
              <a:t>web server</a:t>
            </a:r>
            <a:endParaRPr b="0" lang="en-US" sz="32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81" name="left-right-arrow 3"/>
          <p:cNvSpPr/>
          <p:nvPr/>
        </p:nvSpPr>
        <p:spPr>
          <a:xfrm>
            <a:off x="3593160" y="3420000"/>
            <a:ext cx="2514600" cy="1143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8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880" rIns="92880" tIns="47880" bIns="478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comunicazione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Internet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 Box 1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 Box 2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Cos'è Node.js?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914400" y="5414400"/>
            <a:ext cx="8870040" cy="167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ambiente per eseguire programmi JS fuori da un browser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basato su programmazione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single-threaded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event-driven con input/output non bloccante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6195240" y="2107080"/>
            <a:ext cx="2520000" cy="2337840"/>
          </a:xfrm>
          <a:prstGeom prst="roundRect">
            <a:avLst>
              <a:gd name="adj" fmla="val 9856"/>
            </a:avLst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programma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JavaScript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86" name=""/>
          <p:cNvSpPr/>
          <p:nvPr/>
        </p:nvSpPr>
        <p:spPr>
          <a:xfrm>
            <a:off x="6194880" y="4152600"/>
            <a:ext cx="2520000" cy="87660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Microsoft YaHei"/>
              </a:rPr>
              <a:t>web browser</a:t>
            </a:r>
            <a:endParaRPr b="0" lang="en-US" sz="32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87" name=""/>
          <p:cNvSpPr/>
          <p:nvPr/>
        </p:nvSpPr>
        <p:spPr>
          <a:xfrm>
            <a:off x="909360" y="2107080"/>
            <a:ext cx="2520000" cy="2337840"/>
          </a:xfrm>
          <a:prstGeom prst="roundRect">
            <a:avLst>
              <a:gd name="adj" fmla="val 9856"/>
            </a:avLst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programma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Node.js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88" name=""/>
          <p:cNvSpPr/>
          <p:nvPr/>
        </p:nvSpPr>
        <p:spPr>
          <a:xfrm>
            <a:off x="909000" y="4152600"/>
            <a:ext cx="2520000" cy="87660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Microsoft YaHei"/>
              </a:rPr>
              <a:t>web server</a:t>
            </a:r>
            <a:endParaRPr b="0" lang="en-US" sz="32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89" name="left-right-arrow 4"/>
          <p:cNvSpPr/>
          <p:nvPr/>
        </p:nvSpPr>
        <p:spPr>
          <a:xfrm>
            <a:off x="3593520" y="3420000"/>
            <a:ext cx="2514600" cy="1143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8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880" rIns="92880" tIns="47880" bIns="478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comunicazione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Internet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90" name="notched-right-arrow 1"/>
          <p:cNvSpPr/>
          <p:nvPr/>
        </p:nvSpPr>
        <p:spPr>
          <a:xfrm flipH="1">
            <a:off x="3197880" y="2514600"/>
            <a:ext cx="1571400" cy="9144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7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7200" rIns="97200" tIns="52200" bIns="522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eventi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 Box 8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 Box 9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Punti di forza di Node.js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914400" y="4800600"/>
            <a:ext cx="8870040" cy="17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sviluppo rapido di server efficienti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open source, ampia comunità di sviluppatori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accesso a numerosissime librerie scaricabili da Internet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ideale per la programmazione Internet of Things (IoT)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1143000" y="2286000"/>
            <a:ext cx="2641320" cy="857160"/>
          </a:xfrm>
          <a:prstGeom prst="rect">
            <a:avLst/>
          </a:prstGeom>
          <a:solidFill>
            <a:srgbClr val="ff5429"/>
          </a:solidFill>
          <a:ln w="29160">
            <a:solidFill>
              <a:srgbClr val="ed4c0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sviluppo rapido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95" name=""/>
          <p:cNvSpPr/>
          <p:nvPr/>
        </p:nvSpPr>
        <p:spPr>
          <a:xfrm>
            <a:off x="2616480" y="3257640"/>
            <a:ext cx="2869920" cy="857160"/>
          </a:xfrm>
          <a:prstGeom prst="rect">
            <a:avLst/>
          </a:prstGeom>
          <a:solidFill>
            <a:srgbClr val="ff860d"/>
          </a:solidFill>
          <a:ln w="29160">
            <a:solidFill>
              <a:srgbClr val="ea75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programmazione IoT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96" name=""/>
          <p:cNvSpPr/>
          <p:nvPr/>
        </p:nvSpPr>
        <p:spPr>
          <a:xfrm>
            <a:off x="5943600" y="2286000"/>
            <a:ext cx="2641320" cy="857160"/>
          </a:xfrm>
          <a:prstGeom prst="rect">
            <a:avLst/>
          </a:prstGeom>
          <a:solidFill>
            <a:srgbClr val="ffd428"/>
          </a:solidFill>
          <a:ln w="2916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open-source 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97" name=""/>
          <p:cNvSpPr/>
          <p:nvPr/>
        </p:nvSpPr>
        <p:spPr>
          <a:xfrm>
            <a:off x="6502680" y="4114800"/>
            <a:ext cx="2641320" cy="857160"/>
          </a:xfrm>
          <a:prstGeom prst="rect">
            <a:avLst/>
          </a:prstGeom>
          <a:solidFill>
            <a:srgbClr val="bbe33d"/>
          </a:solidFill>
          <a:ln w="2916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librerie scaricabili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/>
          </p:nvPr>
        </p:nvSpPr>
        <p:spPr>
          <a:xfrm>
            <a:off x="2268720" y="2993040"/>
            <a:ext cx="5948640" cy="438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-IT" sz="6600" spc="-1" strike="noStrike">
                <a:solidFill>
                  <a:schemeClr val="dk1"/>
                </a:solidFill>
                <a:latin typeface="Fira Sans"/>
                <a:ea typeface="Fira Sans"/>
              </a:rPr>
              <a:t>Check Time 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Elemento grafico 5" descr="Domande con riempimento a tinta unita"/>
          <p:cNvPicPr/>
          <p:nvPr/>
        </p:nvPicPr>
        <p:blipFill>
          <a:blip r:embed="rId1"/>
          <a:stretch/>
        </p:blipFill>
        <p:spPr>
          <a:xfrm>
            <a:off x="276120" y="4695120"/>
            <a:ext cx="2543400" cy="2543400"/>
          </a:xfrm>
          <a:prstGeom prst="rect">
            <a:avLst/>
          </a:prstGeom>
          <a:ln w="0">
            <a:noFill/>
          </a:ln>
        </p:spPr>
      </p:pic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5715000" y="4859280"/>
            <a:ext cx="4114800" cy="251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 Box 12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Text Box 13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Modello di esecuzione di Node.js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914400" y="4114800"/>
            <a:ext cx="8870040" cy="17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single-threaded: nessuna concorrenza esplicita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event-driven: esecuzione del codice attivata dall'occorrenza di eventi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input/output non bloccante: le operazioni di input/output non interrompono il flusso di esecuzione del programma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914400" y="6172200"/>
            <a:ext cx="8870040" cy="87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Terminologia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un'operazione di i/o non bloccante viene detta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asincrona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2320560" y="2028240"/>
            <a:ext cx="4308840" cy="453600"/>
          </a:xfrm>
          <a:prstGeom prst="roundRect">
            <a:avLst>
              <a:gd name="adj" fmla="val 0"/>
            </a:avLst>
          </a:prstGeom>
          <a:solidFill>
            <a:srgbClr val="bbe33d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single-threaded</a:t>
            </a:r>
            <a:endParaRPr b="0" lang="en-US" sz="2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206" name=""/>
          <p:cNvSpPr/>
          <p:nvPr/>
        </p:nvSpPr>
        <p:spPr>
          <a:xfrm>
            <a:off x="2320560" y="2581920"/>
            <a:ext cx="4308840" cy="453240"/>
          </a:xfrm>
          <a:prstGeom prst="roundRect">
            <a:avLst>
              <a:gd name="adj" fmla="val 0"/>
            </a:avLst>
          </a:prstGeom>
          <a:solidFill>
            <a:srgbClr val="ffd428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event-driven</a:t>
            </a:r>
            <a:endParaRPr b="0" lang="en-US" sz="2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207" name=""/>
          <p:cNvSpPr/>
          <p:nvPr/>
        </p:nvSpPr>
        <p:spPr>
          <a:xfrm rot="5400000">
            <a:off x="1640160" y="2028240"/>
            <a:ext cx="680400" cy="680400"/>
          </a:xfrm>
          <a:custGeom>
            <a:avLst/>
            <a:gdLst>
              <a:gd name="textAreaLeft" fmla="*/ 0 w 680400"/>
              <a:gd name="textAreaRight" fmla="*/ 680760 w 680400"/>
              <a:gd name="textAreaTop" fmla="*/ 0 h 680400"/>
              <a:gd name="textAreaBottom" fmla="*/ 680760 h 680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bbe33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"/>
              <a:ea typeface="Microsoft YaHei"/>
            </a:endParaRPr>
          </a:p>
        </p:txBody>
      </p:sp>
      <p:sp>
        <p:nvSpPr>
          <p:cNvPr id="208" name=""/>
          <p:cNvSpPr/>
          <p:nvPr/>
        </p:nvSpPr>
        <p:spPr>
          <a:xfrm rot="5400000">
            <a:off x="1640160" y="2584800"/>
            <a:ext cx="680400" cy="680400"/>
          </a:xfrm>
          <a:custGeom>
            <a:avLst/>
            <a:gdLst>
              <a:gd name="textAreaLeft" fmla="*/ 0 w 680400"/>
              <a:gd name="textAreaRight" fmla="*/ 680760 w 680400"/>
              <a:gd name="textAreaTop" fmla="*/ 0 h 680400"/>
              <a:gd name="textAreaBottom" fmla="*/ 680760 h 680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ffd428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209" name=""/>
          <p:cNvSpPr/>
          <p:nvPr/>
        </p:nvSpPr>
        <p:spPr>
          <a:xfrm>
            <a:off x="2311200" y="3155040"/>
            <a:ext cx="4308840" cy="453600"/>
          </a:xfrm>
          <a:prstGeom prst="roundRect">
            <a:avLst>
              <a:gd name="adj" fmla="val 0"/>
            </a:avLst>
          </a:prstGeom>
          <a:solidFill>
            <a:srgbClr val="ff860d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i/o non bloccante</a:t>
            </a:r>
            <a:endParaRPr b="0" lang="en-US" sz="2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210" name=""/>
          <p:cNvSpPr/>
          <p:nvPr/>
        </p:nvSpPr>
        <p:spPr>
          <a:xfrm rot="5400000">
            <a:off x="1630800" y="3155760"/>
            <a:ext cx="680400" cy="680400"/>
          </a:xfrm>
          <a:custGeom>
            <a:avLst/>
            <a:gdLst>
              <a:gd name="textAreaLeft" fmla="*/ 0 w 680400"/>
              <a:gd name="textAreaRight" fmla="*/ 680760 w 680400"/>
              <a:gd name="textAreaTop" fmla="*/ 0 h 680400"/>
              <a:gd name="textAreaBottom" fmla="*/ 680760 h 680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ff860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 Box 16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 Box 17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Modello di esecuzione di Node.js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914400" y="4114800"/>
            <a:ext cx="8870040" cy="246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Esempio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programma spedisce due richieste R1 e R2 a diversi server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R1 e R2 sono </a:t>
            </a:r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indipendenti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se R1 viene inviata con un'operazione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asincrona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, allora R2 può essere </a:t>
            </a:r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inviata immediatamente dopo senza attendere la risposta di R1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conseguenza: programma </a:t>
            </a:r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più efficiente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entagon"/>
          <p:cNvSpPr/>
          <p:nvPr/>
        </p:nvSpPr>
        <p:spPr>
          <a:xfrm>
            <a:off x="3657600" y="2131560"/>
            <a:ext cx="1954440" cy="61488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77bc65"/>
              </a:gs>
              <a:gs pos="100000">
                <a:srgbClr val="127622"/>
              </a:gs>
            </a:gsLst>
            <a:lin ang="90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Source Han Sans SC"/>
              </a:rPr>
              <a:t>richiesta R1</a:t>
            </a:r>
            <a:endParaRPr b="1" lang="en-US" sz="2000" spc="-1" strike="noStrike">
              <a:solidFill>
                <a:srgbClr val="ffffff"/>
              </a:solidFill>
              <a:latin typeface="Arial"/>
              <a:ea typeface="Source Han Sans SC"/>
            </a:endParaRPr>
          </a:p>
        </p:txBody>
      </p:sp>
      <p:sp>
        <p:nvSpPr>
          <p:cNvPr id="215" name="Frame-2"/>
          <p:cNvSpPr/>
          <p:nvPr/>
        </p:nvSpPr>
        <p:spPr>
          <a:xfrm>
            <a:off x="5771880" y="2057400"/>
            <a:ext cx="1543320" cy="689040"/>
          </a:xfrm>
          <a:prstGeom prst="plaque">
            <a:avLst>
              <a:gd name="adj" fmla="val 25268"/>
            </a:avLst>
          </a:prstGeom>
          <a:solidFill>
            <a:srgbClr val="ffde59"/>
          </a:solidFill>
          <a:ln cap="rnd" w="12600">
            <a:solidFill>
              <a:srgbClr val="e8a202"/>
            </a:solidFill>
            <a:round/>
          </a:ln>
          <a:effectLst>
            <a:outerShdw dist="36147" dir="2700000" blurRad="0" rotWithShape="0">
              <a:srgbClr val="e8a20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server 1 </a:t>
            </a:r>
            <a:endParaRPr b="0" lang="en-US" sz="22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216" name="pentagon 1"/>
          <p:cNvSpPr/>
          <p:nvPr/>
        </p:nvSpPr>
        <p:spPr>
          <a:xfrm>
            <a:off x="3657600" y="3542040"/>
            <a:ext cx="1954440" cy="61488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77bc65"/>
              </a:gs>
              <a:gs pos="100000">
                <a:srgbClr val="127622"/>
              </a:gs>
            </a:gsLst>
            <a:lin ang="90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Source Han Sans SC"/>
              </a:rPr>
              <a:t>richiesta R2</a:t>
            </a:r>
            <a:endParaRPr b="1" lang="en-US" sz="2000" spc="-1" strike="noStrike">
              <a:solidFill>
                <a:srgbClr val="ffffff"/>
              </a:solidFill>
              <a:latin typeface="Arial"/>
              <a:ea typeface="Source Han Sans SC"/>
            </a:endParaRPr>
          </a:p>
        </p:txBody>
      </p:sp>
      <p:sp>
        <p:nvSpPr>
          <p:cNvPr id="217" name="Frame- 1"/>
          <p:cNvSpPr/>
          <p:nvPr/>
        </p:nvSpPr>
        <p:spPr>
          <a:xfrm>
            <a:off x="5771880" y="3494160"/>
            <a:ext cx="1543320" cy="689040"/>
          </a:xfrm>
          <a:prstGeom prst="plaque">
            <a:avLst>
              <a:gd name="adj" fmla="val 25268"/>
            </a:avLst>
          </a:prstGeom>
          <a:solidFill>
            <a:srgbClr val="ffde59"/>
          </a:solidFill>
          <a:ln cap="rnd" w="12600">
            <a:solidFill>
              <a:srgbClr val="e8a202"/>
            </a:solidFill>
            <a:round/>
          </a:ln>
          <a:effectLst>
            <a:outerShdw dist="36147" dir="2700000" blurRad="0" rotWithShape="0">
              <a:srgbClr val="e8a20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server 2 </a:t>
            </a:r>
            <a:endParaRPr b="0" lang="en-US" sz="22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218" name=""/>
          <p:cNvSpPr/>
          <p:nvPr/>
        </p:nvSpPr>
        <p:spPr>
          <a:xfrm>
            <a:off x="3657600" y="2798280"/>
            <a:ext cx="1600200" cy="685800"/>
          </a:xfrm>
          <a:custGeom>
            <a:avLst/>
            <a:gdLst>
              <a:gd name="textAreaLeft" fmla="*/ 0 w 1600200"/>
              <a:gd name="textAreaRight" fmla="*/ 1600560 w 1600200"/>
              <a:gd name="textAreaTop" fmla="*/ 171360 h 685800"/>
              <a:gd name="textAreaBottom" fmla="*/ 514440 h 685800"/>
            </a:gdLst>
            <a:ahLst/>
            <a:rect l="textAreaLeft" t="textAreaTop" r="textAreaRight" b="textAreaBottom"/>
            <a:pathLst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8100" y="16200"/>
                </a:lnTo>
                <a:lnTo>
                  <a:pt x="8100" y="18900"/>
                </a:lnTo>
                <a:lnTo>
                  <a:pt x="5500" y="18900"/>
                </a:lnTo>
                <a:lnTo>
                  <a:pt x="10800" y="21600"/>
                </a:lnTo>
                <a:lnTo>
                  <a:pt x="16100" y="18900"/>
                </a:lnTo>
                <a:lnTo>
                  <a:pt x="13500" y="18900"/>
                </a:lnTo>
                <a:lnTo>
                  <a:pt x="13500" y="16200"/>
                </a:lnTo>
                <a:lnTo>
                  <a:pt x="21600" y="16200"/>
                </a:lnTo>
                <a:lnTo>
                  <a:pt x="21600" y="5400"/>
                </a:lnTo>
                <a:lnTo>
                  <a:pt x="13500" y="5400"/>
                </a:lnTo>
                <a:lnTo>
                  <a:pt x="13500" y="2700"/>
                </a:lnTo>
                <a:lnTo>
                  <a:pt x="16100" y="2700"/>
                </a:lnTo>
                <a:lnTo>
                  <a:pt x="10800" y="0"/>
                </a:lnTo>
                <a:lnTo>
                  <a:pt x="5500" y="2700"/>
                </a:lnTo>
                <a:lnTo>
                  <a:pt x="8100" y="2700"/>
                </a:lnTo>
                <a:lnTo>
                  <a:pt x="8100" y="5400"/>
                </a:lnTo>
                <a:close/>
              </a:path>
            </a:pathLst>
          </a:custGeom>
          <a:gradFill rotWithShape="0">
            <a:gsLst>
              <a:gs pos="0">
                <a:srgbClr val="99ff33"/>
              </a:gs>
              <a:gs pos="100000">
                <a:srgbClr val="57ad00"/>
              </a:gs>
            </a:gsLst>
            <a:lin ang="90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indipendenti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 Box 20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Text Box 21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Operazioni asincrone e callback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914400" y="4114800"/>
            <a:ext cx="8870040" cy="246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come Node.js gestisce la risposta per R1 una volta che viene ricevuta?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due “ingredienti”: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l'operazione è associata con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l'evento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“risposta ricevuta”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 tale evento è associato il codice che deve essere eseguito quando esso si verificherà (programmazione event-driven)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entagon 2"/>
          <p:cNvSpPr/>
          <p:nvPr/>
        </p:nvSpPr>
        <p:spPr>
          <a:xfrm>
            <a:off x="1828800" y="2286000"/>
            <a:ext cx="1954440" cy="114300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77bc65"/>
              </a:gs>
              <a:gs pos="100000">
                <a:srgbClr val="127622"/>
              </a:gs>
            </a:gsLst>
            <a:lin ang="90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Source Han Sans SC"/>
              </a:rPr>
              <a:t>richiesta R1</a:t>
            </a:r>
            <a:endParaRPr b="1" lang="en-US" sz="2000" spc="-1" strike="noStrike">
              <a:solidFill>
                <a:srgbClr val="ffffff"/>
              </a:solidFill>
              <a:latin typeface="Arial"/>
              <a:ea typeface="Source Han Sans SC"/>
            </a:endParaRPr>
          </a:p>
        </p:txBody>
      </p:sp>
      <p:sp>
        <p:nvSpPr>
          <p:cNvPr id="223" name="chevron"/>
          <p:cNvSpPr/>
          <p:nvPr/>
        </p:nvSpPr>
        <p:spPr>
          <a:xfrm>
            <a:off x="3686400" y="2314080"/>
            <a:ext cx="2485800" cy="111492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de59"/>
              </a:gs>
              <a:gs pos="100000">
                <a:srgbClr val="b47804"/>
              </a:gs>
            </a:gsLst>
            <a:lin ang="9000000"/>
          </a:gradFill>
          <a:ln w="29160">
            <a:solidFill>
              <a:srgbClr val="b47804"/>
            </a:solidFill>
            <a:custDash>
              <a:ds d="197000" sp="197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risposta</a:t>
            </a:r>
            <a:endParaRPr b="1" lang="en-US" sz="2200" spc="-1" strike="noStrike">
              <a:solidFill>
                <a:srgbClr val="ffffff"/>
              </a:solidFill>
              <a:latin typeface="Arial"/>
              <a:ea typeface="Source Han Sans SC"/>
            </a:endParaRPr>
          </a:p>
        </p:txBody>
      </p:sp>
      <p:sp>
        <p:nvSpPr>
          <p:cNvPr id="224" name="chevron 1"/>
          <p:cNvSpPr/>
          <p:nvPr/>
        </p:nvSpPr>
        <p:spPr>
          <a:xfrm>
            <a:off x="5972400" y="2286000"/>
            <a:ext cx="2485800" cy="111492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cc00"/>
              </a:gs>
              <a:gs pos="100000">
                <a:srgbClr val="ff6600"/>
              </a:gs>
            </a:gsLst>
            <a:lin ang="16200000"/>
          </a:gradFill>
          <a:ln cap="rnd" w="2916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codice</a:t>
            </a:r>
            <a:endParaRPr b="1" lang="en-US" sz="2200" spc="-1" strike="noStrike">
              <a:solidFill>
                <a:srgbClr val="ffffff"/>
              </a:solidFill>
              <a:latin typeface="Arial"/>
              <a:ea typeface="Source Han Sans SC"/>
            </a:endParaRPr>
          </a:p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da eseguire</a:t>
            </a:r>
            <a:endParaRPr b="1" lang="en-US" sz="2200" spc="-1" strike="noStrike">
              <a:solidFill>
                <a:srgbClr val="ffffff"/>
              </a:solidFill>
              <a:latin typeface="Arial"/>
              <a:ea typeface="Source Han Sans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Application>LibreOffice/7.6.7.2$Linux_X86_64 LibreOffice_project/60$Build-2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Davide Ancona</cp:lastModifiedBy>
  <dcterms:modified xsi:type="dcterms:W3CDTF">2024-09-13T23:26:16Z</dcterms:modified>
  <cp:revision>70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0x01010094E888929808F644817DE4CF175D9D79</vt:lpwstr>
  </property>
  <property fmtid="{D5CDD505-2E9C-101B-9397-08002B2CF9AE}" pid="3" name="Notes">
    <vt:r8>41</vt:r8>
  </property>
  <property fmtid="{D5CDD505-2E9C-101B-9397-08002B2CF9AE}" pid="4" name="PresentationFormat">
    <vt:lpwstr>Personalizzato</vt:lpwstr>
  </property>
  <property fmtid="{D5CDD505-2E9C-101B-9397-08002B2CF9AE}" pid="5" name="Slides">
    <vt:r8>41</vt:r8>
  </property>
</Properties>
</file>