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8" r:id="rId22"/>
    <p:sldMasterId id="2147483689" r:id="rId23"/>
    <p:sldMasterId id="2147483690" r:id="rId24"/>
    <p:sldMasterId id="214748369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7DD3AE3-FCFE-4D19-9011-AA9105D79B5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 questo modulo vedremo quali tipo di architetture si possono usare per supportare un esperimento diffuso di biomonitoraggio utilizzando principi e tecnologie per internet delle cose e big 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E98CBDE0-48CB-4ECF-B681-359D77DFBFB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B2A3970-EDC9-475F-B112-40DA7AFA0B2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24E5644-9455-42F1-A121-F5FAE622495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linguaggi di programmazione ad alto livello come C, Python e NodeJs possono essere usati anche per programmare i device.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Questa è una vera rivoluziona, nata molti anni fa con il progetto open hardware Arduino, che sta trasformando il mondo Dev introducendo un layer trasversale a Edge, Fog e Cloud dove lo sviluppatore potrà usare gli stessi strumenti e linguaggi in maniera trasparente al contesti sottostante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6AF5820-D421-4158-9B06-FE00A310703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ADD80DC-21CB-4E0F-B276-A1495924FE2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B3E4B87-559C-4D8F-B600-647B5DC778D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F9447AE-23B7-4E5D-8CDC-0AEF4FFD5FC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D5FE23E9-88BA-4E93-BF35-6A8363B1E6B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C82EE21-DA83-47A9-AC6B-6469835ECB2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07B8606-EAB4-4406-A088-D57DF9623A2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0F62ED-A611-448C-B584-074FEB002C7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6A405AE-5EDA-4E44-ADD7-731ACF757B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1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102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8960" y="595080"/>
            <a:ext cx="908280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8960" y="1307880"/>
            <a:ext cx="908280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1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8960" y="2341440"/>
            <a:ext cx="9082800" cy="455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920" cy="443124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EE0ACC3-33F9-436E-8713-3EB903E8E658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4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E826DA-C3B1-4639-83BD-514D620D63F3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52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" name="Google Shape;53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4;p29"/>
          <p:cNvSpPr/>
          <p:nvPr/>
        </p:nvSpPr>
        <p:spPr>
          <a:xfrm>
            <a:off x="276120" y="1685160"/>
            <a:ext cx="9565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en-US" sz="4800" spc="-1" strike="noStrike">
                <a:solidFill>
                  <a:schemeClr val="dk1"/>
                </a:solidFill>
                <a:latin typeface="Arial"/>
                <a:ea typeface="Fira Sans"/>
              </a:rPr>
              <a:t>NodeJs: IoT programming,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chemeClr val="dk1"/>
                </a:solidFill>
                <a:latin typeface="Arial"/>
                <a:ea typeface="Fira Sans"/>
              </a:rPr>
              <a:t>part I</a:t>
            </a:r>
            <a:br>
              <a:rPr sz="5100"/>
            </a:br>
            <a:br>
              <a:rPr sz="51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429000" y="4104720"/>
            <a:ext cx="5994360" cy="366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2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 Box 30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Asynchronous operations and callbacks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85800" y="3657600"/>
            <a:ext cx="8870040" cy="38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code associated with the final event of an asynchronous operation is called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callback is 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as usually intended in high-level programming language: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parametric code which can be associated with a name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parameters are used to pass the results of the asynchronous operation; for instance, the response of the server to request  R1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entagon 3"/>
          <p:cNvSpPr/>
          <p:nvPr/>
        </p:nvSpPr>
        <p:spPr>
          <a:xfrm>
            <a:off x="3429000" y="2286000"/>
            <a:ext cx="1954440" cy="1143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request R1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9" name="chevron 2"/>
          <p:cNvSpPr/>
          <p:nvPr/>
        </p:nvSpPr>
        <p:spPr>
          <a:xfrm>
            <a:off x="5029200" y="2314080"/>
            <a:ext cx="24858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5715000" y="4859640"/>
            <a:ext cx="411480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 24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 Box 25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Event loop in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731160" y="5715000"/>
            <a:ext cx="887004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Simplified execution model based on 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main execution loop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(=event loop) and 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callback queue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089960" y="3429000"/>
            <a:ext cx="162504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callback queue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grpSp>
        <p:nvGrpSpPr>
          <p:cNvPr id="237" name="2-circle-arrow"/>
          <p:cNvGrpSpPr/>
          <p:nvPr/>
        </p:nvGrpSpPr>
        <p:grpSpPr>
          <a:xfrm>
            <a:off x="2057400" y="912960"/>
            <a:ext cx="5713200" cy="5716440"/>
            <a:chOff x="2057400" y="912960"/>
            <a:chExt cx="5713200" cy="5716440"/>
          </a:xfrm>
        </p:grpSpPr>
        <p:sp>
          <p:nvSpPr>
            <p:cNvPr id="238" name="Pfeil: gebogen 19_ 1"/>
            <p:cNvSpPr/>
            <p:nvPr/>
          </p:nvSpPr>
          <p:spPr>
            <a:xfrm rot="18900000">
              <a:off x="2894760" y="1752120"/>
              <a:ext cx="4039560" cy="403992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73271"/>
                <a:gd name="adj5" fmla="val 12500"/>
              </a:avLst>
            </a:prstGeom>
            <a:solidFill>
              <a:srgbClr val="ff860d"/>
            </a:solidFill>
            <a:ln cap="rnd" w="29160">
              <a:solidFill>
                <a:srgbClr val="ea7500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39" name="Pfeil: gebogen 19_ 2"/>
            <p:cNvSpPr/>
            <p:nvPr/>
          </p:nvSpPr>
          <p:spPr>
            <a:xfrm flipH="1" flipV="1" rot="18900000">
              <a:off x="2893680" y="1749240"/>
              <a:ext cx="4039920" cy="40395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86763"/>
                <a:gd name="adj5" fmla="val 12500"/>
              </a:avLst>
            </a:prstGeom>
            <a:solidFill>
              <a:srgbClr val="ffd428"/>
            </a:solidFill>
            <a:ln cap="rnd" w="29160">
              <a:solidFill>
                <a:srgbClr val="e8a202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 Box 3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3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Event loop in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0" y="1815120"/>
            <a:ext cx="4069440" cy="190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5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if the queue is empty and there are no asynchronous i/o operations to be completed,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5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then the program halts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3" name="2-circle-arrow 1"/>
          <p:cNvGrpSpPr/>
          <p:nvPr/>
        </p:nvGrpSpPr>
        <p:grpSpPr>
          <a:xfrm>
            <a:off x="2070360" y="1140840"/>
            <a:ext cx="5713200" cy="5716440"/>
            <a:chOff x="2070360" y="1140840"/>
            <a:chExt cx="5713200" cy="5716440"/>
          </a:xfrm>
        </p:grpSpPr>
        <p:sp>
          <p:nvSpPr>
            <p:cNvPr id="244" name="Pfeil: gebogen 19_ 3"/>
            <p:cNvSpPr/>
            <p:nvPr/>
          </p:nvSpPr>
          <p:spPr>
            <a:xfrm rot="18900000">
              <a:off x="2907720" y="1980000"/>
              <a:ext cx="4039560" cy="403992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73271"/>
                <a:gd name="adj5" fmla="val 12500"/>
              </a:avLst>
            </a:prstGeom>
            <a:solidFill>
              <a:srgbClr val="ff860d"/>
            </a:solidFill>
            <a:ln cap="rnd" w="29160">
              <a:solidFill>
                <a:srgbClr val="ea7500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45" name="Pfeil: gebogen 19_ 4"/>
            <p:cNvSpPr/>
            <p:nvPr/>
          </p:nvSpPr>
          <p:spPr>
            <a:xfrm flipH="1" flipV="1" rot="18900000">
              <a:off x="2906640" y="1977120"/>
              <a:ext cx="4039920" cy="40395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86763"/>
                <a:gd name="adj5" fmla="val 12500"/>
              </a:avLst>
            </a:prstGeom>
            <a:solidFill>
              <a:srgbClr val="ffd428"/>
            </a:solidFill>
            <a:ln cap="rnd" w="29160">
              <a:solidFill>
                <a:srgbClr val="e8a202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246" name=""/>
          <p:cNvSpPr/>
          <p:nvPr/>
        </p:nvSpPr>
        <p:spPr>
          <a:xfrm>
            <a:off x="4089960" y="3643920"/>
            <a:ext cx="162504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callback queue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5943600" y="1691640"/>
            <a:ext cx="6004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the current code is run until it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6697080" y="3186720"/>
            <a:ext cx="3383640" cy="213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2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if the callback queue is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2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not empty, then the first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2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callback is removed and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2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run by going back to 1)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3886200" y="5609880"/>
            <a:ext cx="6126840" cy="156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3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if there are completed asynchronous operations,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3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then the associated callbacks are inserted in the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3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queue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0" y="4768920"/>
            <a:ext cx="4069440" cy="184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4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if the queue is not empty or there are still asynchronous i/o operations to be completed, then 2) is repeated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Elemento grafico 1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5715000" y="4859640"/>
            <a:ext cx="411480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41;p47"/>
          <p:cNvSpPr/>
          <p:nvPr/>
        </p:nvSpPr>
        <p:spPr>
          <a:xfrm>
            <a:off x="500760" y="140976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Google Shape;242;p47"/>
          <p:cNvSpPr/>
          <p:nvPr/>
        </p:nvSpPr>
        <p:spPr>
          <a:xfrm>
            <a:off x="508680" y="67824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What have we learned?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760" cy="3377880"/>
          </a:xfrm>
          <a:prstGeom prst="rect">
            <a:avLst/>
          </a:prstGeom>
          <a:ln w="0">
            <a:noFill/>
          </a:ln>
        </p:spPr>
      </p:pic>
      <p:pic>
        <p:nvPicPr>
          <p:cNvPr id="257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920" cy="2149920"/>
          </a:xfrm>
          <a:prstGeom prst="rect">
            <a:avLst/>
          </a:prstGeom>
          <a:ln w="0">
            <a:noFill/>
          </a:ln>
        </p:spPr>
      </p:pic>
      <p:pic>
        <p:nvPicPr>
          <p:cNvPr id="258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600" cy="150660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241;p47"/>
          <p:cNvSpPr/>
          <p:nvPr/>
        </p:nvSpPr>
        <p:spPr>
          <a:xfrm>
            <a:off x="276120" y="125460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502920" y="3250440"/>
            <a:ext cx="8870040" cy="38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use of JavaScript and Node.js in client-server architecuters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what is non blocking input-output and an asynchronous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how asynchronous operations allow more efficient code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what is a callback and event-driven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execution model of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960" spc="-1" strike="noStrike">
                <a:solidFill>
                  <a:srgbClr val="000000"/>
                </a:solidFill>
                <a:latin typeface="Arial"/>
                <a:ea typeface="Arial"/>
              </a:rPr>
              <a:t>Thanks for your attention!</a:t>
            </a:r>
            <a:endParaRPr b="0" lang="en-US" sz="4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1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What is a client-server system?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914400" y="5583960"/>
            <a:ext cx="85597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several clients can connect and communicate with the server through the network (typically Internet)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server should be always available to clients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typical but not unique example: server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29200" y="3134160"/>
            <a:ext cx="450000" cy="900000"/>
          </a:xfrm>
          <a:prstGeom prst="rect">
            <a:avLst/>
          </a:prstGeom>
          <a:solidFill>
            <a:srgbClr val="3465a4"/>
          </a:solidFill>
          <a:ln cap="rnd" w="19080">
            <a:solidFill>
              <a:srgbClr val="ffffff"/>
            </a:solidFill>
            <a:round/>
          </a:ln>
        </p:spPr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4" name=""/>
          <p:cNvSpPr/>
          <p:nvPr/>
        </p:nvSpPr>
        <p:spPr>
          <a:xfrm>
            <a:off x="5074200" y="3584160"/>
            <a:ext cx="36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5" name=""/>
          <p:cNvSpPr/>
          <p:nvPr/>
        </p:nvSpPr>
        <p:spPr>
          <a:xfrm>
            <a:off x="5119200" y="3899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6" name=""/>
          <p:cNvSpPr/>
          <p:nvPr/>
        </p:nvSpPr>
        <p:spPr>
          <a:xfrm>
            <a:off x="5119200" y="3854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7" name=""/>
          <p:cNvSpPr/>
          <p:nvPr/>
        </p:nvSpPr>
        <p:spPr>
          <a:xfrm>
            <a:off x="5074200" y="317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8" name=""/>
          <p:cNvSpPr/>
          <p:nvPr/>
        </p:nvSpPr>
        <p:spPr>
          <a:xfrm>
            <a:off x="5119200" y="317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9" name=""/>
          <p:cNvSpPr/>
          <p:nvPr/>
        </p:nvSpPr>
        <p:spPr>
          <a:xfrm>
            <a:off x="5164200" y="317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0" name=""/>
          <p:cNvSpPr/>
          <p:nvPr/>
        </p:nvSpPr>
        <p:spPr>
          <a:xfrm>
            <a:off x="5074200" y="3224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1" name=""/>
          <p:cNvSpPr/>
          <p:nvPr/>
        </p:nvSpPr>
        <p:spPr>
          <a:xfrm>
            <a:off x="5119200" y="3224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2" name=""/>
          <p:cNvSpPr/>
          <p:nvPr/>
        </p:nvSpPr>
        <p:spPr>
          <a:xfrm>
            <a:off x="5164200" y="3224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3" name=""/>
          <p:cNvSpPr/>
          <p:nvPr/>
        </p:nvSpPr>
        <p:spPr>
          <a:xfrm>
            <a:off x="5074200" y="326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4" name=""/>
          <p:cNvSpPr/>
          <p:nvPr/>
        </p:nvSpPr>
        <p:spPr>
          <a:xfrm>
            <a:off x="5119200" y="326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5" name=""/>
          <p:cNvSpPr/>
          <p:nvPr/>
        </p:nvSpPr>
        <p:spPr>
          <a:xfrm>
            <a:off x="5164200" y="326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6" name=""/>
          <p:cNvSpPr/>
          <p:nvPr/>
        </p:nvSpPr>
        <p:spPr>
          <a:xfrm>
            <a:off x="5479200" y="3134160"/>
            <a:ext cx="450000" cy="900000"/>
          </a:xfrm>
          <a:prstGeom prst="rect">
            <a:avLst/>
          </a:prstGeom>
          <a:solidFill>
            <a:srgbClr val="3465a4"/>
          </a:solidFill>
          <a:ln cap="rnd" w="19080">
            <a:solidFill>
              <a:srgbClr val="ffffff"/>
            </a:solidFill>
            <a:round/>
          </a:ln>
        </p:spPr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7" name=""/>
          <p:cNvSpPr/>
          <p:nvPr/>
        </p:nvSpPr>
        <p:spPr>
          <a:xfrm>
            <a:off x="5524200" y="3584160"/>
            <a:ext cx="36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8" name=""/>
          <p:cNvSpPr/>
          <p:nvPr/>
        </p:nvSpPr>
        <p:spPr>
          <a:xfrm>
            <a:off x="5569200" y="3899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9" name=""/>
          <p:cNvSpPr/>
          <p:nvPr/>
        </p:nvSpPr>
        <p:spPr>
          <a:xfrm>
            <a:off x="5569200" y="3854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0" name=""/>
          <p:cNvSpPr/>
          <p:nvPr/>
        </p:nvSpPr>
        <p:spPr>
          <a:xfrm flipV="1">
            <a:off x="5524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1" name=""/>
          <p:cNvSpPr/>
          <p:nvPr/>
        </p:nvSpPr>
        <p:spPr>
          <a:xfrm flipV="1">
            <a:off x="5524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2" name=""/>
          <p:cNvSpPr/>
          <p:nvPr/>
        </p:nvSpPr>
        <p:spPr>
          <a:xfrm flipV="1">
            <a:off x="5569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3" name=""/>
          <p:cNvSpPr/>
          <p:nvPr/>
        </p:nvSpPr>
        <p:spPr>
          <a:xfrm flipV="1">
            <a:off x="5569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4" name=""/>
          <p:cNvSpPr/>
          <p:nvPr/>
        </p:nvSpPr>
        <p:spPr>
          <a:xfrm flipV="1">
            <a:off x="5659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5" name=""/>
          <p:cNvSpPr/>
          <p:nvPr/>
        </p:nvSpPr>
        <p:spPr>
          <a:xfrm flipV="1">
            <a:off x="5659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6" name=""/>
          <p:cNvSpPr/>
          <p:nvPr/>
        </p:nvSpPr>
        <p:spPr>
          <a:xfrm flipV="1">
            <a:off x="5704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5704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8" name=""/>
          <p:cNvSpPr/>
          <p:nvPr/>
        </p:nvSpPr>
        <p:spPr>
          <a:xfrm flipV="1">
            <a:off x="5794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9" name=""/>
          <p:cNvSpPr/>
          <p:nvPr/>
        </p:nvSpPr>
        <p:spPr>
          <a:xfrm flipV="1">
            <a:off x="5794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0" name=""/>
          <p:cNvSpPr/>
          <p:nvPr/>
        </p:nvSpPr>
        <p:spPr>
          <a:xfrm flipV="1">
            <a:off x="5839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1" name=""/>
          <p:cNvSpPr/>
          <p:nvPr/>
        </p:nvSpPr>
        <p:spPr>
          <a:xfrm flipV="1">
            <a:off x="5839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grpSp>
        <p:nvGrpSpPr>
          <p:cNvPr id="152" name="smart-phone"/>
          <p:cNvGrpSpPr/>
          <p:nvPr/>
        </p:nvGrpSpPr>
        <p:grpSpPr>
          <a:xfrm>
            <a:off x="7551000" y="4422600"/>
            <a:ext cx="450000" cy="900000"/>
            <a:chOff x="7551000" y="4422600"/>
            <a:chExt cx="450000" cy="900000"/>
          </a:xfrm>
        </p:grpSpPr>
        <p:sp>
          <p:nvSpPr>
            <p:cNvPr id="153" name=""/>
            <p:cNvSpPr/>
            <p:nvPr/>
          </p:nvSpPr>
          <p:spPr>
            <a:xfrm>
              <a:off x="7551000" y="4422600"/>
              <a:ext cx="450000" cy="900000"/>
            </a:xfrm>
            <a:custGeom>
              <a:avLst/>
              <a:gdLst>
                <a:gd name="textAreaLeft" fmla="*/ 12600 w 450000"/>
                <a:gd name="textAreaRight" fmla="*/ 437400 w 450000"/>
                <a:gd name="textAreaTop" fmla="*/ 12600 h 900000"/>
                <a:gd name="textAreaBottom" fmla="*/ 887400 h 900000"/>
              </a:gdLst>
              <a:ahLst/>
              <a:rect l="textAreaLeft" t="textAreaTop" r="textAreaRight" b="textAreaBottom"/>
              <a:pathLst>
                <a:path w="21600" h="43183">
                  <a:moveTo>
                    <a:pt x="2087" y="0"/>
                  </a:moveTo>
                  <a:arcTo wR="2087" hR="2087" stAng="16200000" swAng="-5400000"/>
                  <a:lnTo>
                    <a:pt x="0" y="41095"/>
                  </a:lnTo>
                  <a:arcTo wR="2087" hR="2087" stAng="10800000" swAng="-5400000"/>
                  <a:lnTo>
                    <a:pt x="19513" y="43183"/>
                  </a:lnTo>
                  <a:arcTo wR="2087" hR="2087" stAng="5400000" swAng="-5400000"/>
                  <a:lnTo>
                    <a:pt x="21600" y="2087"/>
                  </a:lnTo>
                  <a:arcTo wR="2087" hR="2087" stAng="0" swAng="-5400000"/>
                  <a:close/>
                </a:path>
              </a:pathLst>
            </a:custGeom>
            <a:solidFill>
              <a:srgbClr val="3465a4"/>
            </a:solidFill>
            <a:ln cap="rnd"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7596000" y="4512600"/>
              <a:ext cx="360000" cy="6750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7686000" y="4467600"/>
              <a:ext cx="180000" cy="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7731000" y="5214600"/>
              <a:ext cx="90000" cy="90000"/>
            </a:xfrm>
            <a:prstGeom prst="ellipse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9720" bIns="972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grpSp>
        <p:nvGrpSpPr>
          <p:cNvPr id="157" name="laptop"/>
          <p:cNvGrpSpPr/>
          <p:nvPr/>
        </p:nvGrpSpPr>
        <p:grpSpPr>
          <a:xfrm>
            <a:off x="1891800" y="3200400"/>
            <a:ext cx="1080000" cy="900000"/>
            <a:chOff x="1891800" y="3200400"/>
            <a:chExt cx="1080000" cy="900000"/>
          </a:xfrm>
        </p:grpSpPr>
        <p:sp>
          <p:nvSpPr>
            <p:cNvPr id="158" name=""/>
            <p:cNvSpPr/>
            <p:nvPr/>
          </p:nvSpPr>
          <p:spPr>
            <a:xfrm>
              <a:off x="1981800" y="3200400"/>
              <a:ext cx="900000" cy="630000"/>
            </a:xfrm>
            <a:prstGeom prst="rect">
              <a:avLst/>
            </a:pr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2071800" y="3290400"/>
              <a:ext cx="720000" cy="4500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0" name=""/>
            <p:cNvSpPr/>
            <p:nvPr/>
          </p:nvSpPr>
          <p:spPr>
            <a:xfrm flipV="1">
              <a:off x="1891800" y="3830400"/>
              <a:ext cx="1080000" cy="270000"/>
            </a:xfrm>
            <a:custGeom>
              <a:avLst/>
              <a:gdLst>
                <a:gd name="textAreaLeft" fmla="*/ 137520 w 1080000"/>
                <a:gd name="textAreaRight" fmla="*/ 942480 w 1080000"/>
                <a:gd name="textAreaTop" fmla="*/ 34200 h 270000"/>
                <a:gd name="textAreaBottom" fmla="*/ 235800 h 270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1" name=""/>
            <p:cNvSpPr/>
            <p:nvPr/>
          </p:nvSpPr>
          <p:spPr>
            <a:xfrm flipV="1">
              <a:off x="2341800" y="4010400"/>
              <a:ext cx="180000" cy="46800"/>
            </a:xfrm>
            <a:custGeom>
              <a:avLst/>
              <a:gdLst>
                <a:gd name="textAreaLeft" fmla="*/ 22680 w 180000"/>
                <a:gd name="textAreaRight" fmla="*/ 157320 w 180000"/>
                <a:gd name="textAreaTop" fmla="*/ 5760 h 46800"/>
                <a:gd name="textAreaBottom" fmla="*/ 41040 h 4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>
                <a:alpha val="30000"/>
              </a:srgbClr>
            </a:solidFill>
            <a:ln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9080" bIns="-19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2" name=""/>
            <p:cNvSpPr/>
            <p:nvPr/>
          </p:nvSpPr>
          <p:spPr>
            <a:xfrm flipV="1">
              <a:off x="1981800" y="3873600"/>
              <a:ext cx="900000" cy="136800"/>
            </a:xfrm>
            <a:custGeom>
              <a:avLst/>
              <a:gdLst>
                <a:gd name="textAreaLeft" fmla="*/ 99360 w 900000"/>
                <a:gd name="textAreaRight" fmla="*/ 800640 w 900000"/>
                <a:gd name="textAreaTop" fmla="*/ 15120 h 136800"/>
                <a:gd name="textAreaBottom" fmla="*/ 121680 h 13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0451" y="21600"/>
                  </a:lnTo>
                  <a:lnTo>
                    <a:pt x="1149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2200" bIns="522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grpSp>
        <p:nvGrpSpPr>
          <p:cNvPr id="163" name="laptop 1"/>
          <p:cNvGrpSpPr/>
          <p:nvPr/>
        </p:nvGrpSpPr>
        <p:grpSpPr>
          <a:xfrm>
            <a:off x="7772400" y="2986200"/>
            <a:ext cx="1080000" cy="900000"/>
            <a:chOff x="7772400" y="2986200"/>
            <a:chExt cx="1080000" cy="900000"/>
          </a:xfrm>
        </p:grpSpPr>
        <p:sp>
          <p:nvSpPr>
            <p:cNvPr id="164" name=""/>
            <p:cNvSpPr/>
            <p:nvPr/>
          </p:nvSpPr>
          <p:spPr>
            <a:xfrm>
              <a:off x="7862400" y="2986200"/>
              <a:ext cx="900000" cy="630000"/>
            </a:xfrm>
            <a:prstGeom prst="rect">
              <a:avLst/>
            </a:pr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5" name=""/>
            <p:cNvSpPr/>
            <p:nvPr/>
          </p:nvSpPr>
          <p:spPr>
            <a:xfrm>
              <a:off x="7952400" y="3076200"/>
              <a:ext cx="720000" cy="4500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6" name=""/>
            <p:cNvSpPr/>
            <p:nvPr/>
          </p:nvSpPr>
          <p:spPr>
            <a:xfrm flipV="1">
              <a:off x="7772400" y="3616200"/>
              <a:ext cx="1080000" cy="270000"/>
            </a:xfrm>
            <a:custGeom>
              <a:avLst/>
              <a:gdLst>
                <a:gd name="textAreaLeft" fmla="*/ 137520 w 1080000"/>
                <a:gd name="textAreaRight" fmla="*/ 942480 w 1080000"/>
                <a:gd name="textAreaTop" fmla="*/ 34200 h 270000"/>
                <a:gd name="textAreaBottom" fmla="*/ 235800 h 270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7" name=""/>
            <p:cNvSpPr/>
            <p:nvPr/>
          </p:nvSpPr>
          <p:spPr>
            <a:xfrm flipV="1">
              <a:off x="8222400" y="3796200"/>
              <a:ext cx="180000" cy="46800"/>
            </a:xfrm>
            <a:custGeom>
              <a:avLst/>
              <a:gdLst>
                <a:gd name="textAreaLeft" fmla="*/ 22680 w 180000"/>
                <a:gd name="textAreaRight" fmla="*/ 157320 w 180000"/>
                <a:gd name="textAreaTop" fmla="*/ 5760 h 46800"/>
                <a:gd name="textAreaBottom" fmla="*/ 41040 h 4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>
                <a:alpha val="30000"/>
              </a:srgbClr>
            </a:solidFill>
            <a:ln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9080" bIns="-19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8" name=""/>
            <p:cNvSpPr/>
            <p:nvPr/>
          </p:nvSpPr>
          <p:spPr>
            <a:xfrm flipV="1">
              <a:off x="7862400" y="3659400"/>
              <a:ext cx="900000" cy="136800"/>
            </a:xfrm>
            <a:custGeom>
              <a:avLst/>
              <a:gdLst>
                <a:gd name="textAreaLeft" fmla="*/ 99360 w 900000"/>
                <a:gd name="textAreaRight" fmla="*/ 800640 w 900000"/>
                <a:gd name="textAreaTop" fmla="*/ 15120 h 136800"/>
                <a:gd name="textAreaBottom" fmla="*/ 121680 h 13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0451" y="21600"/>
                  </a:lnTo>
                  <a:lnTo>
                    <a:pt x="1149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2200" bIns="522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69" name="left-right-arrow"/>
          <p:cNvSpPr/>
          <p:nvPr/>
        </p:nvSpPr>
        <p:spPr>
          <a:xfrm>
            <a:off x="3010680" y="3200400"/>
            <a:ext cx="1800000" cy="68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0" name="left-right-arrow 1"/>
          <p:cNvSpPr/>
          <p:nvPr/>
        </p:nvSpPr>
        <p:spPr>
          <a:xfrm rot="2520000">
            <a:off x="5797440" y="3987720"/>
            <a:ext cx="1800000" cy="68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1" name="left-right-arrow 2"/>
          <p:cNvSpPr/>
          <p:nvPr/>
        </p:nvSpPr>
        <p:spPr>
          <a:xfrm>
            <a:off x="5972400" y="2930400"/>
            <a:ext cx="1800000" cy="68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 Box 3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Box 4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en-US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813240" y="54864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language designed for client-side web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born in 1995, standard ECMAScript released two years later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JavaScript program is interpreted by the web browser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based on event-driven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examples of event: mouse click, web page loaded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 Box 7"/>
          <p:cNvSpPr/>
          <p:nvPr/>
        </p:nvSpPr>
        <p:spPr>
          <a:xfrm>
            <a:off x="1149480" y="127404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What is JavaScripit (JS)?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619488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JavaScript program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7" name=""/>
          <p:cNvSpPr/>
          <p:nvPr/>
        </p:nvSpPr>
        <p:spPr>
          <a:xfrm>
            <a:off x="619452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browser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78" name="notched-right-arrow"/>
          <p:cNvSpPr/>
          <p:nvPr/>
        </p:nvSpPr>
        <p:spPr>
          <a:xfrm>
            <a:off x="5029200" y="2514600"/>
            <a:ext cx="1571400" cy="9144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7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7200" rIns="97200" tIns="52200" bIns="522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events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9" name=""/>
          <p:cNvSpPr/>
          <p:nvPr/>
        </p:nvSpPr>
        <p:spPr>
          <a:xfrm>
            <a:off x="90900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0" name=""/>
          <p:cNvSpPr/>
          <p:nvPr/>
        </p:nvSpPr>
        <p:spPr>
          <a:xfrm>
            <a:off x="90864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server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81" name="left-right-arrow 3"/>
          <p:cNvSpPr/>
          <p:nvPr/>
        </p:nvSpPr>
        <p:spPr>
          <a:xfrm>
            <a:off x="3593160" y="3420000"/>
            <a:ext cx="2514600" cy="114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Internet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communication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Box 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What is Node.js?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914400" y="5414400"/>
            <a:ext cx="8870040" cy="167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an environment to run JS program outside a browser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based 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 programming with non blocking input/output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619524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JavaScript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6" name=""/>
          <p:cNvSpPr/>
          <p:nvPr/>
        </p:nvSpPr>
        <p:spPr>
          <a:xfrm>
            <a:off x="619488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browser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87" name=""/>
          <p:cNvSpPr/>
          <p:nvPr/>
        </p:nvSpPr>
        <p:spPr>
          <a:xfrm>
            <a:off x="90936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Node.js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8" name=""/>
          <p:cNvSpPr/>
          <p:nvPr/>
        </p:nvSpPr>
        <p:spPr>
          <a:xfrm>
            <a:off x="90900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server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89" name="left-right-arrow 4"/>
          <p:cNvSpPr/>
          <p:nvPr/>
        </p:nvSpPr>
        <p:spPr>
          <a:xfrm>
            <a:off x="3593520" y="3420000"/>
            <a:ext cx="2514600" cy="114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Internet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communication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0" name="notched-right-arrow 1"/>
          <p:cNvSpPr/>
          <p:nvPr/>
        </p:nvSpPr>
        <p:spPr>
          <a:xfrm flipH="1">
            <a:off x="3197160" y="2514600"/>
            <a:ext cx="1571400" cy="9144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7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7200" rIns="97200" tIns="52200" bIns="522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events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 Box 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Main advantages of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914400" y="48006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rapid development of efficient servers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large community of developers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availability of tons of libraries downloadable from Internet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very suited for Internet of Things (IoT) programming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2286000"/>
            <a:ext cx="3200400" cy="85716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rapid development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5" name=""/>
          <p:cNvSpPr/>
          <p:nvPr/>
        </p:nvSpPr>
        <p:spPr>
          <a:xfrm>
            <a:off x="2616480" y="3257640"/>
            <a:ext cx="2869920" cy="85716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IoT programming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6" name=""/>
          <p:cNvSpPr/>
          <p:nvPr/>
        </p:nvSpPr>
        <p:spPr>
          <a:xfrm>
            <a:off x="5943600" y="2286000"/>
            <a:ext cx="2641320" cy="85716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7" name=""/>
          <p:cNvSpPr/>
          <p:nvPr/>
        </p:nvSpPr>
        <p:spPr>
          <a:xfrm>
            <a:off x="6502680" y="4114800"/>
            <a:ext cx="264132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downloadable libraries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Elemento grafico 5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5715000" y="4859280"/>
            <a:ext cx="411480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 1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 Box 1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Execution model of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914400" y="41148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single-threaded: no explicit concurrency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event-driven: code execution triggered by event occurrence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non blocking input/output: input/output operations do not interrupt the execution flow of the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914400" y="6172200"/>
            <a:ext cx="8870040" cy="87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non blocking input/output operation is called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asynchronous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2320560" y="2028240"/>
            <a:ext cx="4308840" cy="45360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06" name=""/>
          <p:cNvSpPr/>
          <p:nvPr/>
        </p:nvSpPr>
        <p:spPr>
          <a:xfrm>
            <a:off x="2320560" y="2581920"/>
            <a:ext cx="4308840" cy="45324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07" name=""/>
          <p:cNvSpPr/>
          <p:nvPr/>
        </p:nvSpPr>
        <p:spPr>
          <a:xfrm rot="5400000">
            <a:off x="1640160" y="20282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208" name=""/>
          <p:cNvSpPr/>
          <p:nvPr/>
        </p:nvSpPr>
        <p:spPr>
          <a:xfrm rot="5400000">
            <a:off x="1640160" y="258480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209" name=""/>
          <p:cNvSpPr/>
          <p:nvPr/>
        </p:nvSpPr>
        <p:spPr>
          <a:xfrm>
            <a:off x="2311200" y="3155040"/>
            <a:ext cx="4308840" cy="45360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non blocking i/o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10" name=""/>
          <p:cNvSpPr/>
          <p:nvPr/>
        </p:nvSpPr>
        <p:spPr>
          <a:xfrm rot="5400000">
            <a:off x="1630800" y="315576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Box 16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 Box 17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Execution model of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914400" y="411480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program sends two requests R1 and R2 to different servers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R1 and R2 are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independent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if R1 is sent with 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asynchronous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operation, then R2 can be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sent immediately after without waiting for the response of R1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consequence: more efficient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entagon"/>
          <p:cNvSpPr/>
          <p:nvPr/>
        </p:nvSpPr>
        <p:spPr>
          <a:xfrm>
            <a:off x="3657600" y="2131560"/>
            <a:ext cx="1954440" cy="61488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request R1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15" name="Frame-2"/>
          <p:cNvSpPr/>
          <p:nvPr/>
        </p:nvSpPr>
        <p:spPr>
          <a:xfrm>
            <a:off x="5771880" y="2057400"/>
            <a:ext cx="1543320" cy="68904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1 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16" name="pentagon 1"/>
          <p:cNvSpPr/>
          <p:nvPr/>
        </p:nvSpPr>
        <p:spPr>
          <a:xfrm>
            <a:off x="3657600" y="3542040"/>
            <a:ext cx="1954440" cy="61488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request R2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17" name="Frame- 1"/>
          <p:cNvSpPr/>
          <p:nvPr/>
        </p:nvSpPr>
        <p:spPr>
          <a:xfrm>
            <a:off x="5771880" y="3494160"/>
            <a:ext cx="1543320" cy="68904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2 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18" name=""/>
          <p:cNvSpPr/>
          <p:nvPr/>
        </p:nvSpPr>
        <p:spPr>
          <a:xfrm>
            <a:off x="3657600" y="2798280"/>
            <a:ext cx="1600200" cy="685800"/>
          </a:xfrm>
          <a:custGeom>
            <a:avLst/>
            <a:gdLst>
              <a:gd name="textAreaLeft" fmla="*/ 0 w 1600200"/>
              <a:gd name="textAreaRight" fmla="*/ 1600560 w 1600200"/>
              <a:gd name="textAreaTop" fmla="*/ 171360 h 685800"/>
              <a:gd name="textAreaBottom" fmla="*/ 514440 h 685800"/>
            </a:gdLst>
            <a:ahLst/>
            <a:rect l="textAreaLeft" t="textAreaTop" r="textAreaRight" b="textAreaBottom"/>
            <a:pathLst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8100" y="16200"/>
                </a:lnTo>
                <a:lnTo>
                  <a:pt x="8100" y="18900"/>
                </a:lnTo>
                <a:lnTo>
                  <a:pt x="5500" y="18900"/>
                </a:lnTo>
                <a:lnTo>
                  <a:pt x="10800" y="21600"/>
                </a:lnTo>
                <a:lnTo>
                  <a:pt x="16100" y="18900"/>
                </a:lnTo>
                <a:lnTo>
                  <a:pt x="13500" y="18900"/>
                </a:lnTo>
                <a:lnTo>
                  <a:pt x="13500" y="16200"/>
                </a:lnTo>
                <a:lnTo>
                  <a:pt x="21600" y="16200"/>
                </a:lnTo>
                <a:lnTo>
                  <a:pt x="21600" y="5400"/>
                </a:lnTo>
                <a:lnTo>
                  <a:pt x="13500" y="5400"/>
                </a:lnTo>
                <a:lnTo>
                  <a:pt x="13500" y="2700"/>
                </a:lnTo>
                <a:lnTo>
                  <a:pt x="16100" y="2700"/>
                </a:lnTo>
                <a:lnTo>
                  <a:pt x="10800" y="0"/>
                </a:lnTo>
                <a:lnTo>
                  <a:pt x="5500" y="2700"/>
                </a:lnTo>
                <a:lnTo>
                  <a:pt x="8100" y="2700"/>
                </a:lnTo>
                <a:lnTo>
                  <a:pt x="8100" y="5400"/>
                </a:lnTo>
                <a:close/>
              </a:path>
            </a:pathLst>
          </a:custGeom>
          <a:gradFill rotWithShape="0">
            <a:gsLst>
              <a:gs pos="0">
                <a:srgbClr val="99ff33"/>
              </a:gs>
              <a:gs pos="100000">
                <a:srgbClr val="57ad00"/>
              </a:gs>
            </a:gsLst>
            <a:lin ang="90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independent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 Box 2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 Box 2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Asynchronous operations and callbacks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914400" y="411480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how does Node.js handle the response for R1 once it has been received?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two “ingredients”: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 operation is associated with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event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“response received”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such an event is associated with the code to be run after it will occur (event-drive programming)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entagon 2"/>
          <p:cNvSpPr/>
          <p:nvPr/>
        </p:nvSpPr>
        <p:spPr>
          <a:xfrm>
            <a:off x="1828800" y="2286000"/>
            <a:ext cx="1954440" cy="1143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request R1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3" name="chevron"/>
          <p:cNvSpPr/>
          <p:nvPr/>
        </p:nvSpPr>
        <p:spPr>
          <a:xfrm>
            <a:off x="3567960" y="2295720"/>
            <a:ext cx="27144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de59"/>
              </a:gs>
              <a:gs pos="100000">
                <a:srgbClr val="b47804"/>
              </a:gs>
            </a:gsLst>
            <a:lin ang="9000000"/>
          </a:gradFill>
          <a:ln w="29160">
            <a:solidFill>
              <a:srgbClr val="b47804"/>
            </a:solidFill>
            <a:custDash>
              <a:ds d="197000" sp="197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response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4" name="chevron 1"/>
          <p:cNvSpPr/>
          <p:nvPr/>
        </p:nvSpPr>
        <p:spPr>
          <a:xfrm>
            <a:off x="5972400" y="2286000"/>
            <a:ext cx="24858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code to be run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Davide Ancona</cp:lastModifiedBy>
  <dcterms:modified xsi:type="dcterms:W3CDTF">2024-09-13T23:27:18Z</dcterms:modified>
  <cp:revision>85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r8>41</vt:r8>
  </property>
  <property fmtid="{D5CDD505-2E9C-101B-9397-08002B2CF9AE}" pid="4" name="PresentationFormat">
    <vt:lpwstr>Personalizzato</vt:lpwstr>
  </property>
  <property fmtid="{D5CDD505-2E9C-101B-9397-08002B2CF9AE}" pid="5" name="Slides">
    <vt:r8>41</vt:r8>
  </property>
</Properties>
</file>