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466BB35-64F6-46D7-90DE-783E0BD9223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In questo modulo vedremo quali tipo di architetture si possono usare per supportare un esperimento diffuso di biomonitoraggio utilizzando principi e tecnologie per internet delle cose e big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AAB3DA7-A607-4F6B-ACF2-7AF5D779560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1F3A345-7A13-4FFD-90F3-25F68DCA206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D837481-DAB8-4526-A221-576DDD4942E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00611CF-55CF-4D85-81AB-62F02045A36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10522FD-6217-4A76-A233-7252FE6F116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linguaggi di programmazione ad alto livello come C, Python e NodeJs possono essere usati anche per programmare i device.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Questa è una vera rivoluziona, nata molti anni fa con il progetto open hardware Arduino, che sta trasformando il mondo Dev introducendo un layer trasversale a Edge, Fog e Cloud dove lo sviluppatore potrà usare gli stessi strumenti e linguaggi in maniera trasparente al contesti sottostante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BF9139F-01AA-4962-8F9E-37BCD11FC2B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A67D98DC-0445-42E2-ADF6-3B04B667F7F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2DE1CB3-8781-4449-8309-6098E48F093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E85188A-AC45-49F2-B994-2AB688E450B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39A8248-CC1B-42DF-AEB7-0AF39D20366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94ACE0A-BAED-45DB-8D9C-A59BAEE576B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2F2F3F7A-074E-43E3-B65C-D3F606574A7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84F3C3-5A17-4380-A160-0192BE1F1C1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B914332-66CB-434E-948C-0160B0B778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EF6940A-2EC5-411C-AD9C-CA9412108E07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543900-428C-459B-9207-3F42AE3DAF3B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Node-RED: uno strumento per lo sviluppo rapido IoT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514600" y="426744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4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4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914400" y="411480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nodi possono essere aggiunti a un flusso trascinandoli dalla palette nell'area di lavoro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vengono collegati tenendo premuto il bottone sinistro del mouse a partire da un ingresso o un'uscita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di un flusso possono essere configurati tramite doppio click del tasto sinistro del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volta definiti tutti i flussi il programma può essere eseguito mediante il bottone rosso “Deploy” in alto a sinistra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45920" y="1986480"/>
            <a:ext cx="8937360" cy="21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Elemento grafico 3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applicazione IoT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acquisisce dati da una stazione meteo dotata di sensori di temperatura, umidità e pressione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informazioni vengono trasmesse attraverso un 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Node-RED si connette al server MQTT, elabora le informazioni rilevanti e le visualizza sulla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Frame-2"/>
          <p:cNvSpPr/>
          <p:nvPr/>
        </p:nvSpPr>
        <p:spPr>
          <a:xfrm>
            <a:off x="3429000" y="2217600"/>
            <a:ext cx="1440000" cy="144000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9" name="notched-right-arrow"/>
          <p:cNvSpPr/>
          <p:nvPr/>
        </p:nvSpPr>
        <p:spPr>
          <a:xfrm>
            <a:off x="2277000" y="2541960"/>
            <a:ext cx="9144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0" name="6-Pointed-Star"/>
          <p:cNvSpPr/>
          <p:nvPr/>
        </p:nvSpPr>
        <p:spPr>
          <a:xfrm>
            <a:off x="486000" y="2286000"/>
            <a:ext cx="1571400" cy="1211400"/>
          </a:xfrm>
          <a:custGeom>
            <a:avLst/>
            <a:gdLst/>
            <a:ahLst/>
            <a:rect l="l" t="t" r="r" b="b"/>
            <a:pathLst>
              <a:path w="153" h="132">
                <a:moveTo>
                  <a:pt x="123" y="39"/>
                </a:moveTo>
                <a:cubicBezTo>
                  <a:pt x="116" y="26"/>
                  <a:pt x="113" y="13"/>
                  <a:pt x="114" y="0"/>
                </a:cubicBezTo>
                <a:cubicBezTo>
                  <a:pt x="103" y="7"/>
                  <a:pt x="90" y="11"/>
                  <a:pt x="76" y="11"/>
                </a:cubicBezTo>
                <a:cubicBezTo>
                  <a:pt x="62" y="11"/>
                  <a:pt x="49" y="7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3"/>
                  <a:pt x="35" y="27"/>
                  <a:pt x="28" y="39"/>
                </a:cubicBezTo>
                <a:cubicBezTo>
                  <a:pt x="22" y="51"/>
                  <a:pt x="11" y="60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12" y="73"/>
                  <a:pt x="22" y="82"/>
                  <a:pt x="28" y="93"/>
                </a:cubicBezTo>
                <a:cubicBezTo>
                  <a:pt x="35" y="105"/>
                  <a:pt x="38" y="119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49" y="125"/>
                  <a:pt x="62" y="121"/>
                  <a:pt x="76" y="121"/>
                </a:cubicBezTo>
                <a:cubicBezTo>
                  <a:pt x="90" y="121"/>
                  <a:pt x="103" y="125"/>
                  <a:pt x="114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3" y="119"/>
                  <a:pt x="116" y="106"/>
                  <a:pt x="123" y="93"/>
                </a:cubicBezTo>
                <a:cubicBezTo>
                  <a:pt x="130" y="81"/>
                  <a:pt x="141" y="72"/>
                  <a:pt x="153" y="66"/>
                </a:cubicBezTo>
                <a:cubicBezTo>
                  <a:pt x="153" y="66"/>
                  <a:pt x="153" y="66"/>
                  <a:pt x="153" y="66"/>
                </a:cubicBezTo>
                <a:cubicBezTo>
                  <a:pt x="141" y="60"/>
                  <a:pt x="130" y="51"/>
                  <a:pt x="123" y="39"/>
                </a:cubicBezTo>
                <a:close/>
              </a:path>
            </a:pathLst>
          </a:custGeom>
          <a:solidFill>
            <a:srgbClr val="66ffff"/>
          </a:solidFill>
          <a:ln cap="rnd" w="29160">
            <a:solidFill>
              <a:srgbClr val="ffffff"/>
            </a:solidFill>
            <a:round/>
          </a:ln>
          <a:effectLst>
            <a:outerShdw dist="36147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stazione meteo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1" name="notched-right-arrow 1"/>
          <p:cNvSpPr/>
          <p:nvPr/>
        </p:nvSpPr>
        <p:spPr>
          <a:xfrm>
            <a:off x="5076360" y="259704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172200" y="2514600"/>
            <a:ext cx="1143000" cy="1143000"/>
          </a:xfrm>
          <a:prstGeom prst="rect">
            <a:avLst/>
          </a:prstGeom>
          <a:ln w="0">
            <a:noFill/>
          </a:ln>
        </p:spPr>
      </p:pic>
      <p:grpSp>
        <p:nvGrpSpPr>
          <p:cNvPr id="183" name="video-television"/>
          <p:cNvGrpSpPr/>
          <p:nvPr/>
        </p:nvGrpSpPr>
        <p:grpSpPr>
          <a:xfrm>
            <a:off x="8517240" y="2544120"/>
            <a:ext cx="1371960" cy="874440"/>
            <a:chOff x="8517240" y="2544120"/>
            <a:chExt cx="1371960" cy="874440"/>
          </a:xfrm>
        </p:grpSpPr>
        <p:sp>
          <p:nvSpPr>
            <p:cNvPr id="184" name=""/>
            <p:cNvSpPr/>
            <p:nvPr/>
          </p:nvSpPr>
          <p:spPr>
            <a:xfrm>
              <a:off x="8517240" y="2544120"/>
              <a:ext cx="1371960" cy="7646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8576640" y="2653200"/>
              <a:ext cx="1257840" cy="546480"/>
            </a:xfrm>
            <a:prstGeom prst="rect">
              <a:avLst/>
            </a:prstGeom>
            <a:solidFill>
              <a:srgbClr val="99ff99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dashboard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9088920" y="3308760"/>
              <a:ext cx="228600" cy="1094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8974440" y="3418200"/>
              <a:ext cx="457560" cy="36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000" bIns="-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88" name="notched-right-arrow 2"/>
          <p:cNvSpPr/>
          <p:nvPr/>
        </p:nvSpPr>
        <p:spPr>
          <a:xfrm>
            <a:off x="7543800" y="261576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 dell'applicazione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102760" y="5406480"/>
            <a:ext cx="7955640" cy="199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flussi principali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acquisizione dei dati, elaborazione e visualizzazione con diagrammi e contatori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gestione del menù che permette di visualizzare i dati di uno specifico tipo di sensore (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temperatura, umidità e pressione)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28600" y="2003040"/>
            <a:ext cx="6400800" cy="32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Box 2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Definizione della dashbord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685800" y="2286000"/>
            <a:ext cx="50292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side-bar la scheda “dashboard” permette di configurare le proprietà della pagina web dove la dashboard dell'applicazione è visualizzata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scheda “dashboard” la freccia in alto a destra punta al link della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119280" y="2286000"/>
            <a:ext cx="3481920" cy="35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3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visualizzazione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5486400" y="5715000"/>
            <a:ext cx="43434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bottone “clear all data” nella dashboard cancella tutti i dati visualizzati nel diagramma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0" y="297180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Elemento grafico 4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08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09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241;p47"/>
          <p:cNvSpPr/>
          <p:nvPr/>
        </p:nvSpPr>
        <p:spPr>
          <a:xfrm>
            <a:off x="276120" y="125460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502560" y="3250080"/>
            <a:ext cx="887004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caratteristiche e funzionalità principali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la programmazione low-code e flow-based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interagire con l'editor grafico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sviluppare in Node-RED una semplice applicazione per l'acquisizione, elaborazione e visualizzazione di dati provenienti da dispositivi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visualizzare tali dati in tempo reale con una dashboard accessibile da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24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Caratteristiche principali di Node-RED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685800" y="5029200"/>
            <a:ext cx="855972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uno strumento per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flow-based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basato su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librerie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per la programmazione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502680" y="6343560"/>
            <a:ext cx="264132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event-driven,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3988080" y="3714840"/>
            <a:ext cx="26413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1473480" y="2971800"/>
            <a:ext cx="264132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flow-based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6" name=""/>
          <p:cNvSpPr/>
          <p:nvPr/>
        </p:nvSpPr>
        <p:spPr>
          <a:xfrm>
            <a:off x="7188480" y="5486400"/>
            <a:ext cx="264132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Node.js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9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 flow-based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13240" y="4800960"/>
            <a:ext cx="855972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Node-RED è una collezione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(flow)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flusso è una sequenza di nodi computazionali interconnessi attraverso i quali i dati fluiscono e vengono processati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82400" y="2971800"/>
            <a:ext cx="9347400" cy="6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02560" y="5536080"/>
            <a:ext cx="8870040" cy="155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ha al più un ingresso e zero o più uscite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ingresso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sorgente (source)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uscite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destinazione (sink)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gli altri nodi vengono detti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228040" y="3657600"/>
            <a:ext cx="3715560" cy="160020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396720" y="2207880"/>
            <a:ext cx="887004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è un blocco di base di un flusso ed esegue semplici operazioni sui dati che fluiscono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3785040" y="3886200"/>
            <a:ext cx="604476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destinazione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debugging per visualizzazione dei risultati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invio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73960" y="2286000"/>
            <a:ext cx="589824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sorgenti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inserimento di dati nel flusso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ricezione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31160" y="5794200"/>
            <a:ext cx="6584040" cy="15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switch: collega l'ingresso a zero o più uscite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funzione: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codice JS definito dall'utente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85800" y="3657600"/>
            <a:ext cx="2971800" cy="21016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90360" cy="18288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940080" y="5178240"/>
            <a:ext cx="2743200" cy="21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1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914400" y="5537880"/>
            <a:ext cx="8870040" cy="15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è possibile sviluppare e eseguire un programma Node-RED con un qualsiasi web browser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 fatto Node-RED permette l'esecuzione di un server con varie funzionalità principali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53920" y="2125080"/>
            <a:ext cx="8290080" cy="31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4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Box 4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502560" y="34290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principali: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 che permette all'utente di definire i flussi del programma tramite interfaccia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definita dall'utente in grado di interagire con altre componenti connesse alla rete con diversi protocolli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320560" y="2027880"/>
            <a:ext cx="4308840" cy="45360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6" name=""/>
          <p:cNvSpPr/>
          <p:nvPr/>
        </p:nvSpPr>
        <p:spPr>
          <a:xfrm>
            <a:off x="2320560" y="2581560"/>
            <a:ext cx="430884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su rete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7" name=""/>
          <p:cNvSpPr/>
          <p:nvPr/>
        </p:nvSpPr>
        <p:spPr>
          <a:xfrm>
            <a:off x="909000" y="6061320"/>
            <a:ext cx="430884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8" name=""/>
          <p:cNvSpPr/>
          <p:nvPr/>
        </p:nvSpPr>
        <p:spPr>
          <a:xfrm rot="5400000">
            <a:off x="1640160" y="202788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159" name=""/>
          <p:cNvSpPr/>
          <p:nvPr/>
        </p:nvSpPr>
        <p:spPr>
          <a:xfrm rot="5400000">
            <a:off x="1640160" y="25844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0" name=""/>
          <p:cNvSpPr/>
          <p:nvPr/>
        </p:nvSpPr>
        <p:spPr>
          <a:xfrm rot="5400000">
            <a:off x="228240" y="60620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1" name=""/>
          <p:cNvSpPr/>
          <p:nvPr/>
        </p:nvSpPr>
        <p:spPr>
          <a:xfrm>
            <a:off x="909000" y="5486400"/>
            <a:ext cx="4308840" cy="453600"/>
          </a:xfrm>
          <a:prstGeom prst="roundRect">
            <a:avLst>
              <a:gd name="adj" fmla="val 0"/>
            </a:avLst>
          </a:prstGeom>
          <a:solidFill>
            <a:srgbClr val="d62e4e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dashboard (cruscotto)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62" name=""/>
          <p:cNvSpPr/>
          <p:nvPr/>
        </p:nvSpPr>
        <p:spPr>
          <a:xfrm rot="5400000">
            <a:off x="228240" y="548676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d62e4e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486400" y="5555520"/>
            <a:ext cx="4343400" cy="118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opzionali: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visualizzazione di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Box 5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Box 5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13240" y="450612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l'editor grafico è composto da quattro componenti: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un'intestazione con il menù principale e il bottone “Deploy”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palette a sinistra contenente tutti i tipi di nodi disponibili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un'area di lavoro centrale per definire i flussi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side-bar multi-funzione a destra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tipi di nodo possono essere aggiunti alla palette consultando le librerie disponibili su web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8600" y="2046600"/>
            <a:ext cx="9601200" cy="22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2024-09-13T13:27:22Z</dcterms:modified>
  <cp:revision>130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