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FB9A486-4A40-4C8A-A79B-50CCFE9D307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 questo modulo vedremo quali tipo di architetture si possono usare per supportare un esperimento diffuso di biomonitoraggio utilizzando principi e tecnologie per internet delle cose e big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D3D88D5A-7ACD-4FD5-922B-CAD84A972C4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83EBF87-48E4-47B9-9CD0-02916DB0D8E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1AFAA5A-46B8-4E20-90F8-6D7042945C3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1C33E0B-2966-4AB9-83A0-8E37B25FC01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D0A5761-1039-440D-91EB-6DAE1F5A4B3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linguaggi di programmazione ad alto livello come C, Python e NodeJs possono essere usati anche per programmare i device.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Questa è una vera rivoluziona, nata molti anni fa con il progetto open hardware Arduino, che sta trasformando il mondo Dev introducendo un layer trasversale a Edge, Fog e Cloud dove lo sviluppatore potrà usare gli stessi strumenti e linguaggi in maniera trasparente al contesti sottostante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95F4FB3-AC0D-4F5D-AEA0-5F9A4EE8589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B085028-C15E-4301-A31A-5B370E05071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E32D788-8DAC-47BD-A701-87A3BCAB0C3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CD8BE9F-D8CB-4BD8-B17F-9124BE5C146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6914F0F-3BD8-4811-A356-3C9CD7A0F7B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C183BDE-935C-4AE1-BDFE-E16E335B265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CE28C16-A482-4AF6-9441-CA791C46E1B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613C8E-06DF-4427-96D9-BCC3E0BA2DF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2899DBB-A821-4230-B679-4A8BAC2BC1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A7CF0DC-1E88-4812-9C3D-8165039BC522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AAD5B5-3E0C-4681-A387-0B89A5224059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en-US" sz="4800" spc="-1" strike="noStrike">
                <a:solidFill>
                  <a:schemeClr val="dk1"/>
                </a:solidFill>
                <a:latin typeface="Arial"/>
                <a:ea typeface="Fira Sans"/>
              </a:rPr>
              <a:t>Node-RED: a tool for rapid IoT development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514600" y="426744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4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4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Some operational details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14400" y="411480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new nodes can be added in a flow by dragging and dropping them in the workspace from the palette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nodes are connected by holding down the left button of the mouse starting from an input or an 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nodes can be configured with a double click of the left button of the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after all flows have been defined, the program can be run with the “Deploy” red button on the left top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45920" y="1986480"/>
            <a:ext cx="8937360" cy="21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Elemento grafico 3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Example of IoT application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application acquires data from a weather station equipped with temperature, humidity and pressure sensors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data are sent through an MQTT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Node-RED application subscribes to the MQTT server,  elaborates the relevant data and displays them on the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Frame-2"/>
          <p:cNvSpPr/>
          <p:nvPr/>
        </p:nvSpPr>
        <p:spPr>
          <a:xfrm>
            <a:off x="3429000" y="2217600"/>
            <a:ext cx="1440000" cy="144000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MQTT server 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notched-right-arrow"/>
          <p:cNvSpPr/>
          <p:nvPr/>
        </p:nvSpPr>
        <p:spPr>
          <a:xfrm>
            <a:off x="2277000" y="2541960"/>
            <a:ext cx="9144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6-Pointed-Star"/>
          <p:cNvSpPr/>
          <p:nvPr/>
        </p:nvSpPr>
        <p:spPr>
          <a:xfrm>
            <a:off x="486000" y="2286000"/>
            <a:ext cx="1571400" cy="1211400"/>
          </a:xfrm>
          <a:custGeom>
            <a:avLst/>
            <a:gdLst/>
            <a:ahLst/>
            <a:rect l="l" t="t" r="r" b="b"/>
            <a:pathLst>
              <a:path w="153" h="132">
                <a:moveTo>
                  <a:pt x="123" y="39"/>
                </a:moveTo>
                <a:cubicBezTo>
                  <a:pt x="116" y="26"/>
                  <a:pt x="113" y="13"/>
                  <a:pt x="114" y="0"/>
                </a:cubicBezTo>
                <a:cubicBezTo>
                  <a:pt x="103" y="7"/>
                  <a:pt x="90" y="11"/>
                  <a:pt x="76" y="11"/>
                </a:cubicBezTo>
                <a:cubicBezTo>
                  <a:pt x="62" y="11"/>
                  <a:pt x="49" y="7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3"/>
                  <a:pt x="35" y="27"/>
                  <a:pt x="28" y="39"/>
                </a:cubicBezTo>
                <a:cubicBezTo>
                  <a:pt x="22" y="51"/>
                  <a:pt x="11" y="60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12" y="73"/>
                  <a:pt x="22" y="82"/>
                  <a:pt x="28" y="93"/>
                </a:cubicBezTo>
                <a:cubicBezTo>
                  <a:pt x="35" y="105"/>
                  <a:pt x="38" y="119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49" y="125"/>
                  <a:pt x="62" y="121"/>
                  <a:pt x="76" y="121"/>
                </a:cubicBezTo>
                <a:cubicBezTo>
                  <a:pt x="90" y="121"/>
                  <a:pt x="103" y="125"/>
                  <a:pt x="114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19"/>
                  <a:pt x="116" y="106"/>
                  <a:pt x="123" y="93"/>
                </a:cubicBezTo>
                <a:cubicBezTo>
                  <a:pt x="130" y="81"/>
                  <a:pt x="141" y="72"/>
                  <a:pt x="153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41" y="60"/>
                  <a:pt x="130" y="51"/>
                  <a:pt x="123" y="39"/>
                </a:cubicBezTo>
                <a:close/>
              </a:path>
            </a:pathLst>
          </a:custGeom>
          <a:solidFill>
            <a:srgbClr val="66ffff"/>
          </a:solidFill>
          <a:ln cap="rnd" w="29160">
            <a:solidFill>
              <a:srgbClr val="ffffff"/>
            </a:solidFill>
            <a:round/>
          </a:ln>
          <a:effectLst>
            <a:outerShdw dist="36147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meteo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station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1" name="notched-right-arrow 1"/>
          <p:cNvSpPr/>
          <p:nvPr/>
        </p:nvSpPr>
        <p:spPr>
          <a:xfrm>
            <a:off x="5076360" y="259704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172200" y="2514600"/>
            <a:ext cx="1143000" cy="1143000"/>
          </a:xfrm>
          <a:prstGeom prst="rect">
            <a:avLst/>
          </a:prstGeom>
          <a:ln w="0">
            <a:noFill/>
          </a:ln>
        </p:spPr>
      </p:pic>
      <p:grpSp>
        <p:nvGrpSpPr>
          <p:cNvPr id="183" name="video-television"/>
          <p:cNvGrpSpPr/>
          <p:nvPr/>
        </p:nvGrpSpPr>
        <p:grpSpPr>
          <a:xfrm>
            <a:off x="8517240" y="2544120"/>
            <a:ext cx="1371960" cy="874440"/>
            <a:chOff x="8517240" y="2544120"/>
            <a:chExt cx="1371960" cy="874440"/>
          </a:xfrm>
        </p:grpSpPr>
        <p:sp>
          <p:nvSpPr>
            <p:cNvPr id="184" name=""/>
            <p:cNvSpPr/>
            <p:nvPr/>
          </p:nvSpPr>
          <p:spPr>
            <a:xfrm>
              <a:off x="8517240" y="2544120"/>
              <a:ext cx="1371960" cy="7646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8576640" y="2653200"/>
              <a:ext cx="1257840" cy="546480"/>
            </a:xfrm>
            <a:prstGeom prst="rect">
              <a:avLst/>
            </a:prstGeom>
            <a:solidFill>
              <a:srgbClr val="99ff99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dashboard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9088920" y="3308760"/>
              <a:ext cx="228600" cy="1094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8974440" y="3418200"/>
              <a:ext cx="457560" cy="36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000" bIns="-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88" name="notched-right-arrow 2"/>
          <p:cNvSpPr/>
          <p:nvPr/>
        </p:nvSpPr>
        <p:spPr>
          <a:xfrm>
            <a:off x="7543800" y="261576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Application flows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102760" y="5406480"/>
            <a:ext cx="8184240" cy="168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two main flows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data acquisition, elaboration and visualization with charts and gauges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menu handling to allow data visualization for specific types of sensor (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temperature, humidity and pressure)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28600" y="2003040"/>
            <a:ext cx="6400800" cy="32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2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Dashboard definition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685800" y="2286000"/>
            <a:ext cx="50292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“dashboard” tab in the sidebar allows the configuration of the properties of the web page where the application dashboard is displayed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 the “dashboard” tab the right top arrow points to the link of the application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119280" y="2286000"/>
            <a:ext cx="3481920" cy="35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3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Example of visualization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486400" y="5715000"/>
            <a:ext cx="43434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“clear all data” button in the dashboard deletes all data displayed in the chart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0" y="297180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Elemento grafico 4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What have we learned?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08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09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02560" y="3250080"/>
            <a:ext cx="887004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main features and functionalities of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what is low-code and flow-based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use of the graphical editor of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how to develop with Node-RED a simple application for data acquisition, elaboration, and visualization for IoT devices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how to display real-time data with a dashboard on the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960" spc="-1" strike="noStrike">
                <a:solidFill>
                  <a:srgbClr val="000000"/>
                </a:solidFill>
                <a:latin typeface="Arial"/>
                <a:ea typeface="Arial"/>
              </a:rPr>
              <a:t>Thanks for your attention!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24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Main features Node-RED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685800" y="5029200"/>
            <a:ext cx="855972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tool for event-driven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based 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low-code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flow-based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based on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libraries for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IoT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502680" y="634356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event-driven,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3988080" y="3714840"/>
            <a:ext cx="26413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1473480" y="29718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flow-based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7188480" y="54864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9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 flow-based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13240" y="4800960"/>
            <a:ext cx="855972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Node-RED program is a collection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flow is a sequence of connected computational nodes where data flow and are processed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82400" y="2971800"/>
            <a:ext cx="93474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Nodes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2560" y="5536080"/>
            <a:ext cx="8870040" cy="155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node has a most one input and zero or more outputs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node with no input is called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source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node with no outputs is called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all other nodes are called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96720" y="2207880"/>
            <a:ext cx="887004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Terninology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node is a basic block in a flow which runs simple tasks on the flowing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743200" y="2971800"/>
            <a:ext cx="3696120" cy="256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Examples of nodes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785040" y="3886200"/>
            <a:ext cx="604476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sink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debugging for displaying results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sending data over the MQTT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73960" y="2286000"/>
            <a:ext cx="612684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source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injection of data in the flow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receiving data over the MQTT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31160" y="5794200"/>
            <a:ext cx="6584040" cy="15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inner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switch: connects the input to zero or more outputs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function: user-defined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JavaScript code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73960" y="3429000"/>
            <a:ext cx="3489480" cy="242100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858000" y="5257800"/>
            <a:ext cx="3017160" cy="22860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598080" y="1815840"/>
            <a:ext cx="3231720" cy="244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Some operational details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914400" y="5537880"/>
            <a:ext cx="8870040" cy="15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any web browser can be used to develop and run a Node-RED program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indeed, Node-RED allows the execution of a server with several main functionalities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53920" y="2125080"/>
            <a:ext cx="8290080" cy="31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4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Some operational details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02560" y="34290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Main features: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grafical editor which allows the user to define the program flows by means of a web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user-defined application able to interact with other network components over several protocols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320560" y="202788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graphical editor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6" name=""/>
          <p:cNvSpPr/>
          <p:nvPr/>
        </p:nvSpPr>
        <p:spPr>
          <a:xfrm>
            <a:off x="2320560" y="258156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network application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7" name=""/>
          <p:cNvSpPr/>
          <p:nvPr/>
        </p:nvSpPr>
        <p:spPr>
          <a:xfrm>
            <a:off x="909000" y="606132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MQTT server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8" name=""/>
          <p:cNvSpPr/>
          <p:nvPr/>
        </p:nvSpPr>
        <p:spPr>
          <a:xfrm rot="5400000">
            <a:off x="1640160" y="202788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59" name=""/>
          <p:cNvSpPr/>
          <p:nvPr/>
        </p:nvSpPr>
        <p:spPr>
          <a:xfrm rot="5400000">
            <a:off x="1640160" y="25844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0" name=""/>
          <p:cNvSpPr/>
          <p:nvPr/>
        </p:nvSpPr>
        <p:spPr>
          <a:xfrm rot="5400000">
            <a:off x="228240" y="60620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1" name=""/>
          <p:cNvSpPr/>
          <p:nvPr/>
        </p:nvSpPr>
        <p:spPr>
          <a:xfrm>
            <a:off x="909000" y="5486400"/>
            <a:ext cx="4308840" cy="453600"/>
          </a:xfrm>
          <a:prstGeom prst="roundRect">
            <a:avLst>
              <a:gd name="adj" fmla="val 0"/>
            </a:avLst>
          </a:prstGeom>
          <a:solidFill>
            <a:srgbClr val="d62e4e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dashboard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62" name=""/>
          <p:cNvSpPr/>
          <p:nvPr/>
        </p:nvSpPr>
        <p:spPr>
          <a:xfrm rot="5400000">
            <a:off x="228240" y="5486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d62e4e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486400" y="5555520"/>
            <a:ext cx="4343400" cy="118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Optional features: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dashboard visualization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MQTT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5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Box 5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Some operational details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13240" y="450612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graphical editor consists of four components: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header with the main menu and the “Deploy” button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palette on the left, with all types of available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central workspace to define the program flows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sidebar on the right with multiple functionalities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new types of nodes can be added to the palette by querying the available libraries on the web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" y="2046600"/>
            <a:ext cx="9601200" cy="22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2024-09-13T13:27:58Z</dcterms:modified>
  <cp:revision>175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