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8" r:id="rId22"/>
    <p:sldMasterId id="2147483689" r:id="rId23"/>
    <p:sldMasterId id="2147483690" r:id="rId24"/>
    <p:sldMasterId id="214748369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47A7FA0-D9F5-4481-A6DD-2A4D32AB596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In questo modulo vedremo quali tipo di architetture si possono usare per supportare un esperimento diffuso di biomonitoraggio utilizzando principi e tecnologie per internet delle cose e big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BE45C64-B07A-433F-9A53-32D0BA7CBA2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E8E17F07-69FE-4024-B3B3-09FC9A8A9EE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CBFB34B-D357-4F90-9E16-A82799B8919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2D0013A-E98D-489D-A9B6-931E165C029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F721B01-8659-4F02-8830-CD39B74968E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linguaggi di programmazione ad alto livello come C, Python e NodeJs possono essere usati anche per programmare i device.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Questa è una vera rivoluziona, nata molti anni fa con il progetto open hardware Arduino, che sta trasformando il mondo Dev introducendo un layer trasversale a Edge, Fog e Cloud dove lo sviluppatore potrà usare gli stessi strumenti e linguaggi in maniera trasparente al contesti sottostante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1273411-88EC-478C-A3CE-0EF3D7656E8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8E37862-A934-41CC-8BFC-06494C7571D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B302AEA-61F7-4630-99E0-608934C33B6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3C777E9-B291-41DC-8730-238A4161E53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920" cy="4009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8D6C4186-0214-4FE7-BB1C-0BD6DAAC7A8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50414587-1239-4608-8CC2-5F137E9756B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>
              <a:lnSpc>
                <a:spcPct val="93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1B23607-BC59-4CD0-8E0C-048AA7F267C6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920" cy="40082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65CEE3-D192-47AA-AF16-515683F46D2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E56359B-BB57-4EF5-8347-31259BFA54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1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102;p26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8960" y="595080"/>
            <a:ext cx="908280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8960" y="1307880"/>
            <a:ext cx="9082800" cy="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1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8960" y="2341440"/>
            <a:ext cx="9082800" cy="455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920" cy="443124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6965697-974F-4BD7-88C0-57511E3AD854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"/>
          </p:nvPr>
        </p:nvSpPr>
        <p:spPr>
          <a:xfrm>
            <a:off x="69300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"/>
          </p:nvPr>
        </p:nvSpPr>
        <p:spPr>
          <a:xfrm>
            <a:off x="3339360" y="7006680"/>
            <a:ext cx="340200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4"/>
          </p:nvPr>
        </p:nvSpPr>
        <p:spPr>
          <a:xfrm>
            <a:off x="7119360" y="7006680"/>
            <a:ext cx="2267640" cy="4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70EA9E-85F8-463A-89CD-E7BA2FAFA1EB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52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" name="Google Shape;53;p13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12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4;p29"/>
          <p:cNvSpPr/>
          <p:nvPr/>
        </p:nvSpPr>
        <p:spPr>
          <a:xfrm>
            <a:off x="276120" y="1685160"/>
            <a:ext cx="9565920" cy="35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uno strumento per lo sviluppo rapido IoT</a:t>
            </a:r>
            <a:br>
              <a:rPr sz="5100"/>
            </a:br>
            <a:br>
              <a:rPr sz="51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Box 4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14400" y="411480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nodi possono essere aggiunti a un flusso trascinandoli dalla palette nell'area di lavoro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vengono collegati tenendo premuto il bottone sinistro del mouse a partire da un ingresso o un'uscita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di un flusso possono essere configurati tramite doppio click del tasto sinistro del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volta definiti tutti i flussi il programma può essere eseguito mediante il bottone rosso “Deploy” in alto a sinistra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360" cy="21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6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17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applicazione IoT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914400" y="4114800"/>
            <a:ext cx="887004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raccoglie i dati da una stazione meteo dotata di sensori di temperatura, umidità e pressione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informazioni vengono trasmesse attraverso un 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Node-RED si connette al server MQTT, estrae le informazioni rilevanti e le visualizza sulla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Frame-2"/>
          <p:cNvSpPr/>
          <p:nvPr/>
        </p:nvSpPr>
        <p:spPr>
          <a:xfrm>
            <a:off x="3429000" y="2217600"/>
            <a:ext cx="1440000" cy="144000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st="36147" dir="2700000" blurRad="0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79" name="notched-right-arrow"/>
          <p:cNvSpPr/>
          <p:nvPr/>
        </p:nvSpPr>
        <p:spPr>
          <a:xfrm>
            <a:off x="2277000" y="2541960"/>
            <a:ext cx="9144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0" name="6-Pointed-Star"/>
          <p:cNvSpPr/>
          <p:nvPr/>
        </p:nvSpPr>
        <p:spPr>
          <a:xfrm>
            <a:off x="486000" y="2286000"/>
            <a:ext cx="1571400" cy="1211400"/>
          </a:xfrm>
          <a:custGeom>
            <a:avLst/>
            <a:gdLst/>
            <a:ahLst/>
            <a:rect l="l" t="t" r="r" b="b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dist="36147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stazione meteo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81" name="notched-right-arrow 1"/>
          <p:cNvSpPr/>
          <p:nvPr/>
        </p:nvSpPr>
        <p:spPr>
          <a:xfrm>
            <a:off x="5076360" y="259704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172200" y="2514600"/>
            <a:ext cx="1143000" cy="1143000"/>
          </a:xfrm>
          <a:prstGeom prst="rect">
            <a:avLst/>
          </a:prstGeom>
          <a:ln w="0">
            <a:noFill/>
          </a:ln>
        </p:spPr>
      </p:pic>
      <p:grpSp>
        <p:nvGrpSpPr>
          <p:cNvPr id="183" name="video-television"/>
          <p:cNvGrpSpPr/>
          <p:nvPr/>
        </p:nvGrpSpPr>
        <p:grpSpPr>
          <a:xfrm>
            <a:off x="8517240" y="2544120"/>
            <a:ext cx="1371960" cy="874440"/>
            <a:chOff x="8517240" y="2544120"/>
            <a:chExt cx="1371960" cy="874440"/>
          </a:xfrm>
        </p:grpSpPr>
        <p:sp>
          <p:nvSpPr>
            <p:cNvPr id="184" name=""/>
            <p:cNvSpPr/>
            <p:nvPr/>
          </p:nvSpPr>
          <p:spPr>
            <a:xfrm>
              <a:off x="8517240" y="2544120"/>
              <a:ext cx="1371960" cy="7646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8576640" y="2653200"/>
              <a:ext cx="1257840" cy="54648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9088920" y="3308760"/>
              <a:ext cx="228600" cy="10944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974440" y="3418200"/>
              <a:ext cx="45756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88" name="notched-right-arrow 2"/>
          <p:cNvSpPr/>
          <p:nvPr/>
        </p:nvSpPr>
        <p:spPr>
          <a:xfrm>
            <a:off x="7543800" y="2615760"/>
            <a:ext cx="885600" cy="68580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20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21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 dell'applicazione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102760" y="5406480"/>
            <a:ext cx="8184240" cy="168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flussi principali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dei dati, estrazione e visualizzazione mediante diagrammi e contatori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del menù che permette di visualizzare i dati di uno specifico tipo di sensore (</a:t>
            </a: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temperatura, umidità e pressione)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800" cy="32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Box 2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2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Definizione della dashbord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685800" y="2286000"/>
            <a:ext cx="50292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side-bar la scheda “dashboard” permette di configurare le proprietà della pagina web che visualizza la dashboard dell'applicazione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scheda “dashboard” la freccia in alto a destra permette di aprire il link alla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920" cy="35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3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Box 3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visualizzazione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486400" y="5715000"/>
            <a:ext cx="434340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bottone “clear all data” nella dashboard cancella tutti i dati memorizzati nel diagramma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8320" cy="324612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41;p47"/>
          <p:cNvSpPr/>
          <p:nvPr/>
        </p:nvSpPr>
        <p:spPr>
          <a:xfrm>
            <a:off x="500760" y="140976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42;p47"/>
          <p:cNvSpPr/>
          <p:nvPr/>
        </p:nvSpPr>
        <p:spPr>
          <a:xfrm>
            <a:off x="508680" y="678240"/>
            <a:ext cx="907092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760" cy="3377880"/>
          </a:xfrm>
          <a:prstGeom prst="rect">
            <a:avLst/>
          </a:prstGeom>
          <a:ln w="0">
            <a:noFill/>
          </a:ln>
        </p:spPr>
      </p:pic>
      <p:pic>
        <p:nvPicPr>
          <p:cNvPr id="208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920" cy="2149920"/>
          </a:xfrm>
          <a:prstGeom prst="rect">
            <a:avLst/>
          </a:prstGeom>
          <a:ln w="0">
            <a:noFill/>
          </a:ln>
        </p:spPr>
      </p:pic>
      <p:pic>
        <p:nvPicPr>
          <p:cNvPr id="209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600" cy="150660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241;p47"/>
          <p:cNvSpPr/>
          <p:nvPr/>
        </p:nvSpPr>
        <p:spPr>
          <a:xfrm>
            <a:off x="276120" y="1254600"/>
            <a:ext cx="9240480" cy="57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02560" y="3250080"/>
            <a:ext cx="887004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IoT che raccoglie dati di sensori connessi alla rete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60000" cy="263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24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Caratteristiche principali di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25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85800" y="5029200"/>
            <a:ext cx="855972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uno strumento per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basato su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per la 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502680" y="6343560"/>
            <a:ext cx="2641320" cy="85716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4" name=""/>
          <p:cNvSpPr/>
          <p:nvPr/>
        </p:nvSpPr>
        <p:spPr>
          <a:xfrm>
            <a:off x="3988080" y="3714840"/>
            <a:ext cx="2641320" cy="85716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5" name=""/>
          <p:cNvSpPr/>
          <p:nvPr/>
        </p:nvSpPr>
        <p:spPr>
          <a:xfrm>
            <a:off x="1473480" y="2971800"/>
            <a:ext cx="2641320" cy="85716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6" name=""/>
          <p:cNvSpPr/>
          <p:nvPr/>
        </p:nvSpPr>
        <p:spPr>
          <a:xfrm>
            <a:off x="7188480" y="5486400"/>
            <a:ext cx="2641320" cy="85716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3"/>
          <p:cNvSpPr/>
          <p:nvPr/>
        </p:nvSpPr>
        <p:spPr>
          <a:xfrm>
            <a:off x="396720" y="174960"/>
            <a:ext cx="9286560" cy="54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29" name="Text Box 7"/>
          <p:cNvSpPr/>
          <p:nvPr/>
        </p:nvSpPr>
        <p:spPr>
          <a:xfrm>
            <a:off x="1149480" y="127404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13240" y="4800960"/>
            <a:ext cx="8559720" cy="246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Node-RED è una collezione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(flow)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flusso è una sequenza di nodi computazionali interconnessi attraverso i quali i dati fluiscono e vengono processati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400" cy="6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2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560" y="5536080"/>
            <a:ext cx="8870040" cy="155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ha al più un ingresso e zero o più uscite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ingresso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sorgente (source)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uscite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destinazione (sink)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gli altri nodi vengono detti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228040" y="3657600"/>
            <a:ext cx="3715560" cy="160020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396720" y="2207880"/>
            <a:ext cx="887004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è un blocco di base di un flusso ed esegue semplici operazioni sui dati che fluiscono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785040" y="3886200"/>
            <a:ext cx="6044760" cy="110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destinazione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per visualizzazione dei risultati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invio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73960" y="2286000"/>
            <a:ext cx="589824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sorgenti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inserimento di dati nel flusso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31160" y="5794200"/>
            <a:ext cx="6584040" cy="15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smista il dato in ingresso su zero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 più uscite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funzione: 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JS definito dall'utente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85800" y="3657600"/>
            <a:ext cx="2971800" cy="21016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90360" cy="18288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940080" y="5178240"/>
            <a:ext cx="2743200" cy="21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640" cy="43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400" cy="25434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1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14400" y="5537880"/>
            <a:ext cx="8870040" cy="15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 sviluppo e l'esecuzione di un programma Node-RED vengono gestiti tramite un qualsiasi web browser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 fatto Node-RED permette l'esecuzione di un server con varie funzionalità principali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9008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8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Box 49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02560" y="3429000"/>
            <a:ext cx="8870040" cy="178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principali: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 che permette all'utente di definire i flussi del programma tramite interfaccia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definita dall'utente in grado di interagire con l'esterno tramite diversi protocolli di comunicazione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320560" y="2027880"/>
            <a:ext cx="4308840" cy="45360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6" name=""/>
          <p:cNvSpPr/>
          <p:nvPr/>
        </p:nvSpPr>
        <p:spPr>
          <a:xfrm>
            <a:off x="2320560" y="2581560"/>
            <a:ext cx="4308840" cy="45324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su rete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7" name=""/>
          <p:cNvSpPr/>
          <p:nvPr/>
        </p:nvSpPr>
        <p:spPr>
          <a:xfrm>
            <a:off x="909000" y="6061320"/>
            <a:ext cx="4308840" cy="45360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58" name=""/>
          <p:cNvSpPr/>
          <p:nvPr/>
        </p:nvSpPr>
        <p:spPr>
          <a:xfrm rot="5400000">
            <a:off x="1640160" y="202788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59" name=""/>
          <p:cNvSpPr/>
          <p:nvPr/>
        </p:nvSpPr>
        <p:spPr>
          <a:xfrm rot="5400000">
            <a:off x="1640160" y="25844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0" name=""/>
          <p:cNvSpPr/>
          <p:nvPr/>
        </p:nvSpPr>
        <p:spPr>
          <a:xfrm rot="5400000">
            <a:off x="228240" y="606204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1" name=""/>
          <p:cNvSpPr/>
          <p:nvPr/>
        </p:nvSpPr>
        <p:spPr>
          <a:xfrm>
            <a:off x="909000" y="5486400"/>
            <a:ext cx="4308840" cy="45360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 (cruscotto)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62" name=""/>
          <p:cNvSpPr/>
          <p:nvPr/>
        </p:nvSpPr>
        <p:spPr>
          <a:xfrm rot="5400000">
            <a:off x="228240" y="5486760"/>
            <a:ext cx="680400" cy="680400"/>
          </a:xfrm>
          <a:custGeom>
            <a:avLst/>
            <a:gdLst>
              <a:gd name="textAreaLeft" fmla="*/ 0 w 680400"/>
              <a:gd name="textAreaRight" fmla="*/ 680760 w 680400"/>
              <a:gd name="textAreaTop" fmla="*/ 0 h 680400"/>
              <a:gd name="textAreaBottom" fmla="*/ 680760 h 68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486400" y="5555520"/>
            <a:ext cx="4343400" cy="118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opzionali: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visualizzazione di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52"/>
          <p:cNvSpPr/>
          <p:nvPr/>
        </p:nvSpPr>
        <p:spPr>
          <a:xfrm>
            <a:off x="396720" y="759600"/>
            <a:ext cx="9286560" cy="62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53"/>
          <p:cNvSpPr/>
          <p:nvPr/>
        </p:nvSpPr>
        <p:spPr>
          <a:xfrm>
            <a:off x="1149480" y="1269000"/>
            <a:ext cx="838764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13240" y="4506120"/>
            <a:ext cx="8870040" cy="280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l'editor grafico è composto da quattro componenti: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un'intestazione con il menù principale e il bottone “Deploy”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palette a sinistra contenente tutti i tipi di nodi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un'area di lavoro centrale per definire i flussi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side-bar multi-funzione a destra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tipi di nodo possono essere aggiunti alla palette consultando le librerie disponibili su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1200" cy="22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2024-09-12T23:58:58Z</dcterms:modified>
  <cp:revision>117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