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8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3.png" ContentType="image/png"/>
  <Override PartName="/ppt/media/image4.png" ContentType="image/png"/>
  <Override PartName="/ppt/media/image9.png" ContentType="image/png"/>
  <Override PartName="/ppt/media/image14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17.png" ContentType="image/png"/>
  <Override PartName="/ppt/media/image8.png" ContentType="image/png"/>
  <Override PartName="/ppt/media/image12.png" ContentType="image/png"/>
  <Override PartName="/ppt/media/image3.png" ContentType="image/png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</p:sldMasterIdLst>
  <p:notesMasterIdLst>
    <p:notesMasterId r:id="rId22"/>
  </p:notes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  <p:sldId id="273" r:id="rId40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notesMaster" Target="notesMasters/notesMaster1.xml"/><Relationship Id="rId23" Type="http://schemas.openxmlformats.org/officeDocument/2006/relationships/slide" Target="slides/slide1.xml"/><Relationship Id="rId24" Type="http://schemas.openxmlformats.org/officeDocument/2006/relationships/slide" Target="slides/slide2.xml"/><Relationship Id="rId25" Type="http://schemas.openxmlformats.org/officeDocument/2006/relationships/slide" Target="slides/slide3.xml"/><Relationship Id="rId26" Type="http://schemas.openxmlformats.org/officeDocument/2006/relationships/slide" Target="slides/slide4.xml"/><Relationship Id="rId27" Type="http://schemas.openxmlformats.org/officeDocument/2006/relationships/slide" Target="slides/slide5.xml"/><Relationship Id="rId28" Type="http://schemas.openxmlformats.org/officeDocument/2006/relationships/slide" Target="slides/slide6.xml"/><Relationship Id="rId29" Type="http://schemas.openxmlformats.org/officeDocument/2006/relationships/slide" Target="slides/slide7.xml"/><Relationship Id="rId30" Type="http://schemas.openxmlformats.org/officeDocument/2006/relationships/slide" Target="slides/slide8.xml"/><Relationship Id="rId31" Type="http://schemas.openxmlformats.org/officeDocument/2006/relationships/slide" Target="slides/slide9.xml"/><Relationship Id="rId32" Type="http://schemas.openxmlformats.org/officeDocument/2006/relationships/slide" Target="slides/slide10.xml"/><Relationship Id="rId33" Type="http://schemas.openxmlformats.org/officeDocument/2006/relationships/slide" Target="slides/slide11.xml"/><Relationship Id="rId34" Type="http://schemas.openxmlformats.org/officeDocument/2006/relationships/slide" Target="slides/slide12.xml"/><Relationship Id="rId35" Type="http://schemas.openxmlformats.org/officeDocument/2006/relationships/slide" Target="slides/slide13.xml"/><Relationship Id="rId36" Type="http://schemas.openxmlformats.org/officeDocument/2006/relationships/slide" Target="slides/slide14.xml"/><Relationship Id="rId37" Type="http://schemas.openxmlformats.org/officeDocument/2006/relationships/slide" Target="slides/slide15.xml"/><Relationship Id="rId38" Type="http://schemas.openxmlformats.org/officeDocument/2006/relationships/slide" Target="slides/slide16.xml"/><Relationship Id="rId39" Type="http://schemas.openxmlformats.org/officeDocument/2006/relationships/slide" Target="slides/slide17.xml"/><Relationship Id="rId40" Type="http://schemas.openxmlformats.org/officeDocument/2006/relationships/slide" Target="slides/slide18.xml"/><Relationship Id="rId4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dt" idx="5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ftr" idx="6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sldNum" idx="7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127D61F-0C73-480B-B789-EB9055F6F6C0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In questo modulo vedremo quali tipo di architetture si possono usare per supportare un esperimento diffuso di biomonitoraggio utilizzando principi e tecnologie per internet delle cose e big data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ldImg"/>
          </p:nvPr>
        </p:nvSpPr>
        <p:spPr>
          <a:xfrm>
            <a:off x="1108080" y="801720"/>
            <a:ext cx="5344560" cy="400932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Num" idx="15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algn="l" pos="0"/>
              </a:tabLst>
            </a:pPr>
            <a:fld id="{4EAA3955-F0EF-44CD-AC97-D19D9F237A39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  <a:ln w="0">
            <a:noFill/>
          </a:ln>
        </p:spPr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1108080" y="801720"/>
            <a:ext cx="5344560" cy="400932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Quale affermazione è vera?</a:t>
            </a:r>
            <a:br>
              <a:rPr sz="1200"/>
            </a:b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A) HTTP è un protocollo asincrono mentre MQTT è un protocollo sincrono</a:t>
            </a:r>
            <a:br>
              <a:rPr sz="1200"/>
            </a:b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B) Quando una richiesta HTTP ha successo si possono poi ricevere sequenze di ad intervalli regolari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C) MQTT è un protocollo client/server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D) Con una sola connessione  MQTT possiamo ricevere dati da un numero arbitrario di nodi di una rete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Num" idx="16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algn="l" pos="0"/>
              </a:tabLst>
            </a:pPr>
            <a:fld id="{82271E87-E1AB-4FF8-90AE-8A58B70C2423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Num" idx="17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algn="l" pos="0"/>
              </a:tabLst>
            </a:pPr>
            <a:fld id="{59D26784-AB89-452F-A480-2E5ACC047E33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Num" idx="18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algn="l" pos="0"/>
              </a:tabLst>
            </a:pPr>
            <a:fld id="{01E1F180-DA95-41F8-BED5-19991615EF5E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Num" idx="19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algn="l" pos="0"/>
              </a:tabLst>
            </a:pPr>
            <a:fld id="{16DF3F50-F163-4313-A0D2-8AEA375F9330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1108080" y="801720"/>
            <a:ext cx="5344560" cy="4009320"/>
          </a:xfrm>
          <a:prstGeom prst="rect">
            <a:avLst/>
          </a:prstGeom>
          <a:ln w="0">
            <a:noFill/>
          </a:ln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Quale affermazione è vera?</a:t>
            </a:r>
            <a:br>
              <a:rPr sz="1200"/>
            </a:b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A) HTTP è un protocollo asincrono mentre MQTT è un protocollo sincrono</a:t>
            </a:r>
            <a:br>
              <a:rPr sz="1200"/>
            </a:b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B) Quando una richiesta HTTP ha successo si possono poi ricevere sequenze di ad intervalli regolari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C) MQTT è un protocollo client/server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D) Con una sola connessione  MQTT possiamo ricevere dati da un numero arbitrario di nodi di una rete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I linguaggi di programmazione ad alto livello come C, Python e NodeJs possono essere usati anche per programmare i device.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Questa è una vera rivoluziona, nata molti anni fa con il progetto open hardware Arduino, che sta trasformando il mondo Dev introducendo un layer trasversale a Edge, Fog e Cloud dove lo sviluppatore potrà usare gli stessi strumenti e linguaggi in maniera trasparente al contesti sottostante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ldImg"/>
          </p:nvPr>
        </p:nvSpPr>
        <p:spPr>
          <a:xfrm>
            <a:off x="1108080" y="801720"/>
            <a:ext cx="5344560" cy="400932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Num" idx="8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algn="l" pos="0"/>
              </a:tabLst>
            </a:pPr>
            <a:fld id="{22F9AC1C-B273-4AC5-9186-49BEFF448B28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ldImg"/>
          </p:nvPr>
        </p:nvSpPr>
        <p:spPr>
          <a:xfrm>
            <a:off x="1123920" y="830160"/>
            <a:ext cx="5344560" cy="4007880"/>
          </a:xfrm>
          <a:prstGeom prst="rect">
            <a:avLst/>
          </a:prstGeom>
          <a:ln w="0">
            <a:noFill/>
          </a:ln>
        </p:spPr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Quali sono i metodi e le tecnologie informatiche 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utili per poter applicare algoritmi di Intelligenza Artificiale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a grandi moli di dati provenienti da sensori 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che richiedono elaborazioni di diversa granularità e complessità?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Parleremo di IoT, Edge, Fog, Cloud, architetture software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ed esempi su particolari domini applicativi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Num" idx="9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algn="l" pos="0"/>
              </a:tabLst>
            </a:pPr>
            <a:fld id="{BD3C7CFB-964F-4D70-8E0A-D7D0B000508D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ldImg"/>
          </p:nvPr>
        </p:nvSpPr>
        <p:spPr>
          <a:xfrm>
            <a:off x="1123920" y="830160"/>
            <a:ext cx="5344560" cy="4007880"/>
          </a:xfrm>
          <a:prstGeom prst="rect">
            <a:avLst/>
          </a:prstGeom>
          <a:ln w="0">
            <a:noFill/>
          </a:ln>
        </p:spPr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Quali sono i metodi e le tecnologie informatiche 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utili per poter applicare algoritmi di Intelligenza Artificiale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a grandi moli di dati provenienti da sensori 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che richiedono elaborazioni di diversa granularità e complessità?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Parleremo di IoT, Edge, Fog, Cloud, architetture software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ed esempi su particolari domini applicativi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Num" idx="10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algn="l" pos="0"/>
              </a:tabLst>
            </a:pPr>
            <a:fld id="{66AE5B07-CD91-4F8C-B7ED-3FFC7B5EBA5D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  <a:ln w="0">
            <a:noFill/>
          </a:ln>
        </p:spPr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Num" idx="11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algn="l" pos="0"/>
              </a:tabLst>
            </a:pPr>
            <a:fld id="{180C4682-698B-470B-8E96-3B3E33B48CE2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1108080" y="801720"/>
            <a:ext cx="5344560" cy="4009320"/>
          </a:xfrm>
          <a:prstGeom prst="rect">
            <a:avLst/>
          </a:prstGeom>
          <a:ln w="0">
            <a:noFill/>
          </a:ln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Quale affermazione è vera?</a:t>
            </a:r>
            <a:br>
              <a:rPr sz="1200"/>
            </a:b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A) HTTP è un protocollo asincrono mentre MQTT è un protocollo sincrono</a:t>
            </a:r>
            <a:br>
              <a:rPr sz="1200"/>
            </a:b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B) Quando una richiesta HTTP ha successo si possono poi ricevere sequenze di ad intervalli regolari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C) MQTT è un protocollo client/server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1587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D) Con una sola connessione  MQTT possiamo ricevere dati da un numero arbitrario di nodi di una rete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Num" idx="12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algn="l" pos="0"/>
              </a:tabLst>
            </a:pPr>
            <a:fld id="{957A79FA-465E-4E8F-BED3-7EA88F109FCD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  <a:ln w="0">
            <a:noFill/>
          </a:ln>
        </p:spPr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Num" idx="13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algn="l" pos="0"/>
              </a:tabLst>
            </a:pPr>
            <a:fld id="{121A5B7F-1891-468A-8A95-096B73C629F1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  <a:ln w="0">
            <a:noFill/>
          </a:ln>
        </p:spPr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Num" idx="14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algn="l" pos="0"/>
              </a:tabLst>
            </a:pPr>
            <a:fld id="{706BEF27-DA4A-4CE3-AA03-98A9C9921880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  <a:ln w="0">
            <a:noFill/>
          </a:ln>
        </p:spPr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L'Internet degli cose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è la rete di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oggetti intelligenti che contengono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tecnologia incorporata per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comunicare e percepire o interagire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con l'ambiente esterno.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Una volta che un oggetto intelligente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viene connesso a Internet,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i suoi servizi diventano parte </a:t>
            </a:r>
            <a:br>
              <a:rPr sz="1200"/>
            </a:b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della rete stessa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WO_OBJECTS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EBB3740-0438-4E56-9573-65430A0009AE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600053-1437-427B-B001-D87799D320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FOUR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WO_OBJECTS_AND_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_AND_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101;p26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5" name="Google Shape;102;p26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ldNum" idx="1"/>
          </p:nvPr>
        </p:nvSpPr>
        <p:spPr>
          <a:xfrm>
            <a:off x="4961520" y="2948400"/>
            <a:ext cx="151560" cy="4430880"/>
          </a:xfrm>
          <a:prstGeom prst="rect">
            <a:avLst/>
          </a:prstGeom>
          <a:noFill/>
          <a:ln w="0">
            <a:noFill/>
          </a:ln>
        </p:spPr>
        <p:txBody>
          <a:bodyPr lIns="23400" rIns="23400" tIns="23400" bIns="234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it-IT" sz="8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1FBB4AAF-4696-4BF7-A489-11A8142AFF5E}" type="slidenum">
              <a:rPr b="0" lang="it-IT" sz="8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 idx="2"/>
          </p:nvPr>
        </p:nvSpPr>
        <p:spPr>
          <a:xfrm>
            <a:off x="3339360" y="7006680"/>
            <a:ext cx="3401640" cy="40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3"/>
          </p:nvPr>
        </p:nvSpPr>
        <p:spPr>
          <a:xfrm>
            <a:off x="7119360" y="7006680"/>
            <a:ext cx="2267280" cy="40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989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D0CCC2-B6D5-4BF8-95B6-7BC83DDFBAC4}" type="slidenum">
              <a:rPr b="0" lang="it-IT" sz="989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4"/>
          </p:nvPr>
        </p:nvSpPr>
        <p:spPr>
          <a:xfrm>
            <a:off x="693000" y="7006680"/>
            <a:ext cx="2267280" cy="40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2;p13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" name="Google Shape;53;p13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0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0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114;p29"/>
          <p:cNvSpPr/>
          <p:nvPr/>
        </p:nvSpPr>
        <p:spPr>
          <a:xfrm>
            <a:off x="276120" y="1685160"/>
            <a:ext cx="9565560" cy="352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it-IT" sz="5100" spc="-1" strike="noStrike">
                <a:solidFill>
                  <a:srgbClr val="073763"/>
                </a:solidFill>
                <a:latin typeface="Arial"/>
                <a:ea typeface="Fira Sans"/>
              </a:rPr>
              <a:t> </a:t>
            </a:r>
            <a:br>
              <a:rPr sz="5100"/>
            </a:br>
            <a:r>
              <a:rPr b="1" lang="it-IT" sz="4800" spc="-1" strike="noStrike">
                <a:solidFill>
                  <a:schemeClr val="dk1"/>
                </a:solidFill>
                <a:latin typeface="Arial"/>
                <a:ea typeface="Fira Sans"/>
              </a:rPr>
              <a:t>Node-RED: uno strumento per lo sviluppo rapido IoT</a:t>
            </a:r>
            <a:br>
              <a:rPr sz="5100"/>
            </a:br>
            <a:br>
              <a:rPr sz="4800"/>
            </a:b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2514600" y="4267440"/>
            <a:ext cx="3047400" cy="304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Box 40"/>
          <p:cNvSpPr/>
          <p:nvPr/>
        </p:nvSpPr>
        <p:spPr>
          <a:xfrm>
            <a:off x="396720" y="759600"/>
            <a:ext cx="9286200" cy="62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 Box 41"/>
          <p:cNvSpPr/>
          <p:nvPr/>
        </p:nvSpPr>
        <p:spPr>
          <a:xfrm>
            <a:off x="1149480" y="126900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Alcuni dettagli operativi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914400" y="4114800"/>
            <a:ext cx="8869680" cy="280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nuovi nodi possono essere aggiunti a un flusso trascinandoli dalla palette nell'area di lavoro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 nodi vengono collegati tenendo premuto il bottone sinistro del mouse a partire da un ingresso o un'uscita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 nodi di un flusso possono essere configurati tramite doppio click del tasto sinistro del mouse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una volta definiti tutti i flussi il programma può essere eseguito mediante il bottone rosso “Deploy” in alto a sinistra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745920" y="1986480"/>
            <a:ext cx="8937000" cy="212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/>
          </p:nvPr>
        </p:nvSpPr>
        <p:spPr>
          <a:xfrm>
            <a:off x="2268720" y="2993040"/>
            <a:ext cx="5948280" cy="438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-IT" sz="6600" spc="-1" strike="noStrike">
                <a:solidFill>
                  <a:schemeClr val="dk1"/>
                </a:solidFill>
                <a:latin typeface="Fira Sans"/>
                <a:ea typeface="Fira Sans"/>
              </a:rPr>
              <a:t>Check Time 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Elemento grafico 3" descr="Domande con riempimento a tinta unita"/>
          <p:cNvPicPr/>
          <p:nvPr/>
        </p:nvPicPr>
        <p:blipFill>
          <a:blip r:embed="rId1"/>
          <a:stretch/>
        </p:blipFill>
        <p:spPr>
          <a:xfrm>
            <a:off x="276120" y="4695120"/>
            <a:ext cx="2543040" cy="2543040"/>
          </a:xfrm>
          <a:prstGeom prst="rect">
            <a:avLst/>
          </a:prstGeom>
          <a:ln w="0">
            <a:noFill/>
          </a:ln>
        </p:spPr>
      </p:pic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6324840" y="4329000"/>
            <a:ext cx="3047400" cy="304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 Box 16"/>
          <p:cNvSpPr/>
          <p:nvPr/>
        </p:nvSpPr>
        <p:spPr>
          <a:xfrm>
            <a:off x="396720" y="759600"/>
            <a:ext cx="9286200" cy="62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 Box 17"/>
          <p:cNvSpPr/>
          <p:nvPr/>
        </p:nvSpPr>
        <p:spPr>
          <a:xfrm>
            <a:off x="1149480" y="126900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Esempio di applicazione IoT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914400" y="4114800"/>
            <a:ext cx="8869680" cy="246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l'applicazione raccoglie i dati da una stazione meteo dotata di sensori di temperatura, umidità e pressione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le informazioni vengono trasmesse attraverso un server MQTT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l'applicazione Node-RED si connette al server MQTT, estrae le informazioni rilevanti e le pubblica sulla dashboard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Frame-2"/>
          <p:cNvSpPr/>
          <p:nvPr/>
        </p:nvSpPr>
        <p:spPr>
          <a:xfrm>
            <a:off x="3429000" y="2217600"/>
            <a:ext cx="1439640" cy="1439640"/>
          </a:xfrm>
          <a:prstGeom prst="plaque">
            <a:avLst>
              <a:gd name="adj" fmla="val 25268"/>
            </a:avLst>
          </a:prstGeom>
          <a:solidFill>
            <a:srgbClr val="ffde59"/>
          </a:solidFill>
          <a:ln cap="rnd" w="12600">
            <a:solidFill>
              <a:srgbClr val="e8a202"/>
            </a:solidFill>
            <a:round/>
          </a:ln>
          <a:effectLst>
            <a:outerShdw blurRad="0" dir="2700000" dist="35638" rotWithShape="0">
              <a:srgbClr val="e8a20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server MQTT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notched-right-arrow"/>
          <p:cNvSpPr/>
          <p:nvPr/>
        </p:nvSpPr>
        <p:spPr>
          <a:xfrm>
            <a:off x="2277000" y="2541960"/>
            <a:ext cx="914040" cy="685440"/>
          </a:xfrm>
          <a:prstGeom prst="notchedRightArrow">
            <a:avLst>
              <a:gd name="adj1" fmla="val 50000"/>
              <a:gd name="adj2" fmla="val 50000"/>
            </a:avLst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37" name="6-Pointed-Star"/>
          <p:cNvSpPr/>
          <p:nvPr/>
        </p:nvSpPr>
        <p:spPr>
          <a:xfrm>
            <a:off x="486000" y="2286000"/>
            <a:ext cx="1571040" cy="1211040"/>
          </a:xfrm>
          <a:custGeom>
            <a:avLst/>
            <a:gdLst>
              <a:gd name="textAreaLeft" fmla="*/ 0 w 1571040"/>
              <a:gd name="textAreaRight" fmla="*/ 1571400 w 1571040"/>
              <a:gd name="textAreaTop" fmla="*/ 0 h 1211040"/>
              <a:gd name="textAreaBottom" fmla="*/ 1211400 h 1211040"/>
            </a:gdLst>
            <a:ahLst/>
            <a:rect l="textAreaLeft" t="textAreaTop" r="textAreaRight" b="textAreaBottom"/>
            <a:pathLst>
              <a:path w="153" h="132">
                <a:moveTo>
                  <a:pt x="123" y="39"/>
                </a:moveTo>
                <a:cubicBezTo>
                  <a:pt x="116" y="26"/>
                  <a:pt x="113" y="13"/>
                  <a:pt x="114" y="0"/>
                </a:cubicBezTo>
                <a:cubicBezTo>
                  <a:pt x="103" y="7"/>
                  <a:pt x="90" y="11"/>
                  <a:pt x="76" y="11"/>
                </a:cubicBezTo>
                <a:cubicBezTo>
                  <a:pt x="62" y="11"/>
                  <a:pt x="49" y="7"/>
                  <a:pt x="38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8" y="13"/>
                  <a:pt x="35" y="27"/>
                  <a:pt x="28" y="39"/>
                </a:cubicBezTo>
                <a:cubicBezTo>
                  <a:pt x="22" y="51"/>
                  <a:pt x="11" y="60"/>
                  <a:pt x="0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7"/>
                  <a:pt x="0" y="67"/>
                  <a:pt x="0" y="67"/>
                </a:cubicBezTo>
                <a:cubicBezTo>
                  <a:pt x="12" y="73"/>
                  <a:pt x="22" y="82"/>
                  <a:pt x="28" y="93"/>
                </a:cubicBezTo>
                <a:cubicBezTo>
                  <a:pt x="35" y="105"/>
                  <a:pt x="38" y="119"/>
                  <a:pt x="38" y="131"/>
                </a:cubicBezTo>
                <a:cubicBezTo>
                  <a:pt x="38" y="132"/>
                  <a:pt x="38" y="132"/>
                  <a:pt x="38" y="132"/>
                </a:cubicBezTo>
                <a:cubicBezTo>
                  <a:pt x="38" y="132"/>
                  <a:pt x="38" y="132"/>
                  <a:pt x="38" y="132"/>
                </a:cubicBezTo>
                <a:cubicBezTo>
                  <a:pt x="49" y="125"/>
                  <a:pt x="62" y="121"/>
                  <a:pt x="76" y="121"/>
                </a:cubicBezTo>
                <a:cubicBezTo>
                  <a:pt x="90" y="121"/>
                  <a:pt x="103" y="125"/>
                  <a:pt x="114" y="132"/>
                </a:cubicBezTo>
                <a:cubicBezTo>
                  <a:pt x="114" y="132"/>
                  <a:pt x="114" y="132"/>
                  <a:pt x="114" y="132"/>
                </a:cubicBezTo>
                <a:cubicBezTo>
                  <a:pt x="113" y="119"/>
                  <a:pt x="116" y="106"/>
                  <a:pt x="123" y="93"/>
                </a:cubicBezTo>
                <a:cubicBezTo>
                  <a:pt x="130" y="81"/>
                  <a:pt x="141" y="72"/>
                  <a:pt x="153" y="66"/>
                </a:cubicBezTo>
                <a:cubicBezTo>
                  <a:pt x="153" y="66"/>
                  <a:pt x="153" y="66"/>
                  <a:pt x="153" y="66"/>
                </a:cubicBezTo>
                <a:cubicBezTo>
                  <a:pt x="141" y="60"/>
                  <a:pt x="130" y="51"/>
                  <a:pt x="123" y="39"/>
                </a:cubicBezTo>
                <a:close/>
              </a:path>
            </a:pathLst>
          </a:custGeom>
          <a:solidFill>
            <a:srgbClr val="66ffff"/>
          </a:solidFill>
          <a:ln cap="rnd" w="29160">
            <a:solidFill>
              <a:srgbClr val="ffffff"/>
            </a:solidFill>
            <a:round/>
          </a:ln>
          <a:effectLst>
            <a:outerShdw blurRad="0" dir="2700000" dist="35638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stazione meteo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notched-right-arrow 1"/>
          <p:cNvSpPr/>
          <p:nvPr/>
        </p:nvSpPr>
        <p:spPr>
          <a:xfrm>
            <a:off x="5076360" y="2597040"/>
            <a:ext cx="885240" cy="685440"/>
          </a:xfrm>
          <a:prstGeom prst="notchedRightArrow">
            <a:avLst>
              <a:gd name="adj1" fmla="val 50000"/>
              <a:gd name="adj2" fmla="val 50000"/>
            </a:avLst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6172200" y="2514600"/>
            <a:ext cx="1142640" cy="1142640"/>
          </a:xfrm>
          <a:prstGeom prst="rect">
            <a:avLst/>
          </a:prstGeom>
          <a:ln w="0">
            <a:noFill/>
          </a:ln>
        </p:spPr>
      </p:pic>
      <p:grpSp>
        <p:nvGrpSpPr>
          <p:cNvPr id="140" name="video-television"/>
          <p:cNvGrpSpPr/>
          <p:nvPr/>
        </p:nvGrpSpPr>
        <p:grpSpPr>
          <a:xfrm>
            <a:off x="8517240" y="2544120"/>
            <a:ext cx="1479600" cy="874440"/>
            <a:chOff x="8517240" y="2544120"/>
            <a:chExt cx="1479600" cy="874440"/>
          </a:xfrm>
        </p:grpSpPr>
        <p:sp>
          <p:nvSpPr>
            <p:cNvPr id="141" name=""/>
            <p:cNvSpPr/>
            <p:nvPr/>
          </p:nvSpPr>
          <p:spPr>
            <a:xfrm>
              <a:off x="8517240" y="2544120"/>
              <a:ext cx="1479600" cy="764280"/>
            </a:xfrm>
            <a:prstGeom prst="rect">
              <a:avLst/>
            </a:prstGeom>
            <a:solidFill>
              <a:srgbClr val="99ff99"/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42" name=""/>
            <p:cNvSpPr/>
            <p:nvPr/>
          </p:nvSpPr>
          <p:spPr>
            <a:xfrm>
              <a:off x="8581320" y="2653200"/>
              <a:ext cx="1356480" cy="546120"/>
            </a:xfrm>
            <a:prstGeom prst="rect">
              <a:avLst/>
            </a:prstGeom>
            <a:solidFill>
              <a:srgbClr val="99ff99">
                <a:alpha val="30000"/>
              </a:srgbClr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dashboard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3" name=""/>
            <p:cNvSpPr/>
            <p:nvPr/>
          </p:nvSpPr>
          <p:spPr>
            <a:xfrm>
              <a:off x="9133920" y="3308760"/>
              <a:ext cx="246240" cy="109080"/>
            </a:xfrm>
            <a:prstGeom prst="rect">
              <a:avLst/>
            </a:prstGeom>
            <a:solidFill>
              <a:srgbClr val="99ff99"/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44" name=""/>
            <p:cNvSpPr/>
            <p:nvPr/>
          </p:nvSpPr>
          <p:spPr>
            <a:xfrm>
              <a:off x="9010440" y="3418200"/>
              <a:ext cx="493200" cy="360"/>
            </a:xfrm>
            <a:prstGeom prst="rect">
              <a:avLst/>
            </a:prstGeom>
            <a:solidFill>
              <a:srgbClr val="99ff99"/>
            </a:solidFill>
            <a:ln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-54000" bIns="-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sp>
        <p:nvSpPr>
          <p:cNvPr id="145" name="notched-right-arrow 2"/>
          <p:cNvSpPr/>
          <p:nvPr/>
        </p:nvSpPr>
        <p:spPr>
          <a:xfrm>
            <a:off x="7543800" y="2615760"/>
            <a:ext cx="885240" cy="685440"/>
          </a:xfrm>
          <a:prstGeom prst="notchedRightArrow">
            <a:avLst>
              <a:gd name="adj1" fmla="val 50000"/>
              <a:gd name="adj2" fmla="val 50000"/>
            </a:avLst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 Box 20"/>
          <p:cNvSpPr/>
          <p:nvPr/>
        </p:nvSpPr>
        <p:spPr>
          <a:xfrm>
            <a:off x="396720" y="759600"/>
            <a:ext cx="9286200" cy="62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 Box 21"/>
          <p:cNvSpPr/>
          <p:nvPr/>
        </p:nvSpPr>
        <p:spPr>
          <a:xfrm>
            <a:off x="1149480" y="126900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Flussi dell'applicazione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2102760" y="5406480"/>
            <a:ext cx="8183880" cy="167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due flussi principali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ricezione dei dati, estrazione e visualizzazione mediante diagrammi e contatori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gestione del menù che permette di visualizzare i dati di uno specifico tipo di sensore (temperatura, umidità e pressione)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228600" y="2003040"/>
            <a:ext cx="6400440" cy="325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 Box 28"/>
          <p:cNvSpPr/>
          <p:nvPr/>
        </p:nvSpPr>
        <p:spPr>
          <a:xfrm>
            <a:off x="396720" y="759600"/>
            <a:ext cx="9286200" cy="62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 Box 29"/>
          <p:cNvSpPr/>
          <p:nvPr/>
        </p:nvSpPr>
        <p:spPr>
          <a:xfrm>
            <a:off x="1149480" y="126900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Definizione della dashbord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685800" y="2286000"/>
            <a:ext cx="5028840" cy="348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nella side-bar la scheda “dashboard” permette di configurare le proprietà della pagina web che visualizza la dashboard dell'applicazione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nella scheda “dashboard” la freccia in alto a destra permette di aprire il link alla dashboard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6119280" y="2286000"/>
            <a:ext cx="3481560" cy="356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 Box 32"/>
          <p:cNvSpPr/>
          <p:nvPr/>
        </p:nvSpPr>
        <p:spPr>
          <a:xfrm>
            <a:off x="396720" y="759600"/>
            <a:ext cx="9286200" cy="62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 Box 33"/>
          <p:cNvSpPr/>
          <p:nvPr/>
        </p:nvSpPr>
        <p:spPr>
          <a:xfrm>
            <a:off x="1149480" y="126900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Esempio di visualizzazione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5486400" y="5715000"/>
            <a:ext cx="4343040" cy="110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il bottone “clear all data” nella dashboard cancella tutti i dati memorizzati nel diagramma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5029200" y="2011680"/>
            <a:ext cx="4917960" cy="3245760"/>
          </a:xfrm>
          <a:prstGeom prst="rect">
            <a:avLst/>
          </a:prstGeom>
          <a:ln w="0">
            <a:noFill/>
          </a:ln>
          <a:effectLst>
            <a:outerShdw blurRad="0" dir="2700000" dist="101823" rotWithShape="0">
              <a:srgbClr val="808080"/>
            </a:outerShdw>
          </a:effectLst>
        </p:spPr>
      </p:pic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0" y="2971800"/>
            <a:ext cx="4917960" cy="3245760"/>
          </a:xfrm>
          <a:prstGeom prst="rect">
            <a:avLst/>
          </a:prstGeom>
          <a:ln w="0">
            <a:noFill/>
          </a:ln>
          <a:effectLst>
            <a:outerShdw blurRad="0" dir="2700000" dist="101823" rotWithShape="0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/>
          </p:nvPr>
        </p:nvSpPr>
        <p:spPr>
          <a:xfrm>
            <a:off x="2268720" y="2993040"/>
            <a:ext cx="5948280" cy="438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-IT" sz="6600" spc="-1" strike="noStrike">
                <a:solidFill>
                  <a:schemeClr val="dk1"/>
                </a:solidFill>
                <a:latin typeface="Fira Sans"/>
                <a:ea typeface="Fira Sans"/>
              </a:rPr>
              <a:t>Check Time 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Elemento grafico 4" descr="Domande con riempimento a tinta unita"/>
          <p:cNvPicPr/>
          <p:nvPr/>
        </p:nvPicPr>
        <p:blipFill>
          <a:blip r:embed="rId1"/>
          <a:stretch/>
        </p:blipFill>
        <p:spPr>
          <a:xfrm>
            <a:off x="276120" y="4695120"/>
            <a:ext cx="2543040" cy="2543040"/>
          </a:xfrm>
          <a:prstGeom prst="rect">
            <a:avLst/>
          </a:prstGeom>
          <a:ln w="0">
            <a:noFill/>
          </a:ln>
        </p:spPr>
      </p:pic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6324840" y="4329000"/>
            <a:ext cx="3047400" cy="304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241;p47"/>
          <p:cNvSpPr/>
          <p:nvPr/>
        </p:nvSpPr>
        <p:spPr>
          <a:xfrm>
            <a:off x="500760" y="1409760"/>
            <a:ext cx="9240120" cy="57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br>
              <a:rPr sz="4800"/>
            </a:br>
            <a:r>
              <a:rPr b="0" lang="it-IT" sz="4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Google Shape;242;p47"/>
          <p:cNvSpPr/>
          <p:nvPr/>
        </p:nvSpPr>
        <p:spPr>
          <a:xfrm>
            <a:off x="508680" y="678240"/>
            <a:ext cx="9070560" cy="12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Fira Sans"/>
                <a:ea typeface="Fira Sans"/>
              </a:rPr>
              <a:t>Cosa abbiamo imparato?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Immagine 2" descr="Immagine che contiene testo, elettronica, schermata, software&#10;&#10;Descrizione generata automaticamente"/>
          <p:cNvPicPr/>
          <p:nvPr/>
        </p:nvPicPr>
        <p:blipFill>
          <a:blip r:embed="rId1"/>
          <a:srcRect l="-52573" t="-13613" r="52857" b="13613"/>
          <a:stretch/>
        </p:blipFill>
        <p:spPr>
          <a:xfrm>
            <a:off x="13703760" y="8376120"/>
            <a:ext cx="2912400" cy="3377520"/>
          </a:xfrm>
          <a:prstGeom prst="rect">
            <a:avLst/>
          </a:prstGeom>
          <a:ln w="0">
            <a:noFill/>
          </a:ln>
        </p:spPr>
      </p:pic>
      <p:pic>
        <p:nvPicPr>
          <p:cNvPr id="165" name="Elemento grafico 6" descr="Lavagna contorno"/>
          <p:cNvPicPr/>
          <p:nvPr/>
        </p:nvPicPr>
        <p:blipFill>
          <a:blip r:embed="rId2"/>
          <a:stretch/>
        </p:blipFill>
        <p:spPr>
          <a:xfrm>
            <a:off x="7506000" y="1080"/>
            <a:ext cx="2149560" cy="2149560"/>
          </a:xfrm>
          <a:prstGeom prst="rect">
            <a:avLst/>
          </a:prstGeom>
          <a:ln w="0">
            <a:noFill/>
          </a:ln>
        </p:spPr>
      </p:pic>
      <p:pic>
        <p:nvPicPr>
          <p:cNvPr id="166" name="Elemento grafico 9" descr="Punto interrogativo con riempimento a tinta unita"/>
          <p:cNvPicPr/>
          <p:nvPr/>
        </p:nvPicPr>
        <p:blipFill>
          <a:blip r:embed="rId3"/>
          <a:stretch/>
        </p:blipFill>
        <p:spPr>
          <a:xfrm>
            <a:off x="7830720" y="1031400"/>
            <a:ext cx="1506240" cy="1506240"/>
          </a:xfrm>
          <a:prstGeom prst="rect">
            <a:avLst/>
          </a:prstGeom>
          <a:ln w="0">
            <a:noFill/>
          </a:ln>
        </p:spPr>
      </p:pic>
      <p:sp>
        <p:nvSpPr>
          <p:cNvPr id="167" name="Google Shape;241;p47"/>
          <p:cNvSpPr/>
          <p:nvPr/>
        </p:nvSpPr>
        <p:spPr>
          <a:xfrm>
            <a:off x="276120" y="1254600"/>
            <a:ext cx="9240120" cy="57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4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502560" y="3250080"/>
            <a:ext cx="8869680" cy="38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le caratteristiche e funzionalità principali di Node-RED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cos'è la programmazione low-code e flow-based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come interagire con l'editor grafico di Node-RED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come sviluppare in Node-RED una semplice applicazione IoT che raccoglie dati di sensori connessi alla rete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come visualizzare tali dati in tempo reale con una dashboard accessibile da web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260000" y="80676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it-IT" sz="4960" spc="-1" strike="noStrike">
                <a:solidFill>
                  <a:srgbClr val="000000"/>
                </a:solidFill>
                <a:latin typeface="Arial"/>
                <a:ea typeface="Arial"/>
              </a:rPr>
              <a:t>Grazie per l’attenzione!</a:t>
            </a:r>
            <a:endParaRPr b="0" lang="en-US" sz="49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 Box 24"/>
          <p:cNvSpPr/>
          <p:nvPr/>
        </p:nvSpPr>
        <p:spPr>
          <a:xfrm>
            <a:off x="396720" y="174960"/>
            <a:ext cx="9286200" cy="540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Caratteristiche principali di Node-RED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 Box 25"/>
          <p:cNvSpPr/>
          <p:nvPr/>
        </p:nvSpPr>
        <p:spPr>
          <a:xfrm>
            <a:off x="1149480" y="126900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>
              <a:lnSpc>
                <a:spcPct val="100000"/>
              </a:lnSpc>
            </a:pPr>
            <a:endParaRPr b="1" lang="it-IT" sz="40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79" name=""/>
          <p:cNvSpPr/>
          <p:nvPr/>
        </p:nvSpPr>
        <p:spPr>
          <a:xfrm>
            <a:off x="685800" y="5029200"/>
            <a:ext cx="8559360" cy="22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uno strumento per programmazione event-driven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basato su programmazione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low-code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flow-based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open source, basato su Node.js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librerie per la programmazione IoT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6502680" y="6343560"/>
            <a:ext cx="2640960" cy="856800"/>
          </a:xfrm>
          <a:prstGeom prst="rect">
            <a:avLst/>
          </a:prstGeom>
          <a:solidFill>
            <a:srgbClr val="bbe33d"/>
          </a:solidFill>
          <a:ln w="2916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event-driven,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IoT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3988080" y="3714840"/>
            <a:ext cx="2640960" cy="856800"/>
          </a:xfrm>
          <a:prstGeom prst="rect">
            <a:avLst/>
          </a:prstGeom>
          <a:solidFill>
            <a:srgbClr val="ff860d"/>
          </a:solidFill>
          <a:ln w="29160">
            <a:solidFill>
              <a:srgbClr val="ea75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low-code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1473480" y="2971800"/>
            <a:ext cx="2640960" cy="856800"/>
          </a:xfrm>
          <a:prstGeom prst="rect">
            <a:avLst/>
          </a:prstGeom>
          <a:solidFill>
            <a:srgbClr val="ff5429"/>
          </a:solidFill>
          <a:ln w="29160">
            <a:solidFill>
              <a:srgbClr val="ed4c0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flow-based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7188480" y="5486400"/>
            <a:ext cx="2640960" cy="856800"/>
          </a:xfrm>
          <a:prstGeom prst="rect">
            <a:avLst/>
          </a:prstGeom>
          <a:solidFill>
            <a:srgbClr val="ffd428"/>
          </a:solidFill>
          <a:ln w="2916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open-source Node.js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 Box 3"/>
          <p:cNvSpPr/>
          <p:nvPr/>
        </p:nvSpPr>
        <p:spPr>
          <a:xfrm>
            <a:off x="396720" y="174960"/>
            <a:ext cx="9286200" cy="540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 Box 4"/>
          <p:cNvSpPr/>
          <p:nvPr/>
        </p:nvSpPr>
        <p:spPr>
          <a:xfrm>
            <a:off x="1149480" y="126900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>
              <a:lnSpc>
                <a:spcPct val="100000"/>
              </a:lnSpc>
            </a:pPr>
            <a:endParaRPr b="1" lang="it-IT" sz="40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86" name="Text Box 7"/>
          <p:cNvSpPr/>
          <p:nvPr/>
        </p:nvSpPr>
        <p:spPr>
          <a:xfrm>
            <a:off x="1149480" y="127404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Programmazione flow-based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813240" y="4800960"/>
            <a:ext cx="8559360" cy="246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programma Node-RED è una collezione di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flussi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(flow)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Terminologia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flusso è una sequenza di nodi computazionali interconnessi attraverso i quali i dati fluiscono e vengono processati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482400" y="2971800"/>
            <a:ext cx="9347040" cy="68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 Box 1"/>
          <p:cNvSpPr/>
          <p:nvPr/>
        </p:nvSpPr>
        <p:spPr>
          <a:xfrm>
            <a:off x="396720" y="759600"/>
            <a:ext cx="9286200" cy="62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 Box 2"/>
          <p:cNvSpPr/>
          <p:nvPr/>
        </p:nvSpPr>
        <p:spPr>
          <a:xfrm>
            <a:off x="1149480" y="126900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Nodi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502560" y="5536080"/>
            <a:ext cx="8869680" cy="155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nodo ha al più un ingresso e zero o più uscite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nodo senza ingresso viene detto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sorgente (source)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nodo senza uscite viene detto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destinazione (sink)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gli altri nodi vengono detti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intermedi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228040" y="3657600"/>
            <a:ext cx="3715200" cy="1599840"/>
          </a:xfrm>
          <a:prstGeom prst="rect">
            <a:avLst/>
          </a:prstGeom>
          <a:ln w="0">
            <a:noFill/>
          </a:ln>
        </p:spPr>
      </p:pic>
      <p:sp>
        <p:nvSpPr>
          <p:cNvPr id="93" name=""/>
          <p:cNvSpPr/>
          <p:nvPr/>
        </p:nvSpPr>
        <p:spPr>
          <a:xfrm>
            <a:off x="396720" y="2207880"/>
            <a:ext cx="8869680" cy="144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Terminologia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nodo è un blocco di base di un flusso ed esegue semplici operazioni sui dati che fluiscono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 Box 8"/>
          <p:cNvSpPr/>
          <p:nvPr/>
        </p:nvSpPr>
        <p:spPr>
          <a:xfrm>
            <a:off x="396720" y="759600"/>
            <a:ext cx="9286200" cy="62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 Box 9"/>
          <p:cNvSpPr/>
          <p:nvPr/>
        </p:nvSpPr>
        <p:spPr>
          <a:xfrm>
            <a:off x="1149480" y="126900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Esempi di nodi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3785040" y="3886200"/>
            <a:ext cx="6044400" cy="110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it-IT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nodi destinazione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debugging per visualizzazione dei risultati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invio di dati con protocollo MQTT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273960" y="2286000"/>
            <a:ext cx="589788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it-IT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nodi sorgenti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inserimento di dati nel flusso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ricezione di dati con protocollo MQTT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731160" y="5794200"/>
            <a:ext cx="6583680" cy="152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it-IT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nodi intermedi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switch: smista il dato in ingresso su zero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o più uscite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funzione: codice JS definito dall'utente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685800" y="3657600"/>
            <a:ext cx="2971440" cy="210132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6629400" y="2057400"/>
            <a:ext cx="2790000" cy="182844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6940080" y="5178240"/>
            <a:ext cx="2742840" cy="213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/>
          </p:nvPr>
        </p:nvSpPr>
        <p:spPr>
          <a:xfrm>
            <a:off x="2268720" y="2993040"/>
            <a:ext cx="5948280" cy="438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-IT" sz="6600" spc="-1" strike="noStrike">
                <a:solidFill>
                  <a:schemeClr val="dk1"/>
                </a:solidFill>
                <a:latin typeface="Fira Sans"/>
                <a:ea typeface="Fira Sans"/>
              </a:rPr>
              <a:t>Check Time 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Elemento grafico 2" descr="Domande con riempimento a tinta unita"/>
          <p:cNvPicPr/>
          <p:nvPr/>
        </p:nvPicPr>
        <p:blipFill>
          <a:blip r:embed="rId1"/>
          <a:stretch/>
        </p:blipFill>
        <p:spPr>
          <a:xfrm>
            <a:off x="276120" y="4695120"/>
            <a:ext cx="2543040" cy="2543040"/>
          </a:xfrm>
          <a:prstGeom prst="rect">
            <a:avLst/>
          </a:prstGeom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6324840" y="4329000"/>
            <a:ext cx="3047400" cy="304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 Box 12"/>
          <p:cNvSpPr/>
          <p:nvPr/>
        </p:nvSpPr>
        <p:spPr>
          <a:xfrm>
            <a:off x="396720" y="759600"/>
            <a:ext cx="9286200" cy="62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 Box 13"/>
          <p:cNvSpPr/>
          <p:nvPr/>
        </p:nvSpPr>
        <p:spPr>
          <a:xfrm>
            <a:off x="1149480" y="126900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Alcuni dettagli operativi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914400" y="5537880"/>
            <a:ext cx="8869680" cy="154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lo sviluppo e l'esecuzione di un programma Node-RED vengono gestiti tramite un qualsiasi web browser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di fatto Node-RED permette l'esecuzione di un server con varie funzionalità principali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853920" y="2125080"/>
            <a:ext cx="8289720" cy="313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 Box 48"/>
          <p:cNvSpPr/>
          <p:nvPr/>
        </p:nvSpPr>
        <p:spPr>
          <a:xfrm>
            <a:off x="396720" y="759600"/>
            <a:ext cx="9286200" cy="62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 Box 49"/>
          <p:cNvSpPr/>
          <p:nvPr/>
        </p:nvSpPr>
        <p:spPr>
          <a:xfrm>
            <a:off x="1149480" y="126900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Alcuni dettagli operativi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502560" y="3429000"/>
            <a:ext cx="8869680" cy="17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Funzioni principali: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editor grafico che permette all'utente di definire i flussi del programma tramite interfaccia web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applicazione definita dall'utente in grado di interagire con l'esterno tramite diversi protocolli di comunicazione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2320560" y="2027880"/>
            <a:ext cx="4308480" cy="453240"/>
          </a:xfrm>
          <a:prstGeom prst="roundRect">
            <a:avLst>
              <a:gd name="adj" fmla="val 0"/>
            </a:avLst>
          </a:prstGeom>
          <a:solidFill>
            <a:srgbClr val="bbe33d">
              <a:alpha val="70000"/>
            </a:srgbClr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marL="54000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editor grafico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2320560" y="2581560"/>
            <a:ext cx="4308480" cy="452880"/>
          </a:xfrm>
          <a:prstGeom prst="roundRect">
            <a:avLst>
              <a:gd name="adj" fmla="val 0"/>
            </a:avLst>
          </a:prstGeom>
          <a:solidFill>
            <a:srgbClr val="ffd428">
              <a:alpha val="70000"/>
            </a:srgbClr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marL="54000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applicazione su rete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909000" y="6061320"/>
            <a:ext cx="4308480" cy="453240"/>
          </a:xfrm>
          <a:prstGeom prst="roundRect">
            <a:avLst>
              <a:gd name="adj" fmla="val 0"/>
            </a:avLst>
          </a:prstGeom>
          <a:solidFill>
            <a:srgbClr val="ff860d">
              <a:alpha val="70000"/>
            </a:srgbClr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marL="54000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server MQTT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 rot="5400000">
            <a:off x="1640520" y="2027880"/>
            <a:ext cx="680040" cy="680040"/>
          </a:xfrm>
          <a:custGeom>
            <a:avLst/>
            <a:gdLst>
              <a:gd name="textAreaLeft" fmla="*/ 0 w 680040"/>
              <a:gd name="textAreaRight" fmla="*/ 680760 w 680040"/>
              <a:gd name="textAreaTop" fmla="*/ 0 h 680040"/>
              <a:gd name="textAreaBottom" fmla="*/ 680760 h 6800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14415" y="0"/>
                </a:lnTo>
                <a:lnTo>
                  <a:pt x="21600" y="10800"/>
                </a:lnTo>
                <a:lnTo>
                  <a:pt x="14415" y="21600"/>
                </a:lnTo>
                <a:lnTo>
                  <a:pt x="0" y="21600"/>
                </a:lnTo>
                <a:lnTo>
                  <a:pt x="7185" y="10800"/>
                </a:lnTo>
                <a:close/>
              </a:path>
            </a:pathLst>
          </a:custGeom>
          <a:solidFill>
            <a:srgbClr val="bbe33d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1" lang="en-US" sz="3200" spc="-1" strike="noStrike">
              <a:solidFill>
                <a:srgbClr val="ffffff"/>
              </a:solidFill>
              <a:latin typeface="Noto Sans"/>
              <a:ea typeface="Microsoft YaHei"/>
            </a:endParaRPr>
          </a:p>
        </p:txBody>
      </p:sp>
      <p:sp>
        <p:nvSpPr>
          <p:cNvPr id="116" name=""/>
          <p:cNvSpPr/>
          <p:nvPr/>
        </p:nvSpPr>
        <p:spPr>
          <a:xfrm rot="5400000">
            <a:off x="1640520" y="2584440"/>
            <a:ext cx="680040" cy="680040"/>
          </a:xfrm>
          <a:custGeom>
            <a:avLst/>
            <a:gdLst>
              <a:gd name="textAreaLeft" fmla="*/ 0 w 680040"/>
              <a:gd name="textAreaRight" fmla="*/ 680760 w 680040"/>
              <a:gd name="textAreaTop" fmla="*/ 0 h 680040"/>
              <a:gd name="textAreaBottom" fmla="*/ 680760 h 6800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14415" y="0"/>
                </a:lnTo>
                <a:lnTo>
                  <a:pt x="21600" y="10800"/>
                </a:lnTo>
                <a:lnTo>
                  <a:pt x="14415" y="21600"/>
                </a:lnTo>
                <a:lnTo>
                  <a:pt x="0" y="21600"/>
                </a:lnTo>
                <a:lnTo>
                  <a:pt x="7185" y="10800"/>
                </a:lnTo>
                <a:close/>
              </a:path>
            </a:pathLst>
          </a:custGeom>
          <a:solidFill>
            <a:srgbClr val="ffd428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17" name=""/>
          <p:cNvSpPr/>
          <p:nvPr/>
        </p:nvSpPr>
        <p:spPr>
          <a:xfrm rot="5400000">
            <a:off x="228240" y="6062040"/>
            <a:ext cx="680040" cy="680040"/>
          </a:xfrm>
          <a:custGeom>
            <a:avLst/>
            <a:gdLst>
              <a:gd name="textAreaLeft" fmla="*/ 0 w 680040"/>
              <a:gd name="textAreaRight" fmla="*/ 680760 w 680040"/>
              <a:gd name="textAreaTop" fmla="*/ 0 h 680040"/>
              <a:gd name="textAreaBottom" fmla="*/ 680760 h 6800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14415" y="0"/>
                </a:lnTo>
                <a:lnTo>
                  <a:pt x="21600" y="10800"/>
                </a:lnTo>
                <a:lnTo>
                  <a:pt x="14415" y="21600"/>
                </a:lnTo>
                <a:lnTo>
                  <a:pt x="0" y="21600"/>
                </a:lnTo>
                <a:lnTo>
                  <a:pt x="7185" y="10800"/>
                </a:lnTo>
                <a:close/>
              </a:path>
            </a:pathLst>
          </a:custGeom>
          <a:solidFill>
            <a:srgbClr val="ff860d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18" name=""/>
          <p:cNvSpPr/>
          <p:nvPr/>
        </p:nvSpPr>
        <p:spPr>
          <a:xfrm>
            <a:off x="909000" y="5486400"/>
            <a:ext cx="4308480" cy="453240"/>
          </a:xfrm>
          <a:prstGeom prst="roundRect">
            <a:avLst>
              <a:gd name="adj" fmla="val 0"/>
            </a:avLst>
          </a:prstGeom>
          <a:solidFill>
            <a:srgbClr val="d62e4e">
              <a:alpha val="70000"/>
            </a:srgbClr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marL="54000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dashboard (cruscotto)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 rot="5400000">
            <a:off x="228240" y="5486760"/>
            <a:ext cx="680040" cy="680040"/>
          </a:xfrm>
          <a:custGeom>
            <a:avLst/>
            <a:gdLst>
              <a:gd name="textAreaLeft" fmla="*/ 0 w 680040"/>
              <a:gd name="textAreaRight" fmla="*/ 680760 w 680040"/>
              <a:gd name="textAreaTop" fmla="*/ 0 h 680040"/>
              <a:gd name="textAreaBottom" fmla="*/ 680760 h 6800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14415" y="0"/>
                </a:lnTo>
                <a:lnTo>
                  <a:pt x="21600" y="10800"/>
                </a:lnTo>
                <a:lnTo>
                  <a:pt x="14415" y="21600"/>
                </a:lnTo>
                <a:lnTo>
                  <a:pt x="0" y="21600"/>
                </a:lnTo>
                <a:lnTo>
                  <a:pt x="7185" y="10800"/>
                </a:lnTo>
                <a:close/>
              </a:path>
            </a:pathLst>
          </a:custGeom>
          <a:solidFill>
            <a:srgbClr val="d62e4e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20" name=""/>
          <p:cNvSpPr/>
          <p:nvPr/>
        </p:nvSpPr>
        <p:spPr>
          <a:xfrm>
            <a:off x="5486400" y="5555520"/>
            <a:ext cx="4343040" cy="11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Funzioni opzionali: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visualizzazione di dashboard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server MQTT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 Box 52"/>
          <p:cNvSpPr/>
          <p:nvPr/>
        </p:nvSpPr>
        <p:spPr>
          <a:xfrm>
            <a:off x="396720" y="759600"/>
            <a:ext cx="9286200" cy="62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 Box 53"/>
          <p:cNvSpPr/>
          <p:nvPr/>
        </p:nvSpPr>
        <p:spPr>
          <a:xfrm>
            <a:off x="1149480" y="126900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Alcuni dettagli operativi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813240" y="4506120"/>
            <a:ext cx="8869680" cy="280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l'editor grafico è composto da quattro componenti: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un'intestazione con il menù principale e il bottone “Deploy”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una palette a sinistra contenente tutti i tipi di nodi disponibili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un'area di lavoro centrale per definire i flussi del programma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una side-bar multi-funzione a destra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nuovi tipi di nodo possono essere aggiunti alla palette consultando le librerie disponibili su web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228600" y="2046600"/>
            <a:ext cx="9600840" cy="229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1720</TotalTime>
  <Application>LibreOffice/7.6.7.2$Linux_X86_64 LibreOffice_project/60$Build-2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>Davide Ancona</cp:lastModifiedBy>
  <dcterms:modified xsi:type="dcterms:W3CDTF">2024-09-11T23:11:39Z</dcterms:modified>
  <cp:revision>117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0x01010094E888929808F644817DE4CF175D9D79</vt:lpwstr>
  </property>
  <property fmtid="{D5CDD505-2E9C-101B-9397-08002B2CF9AE}" pid="3" name="Notes">
    <vt:r8>41</vt:r8>
  </property>
  <property fmtid="{D5CDD505-2E9C-101B-9397-08002B2CF9AE}" pid="4" name="PresentationFormat">
    <vt:lpwstr>Personalizzato</vt:lpwstr>
  </property>
  <property fmtid="{D5CDD505-2E9C-101B-9397-08002B2CF9AE}" pid="5" name="Slides">
    <vt:r8>41</vt:r8>
  </property>
</Properties>
</file>