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E8849E9-26ED-478A-A174-734348D438D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450A8CF-62F4-4C2C-92AA-85A1014125A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AA658CB-E427-4FB1-BC85-E1E40F6BB93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DD09D2B-FCD0-4D79-9ECD-4F88BA7C0E2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CB21DB9-49FF-40F3-8EF9-EF7DD774622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184BE82-2B36-474F-9257-21F2EFA138E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766F931-CE09-4B79-8A0E-CD7D96FA6BF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F85C4D5-6590-4FED-AC0A-90D532CA8FB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692D05F-D652-4060-B30E-5C6324D6EED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C888350-9AE7-4F1E-8595-34BF0920B9D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A796A59-1D12-41CB-BF91-443C5224217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392441-7A54-4428-8A60-3843DA89D45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9DE18F-1BCC-4FB1-BB98-2F7A1F3048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A353F8F-E5EA-4AA3-9C1E-193D1D3495D8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CC1487-13EE-43E8-8359-37E3B6F33FF3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NodeJs: Programmazione IoT, parte I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429000" y="4104720"/>
            <a:ext cx="5994360" cy="36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 Box 30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asincrone 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5800" y="3520440"/>
            <a:ext cx="887004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codice associato all'evento conclusivo di un'operazione asincrona viene denominato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callback è 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nel senso della programmazione ad alto livello: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parametrico al quale può essere associato un nome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parametri servono a passare i risultati dell'operazione asincrona; per esempio, la risposta del server alla richiesta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entagon 3"/>
          <p:cNvSpPr/>
          <p:nvPr/>
        </p:nvSpPr>
        <p:spPr>
          <a:xfrm>
            <a:off x="3457800" y="2057400"/>
            <a:ext cx="1954440" cy="1143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9" name="chevron 2"/>
          <p:cNvSpPr/>
          <p:nvPr/>
        </p:nvSpPr>
        <p:spPr>
          <a:xfrm>
            <a:off x="5058000" y="208548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4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31160" y="5715000"/>
            <a:ext cx="887004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semplificato basato su un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ciclo principale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di esecuzione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(=event loop) e 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coda di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089960" y="3429000"/>
            <a:ext cx="162504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coda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237" name="2-circle-arrow"/>
          <p:cNvGrpSpPr/>
          <p:nvPr/>
        </p:nvGrpSpPr>
        <p:grpSpPr>
          <a:xfrm>
            <a:off x="2057400" y="912240"/>
            <a:ext cx="5713200" cy="5717160"/>
            <a:chOff x="2057400" y="912240"/>
            <a:chExt cx="5713200" cy="5717160"/>
          </a:xfrm>
        </p:grpSpPr>
        <p:sp>
          <p:nvSpPr>
            <p:cNvPr id="238" name="Pfeil: gebogen 19_ 1"/>
            <p:cNvSpPr/>
            <p:nvPr/>
          </p:nvSpPr>
          <p:spPr>
            <a:xfrm rot="18900000">
              <a:off x="2894760" y="1752120"/>
              <a:ext cx="4039560" cy="4039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9" name="Pfeil: gebogen 19_ 2"/>
            <p:cNvSpPr/>
            <p:nvPr/>
          </p:nvSpPr>
          <p:spPr>
            <a:xfrm flipH="1" flipV="1" rot="18900000">
              <a:off x="2893680" y="1748520"/>
              <a:ext cx="403992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Box 3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0" y="1815120"/>
            <a:ext cx="4069440" cy="190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5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è vuota e non ci sono operazioni asincrone di i/o da completare, allora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il programma termina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3" name="2-circle-arrow 1"/>
          <p:cNvGrpSpPr/>
          <p:nvPr/>
        </p:nvGrpSpPr>
        <p:grpSpPr>
          <a:xfrm>
            <a:off x="2070360" y="1140120"/>
            <a:ext cx="5713200" cy="5717160"/>
            <a:chOff x="2070360" y="1140120"/>
            <a:chExt cx="5713200" cy="5717160"/>
          </a:xfrm>
        </p:grpSpPr>
        <p:sp>
          <p:nvSpPr>
            <p:cNvPr id="244" name="Pfeil: gebogen 19_ 3"/>
            <p:cNvSpPr/>
            <p:nvPr/>
          </p:nvSpPr>
          <p:spPr>
            <a:xfrm rot="18900000">
              <a:off x="2907720" y="1980000"/>
              <a:ext cx="4039560" cy="4039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5" name="Pfeil: gebogen 19_ 4"/>
            <p:cNvSpPr/>
            <p:nvPr/>
          </p:nvSpPr>
          <p:spPr>
            <a:xfrm flipH="1" flipV="1" rot="18900000">
              <a:off x="2906640" y="1976400"/>
              <a:ext cx="403992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246" name=""/>
          <p:cNvSpPr/>
          <p:nvPr/>
        </p:nvSpPr>
        <p:spPr>
          <a:xfrm>
            <a:off x="4089960" y="3643920"/>
            <a:ext cx="162504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coda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5943600" y="1691640"/>
            <a:ext cx="6004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il codice corrente viene eseguito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completamente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6697080" y="3186720"/>
            <a:ext cx="3383640" cy="21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di callback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non è vuota, allora viene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rimossa ed eseguita la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prima callback tornando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 punto 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886200" y="5609880"/>
            <a:ext cx="6126840" cy="156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ci sono operazioni asincrone di i/o completate,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allora le callback associate vengono inserite nella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coda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0" y="4768920"/>
            <a:ext cx="4069440" cy="184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4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non è vuota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o ci sono ancora operazioni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asincrone di i/o da completare,   allora si torna al punto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Elemento grafico 1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57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58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502920" y="325044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uso di JavaScript e Node.js in architetture client-server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l'input-output non bloccante e un'operazione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le operazioni asincrone permettano codice più efficiente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una callback e 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modello di esecuzione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1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 sistema client-server?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14400" y="5583960"/>
            <a:ext cx="85597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diversi client si possono connettere e comunicare con il server tramite una rete (tipicamente Internet)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server dovrebbe essere sempre disponibile ai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classico esempio ma non unico: server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29200" y="3134160"/>
            <a:ext cx="450000" cy="90000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5074200" y="3584160"/>
            <a:ext cx="36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5119200" y="3899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5119200" y="3854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7" name=""/>
          <p:cNvSpPr/>
          <p:nvPr/>
        </p:nvSpPr>
        <p:spPr>
          <a:xfrm>
            <a:off x="5074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8" name=""/>
          <p:cNvSpPr/>
          <p:nvPr/>
        </p:nvSpPr>
        <p:spPr>
          <a:xfrm>
            <a:off x="5119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9" name=""/>
          <p:cNvSpPr/>
          <p:nvPr/>
        </p:nvSpPr>
        <p:spPr>
          <a:xfrm>
            <a:off x="5164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0" name=""/>
          <p:cNvSpPr/>
          <p:nvPr/>
        </p:nvSpPr>
        <p:spPr>
          <a:xfrm>
            <a:off x="5074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1" name=""/>
          <p:cNvSpPr/>
          <p:nvPr/>
        </p:nvSpPr>
        <p:spPr>
          <a:xfrm>
            <a:off x="5119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2" name=""/>
          <p:cNvSpPr/>
          <p:nvPr/>
        </p:nvSpPr>
        <p:spPr>
          <a:xfrm>
            <a:off x="5164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3" name=""/>
          <p:cNvSpPr/>
          <p:nvPr/>
        </p:nvSpPr>
        <p:spPr>
          <a:xfrm>
            <a:off x="5074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4" name=""/>
          <p:cNvSpPr/>
          <p:nvPr/>
        </p:nvSpPr>
        <p:spPr>
          <a:xfrm>
            <a:off x="5119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5" name=""/>
          <p:cNvSpPr/>
          <p:nvPr/>
        </p:nvSpPr>
        <p:spPr>
          <a:xfrm>
            <a:off x="5164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6" name=""/>
          <p:cNvSpPr/>
          <p:nvPr/>
        </p:nvSpPr>
        <p:spPr>
          <a:xfrm>
            <a:off x="5479200" y="3134160"/>
            <a:ext cx="450000" cy="90000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37" name=""/>
          <p:cNvSpPr/>
          <p:nvPr/>
        </p:nvSpPr>
        <p:spPr>
          <a:xfrm>
            <a:off x="5524200" y="3584160"/>
            <a:ext cx="36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8" name=""/>
          <p:cNvSpPr/>
          <p:nvPr/>
        </p:nvSpPr>
        <p:spPr>
          <a:xfrm>
            <a:off x="5569200" y="3899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9" name=""/>
          <p:cNvSpPr/>
          <p:nvPr/>
        </p:nvSpPr>
        <p:spPr>
          <a:xfrm>
            <a:off x="5569200" y="3854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0" name=""/>
          <p:cNvSpPr/>
          <p:nvPr/>
        </p:nvSpPr>
        <p:spPr>
          <a:xfrm flipV="1">
            <a:off x="552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1" name=""/>
          <p:cNvSpPr/>
          <p:nvPr/>
        </p:nvSpPr>
        <p:spPr>
          <a:xfrm flipV="1">
            <a:off x="552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2" name=""/>
          <p:cNvSpPr/>
          <p:nvPr/>
        </p:nvSpPr>
        <p:spPr>
          <a:xfrm flipV="1">
            <a:off x="556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3" name=""/>
          <p:cNvSpPr/>
          <p:nvPr/>
        </p:nvSpPr>
        <p:spPr>
          <a:xfrm flipV="1">
            <a:off x="556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4" name=""/>
          <p:cNvSpPr/>
          <p:nvPr/>
        </p:nvSpPr>
        <p:spPr>
          <a:xfrm flipV="1">
            <a:off x="565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5" name=""/>
          <p:cNvSpPr/>
          <p:nvPr/>
        </p:nvSpPr>
        <p:spPr>
          <a:xfrm flipV="1">
            <a:off x="565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6" name=""/>
          <p:cNvSpPr/>
          <p:nvPr/>
        </p:nvSpPr>
        <p:spPr>
          <a:xfrm flipV="1">
            <a:off x="570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570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8" name=""/>
          <p:cNvSpPr/>
          <p:nvPr/>
        </p:nvSpPr>
        <p:spPr>
          <a:xfrm flipV="1">
            <a:off x="579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9" name=""/>
          <p:cNvSpPr/>
          <p:nvPr/>
        </p:nvSpPr>
        <p:spPr>
          <a:xfrm flipV="1">
            <a:off x="579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0" name=""/>
          <p:cNvSpPr/>
          <p:nvPr/>
        </p:nvSpPr>
        <p:spPr>
          <a:xfrm flipV="1">
            <a:off x="583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1" name=""/>
          <p:cNvSpPr/>
          <p:nvPr/>
        </p:nvSpPr>
        <p:spPr>
          <a:xfrm flipV="1">
            <a:off x="583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152" name="smart-phone"/>
          <p:cNvGrpSpPr/>
          <p:nvPr/>
        </p:nvGrpSpPr>
        <p:grpSpPr>
          <a:xfrm>
            <a:off x="7551000" y="4422600"/>
            <a:ext cx="450000" cy="900000"/>
            <a:chOff x="7551000" y="4422600"/>
            <a:chExt cx="450000" cy="900000"/>
          </a:xfrm>
        </p:grpSpPr>
        <p:sp>
          <p:nvSpPr>
            <p:cNvPr id="153" name=""/>
            <p:cNvSpPr/>
            <p:nvPr/>
          </p:nvSpPr>
          <p:spPr>
            <a:xfrm>
              <a:off x="7551000" y="4422600"/>
              <a:ext cx="450000" cy="900000"/>
            </a:xfrm>
            <a:custGeom>
              <a:avLst/>
              <a:gdLst>
                <a:gd name="textAreaLeft" fmla="*/ 12600 w 450000"/>
                <a:gd name="textAreaRight" fmla="*/ 437400 w 450000"/>
                <a:gd name="textAreaTop" fmla="*/ 12600 h 900000"/>
                <a:gd name="textAreaBottom" fmla="*/ 887400 h 900000"/>
              </a:gdLst>
              <a:ahLst/>
              <a:rect l="textAreaLeft" t="textAreaTop" r="textAreaRight" b="textAreaBottom"/>
              <a:pathLst>
                <a:path w="21600" h="43183">
                  <a:moveTo>
                    <a:pt x="2087" y="0"/>
                  </a:moveTo>
                  <a:arcTo wR="2087" hR="2087" stAng="16200000" swAng="-5400000"/>
                  <a:lnTo>
                    <a:pt x="0" y="41095"/>
                  </a:lnTo>
                  <a:arcTo wR="2087" hR="2087" stAng="10800000" swAng="-5400000"/>
                  <a:lnTo>
                    <a:pt x="19513" y="43183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7596000" y="4512600"/>
              <a:ext cx="360000" cy="675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7686000" y="4467600"/>
              <a:ext cx="180000" cy="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7731000" y="5214600"/>
              <a:ext cx="90000" cy="9000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9720" bIns="972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57" name="laptop"/>
          <p:cNvGrpSpPr/>
          <p:nvPr/>
        </p:nvGrpSpPr>
        <p:grpSpPr>
          <a:xfrm>
            <a:off x="1891800" y="3200400"/>
            <a:ext cx="1080000" cy="900000"/>
            <a:chOff x="1891800" y="3200400"/>
            <a:chExt cx="1080000" cy="900000"/>
          </a:xfrm>
        </p:grpSpPr>
        <p:sp>
          <p:nvSpPr>
            <p:cNvPr id="158" name=""/>
            <p:cNvSpPr/>
            <p:nvPr/>
          </p:nvSpPr>
          <p:spPr>
            <a:xfrm>
              <a:off x="1981800" y="3200400"/>
              <a:ext cx="900000" cy="63000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2071800" y="3290400"/>
              <a:ext cx="720000" cy="450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>
              <a:off x="1891800" y="3830400"/>
              <a:ext cx="1080000" cy="270000"/>
            </a:xfrm>
            <a:custGeom>
              <a:avLst/>
              <a:gdLst>
                <a:gd name="textAreaLeft" fmla="*/ 137520 w 1080000"/>
                <a:gd name="textAreaRight" fmla="*/ 942480 w 1080000"/>
                <a:gd name="textAreaTop" fmla="*/ 34200 h 270000"/>
                <a:gd name="textAreaBottom" fmla="*/ 235800 h 270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>
              <a:off x="2341800" y="4010400"/>
              <a:ext cx="180000" cy="46800"/>
            </a:xfrm>
            <a:custGeom>
              <a:avLst/>
              <a:gdLst>
                <a:gd name="textAreaLeft" fmla="*/ 22680 w 180000"/>
                <a:gd name="textAreaRight" fmla="*/ 157320 w 180000"/>
                <a:gd name="textAreaTop" fmla="*/ 5760 h 46800"/>
                <a:gd name="textAreaBottom" fmla="*/ 41040 h 4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>
              <a:off x="1981800" y="3873600"/>
              <a:ext cx="900000" cy="136800"/>
            </a:xfrm>
            <a:custGeom>
              <a:avLst/>
              <a:gdLst>
                <a:gd name="textAreaLeft" fmla="*/ 99360 w 900000"/>
                <a:gd name="textAreaRight" fmla="*/ 800640 w 900000"/>
                <a:gd name="textAreaTop" fmla="*/ 15120 h 136800"/>
                <a:gd name="textAreaBottom" fmla="*/ 121680 h 13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63" name="laptop 1"/>
          <p:cNvGrpSpPr/>
          <p:nvPr/>
        </p:nvGrpSpPr>
        <p:grpSpPr>
          <a:xfrm>
            <a:off x="7772400" y="2986200"/>
            <a:ext cx="1080000" cy="900000"/>
            <a:chOff x="7772400" y="2986200"/>
            <a:chExt cx="1080000" cy="900000"/>
          </a:xfrm>
        </p:grpSpPr>
        <p:sp>
          <p:nvSpPr>
            <p:cNvPr id="164" name=""/>
            <p:cNvSpPr/>
            <p:nvPr/>
          </p:nvSpPr>
          <p:spPr>
            <a:xfrm>
              <a:off x="7862400" y="2986200"/>
              <a:ext cx="900000" cy="63000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7952400" y="3076200"/>
              <a:ext cx="720000" cy="450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6" name=""/>
            <p:cNvSpPr/>
            <p:nvPr/>
          </p:nvSpPr>
          <p:spPr>
            <a:xfrm flipV="1">
              <a:off x="7772400" y="3616200"/>
              <a:ext cx="1080000" cy="270000"/>
            </a:xfrm>
            <a:custGeom>
              <a:avLst/>
              <a:gdLst>
                <a:gd name="textAreaLeft" fmla="*/ 137520 w 1080000"/>
                <a:gd name="textAreaRight" fmla="*/ 942480 w 1080000"/>
                <a:gd name="textAreaTop" fmla="*/ 34200 h 270000"/>
                <a:gd name="textAreaBottom" fmla="*/ 235800 h 270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7" name=""/>
            <p:cNvSpPr/>
            <p:nvPr/>
          </p:nvSpPr>
          <p:spPr>
            <a:xfrm flipV="1">
              <a:off x="8222400" y="3796200"/>
              <a:ext cx="180000" cy="46800"/>
            </a:xfrm>
            <a:custGeom>
              <a:avLst/>
              <a:gdLst>
                <a:gd name="textAreaLeft" fmla="*/ 22680 w 180000"/>
                <a:gd name="textAreaRight" fmla="*/ 157320 w 180000"/>
                <a:gd name="textAreaTop" fmla="*/ 5760 h 46800"/>
                <a:gd name="textAreaBottom" fmla="*/ 41040 h 4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>
              <a:off x="7862400" y="3659400"/>
              <a:ext cx="900000" cy="136800"/>
            </a:xfrm>
            <a:custGeom>
              <a:avLst/>
              <a:gdLst>
                <a:gd name="textAreaLeft" fmla="*/ 99360 w 900000"/>
                <a:gd name="textAreaRight" fmla="*/ 800640 w 900000"/>
                <a:gd name="textAreaTop" fmla="*/ 15120 h 136800"/>
                <a:gd name="textAreaBottom" fmla="*/ 121680 h 13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69" name="left-right-arrow"/>
          <p:cNvSpPr/>
          <p:nvPr/>
        </p:nvSpPr>
        <p:spPr>
          <a:xfrm>
            <a:off x="3010680" y="320040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0" name="left-right-arrow 1"/>
          <p:cNvSpPr/>
          <p:nvPr/>
        </p:nvSpPr>
        <p:spPr>
          <a:xfrm rot="2520000">
            <a:off x="5797440" y="398772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1" name="left-right-arrow 2"/>
          <p:cNvSpPr/>
          <p:nvPr/>
        </p:nvSpPr>
        <p:spPr>
          <a:xfrm>
            <a:off x="5972400" y="293040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813240" y="54864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linguaggio concepito per la programmazione web lato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nato nel 1995, standard ECMAScript nato due anni dopo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JS è interpretato dal browser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sulla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evento: click del mouse, caricamento di una pagina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JavaScripit (JS)?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619488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7" name=""/>
          <p:cNvSpPr/>
          <p:nvPr/>
        </p:nvSpPr>
        <p:spPr>
          <a:xfrm>
            <a:off x="619452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78" name="notched-right-arrow"/>
          <p:cNvSpPr/>
          <p:nvPr/>
        </p:nvSpPr>
        <p:spPr>
          <a:xfrm>
            <a:off x="5029200" y="2514600"/>
            <a:ext cx="1571400" cy="914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eventi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"/>
          <p:cNvSpPr/>
          <p:nvPr/>
        </p:nvSpPr>
        <p:spPr>
          <a:xfrm>
            <a:off x="90900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"/>
          <p:cNvSpPr/>
          <p:nvPr/>
        </p:nvSpPr>
        <p:spPr>
          <a:xfrm>
            <a:off x="90864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1" name="left-right-arrow 3"/>
          <p:cNvSpPr/>
          <p:nvPr/>
        </p:nvSpPr>
        <p:spPr>
          <a:xfrm>
            <a:off x="3593160" y="3420000"/>
            <a:ext cx="2514600" cy="114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comunicazione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Node.js?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914400" y="5414400"/>
            <a:ext cx="8870040" cy="167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ambiente per eseguire programmi JS fuori da un browser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 con input/output non bloccante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619524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6" name=""/>
          <p:cNvSpPr/>
          <p:nvPr/>
        </p:nvSpPr>
        <p:spPr>
          <a:xfrm>
            <a:off x="619488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7" name=""/>
          <p:cNvSpPr/>
          <p:nvPr/>
        </p:nvSpPr>
        <p:spPr>
          <a:xfrm>
            <a:off x="90936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8" name=""/>
          <p:cNvSpPr/>
          <p:nvPr/>
        </p:nvSpPr>
        <p:spPr>
          <a:xfrm>
            <a:off x="90900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9" name="left-right-arrow 4"/>
          <p:cNvSpPr/>
          <p:nvPr/>
        </p:nvSpPr>
        <p:spPr>
          <a:xfrm>
            <a:off x="3593520" y="3420000"/>
            <a:ext cx="2514600" cy="114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comunicazione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0" name="notched-right-arrow 1"/>
          <p:cNvSpPr/>
          <p:nvPr/>
        </p:nvSpPr>
        <p:spPr>
          <a:xfrm flipH="1">
            <a:off x="3196440" y="2514600"/>
            <a:ext cx="1571400" cy="914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eventi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Punti di forza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914400" y="48006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sviluppo rapido di server efficienti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ampia comunità di sviluppatori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accesso a numerosissime librerie scaricabili da Internet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ideale per la programmazione Internet of Things (IoT)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22860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sviluppo rapido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95" name=""/>
          <p:cNvSpPr/>
          <p:nvPr/>
        </p:nvSpPr>
        <p:spPr>
          <a:xfrm>
            <a:off x="2616480" y="3257640"/>
            <a:ext cx="28699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programmazione IoT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96" name=""/>
          <p:cNvSpPr/>
          <p:nvPr/>
        </p:nvSpPr>
        <p:spPr>
          <a:xfrm>
            <a:off x="5943600" y="22860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" name=""/>
          <p:cNvSpPr/>
          <p:nvPr/>
        </p:nvSpPr>
        <p:spPr>
          <a:xfrm>
            <a:off x="6502680" y="411480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librerie scaricabili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Elemento grafico 5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715000" y="485928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914400" y="41148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single-threaded: nessuna concorrenza esplicita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event-driven: esecuzione del codice attivata dall'occorrenza di eventi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input/output non bloccante: le operazioni di input/output non interrompono il flusso di esecuzione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914400" y="6172200"/>
            <a:ext cx="8870040" cy="87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un'operazione di i/o non bloccante viene detta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320560" y="202824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6" name=""/>
          <p:cNvSpPr/>
          <p:nvPr/>
        </p:nvSpPr>
        <p:spPr>
          <a:xfrm>
            <a:off x="2320560" y="258192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7" name=""/>
          <p:cNvSpPr/>
          <p:nvPr/>
        </p:nvSpPr>
        <p:spPr>
          <a:xfrm rot="5400000">
            <a:off x="1640160" y="20282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208" name=""/>
          <p:cNvSpPr/>
          <p:nvPr/>
        </p:nvSpPr>
        <p:spPr>
          <a:xfrm rot="5400000">
            <a:off x="1640160" y="258480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209" name=""/>
          <p:cNvSpPr/>
          <p:nvPr/>
        </p:nvSpPr>
        <p:spPr>
          <a:xfrm>
            <a:off x="2311200" y="315504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i/o non bloccante</a:t>
            </a:r>
            <a:endParaRPr b="0" lang="en-US" sz="2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210" name=""/>
          <p:cNvSpPr/>
          <p:nvPr/>
        </p:nvSpPr>
        <p:spPr>
          <a:xfrm rot="5400000">
            <a:off x="1630800" y="3155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R1 e R2 sono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indipendenti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R1 viene inviata con un'operazione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allora R2 può essere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inviata immediatamente dopo senza attendere la risposta di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conseguenza: programma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più efficiente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entagon"/>
          <p:cNvSpPr/>
          <p:nvPr/>
        </p:nvSpPr>
        <p:spPr>
          <a:xfrm>
            <a:off x="3657600" y="2131560"/>
            <a:ext cx="1954440" cy="6148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5" name="Frame-2"/>
          <p:cNvSpPr/>
          <p:nvPr/>
        </p:nvSpPr>
        <p:spPr>
          <a:xfrm>
            <a:off x="5771880" y="2057400"/>
            <a:ext cx="1543320" cy="6890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1 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6" name="pentagon 1"/>
          <p:cNvSpPr/>
          <p:nvPr/>
        </p:nvSpPr>
        <p:spPr>
          <a:xfrm>
            <a:off x="3657600" y="3542040"/>
            <a:ext cx="1954440" cy="6148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R2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7" name="Frame- 1"/>
          <p:cNvSpPr/>
          <p:nvPr/>
        </p:nvSpPr>
        <p:spPr>
          <a:xfrm>
            <a:off x="5771880" y="3494160"/>
            <a:ext cx="1543320" cy="6890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2 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8" name=""/>
          <p:cNvSpPr/>
          <p:nvPr/>
        </p:nvSpPr>
        <p:spPr>
          <a:xfrm>
            <a:off x="3657600" y="2798280"/>
            <a:ext cx="1600200" cy="685800"/>
          </a:xfrm>
          <a:custGeom>
            <a:avLst/>
            <a:gdLst>
              <a:gd name="textAreaLeft" fmla="*/ 0 w 1600200"/>
              <a:gd name="textAreaRight" fmla="*/ 1600560 w 1600200"/>
              <a:gd name="textAreaTop" fmla="*/ 171360 h 685800"/>
              <a:gd name="textAreaBottom" fmla="*/ 514440 h 68580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8100" y="16200"/>
                </a:lnTo>
                <a:lnTo>
                  <a:pt x="8100" y="18900"/>
                </a:lnTo>
                <a:lnTo>
                  <a:pt x="5500" y="18900"/>
                </a:lnTo>
                <a:lnTo>
                  <a:pt x="10800" y="21600"/>
                </a:lnTo>
                <a:lnTo>
                  <a:pt x="16100" y="18900"/>
                </a:lnTo>
                <a:lnTo>
                  <a:pt x="13500" y="18900"/>
                </a:lnTo>
                <a:lnTo>
                  <a:pt x="13500" y="16200"/>
                </a:lnTo>
                <a:lnTo>
                  <a:pt x="21600" y="16200"/>
                </a:lnTo>
                <a:lnTo>
                  <a:pt x="21600" y="5400"/>
                </a:lnTo>
                <a:lnTo>
                  <a:pt x="13500" y="5400"/>
                </a:lnTo>
                <a:lnTo>
                  <a:pt x="13500" y="2700"/>
                </a:lnTo>
                <a:lnTo>
                  <a:pt x="16100" y="2700"/>
                </a:lnTo>
                <a:lnTo>
                  <a:pt x="10800" y="0"/>
                </a:lnTo>
                <a:lnTo>
                  <a:pt x="5500" y="2700"/>
                </a:lnTo>
                <a:lnTo>
                  <a:pt x="8100" y="2700"/>
                </a:lnTo>
                <a:lnTo>
                  <a:pt x="8100" y="5400"/>
                </a:lnTo>
                <a:close/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rgbClr val="57ad00"/>
              </a:gs>
            </a:gsLst>
            <a:lin ang="90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indipendenti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asincrone 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Node.js gestisce la risposta per R1 una volta che viene ricevuta?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“ingredienti”: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l'operazione è associata con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l'evento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“risposta ricevuta”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tale evento è associato il codice che deve essere eseguito quando esso si verificherà (programmazione event-driven)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entagon 2"/>
          <p:cNvSpPr/>
          <p:nvPr/>
        </p:nvSpPr>
        <p:spPr>
          <a:xfrm>
            <a:off x="1828800" y="2286000"/>
            <a:ext cx="1954440" cy="1143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3" name="chevron"/>
          <p:cNvSpPr/>
          <p:nvPr/>
        </p:nvSpPr>
        <p:spPr>
          <a:xfrm>
            <a:off x="3686400" y="231408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de59"/>
              </a:gs>
              <a:gs pos="100000">
                <a:srgbClr val="b47804"/>
              </a:gs>
            </a:gsLst>
            <a:lin ang="9000000"/>
          </a:gradFill>
          <a:ln w="29160">
            <a:solidFill>
              <a:srgbClr val="b47804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risposta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4" name="chevron 1"/>
          <p:cNvSpPr/>
          <p:nvPr/>
        </p:nvSpPr>
        <p:spPr>
          <a:xfrm>
            <a:off x="5972400" y="228600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codice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da eseguire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2024-11-05T10:37:37Z</dcterms:modified>
  <cp:revision>72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