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4" r:id="rId1"/>
  </p:sldMasterIdLst>
  <p:notesMasterIdLst>
    <p:notesMasterId r:id="rId30"/>
  </p:notesMasterIdLst>
  <p:sldIdLst>
    <p:sldId id="256" r:id="rId2"/>
    <p:sldId id="257" r:id="rId3"/>
    <p:sldId id="266" r:id="rId4"/>
    <p:sldId id="276" r:id="rId5"/>
    <p:sldId id="313" r:id="rId6"/>
    <p:sldId id="315" r:id="rId7"/>
    <p:sldId id="317" r:id="rId8"/>
    <p:sldId id="321" r:id="rId9"/>
    <p:sldId id="318" r:id="rId10"/>
    <p:sldId id="314" r:id="rId11"/>
    <p:sldId id="298" r:id="rId12"/>
    <p:sldId id="299" r:id="rId13"/>
    <p:sldId id="300" r:id="rId14"/>
    <p:sldId id="303" r:id="rId15"/>
    <p:sldId id="304" r:id="rId16"/>
    <p:sldId id="316" r:id="rId17"/>
    <p:sldId id="325" r:id="rId18"/>
    <p:sldId id="309" r:id="rId19"/>
    <p:sldId id="322" r:id="rId20"/>
    <p:sldId id="306" r:id="rId21"/>
    <p:sldId id="305" r:id="rId22"/>
    <p:sldId id="307" r:id="rId23"/>
    <p:sldId id="308" r:id="rId24"/>
    <p:sldId id="311" r:id="rId25"/>
    <p:sldId id="312" r:id="rId26"/>
    <p:sldId id="323" r:id="rId27"/>
    <p:sldId id="324" r:id="rId28"/>
    <p:sldId id="267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4660"/>
  </p:normalViewPr>
  <p:slideViewPr>
    <p:cSldViewPr snapToGrid="0">
      <p:cViewPr>
        <p:scale>
          <a:sx n="81" d="100"/>
          <a:sy n="81" d="100"/>
        </p:scale>
        <p:origin x="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97E91-A181-4CC0-9F10-7606E72F2729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2E52-8812-4028-A227-4DE50D755F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72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(-&gt;Formula with </a:t>
                </a:r>
                <a:r>
                  <a:rPr lang="it-IT" dirty="0" err="1"/>
                  <a:t>orange</a:t>
                </a:r>
                <a:r>
                  <a:rPr lang="it-IT" dirty="0"/>
                  <a:t> </a:t>
                </a:r>
                <a:r>
                  <a:rPr lang="it-IT" dirty="0" err="1"/>
                  <a:t>dotted</a:t>
                </a:r>
                <a:r>
                  <a:rPr lang="it-IT" dirty="0"/>
                  <a:t> </a:t>
                </a:r>
                <a:r>
                  <a:rPr lang="it-IT" dirty="0" err="1"/>
                  <a:t>term</a:t>
                </a:r>
                <a:r>
                  <a:rPr lang="it-IT" dirty="0"/>
                  <a:t>) In </a:t>
                </a:r>
                <a:r>
                  <a:rPr lang="it-IT" dirty="0" err="1"/>
                  <a:t>order</a:t>
                </a:r>
                <a:r>
                  <a:rPr lang="it-IT" dirty="0"/>
                  <a:t> to account for a </a:t>
                </a:r>
                <a:r>
                  <a:rPr lang="it-IT" dirty="0" err="1"/>
                  <a:t>series</a:t>
                </a:r>
                <a:r>
                  <a:rPr lang="it-IT" dirty="0"/>
                  <a:t> of </a:t>
                </a:r>
                <a:r>
                  <a:rPr lang="it-IT" dirty="0" err="1"/>
                  <a:t>experimental</a:t>
                </a:r>
                <a:r>
                  <a:rPr lang="it-IT" dirty="0"/>
                  <a:t> </a:t>
                </a:r>
                <a:r>
                  <a:rPr lang="it-IT" dirty="0" err="1"/>
                  <a:t>observations</a:t>
                </a:r>
                <a:r>
                  <a:rPr lang="it-IT" dirty="0"/>
                  <a:t> on the </a:t>
                </a:r>
                <a:r>
                  <a:rPr lang="it-IT" dirty="0" err="1"/>
                  <a:t>magnetic</a:t>
                </a:r>
                <a:r>
                  <a:rPr lang="it-IT" dirty="0"/>
                  <a:t> </a:t>
                </a:r>
                <a:r>
                  <a:rPr lang="it-IT" dirty="0" err="1"/>
                  <a:t>properties</a:t>
                </a:r>
                <a:r>
                  <a:rPr lang="it-IT" dirty="0"/>
                  <a:t> of </a:t>
                </a:r>
                <a:r>
                  <a:rPr lang="it-IT" dirty="0" err="1"/>
                  <a:t>solids</a:t>
                </a:r>
                <a:r>
                  <a:rPr lang="it-IT" dirty="0"/>
                  <a:t>, one must drop the </a:t>
                </a:r>
                <a:r>
                  <a:rPr lang="it-IT" dirty="0" err="1"/>
                  <a:t>assumption</a:t>
                </a:r>
                <a:r>
                  <a:rPr lang="it-IT" dirty="0"/>
                  <a:t> </a:t>
                </a:r>
                <a:r>
                  <a:rPr lang="it-IT" dirty="0" err="1"/>
                  <a:t>according</a:t>
                </a:r>
                <a:r>
                  <a:rPr lang="it-IT" dirty="0"/>
                  <a:t> to </a:t>
                </a:r>
                <a:r>
                  <a:rPr lang="it-IT" dirty="0" err="1"/>
                  <a:t>which</a:t>
                </a:r>
                <a:r>
                  <a:rPr lang="it-IT" dirty="0"/>
                  <a:t> the sources of </a:t>
                </a:r>
                <a:r>
                  <a:rPr lang="it-IT" dirty="0" err="1"/>
                  <a:t>magnetic</a:t>
                </a:r>
                <a:r>
                  <a:rPr lang="it-IT" dirty="0"/>
                  <a:t> moments do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interact</a:t>
                </a:r>
                <a:r>
                  <a:rPr lang="it-IT" dirty="0"/>
                  <a:t> one </a:t>
                </a:r>
                <a:r>
                  <a:rPr lang="it-IT" dirty="0" err="1"/>
                  <a:t>another</a:t>
                </a:r>
                <a:r>
                  <a:rPr lang="it-IT" dirty="0"/>
                  <a:t>. In </a:t>
                </a:r>
                <a:r>
                  <a:rPr lang="it-IT" dirty="0" err="1"/>
                  <a:t>fact</a:t>
                </a:r>
                <a:r>
                  <a:rPr lang="it-IT" dirty="0"/>
                  <a:t>, in </a:t>
                </a:r>
                <a:r>
                  <a:rPr lang="it-IT" dirty="0" err="1"/>
                  <a:t>solids</a:t>
                </a:r>
                <a:r>
                  <a:rPr lang="it-IT" dirty="0"/>
                  <a:t> </a:t>
                </a:r>
                <a:r>
                  <a:rPr lang="it-IT" dirty="0" err="1"/>
                  <a:t>known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antiferromagnets</a:t>
                </a:r>
                <a:r>
                  <a:rPr lang="it-IT" dirty="0"/>
                  <a:t>, </a:t>
                </a:r>
                <a:r>
                  <a:rPr lang="it-IT" dirty="0" err="1"/>
                  <a:t>although</a:t>
                </a:r>
                <a:r>
                  <a:rPr lang="it-IT" dirty="0"/>
                  <a:t> the net </a:t>
                </a:r>
                <a:r>
                  <a:rPr lang="it-IT" dirty="0" err="1"/>
                  <a:t>total</a:t>
                </a:r>
                <a:r>
                  <a:rPr lang="it-IT" dirty="0"/>
                  <a:t> moment in </a:t>
                </a:r>
                <a:r>
                  <a:rPr lang="it-IT" dirty="0" err="1"/>
                  <a:t>absence</a:t>
                </a:r>
                <a:r>
                  <a:rPr lang="it-IT" dirty="0"/>
                  <a:t> of field </a:t>
                </a:r>
                <a:r>
                  <a:rPr lang="it-IT" dirty="0" err="1"/>
                  <a:t>is</a:t>
                </a:r>
                <a:r>
                  <a:rPr lang="it-IT" dirty="0"/>
                  <a:t> zero, 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regular </a:t>
                </a:r>
                <a:r>
                  <a:rPr lang="it-IT" dirty="0" err="1"/>
                  <a:t>spatial</a:t>
                </a:r>
                <a:r>
                  <a:rPr lang="it-IT" dirty="0"/>
                  <a:t> pattern of the </a:t>
                </a:r>
                <a:r>
                  <a:rPr lang="it-IT" dirty="0" err="1"/>
                  <a:t>individual</a:t>
                </a:r>
                <a:r>
                  <a:rPr lang="it-IT" dirty="0"/>
                  <a:t> </a:t>
                </a:r>
                <a:r>
                  <a:rPr lang="it-IT" dirty="0" err="1"/>
                  <a:t>magnetic</a:t>
                </a:r>
                <a:r>
                  <a:rPr lang="it-IT" dirty="0"/>
                  <a:t> moments due to interactions </a:t>
                </a:r>
                <a:r>
                  <a:rPr lang="it-IT" dirty="0" err="1"/>
                  <a:t>among</a:t>
                </a:r>
                <a:r>
                  <a:rPr lang="it-IT" dirty="0"/>
                  <a:t> </a:t>
                </a:r>
                <a:r>
                  <a:rPr lang="it-IT" dirty="0" err="1"/>
                  <a:t>them</a:t>
                </a:r>
                <a:r>
                  <a:rPr lang="it-IT" dirty="0"/>
                  <a:t> </a:t>
                </a:r>
                <a:r>
                  <a:rPr lang="it-IT" dirty="0" err="1"/>
                  <a:t>favoring</a:t>
                </a:r>
                <a:r>
                  <a:rPr lang="it-IT" dirty="0"/>
                  <a:t> </a:t>
                </a:r>
                <a:r>
                  <a:rPr lang="it-IT" dirty="0" err="1"/>
                  <a:t>antiparallel</a:t>
                </a:r>
                <a:r>
                  <a:rPr lang="it-IT" dirty="0"/>
                  <a:t> </a:t>
                </a:r>
                <a:r>
                  <a:rPr lang="it-IT" dirty="0" err="1"/>
                  <a:t>orientations</a:t>
                </a:r>
                <a:r>
                  <a:rPr lang="it-IT" dirty="0"/>
                  <a:t> of </a:t>
                </a:r>
                <a:r>
                  <a:rPr lang="it-IT" dirty="0" err="1"/>
                  <a:t>neighbouring</a:t>
                </a:r>
                <a:r>
                  <a:rPr lang="it-IT" dirty="0"/>
                  <a:t> </a:t>
                </a:r>
                <a:r>
                  <a:rPr lang="it-IT" dirty="0" err="1"/>
                  <a:t>moments.The</a:t>
                </a:r>
                <a:r>
                  <a:rPr lang="it-IT" dirty="0"/>
                  <a:t> theory on the </a:t>
                </a:r>
                <a:r>
                  <a:rPr lang="it-IT" dirty="0" err="1"/>
                  <a:t>origin</a:t>
                </a:r>
                <a:r>
                  <a:rPr lang="it-IT" dirty="0"/>
                  <a:t> of </a:t>
                </a:r>
                <a:r>
                  <a:rPr lang="it-IT" dirty="0" err="1"/>
                  <a:t>magnetic</a:t>
                </a:r>
                <a:r>
                  <a:rPr lang="it-IT" dirty="0"/>
                  <a:t> interactions plays a key </a:t>
                </a:r>
                <a:r>
                  <a:rPr lang="it-IT" dirty="0" err="1"/>
                  <a:t>role</a:t>
                </a:r>
                <a:r>
                  <a:rPr lang="it-IT" dirty="0"/>
                  <a:t> in </a:t>
                </a:r>
                <a:r>
                  <a:rPr lang="it-IT" dirty="0" err="1"/>
                  <a:t>condensed</a:t>
                </a:r>
                <a:r>
                  <a:rPr lang="it-IT" dirty="0"/>
                  <a:t> </a:t>
                </a:r>
                <a:r>
                  <a:rPr lang="it-IT" dirty="0" err="1"/>
                  <a:t>matter</a:t>
                </a:r>
                <a:r>
                  <a:rPr lang="it-IT" dirty="0"/>
                  <a:t> </a:t>
                </a:r>
                <a:r>
                  <a:rPr lang="it-IT" dirty="0" err="1"/>
                  <a:t>physics</a:t>
                </a:r>
                <a:r>
                  <a:rPr lang="it-IT" dirty="0"/>
                  <a:t>, and </a:t>
                </a:r>
                <a:r>
                  <a:rPr lang="it-IT" dirty="0" err="1"/>
                  <a:t>while</a:t>
                </a:r>
                <a:r>
                  <a:rPr lang="it-IT" dirty="0"/>
                  <a:t> the </a:t>
                </a:r>
                <a:r>
                  <a:rPr lang="it-IT" dirty="0" err="1"/>
                  <a:t>phenomenon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best </a:t>
                </a:r>
                <a:r>
                  <a:rPr lang="it-IT" dirty="0" err="1"/>
                  <a:t>understood</a:t>
                </a:r>
                <a:r>
                  <a:rPr lang="it-IT" dirty="0"/>
                  <a:t> in </a:t>
                </a:r>
                <a:r>
                  <a:rPr lang="it-IT" dirty="0" err="1"/>
                  <a:t>insulators</a:t>
                </a:r>
                <a:r>
                  <a:rPr lang="it-IT" dirty="0"/>
                  <a:t> </a:t>
                </a:r>
                <a:r>
                  <a:rPr lang="it-IT" dirty="0" err="1"/>
                  <a:t>where</a:t>
                </a:r>
                <a:r>
                  <a:rPr lang="it-IT" dirty="0"/>
                  <a:t> the </a:t>
                </a:r>
                <a:r>
                  <a:rPr lang="it-IT" dirty="0" err="1"/>
                  <a:t>magnetic</a:t>
                </a:r>
                <a:r>
                  <a:rPr lang="it-IT" dirty="0"/>
                  <a:t> moments can be </a:t>
                </a:r>
                <a:r>
                  <a:rPr lang="it-IT" dirty="0" err="1"/>
                  <a:t>considered</a:t>
                </a:r>
                <a:r>
                  <a:rPr lang="it-IT" dirty="0"/>
                  <a:t> </a:t>
                </a:r>
                <a:r>
                  <a:rPr lang="it-IT" dirty="0" err="1"/>
                  <a:t>well</a:t>
                </a:r>
                <a:r>
                  <a:rPr lang="it-IT" dirty="0"/>
                  <a:t> </a:t>
                </a:r>
                <a:r>
                  <a:rPr lang="it-IT" dirty="0" err="1"/>
                  <a:t>separated</a:t>
                </a:r>
                <a:r>
                  <a:rPr lang="it-IT" dirty="0"/>
                  <a:t>, the </a:t>
                </a:r>
                <a:r>
                  <a:rPr lang="it-IT" dirty="0" err="1"/>
                  <a:t>developement</a:t>
                </a:r>
                <a:r>
                  <a:rPr lang="it-IT" dirty="0"/>
                  <a:t> of a </a:t>
                </a:r>
                <a:r>
                  <a:rPr lang="it-IT" dirty="0" err="1"/>
                  <a:t>tractable</a:t>
                </a:r>
                <a:r>
                  <a:rPr lang="it-IT" dirty="0"/>
                  <a:t> model of a </a:t>
                </a:r>
                <a:r>
                  <a:rPr lang="it-IT" dirty="0" err="1"/>
                  <a:t>magnetic</a:t>
                </a:r>
                <a:r>
                  <a:rPr lang="it-IT" dirty="0"/>
                  <a:t> metal </a:t>
                </a:r>
                <a:r>
                  <a:rPr lang="it-IT" dirty="0" err="1"/>
                  <a:t>remains</a:t>
                </a:r>
                <a:r>
                  <a:rPr lang="it-IT" dirty="0"/>
                  <a:t> a </a:t>
                </a:r>
                <a:r>
                  <a:rPr lang="it-IT" dirty="0" err="1"/>
                  <a:t>great</a:t>
                </a:r>
                <a:r>
                  <a:rPr lang="it-IT" dirty="0"/>
                  <a:t> </a:t>
                </a:r>
                <a:r>
                  <a:rPr lang="it-IT" dirty="0" err="1"/>
                  <a:t>unsolved</a:t>
                </a:r>
                <a:r>
                  <a:rPr lang="it-IT" dirty="0"/>
                  <a:t> </a:t>
                </a:r>
                <a:r>
                  <a:rPr lang="it-IT" dirty="0" err="1"/>
                  <a:t>problem</a:t>
                </a:r>
                <a:r>
                  <a:rPr lang="it-IT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(-&gt;Hubbard </a:t>
                </a:r>
                <a:r>
                  <a:rPr lang="it-IT" dirty="0" err="1"/>
                  <a:t>approx</a:t>
                </a:r>
                <a:r>
                  <a:rPr lang="it-IT" dirty="0"/>
                  <a:t>.) Hubbard </a:t>
                </a:r>
                <a:r>
                  <a:rPr lang="it-IT" dirty="0" err="1"/>
                  <a:t>proposed</a:t>
                </a:r>
                <a:r>
                  <a:rPr lang="it-IT" dirty="0"/>
                  <a:t> an </a:t>
                </a:r>
                <a:r>
                  <a:rPr lang="it-IT" dirty="0" err="1"/>
                  <a:t>highly</a:t>
                </a:r>
                <a:r>
                  <a:rPr lang="it-IT" dirty="0"/>
                  <a:t> </a:t>
                </a:r>
                <a:r>
                  <a:rPr lang="it-IT" dirty="0" err="1"/>
                  <a:t>oversimplified</a:t>
                </a:r>
                <a:r>
                  <a:rPr lang="it-IT" dirty="0"/>
                  <a:t> model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contains</a:t>
                </a:r>
                <a:r>
                  <a:rPr lang="it-IT" dirty="0"/>
                  <a:t> the bare minimum features </a:t>
                </a:r>
                <a:r>
                  <a:rPr lang="it-IT" dirty="0" err="1"/>
                  <a:t>necessary</a:t>
                </a:r>
                <a:r>
                  <a:rPr lang="it-IT" dirty="0"/>
                  <a:t> to yield </a:t>
                </a:r>
                <a:r>
                  <a:rPr lang="it-IT" dirty="0" err="1"/>
                  <a:t>both</a:t>
                </a:r>
                <a:r>
                  <a:rPr lang="it-IT" dirty="0"/>
                  <a:t> </a:t>
                </a:r>
                <a:r>
                  <a:rPr lang="it-IT" dirty="0" err="1"/>
                  <a:t>bandlike</a:t>
                </a:r>
                <a:r>
                  <a:rPr lang="it-IT" dirty="0"/>
                  <a:t> and </a:t>
                </a:r>
                <a:r>
                  <a:rPr lang="it-IT" dirty="0" err="1"/>
                  <a:t>localized</a:t>
                </a:r>
                <a:r>
                  <a:rPr lang="it-IT" dirty="0"/>
                  <a:t> </a:t>
                </a:r>
                <a:r>
                  <a:rPr lang="it-IT" dirty="0" err="1"/>
                  <a:t>behaviours</a:t>
                </a:r>
                <a:r>
                  <a:rPr lang="it-IT" dirty="0"/>
                  <a:t> of </a:t>
                </a:r>
                <a:r>
                  <a:rPr lang="it-IT" dirty="0" err="1"/>
                  <a:t>solids</a:t>
                </a:r>
                <a:r>
                  <a:rPr lang="it-IT" dirty="0"/>
                  <a:t> in </a:t>
                </a:r>
                <a:r>
                  <a:rPr lang="it-IT" dirty="0" err="1"/>
                  <a:t>suitable</a:t>
                </a:r>
                <a:r>
                  <a:rPr lang="it-IT" dirty="0"/>
                  <a:t> </a:t>
                </a:r>
                <a:r>
                  <a:rPr lang="it-IT" dirty="0" err="1"/>
                  <a:t>limits</a:t>
                </a:r>
                <a:r>
                  <a:rPr lang="it-IT" dirty="0"/>
                  <a:t>.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assumes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on </a:t>
                </a:r>
                <a:r>
                  <a:rPr lang="it-IT" dirty="0" err="1"/>
                  <a:t>each</a:t>
                </a:r>
                <a:r>
                  <a:rPr lang="it-IT" dirty="0"/>
                  <a:t> lattice site 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only</a:t>
                </a:r>
                <a:r>
                  <a:rPr lang="it-IT" dirty="0"/>
                  <a:t> one single </a:t>
                </a:r>
                <a:r>
                  <a:rPr lang="it-IT" dirty="0" err="1"/>
                  <a:t>orbital</a:t>
                </a:r>
                <a:r>
                  <a:rPr lang="it-IT" dirty="0"/>
                  <a:t> </a:t>
                </a:r>
                <a:r>
                  <a:rPr lang="it-IT" dirty="0" err="1"/>
                  <a:t>occupied</a:t>
                </a:r>
                <a:r>
                  <a:rPr lang="it-IT" dirty="0"/>
                  <a:t>, </a:t>
                </a:r>
                <a:r>
                  <a:rPr lang="it-IT" dirty="0" err="1"/>
                  <a:t>whose</a:t>
                </a:r>
                <a:r>
                  <a:rPr lang="it-IT" dirty="0"/>
                  <a:t> </a:t>
                </a:r>
                <a:r>
                  <a:rPr lang="it-IT" dirty="0" err="1"/>
                  <a:t>spatial</a:t>
                </a:r>
                <a:r>
                  <a:rPr lang="it-IT" dirty="0"/>
                  <a:t> component can be </a:t>
                </a:r>
                <a:r>
                  <a:rPr lang="it-IT" dirty="0" err="1"/>
                  <a:t>written</a:t>
                </a:r>
                <a:r>
                  <a:rPr lang="it-IT" dirty="0"/>
                  <a:t> in a </a:t>
                </a:r>
                <a:r>
                  <a:rPr lang="it-IT" dirty="0" err="1"/>
                  <a:t>Wannier</a:t>
                </a:r>
                <a:r>
                  <a:rPr lang="it-IT" dirty="0"/>
                  <a:t> </a:t>
                </a:r>
                <a:r>
                  <a:rPr lang="it-IT" dirty="0" err="1"/>
                  <a:t>orbital</a:t>
                </a:r>
                <a:r>
                  <a:rPr lang="it-IT" dirty="0"/>
                  <a:t> </a:t>
                </a:r>
                <a:r>
                  <a:rPr lang="it-IT" dirty="0" err="1"/>
                  <a:t>basis</a:t>
                </a:r>
                <a:r>
                  <a:rPr lang="it-IT" dirty="0"/>
                  <a:t>. The </a:t>
                </a:r>
                <a:r>
                  <a:rPr lang="it-IT" dirty="0" err="1"/>
                  <a:t>hamiltonian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composed</a:t>
                </a:r>
                <a:r>
                  <a:rPr lang="it-IT" dirty="0"/>
                  <a:t> of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terms</a:t>
                </a:r>
                <a:r>
                  <a:rPr lang="it-IT" dirty="0"/>
                  <a:t>: a </a:t>
                </a:r>
                <a:r>
                  <a:rPr lang="it-IT" dirty="0" err="1"/>
                  <a:t>kinetic</a:t>
                </a:r>
                <a:r>
                  <a:rPr lang="it-IT" dirty="0"/>
                  <a:t> </a:t>
                </a:r>
                <a:r>
                  <a:rPr lang="it-IT" dirty="0" err="1"/>
                  <a:t>term</a:t>
                </a:r>
                <a:r>
                  <a:rPr lang="it-IT" dirty="0"/>
                  <a:t> due to tunnelling (</a:t>
                </a:r>
                <a:r>
                  <a:rPr lang="it-IT" i="1" dirty="0" err="1"/>
                  <a:t>hopping</a:t>
                </a:r>
                <a:r>
                  <a:rPr lang="it-IT" dirty="0"/>
                  <a:t>) of </a:t>
                </a:r>
                <a:r>
                  <a:rPr lang="it-IT" dirty="0" err="1"/>
                  <a:t>particles</a:t>
                </a:r>
                <a:r>
                  <a:rPr lang="it-IT" dirty="0"/>
                  <a:t> </a:t>
                </a:r>
                <a:r>
                  <a:rPr lang="it-IT" dirty="0" err="1"/>
                  <a:t>among</a:t>
                </a:r>
                <a:r>
                  <a:rPr lang="it-IT" dirty="0"/>
                  <a:t> the </a:t>
                </a:r>
                <a:r>
                  <a:rPr lang="it-IT" dirty="0" err="1"/>
                  <a:t>neighbour</a:t>
                </a:r>
                <a:r>
                  <a:rPr lang="it-IT" dirty="0"/>
                  <a:t> lattice </a:t>
                </a:r>
                <a:r>
                  <a:rPr lang="it-IT" dirty="0" err="1"/>
                  <a:t>sites</a:t>
                </a:r>
                <a:r>
                  <a:rPr lang="it-IT" dirty="0"/>
                  <a:t>, and a in-sito </a:t>
                </a:r>
                <a:r>
                  <a:rPr lang="it-IT" dirty="0" err="1"/>
                  <a:t>potential</a:t>
                </a:r>
                <a:r>
                  <a:rPr lang="it-IT" dirty="0"/>
                  <a:t> </a:t>
                </a:r>
                <a:r>
                  <a:rPr lang="it-IT" dirty="0" err="1"/>
                  <a:t>term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approximates</a:t>
                </a:r>
                <a:r>
                  <a:rPr lang="it-IT" dirty="0"/>
                  <a:t> in a </a:t>
                </a:r>
                <a:r>
                  <a:rPr lang="it-IT" dirty="0" err="1"/>
                  <a:t>raw</a:t>
                </a:r>
                <a:r>
                  <a:rPr lang="it-IT" dirty="0"/>
                  <a:t> way the short range electron </a:t>
                </a:r>
                <a:r>
                  <a:rPr lang="it-IT" dirty="0" err="1"/>
                  <a:t>repulsion</a:t>
                </a:r>
                <a:r>
                  <a:rPr lang="it-IT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(-&gt;P.S.) </a:t>
                </a:r>
                <a:r>
                  <a:rPr lang="it-IT" dirty="0" err="1"/>
                  <a:t>Besides</a:t>
                </a:r>
                <a:r>
                  <a:rPr lang="it-IT" dirty="0"/>
                  <a:t> giving a more accurate </a:t>
                </a:r>
                <a:r>
                  <a:rPr lang="it-IT" dirty="0" err="1"/>
                  <a:t>description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the non-</a:t>
                </a:r>
                <a:r>
                  <a:rPr lang="it-IT" dirty="0" err="1"/>
                  <a:t>interacting</a:t>
                </a:r>
                <a:r>
                  <a:rPr lang="it-IT" dirty="0"/>
                  <a:t> </a:t>
                </a:r>
                <a:r>
                  <a:rPr lang="it-IT" dirty="0" err="1"/>
                  <a:t>electrons</a:t>
                </a:r>
                <a:r>
                  <a:rPr lang="it-IT" dirty="0"/>
                  <a:t> models, Hubbard model can </a:t>
                </a:r>
                <a:r>
                  <a:rPr lang="it-IT" dirty="0" err="1"/>
                  <a:t>describe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well</a:t>
                </a:r>
                <a:r>
                  <a:rPr lang="it-IT" dirty="0"/>
                  <a:t> Mott </a:t>
                </a:r>
                <a:r>
                  <a:rPr lang="it-IT" dirty="0" err="1"/>
                  <a:t>insulators</a:t>
                </a:r>
                <a:r>
                  <a:rPr lang="it-IT" dirty="0"/>
                  <a:t>. </a:t>
                </a:r>
                <a:r>
                  <a:rPr lang="it-IT" dirty="0" err="1"/>
                  <a:t>These</a:t>
                </a:r>
                <a:r>
                  <a:rPr lang="it-IT" dirty="0"/>
                  <a:t> </a:t>
                </a:r>
                <a:r>
                  <a:rPr lang="it-IT" dirty="0" err="1"/>
                  <a:t>represent</a:t>
                </a:r>
                <a:r>
                  <a:rPr lang="it-IT" dirty="0"/>
                  <a:t> a </a:t>
                </a:r>
                <a:r>
                  <a:rPr lang="it-IT" dirty="0" err="1"/>
                  <a:t>particular</a:t>
                </a:r>
                <a:r>
                  <a:rPr lang="it-IT" dirty="0"/>
                  <a:t> class of metals </a:t>
                </a:r>
                <a:r>
                  <a:rPr lang="it-IT" dirty="0" err="1"/>
                  <a:t>that</a:t>
                </a:r>
                <a:r>
                  <a:rPr lang="it-IT" dirty="0"/>
                  <a:t> are </a:t>
                </a:r>
                <a:r>
                  <a:rPr lang="it-IT" dirty="0" err="1"/>
                  <a:t>indeed</a:t>
                </a:r>
                <a:r>
                  <a:rPr lang="it-IT" dirty="0"/>
                  <a:t> </a:t>
                </a:r>
                <a:r>
                  <a:rPr lang="it-IT" dirty="0" err="1"/>
                  <a:t>insulators</a:t>
                </a:r>
                <a:r>
                  <a:rPr lang="it-IT" dirty="0"/>
                  <a:t> </a:t>
                </a:r>
                <a:r>
                  <a:rPr lang="it-IT" dirty="0" err="1"/>
                  <a:t>because</a:t>
                </a:r>
                <a:r>
                  <a:rPr lang="it-IT" dirty="0"/>
                  <a:t> of the </a:t>
                </a:r>
                <a:r>
                  <a:rPr lang="it-IT" dirty="0" err="1"/>
                  <a:t>effects</a:t>
                </a:r>
                <a:r>
                  <a:rPr lang="it-IT" dirty="0"/>
                  <a:t> of the non-</a:t>
                </a:r>
                <a:r>
                  <a:rPr lang="it-IT" dirty="0" err="1"/>
                  <a:t>negligible</a:t>
                </a:r>
                <a:r>
                  <a:rPr lang="it-IT" dirty="0"/>
                  <a:t> interactions </a:t>
                </a:r>
                <a:r>
                  <a:rPr lang="it-IT" dirty="0" err="1"/>
                  <a:t>among</a:t>
                </a:r>
                <a:r>
                  <a:rPr lang="it-IT" dirty="0"/>
                  <a:t> </a:t>
                </a:r>
                <a:r>
                  <a:rPr lang="it-IT" dirty="0" err="1"/>
                  <a:t>electrons</a:t>
                </a:r>
                <a:r>
                  <a:rPr lang="it-IT" dirty="0"/>
                  <a:t>. For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materials</a:t>
                </a:r>
                <a:r>
                  <a:rPr lang="it-IT" dirty="0"/>
                  <a:t> </a:t>
                </a:r>
                <a:r>
                  <a:rPr lang="it-IT" dirty="0" err="1"/>
                  <a:t>conventional</a:t>
                </a:r>
                <a:r>
                  <a:rPr lang="it-IT" dirty="0"/>
                  <a:t> band theory </a:t>
                </a:r>
                <a:r>
                  <a:rPr lang="it-IT" dirty="0" err="1"/>
                  <a:t>predicts</a:t>
                </a:r>
                <a:r>
                  <a:rPr lang="it-IT" dirty="0"/>
                  <a:t> a </a:t>
                </a:r>
                <a:r>
                  <a:rPr lang="it-IT" dirty="0" err="1"/>
                  <a:t>conductive</a:t>
                </a:r>
                <a:r>
                  <a:rPr lang="it-IT" dirty="0"/>
                  <a:t> metal-like </a:t>
                </a:r>
                <a:r>
                  <a:rPr lang="it-IT" dirty="0" err="1"/>
                  <a:t>behaviour</a:t>
                </a:r>
                <a:r>
                  <a:rPr lang="it-IT" dirty="0"/>
                  <a:t>, </a:t>
                </a:r>
                <a:r>
                  <a:rPr lang="it-IT" dirty="0" err="1"/>
                  <a:t>though</a:t>
                </a:r>
                <a:r>
                  <a:rPr lang="it-IT" dirty="0"/>
                  <a:t> </a:t>
                </a:r>
                <a:r>
                  <a:rPr lang="it-IT" dirty="0" err="1"/>
                  <a:t>experimental</a:t>
                </a:r>
                <a:r>
                  <a:rPr lang="it-IT" dirty="0"/>
                  <a:t> </a:t>
                </a:r>
                <a:r>
                  <a:rPr lang="it-IT" dirty="0" err="1"/>
                  <a:t>results</a:t>
                </a:r>
                <a:r>
                  <a:rPr lang="it-IT" dirty="0"/>
                  <a:t> show the opposite: in </a:t>
                </a:r>
                <a:r>
                  <a:rPr lang="it-IT" dirty="0" err="1"/>
                  <a:t>fact</a:t>
                </a:r>
                <a:r>
                  <a:rPr lang="it-IT" dirty="0"/>
                  <a:t>,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effect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due to electron-electron interaction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taken</a:t>
                </a:r>
                <a:r>
                  <a:rPr lang="it-IT" dirty="0"/>
                  <a:t> </a:t>
                </a:r>
                <a:r>
                  <a:rPr lang="it-IT" dirty="0" err="1"/>
                  <a:t>into</a:t>
                </a:r>
                <a:r>
                  <a:rPr lang="it-IT" dirty="0"/>
                  <a:t> </a:t>
                </a:r>
                <a:r>
                  <a:rPr lang="it-IT" dirty="0" err="1"/>
                  <a:t>consideration</a:t>
                </a:r>
                <a:r>
                  <a:rPr lang="it-IT" dirty="0"/>
                  <a:t> by standard band theory.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(-&gt;P.S. 2) Taking a single spin chain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example</a:t>
                </a:r>
                <a:r>
                  <a:rPr lang="it-IT" dirty="0"/>
                  <a:t> (with</a:t>
                </a:r>
                <a:r>
                  <a:rPr lang="it-IT" baseline="0" dirty="0"/>
                  <a:t> </a:t>
                </a:r>
                <a:r>
                  <a:rPr lang="it-IT" dirty="0"/>
                  <a:t>n=N/L=1), in the </a:t>
                </a:r>
                <a:r>
                  <a:rPr lang="it-IT" dirty="0" err="1"/>
                  <a:t>limit</a:t>
                </a:r>
                <a:r>
                  <a:rPr lang="it-IT" dirty="0"/>
                  <a:t> of infinite </a:t>
                </a:r>
                <a:r>
                  <a:rPr lang="it-IT" dirty="0" err="1"/>
                  <a:t>interatomic</a:t>
                </a:r>
                <a:r>
                  <a:rPr lang="it-IT" dirty="0"/>
                  <a:t> </a:t>
                </a:r>
                <a:r>
                  <a:rPr lang="it-IT" dirty="0" err="1"/>
                  <a:t>distances</a:t>
                </a:r>
                <a:r>
                  <a:rPr lang="it-IT" dirty="0"/>
                  <a:t>, or </a:t>
                </a:r>
                <a:r>
                  <a:rPr lang="it-IT" dirty="0" err="1"/>
                  <a:t>equivalently</a:t>
                </a:r>
                <a:r>
                  <a:rPr lang="it-IT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becomes</a:t>
                </a:r>
                <a:r>
                  <a:rPr lang="it-IT" dirty="0"/>
                  <a:t> an ensemble of </a:t>
                </a:r>
                <a:r>
                  <a:rPr lang="it-IT" dirty="0" err="1"/>
                  <a:t>isolated</a:t>
                </a:r>
                <a:r>
                  <a:rPr lang="it-IT" dirty="0"/>
                  <a:t> </a:t>
                </a:r>
                <a:r>
                  <a:rPr lang="it-IT" dirty="0" err="1"/>
                  <a:t>magnetic</a:t>
                </a:r>
                <a:r>
                  <a:rPr lang="it-IT" dirty="0"/>
                  <a:t> moments (Mott </a:t>
                </a:r>
                <a:r>
                  <a:rPr lang="it-IT" dirty="0" err="1"/>
                  <a:t>charge</a:t>
                </a:r>
                <a:r>
                  <a:rPr lang="it-IT" dirty="0"/>
                  <a:t> </a:t>
                </a:r>
                <a:r>
                  <a:rPr lang="it-IT" dirty="0" err="1"/>
                  <a:t>insulator</a:t>
                </a:r>
                <a:r>
                  <a:rPr lang="it-IT" dirty="0"/>
                  <a:t>). </a:t>
                </a:r>
                <a:r>
                  <a:rPr lang="it-IT" dirty="0" err="1"/>
                  <a:t>When</a:t>
                </a:r>
                <a:r>
                  <a:rPr lang="it-IT" dirty="0"/>
                  <a:t> the </a:t>
                </a:r>
                <a:r>
                  <a:rPr lang="it-IT" dirty="0" err="1"/>
                  <a:t>atoms</a:t>
                </a:r>
                <a:r>
                  <a:rPr lang="it-IT" dirty="0"/>
                  <a:t> are </a:t>
                </a:r>
                <a:r>
                  <a:rPr lang="it-IT" dirty="0" err="1"/>
                  <a:t>brought</a:t>
                </a:r>
                <a:r>
                  <a:rPr lang="it-IT" dirty="0"/>
                  <a:t> a </a:t>
                </a:r>
                <a:r>
                  <a:rPr lang="it-IT" dirty="0" err="1"/>
                  <a:t>little</a:t>
                </a:r>
                <a:r>
                  <a:rPr lang="it-IT" dirty="0"/>
                  <a:t> </a:t>
                </a:r>
                <a:r>
                  <a:rPr lang="it-IT" dirty="0" err="1"/>
                  <a:t>closer</a:t>
                </a:r>
                <a:r>
                  <a:rPr lang="it-IT" dirty="0"/>
                  <a:t> (i.e. small </a:t>
                </a:r>
                <a:r>
                  <a:rPr lang="it-IT" dirty="0" err="1"/>
                  <a:t>but</a:t>
                </a:r>
                <a:r>
                  <a:rPr lang="it-IT" dirty="0"/>
                  <a:t> non-zero </a:t>
                </a:r>
                <a:r>
                  <a:rPr lang="it-IT" dirty="0" err="1"/>
                  <a:t>hopping</a:t>
                </a:r>
                <a:r>
                  <a:rPr lang="it-IT" dirty="0"/>
                  <a:t> </a:t>
                </a:r>
                <a:r>
                  <a:rPr lang="it-IT" dirty="0" err="1"/>
                  <a:t>term</a:t>
                </a:r>
                <a:r>
                  <a:rPr lang="it-IT" dirty="0"/>
                  <a:t>), the model </a:t>
                </a:r>
                <a:r>
                  <a:rPr lang="it-IT" dirty="0" err="1"/>
                  <a:t>still</a:t>
                </a:r>
                <a:r>
                  <a:rPr lang="it-IT" dirty="0"/>
                  <a:t> </a:t>
                </a:r>
                <a:r>
                  <a:rPr lang="it-IT" dirty="0" err="1"/>
                  <a:t>corresponds</a:t>
                </a:r>
                <a:r>
                  <a:rPr lang="it-IT" baseline="0" dirty="0"/>
                  <a:t> to an </a:t>
                </a:r>
                <a:r>
                  <a:rPr lang="it-IT" baseline="0" dirty="0" err="1"/>
                  <a:t>insulator</a:t>
                </a:r>
                <a:r>
                  <a:rPr lang="it-IT" baseline="0" dirty="0"/>
                  <a:t>, </a:t>
                </a:r>
                <a:r>
                  <a:rPr lang="it-IT" baseline="0" dirty="0" err="1"/>
                  <a:t>but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now</a:t>
                </a:r>
                <a:r>
                  <a:rPr lang="it-IT" baseline="0" dirty="0"/>
                  <a:t> can </a:t>
                </a:r>
                <a:r>
                  <a:rPr lang="it-IT" dirty="0" err="1"/>
                  <a:t>describe</a:t>
                </a:r>
                <a:r>
                  <a:rPr lang="it-IT" dirty="0"/>
                  <a:t> the </a:t>
                </a:r>
                <a:r>
                  <a:rPr lang="it-IT" dirty="0" err="1"/>
                  <a:t>effect</a:t>
                </a:r>
                <a:r>
                  <a:rPr lang="it-IT" dirty="0"/>
                  <a:t> of </a:t>
                </a:r>
                <a:r>
                  <a:rPr lang="it-IT" dirty="0" err="1"/>
                  <a:t>magnetic</a:t>
                </a:r>
                <a:r>
                  <a:rPr lang="it-IT" dirty="0"/>
                  <a:t> </a:t>
                </a:r>
                <a:r>
                  <a:rPr lang="it-IT" dirty="0" err="1"/>
                  <a:t>correlation</a:t>
                </a:r>
                <a:r>
                  <a:rPr lang="it-IT" dirty="0"/>
                  <a:t> (</a:t>
                </a:r>
                <a:r>
                  <a:rPr lang="it-IT" dirty="0" err="1"/>
                  <a:t>through</a:t>
                </a:r>
                <a:r>
                  <a:rPr lang="it-IT" dirty="0"/>
                  <a:t> Coulomb </a:t>
                </a:r>
                <a:r>
                  <a:rPr lang="it-IT" dirty="0" err="1"/>
                  <a:t>electrostatic</a:t>
                </a:r>
                <a:r>
                  <a:rPr lang="it-IT" dirty="0"/>
                  <a:t> interactions)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result</a:t>
                </a:r>
                <a:r>
                  <a:rPr lang="it-IT" dirty="0"/>
                  <a:t> in </a:t>
                </a:r>
                <a:r>
                  <a:rPr lang="it-IT" dirty="0" err="1"/>
                  <a:t>phenomena</a:t>
                </a:r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</a:t>
                </a:r>
                <a:r>
                  <a:rPr lang="it-IT" dirty="0" err="1"/>
                  <a:t>antiferromagnetism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(-&gt;Formula with </a:t>
                </a:r>
                <a:r>
                  <a:rPr lang="it-IT" dirty="0" err="1"/>
                  <a:t>orange</a:t>
                </a:r>
                <a:r>
                  <a:rPr lang="it-IT" dirty="0"/>
                  <a:t> </a:t>
                </a:r>
                <a:r>
                  <a:rPr lang="it-IT" dirty="0" err="1"/>
                  <a:t>dotted</a:t>
                </a:r>
                <a:r>
                  <a:rPr lang="it-IT" dirty="0"/>
                  <a:t> </a:t>
                </a:r>
                <a:r>
                  <a:rPr lang="it-IT" dirty="0" err="1"/>
                  <a:t>term</a:t>
                </a:r>
                <a:r>
                  <a:rPr lang="it-IT" dirty="0"/>
                  <a:t>) In </a:t>
                </a:r>
                <a:r>
                  <a:rPr lang="it-IT" dirty="0" err="1"/>
                  <a:t>order</a:t>
                </a:r>
                <a:r>
                  <a:rPr lang="it-IT" dirty="0"/>
                  <a:t> to account for a </a:t>
                </a:r>
                <a:r>
                  <a:rPr lang="it-IT" dirty="0" err="1"/>
                  <a:t>series</a:t>
                </a:r>
                <a:r>
                  <a:rPr lang="it-IT" dirty="0"/>
                  <a:t> of </a:t>
                </a:r>
                <a:r>
                  <a:rPr lang="it-IT" dirty="0" err="1"/>
                  <a:t>experimental</a:t>
                </a:r>
                <a:r>
                  <a:rPr lang="it-IT" dirty="0"/>
                  <a:t> </a:t>
                </a:r>
                <a:r>
                  <a:rPr lang="it-IT" dirty="0" err="1"/>
                  <a:t>observations</a:t>
                </a:r>
                <a:r>
                  <a:rPr lang="it-IT" dirty="0"/>
                  <a:t> on the </a:t>
                </a:r>
                <a:r>
                  <a:rPr lang="it-IT" dirty="0" err="1"/>
                  <a:t>magnetic</a:t>
                </a:r>
                <a:r>
                  <a:rPr lang="it-IT" dirty="0"/>
                  <a:t> </a:t>
                </a:r>
                <a:r>
                  <a:rPr lang="it-IT" dirty="0" err="1"/>
                  <a:t>properties</a:t>
                </a:r>
                <a:r>
                  <a:rPr lang="it-IT" dirty="0"/>
                  <a:t> of </a:t>
                </a:r>
                <a:r>
                  <a:rPr lang="it-IT" dirty="0" err="1"/>
                  <a:t>solids</a:t>
                </a:r>
                <a:r>
                  <a:rPr lang="it-IT" dirty="0"/>
                  <a:t>, one must drop the </a:t>
                </a:r>
                <a:r>
                  <a:rPr lang="it-IT" dirty="0" err="1"/>
                  <a:t>assumption</a:t>
                </a:r>
                <a:r>
                  <a:rPr lang="it-IT" dirty="0"/>
                  <a:t> </a:t>
                </a:r>
                <a:r>
                  <a:rPr lang="it-IT" dirty="0" err="1"/>
                  <a:t>according</a:t>
                </a:r>
                <a:r>
                  <a:rPr lang="it-IT" dirty="0"/>
                  <a:t> to </a:t>
                </a:r>
                <a:r>
                  <a:rPr lang="it-IT" dirty="0" err="1"/>
                  <a:t>which</a:t>
                </a:r>
                <a:r>
                  <a:rPr lang="it-IT" dirty="0"/>
                  <a:t> the sources of </a:t>
                </a:r>
                <a:r>
                  <a:rPr lang="it-IT" dirty="0" err="1"/>
                  <a:t>magnetic</a:t>
                </a:r>
                <a:r>
                  <a:rPr lang="it-IT" dirty="0"/>
                  <a:t> moments do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interact</a:t>
                </a:r>
                <a:r>
                  <a:rPr lang="it-IT" dirty="0"/>
                  <a:t> one </a:t>
                </a:r>
                <a:r>
                  <a:rPr lang="it-IT" dirty="0" err="1"/>
                  <a:t>another</a:t>
                </a:r>
                <a:r>
                  <a:rPr lang="it-IT" dirty="0"/>
                  <a:t>. In </a:t>
                </a:r>
                <a:r>
                  <a:rPr lang="it-IT" dirty="0" err="1"/>
                  <a:t>fact</a:t>
                </a:r>
                <a:r>
                  <a:rPr lang="it-IT" dirty="0"/>
                  <a:t>, in </a:t>
                </a:r>
                <a:r>
                  <a:rPr lang="it-IT" dirty="0" err="1"/>
                  <a:t>solids</a:t>
                </a:r>
                <a:r>
                  <a:rPr lang="it-IT" dirty="0"/>
                  <a:t> </a:t>
                </a:r>
                <a:r>
                  <a:rPr lang="it-IT" dirty="0" err="1"/>
                  <a:t>known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antiferromagnets</a:t>
                </a:r>
                <a:r>
                  <a:rPr lang="it-IT" dirty="0"/>
                  <a:t>, </a:t>
                </a:r>
                <a:r>
                  <a:rPr lang="it-IT" dirty="0" err="1"/>
                  <a:t>although</a:t>
                </a:r>
                <a:r>
                  <a:rPr lang="it-IT" dirty="0"/>
                  <a:t> the net </a:t>
                </a:r>
                <a:r>
                  <a:rPr lang="it-IT" dirty="0" err="1"/>
                  <a:t>total</a:t>
                </a:r>
                <a:r>
                  <a:rPr lang="it-IT" dirty="0"/>
                  <a:t> moment in </a:t>
                </a:r>
                <a:r>
                  <a:rPr lang="it-IT" dirty="0" err="1"/>
                  <a:t>absence</a:t>
                </a:r>
                <a:r>
                  <a:rPr lang="it-IT" dirty="0"/>
                  <a:t> of field </a:t>
                </a:r>
                <a:r>
                  <a:rPr lang="it-IT" dirty="0" err="1"/>
                  <a:t>is</a:t>
                </a:r>
                <a:r>
                  <a:rPr lang="it-IT" dirty="0"/>
                  <a:t> zero, 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regular </a:t>
                </a:r>
                <a:r>
                  <a:rPr lang="it-IT" dirty="0" err="1"/>
                  <a:t>spatial</a:t>
                </a:r>
                <a:r>
                  <a:rPr lang="it-IT" dirty="0"/>
                  <a:t> pattern of the </a:t>
                </a:r>
                <a:r>
                  <a:rPr lang="it-IT" dirty="0" err="1"/>
                  <a:t>individual</a:t>
                </a:r>
                <a:r>
                  <a:rPr lang="it-IT" dirty="0"/>
                  <a:t> </a:t>
                </a:r>
                <a:r>
                  <a:rPr lang="it-IT" dirty="0" err="1"/>
                  <a:t>magnetic</a:t>
                </a:r>
                <a:r>
                  <a:rPr lang="it-IT" dirty="0"/>
                  <a:t> moments due to interactions </a:t>
                </a:r>
                <a:r>
                  <a:rPr lang="it-IT" dirty="0" err="1"/>
                  <a:t>among</a:t>
                </a:r>
                <a:r>
                  <a:rPr lang="it-IT" dirty="0"/>
                  <a:t> </a:t>
                </a:r>
                <a:r>
                  <a:rPr lang="it-IT" dirty="0" err="1"/>
                  <a:t>them</a:t>
                </a:r>
                <a:r>
                  <a:rPr lang="it-IT" dirty="0"/>
                  <a:t> </a:t>
                </a:r>
                <a:r>
                  <a:rPr lang="it-IT" dirty="0" err="1"/>
                  <a:t>favoring</a:t>
                </a:r>
                <a:r>
                  <a:rPr lang="it-IT" dirty="0"/>
                  <a:t> </a:t>
                </a:r>
                <a:r>
                  <a:rPr lang="it-IT" dirty="0" err="1"/>
                  <a:t>antiparallel</a:t>
                </a:r>
                <a:r>
                  <a:rPr lang="it-IT" dirty="0"/>
                  <a:t> </a:t>
                </a:r>
                <a:r>
                  <a:rPr lang="it-IT" dirty="0" err="1"/>
                  <a:t>orientations</a:t>
                </a:r>
                <a:r>
                  <a:rPr lang="it-IT" dirty="0"/>
                  <a:t> of </a:t>
                </a:r>
                <a:r>
                  <a:rPr lang="it-IT" dirty="0" err="1"/>
                  <a:t>neighbouring</a:t>
                </a:r>
                <a:r>
                  <a:rPr lang="it-IT" dirty="0"/>
                  <a:t> </a:t>
                </a:r>
                <a:r>
                  <a:rPr lang="it-IT" dirty="0" err="1"/>
                  <a:t>moments.The</a:t>
                </a:r>
                <a:r>
                  <a:rPr lang="it-IT" dirty="0"/>
                  <a:t> theory on the </a:t>
                </a:r>
                <a:r>
                  <a:rPr lang="it-IT" dirty="0" err="1"/>
                  <a:t>origin</a:t>
                </a:r>
                <a:r>
                  <a:rPr lang="it-IT" dirty="0"/>
                  <a:t> of </a:t>
                </a:r>
                <a:r>
                  <a:rPr lang="it-IT" dirty="0" err="1"/>
                  <a:t>magnetic</a:t>
                </a:r>
                <a:r>
                  <a:rPr lang="it-IT" dirty="0"/>
                  <a:t> interactions plays a key </a:t>
                </a:r>
                <a:r>
                  <a:rPr lang="it-IT" dirty="0" err="1"/>
                  <a:t>role</a:t>
                </a:r>
                <a:r>
                  <a:rPr lang="it-IT" dirty="0"/>
                  <a:t> in </a:t>
                </a:r>
                <a:r>
                  <a:rPr lang="it-IT" dirty="0" err="1"/>
                  <a:t>condensed</a:t>
                </a:r>
                <a:r>
                  <a:rPr lang="it-IT" dirty="0"/>
                  <a:t> </a:t>
                </a:r>
                <a:r>
                  <a:rPr lang="it-IT" dirty="0" err="1"/>
                  <a:t>matter</a:t>
                </a:r>
                <a:r>
                  <a:rPr lang="it-IT" dirty="0"/>
                  <a:t> </a:t>
                </a:r>
                <a:r>
                  <a:rPr lang="it-IT" dirty="0" err="1"/>
                  <a:t>physics</a:t>
                </a:r>
                <a:r>
                  <a:rPr lang="it-IT" dirty="0"/>
                  <a:t>, and </a:t>
                </a:r>
                <a:r>
                  <a:rPr lang="it-IT" dirty="0" err="1"/>
                  <a:t>while</a:t>
                </a:r>
                <a:r>
                  <a:rPr lang="it-IT" dirty="0"/>
                  <a:t> the </a:t>
                </a:r>
                <a:r>
                  <a:rPr lang="it-IT" dirty="0" err="1"/>
                  <a:t>phenomenon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best </a:t>
                </a:r>
                <a:r>
                  <a:rPr lang="it-IT" dirty="0" err="1"/>
                  <a:t>understood</a:t>
                </a:r>
                <a:r>
                  <a:rPr lang="it-IT" dirty="0"/>
                  <a:t> in </a:t>
                </a:r>
                <a:r>
                  <a:rPr lang="it-IT" dirty="0" err="1"/>
                  <a:t>insulators</a:t>
                </a:r>
                <a:r>
                  <a:rPr lang="it-IT" dirty="0"/>
                  <a:t> </a:t>
                </a:r>
                <a:r>
                  <a:rPr lang="it-IT" dirty="0" err="1"/>
                  <a:t>where</a:t>
                </a:r>
                <a:r>
                  <a:rPr lang="it-IT" dirty="0"/>
                  <a:t> the </a:t>
                </a:r>
                <a:r>
                  <a:rPr lang="it-IT" dirty="0" err="1"/>
                  <a:t>magnetic</a:t>
                </a:r>
                <a:r>
                  <a:rPr lang="it-IT" dirty="0"/>
                  <a:t> moments can be </a:t>
                </a:r>
                <a:r>
                  <a:rPr lang="it-IT" dirty="0" err="1"/>
                  <a:t>considered</a:t>
                </a:r>
                <a:r>
                  <a:rPr lang="it-IT" dirty="0"/>
                  <a:t> </a:t>
                </a:r>
                <a:r>
                  <a:rPr lang="it-IT" dirty="0" err="1"/>
                  <a:t>well</a:t>
                </a:r>
                <a:r>
                  <a:rPr lang="it-IT" dirty="0"/>
                  <a:t> </a:t>
                </a:r>
                <a:r>
                  <a:rPr lang="it-IT" dirty="0" err="1"/>
                  <a:t>separated</a:t>
                </a:r>
                <a:r>
                  <a:rPr lang="it-IT" dirty="0"/>
                  <a:t>, the </a:t>
                </a:r>
                <a:r>
                  <a:rPr lang="it-IT" dirty="0" err="1"/>
                  <a:t>developement</a:t>
                </a:r>
                <a:r>
                  <a:rPr lang="it-IT" dirty="0"/>
                  <a:t> of a </a:t>
                </a:r>
                <a:r>
                  <a:rPr lang="it-IT" dirty="0" err="1"/>
                  <a:t>tractable</a:t>
                </a:r>
                <a:r>
                  <a:rPr lang="it-IT" dirty="0"/>
                  <a:t> model of a </a:t>
                </a:r>
                <a:r>
                  <a:rPr lang="it-IT" dirty="0" err="1"/>
                  <a:t>magnetic</a:t>
                </a:r>
                <a:r>
                  <a:rPr lang="it-IT" dirty="0"/>
                  <a:t> metal </a:t>
                </a:r>
                <a:r>
                  <a:rPr lang="it-IT" dirty="0" err="1"/>
                  <a:t>remains</a:t>
                </a:r>
                <a:r>
                  <a:rPr lang="it-IT" dirty="0"/>
                  <a:t> a </a:t>
                </a:r>
                <a:r>
                  <a:rPr lang="it-IT" dirty="0" err="1"/>
                  <a:t>great</a:t>
                </a:r>
                <a:r>
                  <a:rPr lang="it-IT" dirty="0"/>
                  <a:t> </a:t>
                </a:r>
                <a:r>
                  <a:rPr lang="it-IT" dirty="0" err="1"/>
                  <a:t>unsolved</a:t>
                </a:r>
                <a:r>
                  <a:rPr lang="it-IT" dirty="0"/>
                  <a:t> </a:t>
                </a:r>
                <a:r>
                  <a:rPr lang="it-IT" dirty="0" err="1"/>
                  <a:t>problem</a:t>
                </a:r>
                <a:r>
                  <a:rPr lang="it-IT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(-&gt;Hubbard </a:t>
                </a:r>
                <a:r>
                  <a:rPr lang="it-IT" dirty="0" err="1"/>
                  <a:t>approx</a:t>
                </a:r>
                <a:r>
                  <a:rPr lang="it-IT" dirty="0"/>
                  <a:t>.) Hubbard </a:t>
                </a:r>
                <a:r>
                  <a:rPr lang="it-IT" dirty="0" err="1"/>
                  <a:t>proposed</a:t>
                </a:r>
                <a:r>
                  <a:rPr lang="it-IT" dirty="0"/>
                  <a:t> an </a:t>
                </a:r>
                <a:r>
                  <a:rPr lang="it-IT" dirty="0" err="1"/>
                  <a:t>highly</a:t>
                </a:r>
                <a:r>
                  <a:rPr lang="it-IT" dirty="0"/>
                  <a:t> </a:t>
                </a:r>
                <a:r>
                  <a:rPr lang="it-IT" dirty="0" err="1"/>
                  <a:t>oversimplified</a:t>
                </a:r>
                <a:r>
                  <a:rPr lang="it-IT" dirty="0"/>
                  <a:t> model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contains</a:t>
                </a:r>
                <a:r>
                  <a:rPr lang="it-IT" dirty="0"/>
                  <a:t> the bare minimum features </a:t>
                </a:r>
                <a:r>
                  <a:rPr lang="it-IT" dirty="0" err="1"/>
                  <a:t>necessary</a:t>
                </a:r>
                <a:r>
                  <a:rPr lang="it-IT" dirty="0"/>
                  <a:t> to yield </a:t>
                </a:r>
                <a:r>
                  <a:rPr lang="it-IT" dirty="0" err="1"/>
                  <a:t>both</a:t>
                </a:r>
                <a:r>
                  <a:rPr lang="it-IT" dirty="0"/>
                  <a:t> </a:t>
                </a:r>
                <a:r>
                  <a:rPr lang="it-IT" dirty="0" err="1"/>
                  <a:t>bandlike</a:t>
                </a:r>
                <a:r>
                  <a:rPr lang="it-IT" dirty="0"/>
                  <a:t> and </a:t>
                </a:r>
                <a:r>
                  <a:rPr lang="it-IT" dirty="0" err="1"/>
                  <a:t>localized</a:t>
                </a:r>
                <a:r>
                  <a:rPr lang="it-IT" dirty="0"/>
                  <a:t> </a:t>
                </a:r>
                <a:r>
                  <a:rPr lang="it-IT" dirty="0" err="1"/>
                  <a:t>behaviours</a:t>
                </a:r>
                <a:r>
                  <a:rPr lang="it-IT" dirty="0"/>
                  <a:t> of </a:t>
                </a:r>
                <a:r>
                  <a:rPr lang="it-IT" dirty="0" err="1"/>
                  <a:t>solids</a:t>
                </a:r>
                <a:r>
                  <a:rPr lang="it-IT" dirty="0"/>
                  <a:t> in </a:t>
                </a:r>
                <a:r>
                  <a:rPr lang="it-IT" dirty="0" err="1"/>
                  <a:t>suitable</a:t>
                </a:r>
                <a:r>
                  <a:rPr lang="it-IT" dirty="0"/>
                  <a:t> </a:t>
                </a:r>
                <a:r>
                  <a:rPr lang="it-IT" dirty="0" err="1"/>
                  <a:t>limits</a:t>
                </a:r>
                <a:r>
                  <a:rPr lang="it-IT" dirty="0"/>
                  <a:t>.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assumes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on </a:t>
                </a:r>
                <a:r>
                  <a:rPr lang="it-IT" dirty="0" err="1"/>
                  <a:t>each</a:t>
                </a:r>
                <a:r>
                  <a:rPr lang="it-IT" dirty="0"/>
                  <a:t> lattice site 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only</a:t>
                </a:r>
                <a:r>
                  <a:rPr lang="it-IT" dirty="0"/>
                  <a:t> one single </a:t>
                </a:r>
                <a:r>
                  <a:rPr lang="it-IT" dirty="0" err="1"/>
                  <a:t>orbital</a:t>
                </a:r>
                <a:r>
                  <a:rPr lang="it-IT" dirty="0"/>
                  <a:t> </a:t>
                </a:r>
                <a:r>
                  <a:rPr lang="it-IT" dirty="0" err="1"/>
                  <a:t>occupied</a:t>
                </a:r>
                <a:r>
                  <a:rPr lang="it-IT" dirty="0"/>
                  <a:t>, </a:t>
                </a:r>
                <a:r>
                  <a:rPr lang="it-IT" dirty="0" err="1"/>
                  <a:t>whose</a:t>
                </a:r>
                <a:r>
                  <a:rPr lang="it-IT" dirty="0"/>
                  <a:t> </a:t>
                </a:r>
                <a:r>
                  <a:rPr lang="it-IT" dirty="0" err="1"/>
                  <a:t>spatial</a:t>
                </a:r>
                <a:r>
                  <a:rPr lang="it-IT" dirty="0"/>
                  <a:t> component can be </a:t>
                </a:r>
                <a:r>
                  <a:rPr lang="it-IT" dirty="0" err="1"/>
                  <a:t>written</a:t>
                </a:r>
                <a:r>
                  <a:rPr lang="it-IT" dirty="0"/>
                  <a:t> in a </a:t>
                </a:r>
                <a:r>
                  <a:rPr lang="it-IT" dirty="0" err="1"/>
                  <a:t>Wannier</a:t>
                </a:r>
                <a:r>
                  <a:rPr lang="it-IT" dirty="0"/>
                  <a:t> </a:t>
                </a:r>
                <a:r>
                  <a:rPr lang="it-IT" dirty="0" err="1"/>
                  <a:t>orbital</a:t>
                </a:r>
                <a:r>
                  <a:rPr lang="it-IT" dirty="0"/>
                  <a:t> </a:t>
                </a:r>
                <a:r>
                  <a:rPr lang="it-IT" dirty="0" err="1"/>
                  <a:t>basis</a:t>
                </a:r>
                <a:r>
                  <a:rPr lang="it-IT" dirty="0"/>
                  <a:t>. The </a:t>
                </a:r>
                <a:r>
                  <a:rPr lang="it-IT" dirty="0" err="1"/>
                  <a:t>hamiltonian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composed</a:t>
                </a:r>
                <a:r>
                  <a:rPr lang="it-IT" dirty="0"/>
                  <a:t> of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terms</a:t>
                </a:r>
                <a:r>
                  <a:rPr lang="it-IT" dirty="0"/>
                  <a:t>: a </a:t>
                </a:r>
                <a:r>
                  <a:rPr lang="it-IT" dirty="0" err="1"/>
                  <a:t>kinetic</a:t>
                </a:r>
                <a:r>
                  <a:rPr lang="it-IT" dirty="0"/>
                  <a:t> </a:t>
                </a:r>
                <a:r>
                  <a:rPr lang="it-IT" dirty="0" err="1"/>
                  <a:t>term</a:t>
                </a:r>
                <a:r>
                  <a:rPr lang="it-IT" dirty="0"/>
                  <a:t> due to tunnelling (</a:t>
                </a:r>
                <a:r>
                  <a:rPr lang="it-IT" i="1" dirty="0" err="1"/>
                  <a:t>hopping</a:t>
                </a:r>
                <a:r>
                  <a:rPr lang="it-IT" dirty="0"/>
                  <a:t>) of </a:t>
                </a:r>
                <a:r>
                  <a:rPr lang="it-IT" dirty="0" err="1"/>
                  <a:t>particles</a:t>
                </a:r>
                <a:r>
                  <a:rPr lang="it-IT" dirty="0"/>
                  <a:t> </a:t>
                </a:r>
                <a:r>
                  <a:rPr lang="it-IT" dirty="0" err="1"/>
                  <a:t>among</a:t>
                </a:r>
                <a:r>
                  <a:rPr lang="it-IT" dirty="0"/>
                  <a:t> the </a:t>
                </a:r>
                <a:r>
                  <a:rPr lang="it-IT" dirty="0" err="1"/>
                  <a:t>neighbour</a:t>
                </a:r>
                <a:r>
                  <a:rPr lang="it-IT" dirty="0"/>
                  <a:t> lattice </a:t>
                </a:r>
                <a:r>
                  <a:rPr lang="it-IT" dirty="0" err="1"/>
                  <a:t>sites</a:t>
                </a:r>
                <a:r>
                  <a:rPr lang="it-IT" dirty="0"/>
                  <a:t>, and a in-sito </a:t>
                </a:r>
                <a:r>
                  <a:rPr lang="it-IT" dirty="0" err="1"/>
                  <a:t>potential</a:t>
                </a:r>
                <a:r>
                  <a:rPr lang="it-IT" dirty="0"/>
                  <a:t> </a:t>
                </a:r>
                <a:r>
                  <a:rPr lang="it-IT" dirty="0" err="1"/>
                  <a:t>term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approximates</a:t>
                </a:r>
                <a:r>
                  <a:rPr lang="it-IT" dirty="0"/>
                  <a:t> in a </a:t>
                </a:r>
                <a:r>
                  <a:rPr lang="it-IT" dirty="0" err="1"/>
                  <a:t>raw</a:t>
                </a:r>
                <a:r>
                  <a:rPr lang="it-IT" dirty="0"/>
                  <a:t> way the short range electron </a:t>
                </a:r>
                <a:r>
                  <a:rPr lang="it-IT" dirty="0" err="1"/>
                  <a:t>repulsion</a:t>
                </a:r>
                <a:r>
                  <a:rPr lang="it-IT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(-&gt;P.S.) </a:t>
                </a:r>
                <a:r>
                  <a:rPr lang="it-IT" dirty="0" err="1"/>
                  <a:t>Besides</a:t>
                </a:r>
                <a:r>
                  <a:rPr lang="it-IT" dirty="0"/>
                  <a:t> giving a more accurate </a:t>
                </a:r>
                <a:r>
                  <a:rPr lang="it-IT" dirty="0" err="1"/>
                  <a:t>description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the non-</a:t>
                </a:r>
                <a:r>
                  <a:rPr lang="it-IT" dirty="0" err="1"/>
                  <a:t>interacting</a:t>
                </a:r>
                <a:r>
                  <a:rPr lang="it-IT" dirty="0"/>
                  <a:t> </a:t>
                </a:r>
                <a:r>
                  <a:rPr lang="it-IT" dirty="0" err="1"/>
                  <a:t>electrons</a:t>
                </a:r>
                <a:r>
                  <a:rPr lang="it-IT" dirty="0"/>
                  <a:t> models, Hubbard model can </a:t>
                </a:r>
                <a:r>
                  <a:rPr lang="it-IT" dirty="0" err="1"/>
                  <a:t>describe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well</a:t>
                </a:r>
                <a:r>
                  <a:rPr lang="it-IT" dirty="0"/>
                  <a:t> Mott </a:t>
                </a:r>
                <a:r>
                  <a:rPr lang="it-IT" dirty="0" err="1"/>
                  <a:t>insulators</a:t>
                </a:r>
                <a:r>
                  <a:rPr lang="it-IT" dirty="0"/>
                  <a:t>. </a:t>
                </a:r>
                <a:r>
                  <a:rPr lang="it-IT" dirty="0" err="1"/>
                  <a:t>These</a:t>
                </a:r>
                <a:r>
                  <a:rPr lang="it-IT" dirty="0"/>
                  <a:t> </a:t>
                </a:r>
                <a:r>
                  <a:rPr lang="it-IT" dirty="0" err="1"/>
                  <a:t>represent</a:t>
                </a:r>
                <a:r>
                  <a:rPr lang="it-IT" dirty="0"/>
                  <a:t> a </a:t>
                </a:r>
                <a:r>
                  <a:rPr lang="it-IT" dirty="0" err="1"/>
                  <a:t>particular</a:t>
                </a:r>
                <a:r>
                  <a:rPr lang="it-IT" dirty="0"/>
                  <a:t> class of metals </a:t>
                </a:r>
                <a:r>
                  <a:rPr lang="it-IT" dirty="0" err="1"/>
                  <a:t>that</a:t>
                </a:r>
                <a:r>
                  <a:rPr lang="it-IT" dirty="0"/>
                  <a:t> are </a:t>
                </a:r>
                <a:r>
                  <a:rPr lang="it-IT" dirty="0" err="1"/>
                  <a:t>indeed</a:t>
                </a:r>
                <a:r>
                  <a:rPr lang="it-IT" dirty="0"/>
                  <a:t> </a:t>
                </a:r>
                <a:r>
                  <a:rPr lang="it-IT" dirty="0" err="1"/>
                  <a:t>insulators</a:t>
                </a:r>
                <a:r>
                  <a:rPr lang="it-IT" dirty="0"/>
                  <a:t> </a:t>
                </a:r>
                <a:r>
                  <a:rPr lang="it-IT" dirty="0" err="1"/>
                  <a:t>because</a:t>
                </a:r>
                <a:r>
                  <a:rPr lang="it-IT" dirty="0"/>
                  <a:t> of the </a:t>
                </a:r>
                <a:r>
                  <a:rPr lang="it-IT" dirty="0" err="1"/>
                  <a:t>effects</a:t>
                </a:r>
                <a:r>
                  <a:rPr lang="it-IT" dirty="0"/>
                  <a:t> of the non-</a:t>
                </a:r>
                <a:r>
                  <a:rPr lang="it-IT" dirty="0" err="1"/>
                  <a:t>negligible</a:t>
                </a:r>
                <a:r>
                  <a:rPr lang="it-IT" dirty="0"/>
                  <a:t> interactions </a:t>
                </a:r>
                <a:r>
                  <a:rPr lang="it-IT" dirty="0" err="1"/>
                  <a:t>among</a:t>
                </a:r>
                <a:r>
                  <a:rPr lang="it-IT" dirty="0"/>
                  <a:t> </a:t>
                </a:r>
                <a:r>
                  <a:rPr lang="it-IT" dirty="0" err="1"/>
                  <a:t>electrons</a:t>
                </a:r>
                <a:r>
                  <a:rPr lang="it-IT" dirty="0"/>
                  <a:t>. For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materials</a:t>
                </a:r>
                <a:r>
                  <a:rPr lang="it-IT" dirty="0"/>
                  <a:t> </a:t>
                </a:r>
                <a:r>
                  <a:rPr lang="it-IT" dirty="0" err="1"/>
                  <a:t>conventional</a:t>
                </a:r>
                <a:r>
                  <a:rPr lang="it-IT" dirty="0"/>
                  <a:t> band theory </a:t>
                </a:r>
                <a:r>
                  <a:rPr lang="it-IT" dirty="0" err="1"/>
                  <a:t>predicts</a:t>
                </a:r>
                <a:r>
                  <a:rPr lang="it-IT" dirty="0"/>
                  <a:t> a </a:t>
                </a:r>
                <a:r>
                  <a:rPr lang="it-IT" dirty="0" err="1"/>
                  <a:t>conductive</a:t>
                </a:r>
                <a:r>
                  <a:rPr lang="it-IT" dirty="0"/>
                  <a:t> metal-like </a:t>
                </a:r>
                <a:r>
                  <a:rPr lang="it-IT" dirty="0" err="1"/>
                  <a:t>behaviour</a:t>
                </a:r>
                <a:r>
                  <a:rPr lang="it-IT" dirty="0"/>
                  <a:t>, </a:t>
                </a:r>
                <a:r>
                  <a:rPr lang="it-IT" dirty="0" err="1"/>
                  <a:t>though</a:t>
                </a:r>
                <a:r>
                  <a:rPr lang="it-IT" dirty="0"/>
                  <a:t> </a:t>
                </a:r>
                <a:r>
                  <a:rPr lang="it-IT" dirty="0" err="1"/>
                  <a:t>experimental</a:t>
                </a:r>
                <a:r>
                  <a:rPr lang="it-IT" dirty="0"/>
                  <a:t> </a:t>
                </a:r>
                <a:r>
                  <a:rPr lang="it-IT" dirty="0" err="1"/>
                  <a:t>results</a:t>
                </a:r>
                <a:r>
                  <a:rPr lang="it-IT" dirty="0"/>
                  <a:t> show the opposite: in </a:t>
                </a:r>
                <a:r>
                  <a:rPr lang="it-IT" dirty="0" err="1"/>
                  <a:t>fact</a:t>
                </a:r>
                <a:r>
                  <a:rPr lang="it-IT" dirty="0"/>
                  <a:t>,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effect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due to electron-electron interaction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taken</a:t>
                </a:r>
                <a:r>
                  <a:rPr lang="it-IT" dirty="0"/>
                  <a:t> </a:t>
                </a:r>
                <a:r>
                  <a:rPr lang="it-IT" dirty="0" err="1"/>
                  <a:t>into</a:t>
                </a:r>
                <a:r>
                  <a:rPr lang="it-IT" dirty="0"/>
                  <a:t> </a:t>
                </a:r>
                <a:r>
                  <a:rPr lang="it-IT" dirty="0" err="1"/>
                  <a:t>consideration</a:t>
                </a:r>
                <a:r>
                  <a:rPr lang="it-IT" dirty="0"/>
                  <a:t> by standard band theory.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(-&gt;P.S. 2) Taking a single spin chain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example</a:t>
                </a:r>
                <a:r>
                  <a:rPr lang="it-IT" dirty="0"/>
                  <a:t> (with</a:t>
                </a:r>
                <a:r>
                  <a:rPr lang="it-IT" baseline="0" dirty="0"/>
                  <a:t> </a:t>
                </a:r>
                <a:r>
                  <a:rPr lang="it-IT" dirty="0"/>
                  <a:t>n=N/L=1), in the </a:t>
                </a:r>
                <a:r>
                  <a:rPr lang="it-IT" dirty="0" err="1"/>
                  <a:t>limit</a:t>
                </a:r>
                <a:r>
                  <a:rPr lang="it-IT" dirty="0"/>
                  <a:t> of infinite </a:t>
                </a:r>
                <a:r>
                  <a:rPr lang="it-IT" dirty="0" err="1"/>
                  <a:t>interatomic</a:t>
                </a:r>
                <a:r>
                  <a:rPr lang="it-IT" dirty="0"/>
                  <a:t> </a:t>
                </a:r>
                <a:r>
                  <a:rPr lang="it-IT" dirty="0" err="1"/>
                  <a:t>distances</a:t>
                </a:r>
                <a:r>
                  <a:rPr lang="it-IT" dirty="0"/>
                  <a:t>, or </a:t>
                </a:r>
                <a:r>
                  <a:rPr lang="it-IT" dirty="0" err="1"/>
                  <a:t>equivalently</a:t>
                </a:r>
                <a:r>
                  <a:rPr lang="it-IT" dirty="0"/>
                  <a:t> for </a:t>
                </a:r>
                <a:r>
                  <a:rPr lang="en-GB" b="0" i="0">
                    <a:latin typeface="Cambria Math" panose="02040503050406030204" pitchFamily="18" charset="0"/>
                  </a:rPr>
                  <a:t>𝑇=0</a:t>
                </a:r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becomes</a:t>
                </a:r>
                <a:r>
                  <a:rPr lang="it-IT" dirty="0"/>
                  <a:t> an ensemble of </a:t>
                </a:r>
                <a:r>
                  <a:rPr lang="it-IT" dirty="0" err="1"/>
                  <a:t>isolated</a:t>
                </a:r>
                <a:r>
                  <a:rPr lang="it-IT" dirty="0"/>
                  <a:t> </a:t>
                </a:r>
                <a:r>
                  <a:rPr lang="it-IT" dirty="0" err="1"/>
                  <a:t>magnetic</a:t>
                </a:r>
                <a:r>
                  <a:rPr lang="it-IT" dirty="0"/>
                  <a:t> moments (Mott </a:t>
                </a:r>
                <a:r>
                  <a:rPr lang="it-IT" dirty="0" err="1"/>
                  <a:t>charge</a:t>
                </a:r>
                <a:r>
                  <a:rPr lang="it-IT" dirty="0"/>
                  <a:t> </a:t>
                </a:r>
                <a:r>
                  <a:rPr lang="it-IT" dirty="0" err="1"/>
                  <a:t>insulator</a:t>
                </a:r>
                <a:r>
                  <a:rPr lang="it-IT" dirty="0"/>
                  <a:t>). </a:t>
                </a:r>
                <a:r>
                  <a:rPr lang="it-IT" dirty="0" err="1"/>
                  <a:t>When</a:t>
                </a:r>
                <a:r>
                  <a:rPr lang="it-IT" dirty="0"/>
                  <a:t> the </a:t>
                </a:r>
                <a:r>
                  <a:rPr lang="it-IT" dirty="0" err="1"/>
                  <a:t>atoms</a:t>
                </a:r>
                <a:r>
                  <a:rPr lang="it-IT" dirty="0"/>
                  <a:t> are </a:t>
                </a:r>
                <a:r>
                  <a:rPr lang="it-IT" dirty="0" err="1"/>
                  <a:t>brought</a:t>
                </a:r>
                <a:r>
                  <a:rPr lang="it-IT" dirty="0"/>
                  <a:t> a </a:t>
                </a:r>
                <a:r>
                  <a:rPr lang="it-IT" dirty="0" err="1"/>
                  <a:t>little</a:t>
                </a:r>
                <a:r>
                  <a:rPr lang="it-IT" dirty="0"/>
                  <a:t> </a:t>
                </a:r>
                <a:r>
                  <a:rPr lang="it-IT" dirty="0" err="1"/>
                  <a:t>closer</a:t>
                </a:r>
                <a:r>
                  <a:rPr lang="it-IT" dirty="0"/>
                  <a:t> (i.e. small </a:t>
                </a:r>
                <a:r>
                  <a:rPr lang="it-IT" dirty="0" err="1"/>
                  <a:t>but</a:t>
                </a:r>
                <a:r>
                  <a:rPr lang="it-IT" dirty="0"/>
                  <a:t> non-zero </a:t>
                </a:r>
                <a:r>
                  <a:rPr lang="it-IT" dirty="0" err="1"/>
                  <a:t>hopping</a:t>
                </a:r>
                <a:r>
                  <a:rPr lang="it-IT" dirty="0"/>
                  <a:t> </a:t>
                </a:r>
                <a:r>
                  <a:rPr lang="it-IT" dirty="0" err="1"/>
                  <a:t>term</a:t>
                </a:r>
                <a:r>
                  <a:rPr lang="it-IT" dirty="0"/>
                  <a:t>), the model </a:t>
                </a:r>
                <a:r>
                  <a:rPr lang="it-IT" dirty="0" err="1"/>
                  <a:t>still</a:t>
                </a:r>
                <a:r>
                  <a:rPr lang="it-IT" dirty="0"/>
                  <a:t> </a:t>
                </a:r>
                <a:r>
                  <a:rPr lang="it-IT" dirty="0" err="1"/>
                  <a:t>corresponds</a:t>
                </a:r>
                <a:r>
                  <a:rPr lang="it-IT" baseline="0" dirty="0"/>
                  <a:t> to an </a:t>
                </a:r>
                <a:r>
                  <a:rPr lang="it-IT" baseline="0" dirty="0" err="1"/>
                  <a:t>insulator</a:t>
                </a:r>
                <a:r>
                  <a:rPr lang="it-IT" baseline="0" dirty="0"/>
                  <a:t>, </a:t>
                </a:r>
                <a:r>
                  <a:rPr lang="it-IT" baseline="0" dirty="0" err="1"/>
                  <a:t>but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now</a:t>
                </a:r>
                <a:r>
                  <a:rPr lang="it-IT" baseline="0" dirty="0"/>
                  <a:t> can </a:t>
                </a:r>
                <a:r>
                  <a:rPr lang="it-IT" dirty="0" err="1"/>
                  <a:t>describe</a:t>
                </a:r>
                <a:r>
                  <a:rPr lang="it-IT" dirty="0"/>
                  <a:t> the </a:t>
                </a:r>
                <a:r>
                  <a:rPr lang="it-IT" dirty="0" err="1"/>
                  <a:t>effect</a:t>
                </a:r>
                <a:r>
                  <a:rPr lang="it-IT" dirty="0"/>
                  <a:t> of </a:t>
                </a:r>
                <a:r>
                  <a:rPr lang="it-IT" dirty="0" err="1"/>
                  <a:t>magnetic</a:t>
                </a:r>
                <a:r>
                  <a:rPr lang="it-IT" dirty="0"/>
                  <a:t> </a:t>
                </a:r>
                <a:r>
                  <a:rPr lang="it-IT" dirty="0" err="1"/>
                  <a:t>correlation</a:t>
                </a:r>
                <a:r>
                  <a:rPr lang="it-IT" dirty="0"/>
                  <a:t> (</a:t>
                </a:r>
                <a:r>
                  <a:rPr lang="it-IT" dirty="0" err="1"/>
                  <a:t>through</a:t>
                </a:r>
                <a:r>
                  <a:rPr lang="it-IT" dirty="0"/>
                  <a:t> Coulomb </a:t>
                </a:r>
                <a:r>
                  <a:rPr lang="it-IT" dirty="0" err="1"/>
                  <a:t>electrostatic</a:t>
                </a:r>
                <a:r>
                  <a:rPr lang="it-IT" dirty="0"/>
                  <a:t> interactions)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result</a:t>
                </a:r>
                <a:r>
                  <a:rPr lang="it-IT" dirty="0"/>
                  <a:t> in </a:t>
                </a:r>
                <a:r>
                  <a:rPr lang="it-IT" dirty="0" err="1"/>
                  <a:t>phenomena</a:t>
                </a:r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</a:t>
                </a:r>
                <a:r>
                  <a:rPr lang="it-IT" dirty="0" err="1"/>
                  <a:t>antiferromagnetism</a:t>
                </a:r>
                <a:r>
                  <a:rPr lang="it-IT" dirty="0"/>
                  <a:t>.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2E52-8812-4028-A227-4DE50D755FF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864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6856A-870E-9F52-EDC1-1569CF9ED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0F8F9B7-EC10-C970-FF00-F3965EFE99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>
                <a:extLst>
                  <a:ext uri="{FF2B5EF4-FFF2-40B4-BE49-F238E27FC236}">
                    <a16:creationId xmlns:a16="http://schemas.microsoft.com/office/drawing/2014/main" id="{0D7FFC47-76BE-E297-58FE-53B967410A3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(-&gt;with the first set of </a:t>
                </a:r>
                <a:r>
                  <a:rPr lang="it-IT" dirty="0" err="1"/>
                  <a:t>animations</a:t>
                </a:r>
                <a:r>
                  <a:rPr lang="it-IT" dirty="0"/>
                  <a:t>) </a:t>
                </a:r>
                <a:r>
                  <a:rPr lang="it-IT" dirty="0" err="1"/>
                  <a:t>Remember</a:t>
                </a:r>
                <a:r>
                  <a:rPr lang="it-IT" dirty="0"/>
                  <a:t> </a:t>
                </a:r>
                <a:r>
                  <a:rPr lang="it-IT" dirty="0" err="1"/>
                  <a:t>how</a:t>
                </a:r>
                <a:r>
                  <a:rPr lang="it-IT" dirty="0"/>
                  <a:t>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calculate</a:t>
                </a:r>
                <a:r>
                  <a:rPr lang="it-IT" dirty="0"/>
                  <a:t> the </a:t>
                </a:r>
                <a:r>
                  <a:rPr lang="it-IT" dirty="0" err="1"/>
                  <a:t>magnetization</a:t>
                </a:r>
                <a:r>
                  <a:rPr lang="it-IT" dirty="0"/>
                  <a:t> for </a:t>
                </a:r>
                <a:r>
                  <a:rPr lang="it-IT" dirty="0" err="1"/>
                  <a:t>our</a:t>
                </a:r>
                <a:r>
                  <a:rPr lang="it-IT" dirty="0"/>
                  <a:t> </a:t>
                </a:r>
                <a:r>
                  <a:rPr lang="it-IT" dirty="0" err="1"/>
                  <a:t>ladder</a:t>
                </a:r>
                <a:r>
                  <a:rPr lang="it-IT" dirty="0"/>
                  <a:t> system.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then</a:t>
                </a:r>
                <a:r>
                  <a:rPr lang="it-IT" dirty="0"/>
                  <a:t> </a:t>
                </a:r>
                <a:r>
                  <a:rPr lang="it-IT" dirty="0" err="1"/>
                  <a:t>normalize</a:t>
                </a:r>
                <a:r>
                  <a:rPr lang="it-IT" dirty="0"/>
                  <a:t> to 1 by the maximum </a:t>
                </a:r>
                <a:r>
                  <a:rPr lang="it-IT" dirty="0" err="1"/>
                  <a:t>value</a:t>
                </a:r>
                <a:r>
                  <a:rPr lang="it-IT" dirty="0"/>
                  <a:t>. In </a:t>
                </a:r>
                <a:r>
                  <a:rPr lang="it-IT" dirty="0" err="1"/>
                  <a:t>order</a:t>
                </a:r>
                <a:r>
                  <a:rPr lang="it-IT" dirty="0"/>
                  <a:t> to gain a significative insight in the </a:t>
                </a:r>
                <a:r>
                  <a:rPr lang="it-IT" dirty="0" err="1"/>
                  <a:t>physical</a:t>
                </a:r>
                <a:r>
                  <a:rPr lang="it-IT" dirty="0"/>
                  <a:t> system </a:t>
                </a:r>
                <a:r>
                  <a:rPr lang="it-IT" dirty="0" err="1"/>
                  <a:t>described</a:t>
                </a:r>
                <a:r>
                  <a:rPr lang="it-IT" dirty="0"/>
                  <a:t> by a </a:t>
                </a:r>
                <a:r>
                  <a:rPr lang="it-IT" dirty="0" err="1"/>
                  <a:t>cerain</a:t>
                </a:r>
                <a:r>
                  <a:rPr lang="it-IT" dirty="0"/>
                  <a:t> model, a size scaling </a:t>
                </a:r>
                <a:r>
                  <a:rPr lang="it-IT" dirty="0" err="1"/>
                  <a:t>approach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ordinarly</a:t>
                </a:r>
                <a:r>
                  <a:rPr lang="it-IT" dirty="0"/>
                  <a:t> </a:t>
                </a:r>
                <a:r>
                  <a:rPr lang="it-IT" dirty="0" err="1"/>
                  <a:t>applied</a:t>
                </a:r>
                <a:r>
                  <a:rPr lang="it-IT" dirty="0"/>
                  <a:t> up to the </a:t>
                </a:r>
                <a:r>
                  <a:rPr lang="it-IT" dirty="0" err="1"/>
                  <a:t>highest</a:t>
                </a:r>
                <a:r>
                  <a:rPr lang="it-IT" dirty="0"/>
                  <a:t> </a:t>
                </a:r>
                <a:r>
                  <a:rPr lang="it-IT" dirty="0" err="1"/>
                  <a:t>manageble</a:t>
                </a:r>
                <a:r>
                  <a:rPr lang="it-IT" dirty="0"/>
                  <a:t> </a:t>
                </a:r>
                <a:r>
                  <a:rPr lang="it-IT" dirty="0" err="1"/>
                  <a:t>value</a:t>
                </a:r>
                <a:r>
                  <a:rPr lang="it-IT" dirty="0"/>
                  <a:t>: </a:t>
                </a:r>
                <a:r>
                  <a:rPr lang="it-IT" dirty="0" err="1"/>
                  <a:t>here</a:t>
                </a:r>
                <a:r>
                  <a:rPr lang="it-IT" dirty="0"/>
                  <a:t>, </a:t>
                </a:r>
                <a:r>
                  <a:rPr lang="it-IT" dirty="0" err="1"/>
                  <a:t>since</a:t>
                </a:r>
                <a:r>
                  <a:rPr lang="it-IT" dirty="0"/>
                  <a:t> the </a:t>
                </a:r>
                <a:r>
                  <a:rPr lang="it-IT" dirty="0" err="1"/>
                  <a:t>largest</a:t>
                </a:r>
                <a:r>
                  <a:rPr lang="it-IT" dirty="0"/>
                  <a:t> size </a:t>
                </a:r>
                <a:r>
                  <a:rPr lang="it-IT" dirty="0" err="1"/>
                  <a:t>that</a:t>
                </a:r>
                <a:r>
                  <a:rPr lang="it-IT" dirty="0"/>
                  <a:t> can be </a:t>
                </a:r>
                <a:r>
                  <a:rPr lang="it-IT" dirty="0" err="1"/>
                  <a:t>reached</a:t>
                </a:r>
                <a:r>
                  <a:rPr lang="it-IT" dirty="0"/>
                  <a:t> </a:t>
                </a:r>
                <a:r>
                  <a:rPr lang="it-IT" dirty="0" err="1"/>
                  <a:t>correspond</a:t>
                </a:r>
                <a:r>
                  <a:rPr lang="it-IT" dirty="0"/>
                  <a:t> to 24 </a:t>
                </a:r>
                <a:r>
                  <a:rPr lang="it-IT" dirty="0" err="1"/>
                  <a:t>sites</a:t>
                </a:r>
                <a:r>
                  <a:rPr lang="it-IT" dirty="0"/>
                  <a:t>,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don’t</a:t>
                </a:r>
                <a:r>
                  <a:rPr lang="it-IT" dirty="0"/>
                  <a:t> </a:t>
                </a:r>
                <a:r>
                  <a:rPr lang="it-IT" dirty="0" err="1"/>
                  <a:t>expect</a:t>
                </a:r>
                <a:r>
                  <a:rPr lang="it-IT" dirty="0"/>
                  <a:t> to </a:t>
                </a:r>
                <a:r>
                  <a:rPr lang="it-IT" dirty="0" err="1"/>
                  <a:t>get</a:t>
                </a:r>
                <a:r>
                  <a:rPr lang="it-IT" dirty="0"/>
                  <a:t> </a:t>
                </a:r>
                <a:r>
                  <a:rPr lang="it-IT" dirty="0" err="1"/>
                  <a:t>useful</a:t>
                </a:r>
                <a:r>
                  <a:rPr lang="it-IT" dirty="0"/>
                  <a:t> quantitative information, </a:t>
                </a:r>
                <a:r>
                  <a:rPr lang="it-IT" dirty="0" err="1"/>
                  <a:t>even</a:t>
                </a:r>
                <a:r>
                  <a:rPr lang="it-IT" dirty="0"/>
                  <a:t> </a:t>
                </a:r>
                <a:r>
                  <a:rPr lang="it-IT" dirty="0" err="1"/>
                  <a:t>though</a:t>
                </a:r>
                <a:r>
                  <a:rPr lang="it-IT" dirty="0"/>
                  <a:t>, </a:t>
                </a:r>
                <a:r>
                  <a:rPr lang="it-IT" dirty="0" err="1"/>
                  <a:t>at</a:t>
                </a:r>
                <a:r>
                  <a:rPr lang="it-IT" dirty="0"/>
                  <a:t> </a:t>
                </a:r>
                <a:r>
                  <a:rPr lang="it-IT" dirty="0" err="1"/>
                  <a:t>least</a:t>
                </a:r>
                <a:r>
                  <a:rPr lang="it-IT" dirty="0"/>
                  <a:t>,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should</a:t>
                </a:r>
                <a:r>
                  <a:rPr lang="it-IT" dirty="0"/>
                  <a:t> be </a:t>
                </a:r>
                <a:r>
                  <a:rPr lang="it-IT" dirty="0" err="1"/>
                  <a:t>able</a:t>
                </a:r>
                <a:r>
                  <a:rPr lang="it-IT" dirty="0"/>
                  <a:t> to make qualitative </a:t>
                </a:r>
                <a:r>
                  <a:rPr lang="it-IT" dirty="0" err="1"/>
                  <a:t>evaluation</a:t>
                </a:r>
                <a:r>
                  <a:rPr lang="it-IT" dirty="0"/>
                  <a:t> on the </a:t>
                </a:r>
                <a:r>
                  <a:rPr lang="it-IT" dirty="0" err="1"/>
                  <a:t>raw</a:t>
                </a:r>
                <a:r>
                  <a:rPr lang="it-IT" dirty="0"/>
                  <a:t> </a:t>
                </a:r>
                <a:r>
                  <a:rPr lang="it-IT" dirty="0" err="1"/>
                  <a:t>behaviour</a:t>
                </a:r>
                <a:r>
                  <a:rPr lang="it-IT" dirty="0"/>
                  <a:t> of the </a:t>
                </a:r>
                <a:r>
                  <a:rPr lang="it-IT" dirty="0" err="1"/>
                  <a:t>considered</a:t>
                </a:r>
                <a:r>
                  <a:rPr lang="it-IT" dirty="0"/>
                  <a:t> system.</a:t>
                </a:r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(-&gt;At the </a:t>
                </a:r>
                <a:r>
                  <a:rPr lang="it-IT" dirty="0" err="1"/>
                  <a:t>beginning</a:t>
                </a:r>
                <a:r>
                  <a:rPr lang="it-IT" dirty="0"/>
                  <a:t>) Thanks to the </a:t>
                </a:r>
                <a:r>
                  <a:rPr lang="it-IT" dirty="0" err="1"/>
                  <a:t>considered</a:t>
                </a:r>
                <a:r>
                  <a:rPr lang="it-IT" dirty="0"/>
                  <a:t> </a:t>
                </a:r>
                <a:r>
                  <a:rPr lang="it-IT" dirty="0" err="1"/>
                  <a:t>symmetry</a:t>
                </a:r>
                <a:r>
                  <a:rPr lang="it-IT" dirty="0"/>
                  <a:t>, the </a:t>
                </a:r>
                <a:r>
                  <a:rPr lang="it-IT" dirty="0" err="1"/>
                  <a:t>correct</a:t>
                </a:r>
                <a:r>
                  <a:rPr lang="it-IT" dirty="0"/>
                  <a:t> </a:t>
                </a:r>
                <a:r>
                  <a:rPr lang="it-IT" dirty="0" err="1"/>
                  <a:t>lowest-lying</a:t>
                </a:r>
                <a:r>
                  <a:rPr lang="it-IT" dirty="0"/>
                  <a:t> </a:t>
                </a:r>
                <a:r>
                  <a:rPr lang="it-IT" dirty="0" err="1"/>
                  <a:t>eigenvalues</a:t>
                </a:r>
                <a:r>
                  <a:rPr lang="it-IT" dirty="0"/>
                  <a:t> </a:t>
                </a:r>
                <a:r>
                  <a:rPr lang="en-GB" b="0" i="0">
                    <a:latin typeface="Cambria Math" panose="02040503050406030204" pitchFamily="18" charset="0"/>
                  </a:rPr>
                  <a:t>{𝐸 ̃_0}</a:t>
                </a:r>
                <a:r>
                  <a:rPr lang="it-IT" dirty="0"/>
                  <a:t> for </a:t>
                </a:r>
                <a:r>
                  <a:rPr lang="it-IT" dirty="0" err="1"/>
                  <a:t>all</a:t>
                </a:r>
                <a:r>
                  <a:rPr lang="it-IT" dirty="0"/>
                  <a:t> </a:t>
                </a:r>
                <a:r>
                  <a:rPr lang="en-GB" b="0" i="0">
                    <a:latin typeface="Cambria Math" panose="02040503050406030204" pitchFamily="18" charset="0"/>
                  </a:rPr>
                  <a:t>𝑆</a:t>
                </a:r>
                <a:r>
                  <a:rPr lang="it-IT" b="0" i="0">
                    <a:latin typeface="Cambria Math" panose="02040503050406030204" pitchFamily="18" charset="0"/>
                  </a:rPr>
                  <a:t>_</a:t>
                </a:r>
                <a:r>
                  <a:rPr lang="en-GB" b="0" i="0">
                    <a:latin typeface="Cambria Math" panose="02040503050406030204" pitchFamily="18" charset="0"/>
                  </a:rPr>
                  <a:t>𝑧</a:t>
                </a:r>
                <a:r>
                  <a:rPr lang="it-IT" dirty="0"/>
                  <a:t> sectors are </a:t>
                </a:r>
                <a:r>
                  <a:rPr lang="it-IT" dirty="0" err="1"/>
                  <a:t>simmply</a:t>
                </a:r>
                <a:r>
                  <a:rPr lang="it-IT" dirty="0"/>
                  <a:t> </a:t>
                </a:r>
                <a:r>
                  <a:rPr lang="it-IT" dirty="0" err="1"/>
                  <a:t>obtained</a:t>
                </a:r>
                <a:r>
                  <a:rPr lang="it-IT" dirty="0"/>
                  <a:t> </a:t>
                </a:r>
                <a:r>
                  <a:rPr lang="it-IT" dirty="0" err="1"/>
                  <a:t>summing</a:t>
                </a:r>
                <a:r>
                  <a:rPr lang="it-IT" baseline="0" dirty="0"/>
                  <a:t> –</a:t>
                </a:r>
                <a:r>
                  <a:rPr lang="it-IT" baseline="0" dirty="0" err="1"/>
                  <a:t>Sz</a:t>
                </a:r>
                <a:r>
                  <a:rPr lang="it-IT" baseline="0" dirty="0"/>
                  <a:t>*h to the </a:t>
                </a:r>
                <a:r>
                  <a:rPr lang="it-IT" baseline="0" dirty="0" err="1"/>
                  <a:t>lowest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lying</a:t>
                </a:r>
                <a:r>
                  <a:rPr lang="it-IT" baseline="0" dirty="0"/>
                  <a:t> energy </a:t>
                </a:r>
                <a:r>
                  <a:rPr lang="it-IT" baseline="0" dirty="0" err="1"/>
                  <a:t>eigenvalue</a:t>
                </a:r>
                <a:r>
                  <a:rPr lang="it-IT" baseline="0" dirty="0"/>
                  <a:t> E0</a:t>
                </a:r>
                <a:endParaRPr lang="it-IT" dirty="0"/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50228AC-F12D-F85A-CFBA-015044532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2E52-8812-4028-A227-4DE50D755FFE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685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(-&gt;With the images) In the absence of frustration, the nearest-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interaction prefers the antiferromagnetic ordering.  In contrast, the onset of next-nearest-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interaction makes the system frustrated as it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antiparallel alignment of the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nextnearest-neighboring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spins, leading to a parallel combination between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neighboring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spin pairs.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2E52-8812-4028-A227-4DE50D755FFE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282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(-&gt;) In the TR </a:t>
            </a:r>
            <a:r>
              <a:rPr lang="it-IT" dirty="0" err="1"/>
              <a:t>ladder</a:t>
            </a:r>
            <a:r>
              <a:rPr lang="it-IT" dirty="0"/>
              <a:t> for J_|_=0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separate linear chains </a:t>
            </a:r>
            <a:r>
              <a:rPr lang="it-IT" dirty="0" err="1"/>
              <a:t>each</a:t>
            </a:r>
            <a:r>
              <a:rPr lang="it-IT" dirty="0"/>
              <a:t> of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Nrungs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2E52-8812-4028-A227-4DE50D755FFE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2787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(-&gt;) In the TR </a:t>
            </a:r>
            <a:r>
              <a:rPr lang="it-IT" dirty="0" err="1"/>
              <a:t>ladder</a:t>
            </a:r>
            <a:r>
              <a:rPr lang="it-IT" dirty="0"/>
              <a:t> for J||=0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a single linear chain of </a:t>
            </a:r>
            <a:r>
              <a:rPr lang="it-IT" dirty="0" err="1"/>
              <a:t>length</a:t>
            </a:r>
            <a:r>
              <a:rPr lang="it-IT" dirty="0"/>
              <a:t> 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2E52-8812-4028-A227-4DE50D755FFE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4150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With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little</a:t>
            </a:r>
            <a:r>
              <a:rPr lang="it-IT" dirty="0"/>
              <a:t> project I put  in practice the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formalism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describe</a:t>
            </a:r>
            <a:r>
              <a:rPr lang="it-IT" dirty="0"/>
              <a:t> </a:t>
            </a:r>
            <a:r>
              <a:rPr lang="it-IT" dirty="0" err="1"/>
              <a:t>solid</a:t>
            </a:r>
            <a:r>
              <a:rPr lang="it-IT" dirty="0"/>
              <a:t> state systems </a:t>
            </a:r>
            <a:r>
              <a:rPr lang="it-IT" dirty="0" err="1"/>
              <a:t>studied</a:t>
            </a:r>
            <a:r>
              <a:rPr lang="it-IT" dirty="0"/>
              <a:t> </a:t>
            </a:r>
            <a:r>
              <a:rPr lang="it-IT" dirty="0" err="1"/>
              <a:t>throughout</a:t>
            </a:r>
            <a:r>
              <a:rPr lang="it-IT" dirty="0"/>
              <a:t> the </a:t>
            </a:r>
            <a:r>
              <a:rPr lang="it-IT" dirty="0" err="1"/>
              <a:t>course</a:t>
            </a:r>
            <a:r>
              <a:rPr lang="it-IT" dirty="0"/>
              <a:t>, </a:t>
            </a:r>
            <a:r>
              <a:rPr lang="it-IT" dirty="0" err="1"/>
              <a:t>along</a:t>
            </a:r>
            <a:r>
              <a:rPr lang="it-IT" dirty="0"/>
              <a:t> with a </a:t>
            </a:r>
            <a:r>
              <a:rPr lang="it-IT" dirty="0" err="1"/>
              <a:t>practical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 of the </a:t>
            </a:r>
            <a:r>
              <a:rPr lang="it-IT" dirty="0" err="1"/>
              <a:t>simplest</a:t>
            </a:r>
            <a:r>
              <a:rPr lang="it-IT" dirty="0"/>
              <a:t> (</a:t>
            </a:r>
            <a:r>
              <a:rPr lang="it-IT" dirty="0" err="1"/>
              <a:t>hamiltonian</a:t>
            </a:r>
            <a:r>
              <a:rPr lang="it-IT" dirty="0"/>
              <a:t>) </a:t>
            </a:r>
            <a:r>
              <a:rPr lang="it-IT" dirty="0" err="1"/>
              <a:t>diagonalization</a:t>
            </a:r>
            <a:r>
              <a:rPr lang="it-IT" dirty="0"/>
              <a:t> techniques </a:t>
            </a:r>
            <a:r>
              <a:rPr lang="it-IT" dirty="0" err="1"/>
              <a:t>employed</a:t>
            </a:r>
            <a:r>
              <a:rPr lang="it-IT" dirty="0"/>
              <a:t> in </a:t>
            </a:r>
            <a:r>
              <a:rPr lang="it-IT" dirty="0" err="1"/>
              <a:t>computational</a:t>
            </a:r>
            <a:r>
              <a:rPr lang="it-IT" dirty="0"/>
              <a:t> </a:t>
            </a:r>
            <a:r>
              <a:rPr lang="it-IT" dirty="0" err="1"/>
              <a:t>physics</a:t>
            </a:r>
            <a:r>
              <a:rPr lang="it-IT" dirty="0"/>
              <a:t>. </a:t>
            </a:r>
            <a:r>
              <a:rPr lang="it-IT" dirty="0" err="1"/>
              <a:t>Furthermore</a:t>
            </a:r>
            <a:r>
              <a:rPr lang="it-IT" dirty="0"/>
              <a:t>, </a:t>
            </a:r>
            <a:r>
              <a:rPr lang="it-IT" dirty="0" err="1"/>
              <a:t>foundations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laid</a:t>
            </a:r>
            <a:r>
              <a:rPr lang="it-IT" dirty="0"/>
              <a:t> for a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investigation</a:t>
            </a:r>
            <a:r>
              <a:rPr lang="it-IT" dirty="0"/>
              <a:t> (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literature) of more </a:t>
            </a:r>
            <a:r>
              <a:rPr lang="it-IT" dirty="0" err="1"/>
              <a:t>complex</a:t>
            </a:r>
            <a:r>
              <a:rPr lang="it-IT" dirty="0"/>
              <a:t> models with </a:t>
            </a:r>
            <a:r>
              <a:rPr lang="it-IT" dirty="0" err="1"/>
              <a:t>rather</a:t>
            </a:r>
            <a:r>
              <a:rPr lang="it-IT" dirty="0"/>
              <a:t> immediate </a:t>
            </a:r>
            <a:r>
              <a:rPr lang="it-IT" dirty="0" err="1"/>
              <a:t>consequences</a:t>
            </a:r>
            <a:r>
              <a:rPr lang="it-IT" dirty="0"/>
              <a:t> in the study of </a:t>
            </a:r>
            <a:r>
              <a:rPr lang="it-IT" dirty="0" err="1"/>
              <a:t>strongly</a:t>
            </a:r>
            <a:r>
              <a:rPr lang="it-IT" dirty="0"/>
              <a:t> </a:t>
            </a:r>
            <a:r>
              <a:rPr lang="it-IT" dirty="0" err="1"/>
              <a:t>interacting</a:t>
            </a:r>
            <a:r>
              <a:rPr lang="it-IT" dirty="0"/>
              <a:t> electron systems,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superconductors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2E52-8812-4028-A227-4DE50D755FFE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937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(-&gt;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anything</a:t>
            </a:r>
            <a:r>
              <a:rPr lang="it-IT" dirty="0"/>
              <a:t> else)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terms</a:t>
            </a:r>
            <a:r>
              <a:rPr lang="it-IT" dirty="0"/>
              <a:t> are </a:t>
            </a:r>
            <a:r>
              <a:rPr lang="it-IT" dirty="0" err="1"/>
              <a:t>present</a:t>
            </a:r>
            <a:r>
              <a:rPr lang="it-IT" dirty="0"/>
              <a:t> in the Hubbard </a:t>
            </a:r>
            <a:r>
              <a:rPr lang="it-IT" dirty="0" err="1"/>
              <a:t>hamiltonian</a:t>
            </a:r>
            <a:r>
              <a:rPr lang="it-IT" dirty="0"/>
              <a:t>, </a:t>
            </a:r>
            <a:r>
              <a:rPr lang="it-IT" dirty="0" err="1"/>
              <a:t>even</a:t>
            </a:r>
            <a:r>
              <a:rPr lang="it-IT" dirty="0"/>
              <a:t> in the </a:t>
            </a:r>
            <a:r>
              <a:rPr lang="it-IT" dirty="0" err="1"/>
              <a:t>simplest</a:t>
            </a:r>
            <a:r>
              <a:rPr lang="it-IT" dirty="0"/>
              <a:t> </a:t>
            </a:r>
            <a:r>
              <a:rPr lang="it-IT" dirty="0" err="1"/>
              <a:t>configurations</a:t>
            </a:r>
            <a:r>
              <a:rPr lang="it-IT" dirty="0"/>
              <a:t> the model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proved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difficult</a:t>
            </a:r>
            <a:r>
              <a:rPr lang="it-IT" dirty="0"/>
              <a:t> for </a:t>
            </a:r>
            <a:r>
              <a:rPr lang="it-IT" dirty="0" err="1"/>
              <a:t>exact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, </a:t>
            </a:r>
            <a:r>
              <a:rPr lang="it-IT" dirty="0" err="1"/>
              <a:t>although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interesting</a:t>
            </a:r>
            <a:r>
              <a:rPr lang="it-IT" dirty="0"/>
              <a:t> </a:t>
            </a:r>
            <a:r>
              <a:rPr lang="it-IT" dirty="0" err="1"/>
              <a:t>properties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exctracted</a:t>
            </a:r>
            <a:r>
              <a:rPr lang="it-IT" dirty="0"/>
              <a:t> in special </a:t>
            </a:r>
            <a:r>
              <a:rPr lang="it-IT" dirty="0" err="1"/>
              <a:t>cases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, for </a:t>
            </a:r>
            <a:r>
              <a:rPr lang="it-IT" dirty="0" err="1"/>
              <a:t>example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electrons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sites</a:t>
            </a:r>
            <a:r>
              <a:rPr lang="it-IT" dirty="0"/>
              <a:t> (n=N/L=1) </a:t>
            </a:r>
            <a:r>
              <a:rPr lang="it-IT" dirty="0" err="1"/>
              <a:t>then</a:t>
            </a:r>
            <a:r>
              <a:rPr lang="it-IT" dirty="0"/>
              <a:t>: In the </a:t>
            </a:r>
            <a:r>
              <a:rPr lang="it-IT" dirty="0" err="1"/>
              <a:t>limit</a:t>
            </a:r>
            <a:r>
              <a:rPr lang="it-IT" dirty="0"/>
              <a:t> of </a:t>
            </a:r>
            <a:r>
              <a:rPr lang="it-IT" dirty="0" err="1"/>
              <a:t>neglible</a:t>
            </a:r>
            <a:r>
              <a:rPr lang="it-IT" dirty="0"/>
              <a:t> </a:t>
            </a:r>
            <a:r>
              <a:rPr lang="it-IT" dirty="0" err="1"/>
              <a:t>intrasite</a:t>
            </a:r>
            <a:r>
              <a:rPr lang="it-IT" dirty="0"/>
              <a:t> </a:t>
            </a:r>
            <a:r>
              <a:rPr lang="it-IT" dirty="0" err="1"/>
              <a:t>repulsion</a:t>
            </a:r>
            <a:r>
              <a:rPr lang="it-IT" dirty="0"/>
              <a:t> (U&lt;&lt;T) one </a:t>
            </a:r>
            <a:r>
              <a:rPr lang="it-IT" dirty="0" err="1"/>
              <a:t>has</a:t>
            </a:r>
            <a:r>
              <a:rPr lang="it-IT" dirty="0"/>
              <a:t> an </a:t>
            </a:r>
            <a:r>
              <a:rPr lang="it-IT" dirty="0" err="1"/>
              <a:t>ordinary</a:t>
            </a:r>
            <a:r>
              <a:rPr lang="it-IT" dirty="0"/>
              <a:t> </a:t>
            </a:r>
            <a:r>
              <a:rPr lang="it-IT" dirty="0" err="1"/>
              <a:t>half-filled</a:t>
            </a:r>
            <a:r>
              <a:rPr lang="it-IT" dirty="0"/>
              <a:t> </a:t>
            </a:r>
            <a:r>
              <a:rPr lang="it-IT" dirty="0" err="1"/>
              <a:t>metallic</a:t>
            </a:r>
            <a:r>
              <a:rPr lang="it-IT" dirty="0"/>
              <a:t> band; In the opposite </a:t>
            </a:r>
            <a:r>
              <a:rPr lang="it-IT" dirty="0" err="1"/>
              <a:t>limit</a:t>
            </a:r>
            <a:r>
              <a:rPr lang="it-IT" dirty="0"/>
              <a:t> (U&gt;&gt;T), one can derive an </a:t>
            </a:r>
            <a:r>
              <a:rPr lang="it-IT" dirty="0" err="1"/>
              <a:t>antiferromagnetic</a:t>
            </a:r>
            <a:r>
              <a:rPr lang="it-IT" dirty="0"/>
              <a:t> spin model to </a:t>
            </a:r>
            <a:r>
              <a:rPr lang="it-IT" dirty="0" err="1"/>
              <a:t>describe</a:t>
            </a:r>
            <a:r>
              <a:rPr lang="it-IT" dirty="0"/>
              <a:t> the low-</a:t>
            </a:r>
            <a:r>
              <a:rPr lang="it-IT" dirty="0" err="1"/>
              <a:t>lying</a:t>
            </a:r>
            <a:r>
              <a:rPr lang="it-IT" dirty="0"/>
              <a:t> </a:t>
            </a:r>
            <a:r>
              <a:rPr lang="it-IT" dirty="0" err="1"/>
              <a:t>excitations</a:t>
            </a:r>
            <a:r>
              <a:rPr lang="it-IT" dirty="0"/>
              <a:t> (‘</a:t>
            </a:r>
            <a:r>
              <a:rPr lang="it-IT" dirty="0" err="1"/>
              <a:t>Heisemberg</a:t>
            </a:r>
            <a:r>
              <a:rPr lang="it-IT" dirty="0"/>
              <a:t>’ </a:t>
            </a:r>
            <a:r>
              <a:rPr lang="it-IT" dirty="0" err="1"/>
              <a:t>hamiltonian</a:t>
            </a:r>
            <a:r>
              <a:rPr lang="it-IT" dirty="0"/>
              <a:t>, J=4t2/u). No one, </a:t>
            </a:r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rigorous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to the </a:t>
            </a:r>
            <a:r>
              <a:rPr lang="it-IT" dirty="0" err="1"/>
              <a:t>transition</a:t>
            </a:r>
            <a:r>
              <a:rPr lang="it-IT" dirty="0"/>
              <a:t> from a non </a:t>
            </a:r>
            <a:r>
              <a:rPr lang="it-IT" dirty="0" err="1"/>
              <a:t>magnetic</a:t>
            </a:r>
            <a:r>
              <a:rPr lang="it-IT" dirty="0"/>
              <a:t> metal to an </a:t>
            </a:r>
            <a:r>
              <a:rPr lang="it-IT" dirty="0" err="1"/>
              <a:t>antiferromagnetic</a:t>
            </a:r>
            <a:r>
              <a:rPr lang="it-IT" dirty="0"/>
              <a:t> </a:t>
            </a:r>
            <a:r>
              <a:rPr lang="it-IT" dirty="0" err="1"/>
              <a:t>insulator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t/u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varied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model!</a:t>
            </a:r>
          </a:p>
          <a:p>
            <a:r>
              <a:rPr lang="it-IT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(-&gt;After the </a:t>
            </a:r>
            <a:r>
              <a:rPr lang="it-IT" dirty="0" err="1"/>
              <a:t>Heisemberg</a:t>
            </a:r>
            <a:r>
              <a:rPr lang="it-IT" dirty="0"/>
              <a:t> H) </a:t>
            </a:r>
            <a:r>
              <a:rPr lang="it-IT" dirty="0" err="1"/>
              <a:t>Differently</a:t>
            </a:r>
            <a:r>
              <a:rPr lang="it-IT" dirty="0"/>
              <a:t> from the </a:t>
            </a:r>
            <a:r>
              <a:rPr lang="it-IT" dirty="0" err="1"/>
              <a:t>ferromagnetism</a:t>
            </a:r>
            <a:r>
              <a:rPr lang="it-IT" dirty="0"/>
              <a:t>, </a:t>
            </a:r>
            <a:r>
              <a:rPr lang="it-IT" dirty="0" err="1"/>
              <a:t>typical</a:t>
            </a:r>
            <a:r>
              <a:rPr lang="it-IT" dirty="0"/>
              <a:t> </a:t>
            </a:r>
            <a:r>
              <a:rPr lang="it-IT" dirty="0" err="1"/>
              <a:t>antiferromagnetic</a:t>
            </a:r>
            <a:r>
              <a:rPr lang="it-IT" dirty="0"/>
              <a:t> systems (</a:t>
            </a:r>
            <a:r>
              <a:rPr lang="it-IT" dirty="0" err="1"/>
              <a:t>where</a:t>
            </a:r>
            <a:r>
              <a:rPr lang="it-IT" dirty="0"/>
              <a:t> the interactions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magnetic</a:t>
            </a:r>
            <a:r>
              <a:rPr lang="it-IT" dirty="0"/>
              <a:t> moments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to </a:t>
            </a:r>
            <a:r>
              <a:rPr lang="it-IT" dirty="0" err="1"/>
              <a:t>tent</a:t>
            </a:r>
            <a:r>
              <a:rPr lang="it-IT" dirty="0"/>
              <a:t> to </a:t>
            </a:r>
            <a:r>
              <a:rPr lang="it-IT" dirty="0" err="1"/>
              <a:t>realize</a:t>
            </a:r>
            <a:r>
              <a:rPr lang="it-IT" dirty="0"/>
              <a:t> a </a:t>
            </a:r>
            <a:r>
              <a:rPr lang="it-IT" dirty="0" err="1"/>
              <a:t>configuration</a:t>
            </a:r>
            <a:r>
              <a:rPr lang="it-IT" dirty="0"/>
              <a:t> of minimal energy </a:t>
            </a:r>
            <a:r>
              <a:rPr lang="it-IT" dirty="0" err="1"/>
              <a:t>when</a:t>
            </a:r>
            <a:r>
              <a:rPr lang="it-IT" dirty="0"/>
              <a:t> the spins are anti-</a:t>
            </a:r>
            <a:r>
              <a:rPr lang="it-IT" dirty="0" err="1"/>
              <a:t>parallel</a:t>
            </a:r>
            <a:r>
              <a:rPr lang="it-IT" dirty="0"/>
              <a:t>) can </a:t>
            </a:r>
            <a:r>
              <a:rPr lang="it-IT" dirty="0" err="1"/>
              <a:t>bring</a:t>
            </a:r>
            <a:r>
              <a:rPr lang="it-IT" dirty="0"/>
              <a:t> to </a:t>
            </a:r>
            <a:r>
              <a:rPr lang="it-IT" dirty="0" err="1"/>
              <a:t>several</a:t>
            </a:r>
            <a:r>
              <a:rPr lang="it-IT" dirty="0"/>
              <a:t> minimum energy </a:t>
            </a:r>
            <a:r>
              <a:rPr lang="it-IT" dirty="0" err="1"/>
              <a:t>configurations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the ground state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in the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simple</a:t>
            </a:r>
            <a:r>
              <a:rPr lang="it-IT" dirty="0"/>
              <a:t> case of a linear chain!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2E52-8812-4028-A227-4DE50D755FF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588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(-&gt;After the </a:t>
            </a:r>
            <a:r>
              <a:rPr lang="it-IT" dirty="0" err="1"/>
              <a:t>parameters</a:t>
            </a:r>
            <a:r>
              <a:rPr lang="it-IT" dirty="0"/>
              <a:t> are </a:t>
            </a:r>
            <a:r>
              <a:rPr lang="it-IT" dirty="0" err="1"/>
              <a:t>defined</a:t>
            </a:r>
            <a:r>
              <a:rPr lang="it-IT" dirty="0"/>
              <a:t>) PBC on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legs</a:t>
            </a:r>
            <a:r>
              <a:rPr lang="it-IT" dirty="0"/>
              <a:t> of the </a:t>
            </a:r>
            <a:r>
              <a:rPr lang="it-IT" dirty="0" err="1"/>
              <a:t>ladder</a:t>
            </a:r>
            <a:r>
              <a:rPr lang="it-IT" dirty="0"/>
              <a:t>.</a:t>
            </a:r>
          </a:p>
          <a:p>
            <a:r>
              <a:rPr lang="it-IT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(-&gt;After the </a:t>
            </a:r>
            <a:r>
              <a:rPr lang="it-IT" dirty="0" err="1"/>
              <a:t>previous</a:t>
            </a:r>
            <a:r>
              <a:rPr lang="it-IT" dirty="0"/>
              <a:t>)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rungs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frustration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simple</a:t>
            </a:r>
            <a:r>
              <a:rPr lang="it-IT" dirty="0"/>
              <a:t> case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2E52-8812-4028-A227-4DE50D755FF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651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it-IT" dirty="0"/>
                  <a:t>(-&gt;</a:t>
                </a:r>
                <a:r>
                  <a:rPr lang="it-IT" dirty="0" err="1"/>
                  <a:t>Before</a:t>
                </a:r>
                <a:r>
                  <a:rPr lang="it-IT" dirty="0"/>
                  <a:t> the first formula) Algorithm to </a:t>
                </a:r>
                <a:r>
                  <a:rPr lang="it-IT" dirty="0" err="1"/>
                  <a:t>encode</a:t>
                </a:r>
                <a:r>
                  <a:rPr lang="it-IT" dirty="0"/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states</a:t>
                </a:r>
                <a:r>
                  <a:rPr lang="it-IT" dirty="0"/>
                  <a:t> </a:t>
                </a:r>
                <a:r>
                  <a:rPr lang="it-IT" dirty="0" err="1"/>
                  <a:t>written</a:t>
                </a:r>
                <a:r>
                  <a:rPr lang="it-IT" dirty="0"/>
                  <a:t> in the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it-IT" dirty="0"/>
                  <a:t>-</a:t>
                </a:r>
                <a:r>
                  <a:rPr lang="it-IT" dirty="0" err="1"/>
                  <a:t>basis</a:t>
                </a:r>
                <a:r>
                  <a:rPr lang="it-IT" dirty="0"/>
                  <a:t> </a:t>
                </a:r>
                <a:r>
                  <a:rPr lang="it-IT" dirty="0" err="1"/>
                  <a:t>into</a:t>
                </a:r>
                <a:r>
                  <a:rPr lang="it-IT" dirty="0"/>
                  <a:t> </a:t>
                </a:r>
                <a:r>
                  <a:rPr lang="it-IT" dirty="0" err="1"/>
                  <a:t>integers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it-IT" dirty="0"/>
                  <a:t>(-&gt;</a:t>
                </a:r>
                <a:r>
                  <a:rPr lang="it-IT" dirty="0" err="1"/>
                  <a:t>Before</a:t>
                </a:r>
                <a:r>
                  <a:rPr lang="it-IT" dirty="0"/>
                  <a:t> the first formula) Algorithm to </a:t>
                </a:r>
                <a:r>
                  <a:rPr lang="it-IT" dirty="0" err="1"/>
                  <a:t>encode</a:t>
                </a:r>
                <a:r>
                  <a:rPr lang="it-IT" dirty="0"/>
                  <a:t> the </a:t>
                </a:r>
                <a:r>
                  <a:rPr lang="en-GB" b="0" i="0">
                    <a:latin typeface="Cambria Math" panose="02040503050406030204" pitchFamily="18" charset="0"/>
                  </a:rPr>
                  <a:t>2</a:t>
                </a:r>
                <a:r>
                  <a:rPr lang="it-IT" b="0" i="0">
                    <a:latin typeface="Cambria Math" panose="02040503050406030204" pitchFamily="18" charset="0"/>
                  </a:rPr>
                  <a:t>^</a:t>
                </a:r>
                <a:r>
                  <a:rPr lang="en-GB" b="0" i="0">
                    <a:latin typeface="Cambria Math" panose="02040503050406030204" pitchFamily="18" charset="0"/>
                  </a:rPr>
                  <a:t>𝐿</a:t>
                </a:r>
                <a:r>
                  <a:rPr lang="it-IT" dirty="0"/>
                  <a:t> </a:t>
                </a:r>
                <a:r>
                  <a:rPr lang="it-IT" dirty="0" err="1"/>
                  <a:t>states</a:t>
                </a:r>
                <a:r>
                  <a:rPr lang="it-IT" dirty="0"/>
                  <a:t> </a:t>
                </a:r>
                <a:r>
                  <a:rPr lang="it-IT" dirty="0" err="1"/>
                  <a:t>written</a:t>
                </a:r>
                <a:r>
                  <a:rPr lang="it-IT" dirty="0"/>
                  <a:t> in the</a:t>
                </a:r>
                <a:r>
                  <a:rPr lang="en-GB" b="0" i="0">
                    <a:latin typeface="Cambria Math" panose="02040503050406030204" pitchFamily="18" charset="0"/>
                  </a:rPr>
                  <a:t> 𝑆</a:t>
                </a:r>
                <a:r>
                  <a:rPr lang="it-IT" b="0" i="0">
                    <a:latin typeface="Cambria Math" panose="02040503050406030204" pitchFamily="18" charset="0"/>
                  </a:rPr>
                  <a:t>_</a:t>
                </a:r>
                <a:r>
                  <a:rPr lang="en-GB" b="0" i="0">
                    <a:latin typeface="Cambria Math" panose="02040503050406030204" pitchFamily="18" charset="0"/>
                  </a:rPr>
                  <a:t>𝑧</a:t>
                </a:r>
                <a:r>
                  <a:rPr lang="it-IT" dirty="0"/>
                  <a:t>-</a:t>
                </a:r>
                <a:r>
                  <a:rPr lang="it-IT" dirty="0" err="1"/>
                  <a:t>basis</a:t>
                </a:r>
                <a:r>
                  <a:rPr lang="it-IT" dirty="0"/>
                  <a:t> </a:t>
                </a:r>
                <a:r>
                  <a:rPr lang="it-IT" dirty="0" err="1"/>
                  <a:t>into</a:t>
                </a:r>
                <a:r>
                  <a:rPr lang="it-IT" dirty="0"/>
                  <a:t> </a:t>
                </a:r>
                <a:r>
                  <a:rPr lang="it-IT" dirty="0" err="1"/>
                  <a:t>integers</a:t>
                </a:r>
                <a:r>
                  <a:rPr lang="it-IT" dirty="0"/>
                  <a:t> </a:t>
                </a:r>
                <a:r>
                  <a:rPr lang="it-IT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</a:t>
                </a:r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2E52-8812-4028-A227-4DE50D755FF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2750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(-&gt;At the </a:t>
                </a:r>
                <a:r>
                  <a:rPr lang="it-IT" dirty="0" err="1"/>
                  <a:t>beginning</a:t>
                </a:r>
                <a:r>
                  <a:rPr lang="it-IT" dirty="0"/>
                  <a:t>) </a:t>
                </a:r>
                <a:r>
                  <a:rPr lang="it-IT" dirty="0" err="1"/>
                  <a:t>Before</a:t>
                </a:r>
                <a:r>
                  <a:rPr lang="it-IT" dirty="0"/>
                  <a:t> </a:t>
                </a:r>
                <a:r>
                  <a:rPr lang="it-IT" dirty="0" err="1"/>
                  <a:t>proceding</a:t>
                </a:r>
                <a:r>
                  <a:rPr lang="it-IT" dirty="0"/>
                  <a:t> </a:t>
                </a:r>
                <a:r>
                  <a:rPr lang="it-IT" dirty="0" err="1"/>
                  <a:t>any</a:t>
                </a:r>
                <a:r>
                  <a:rPr lang="it-IT" dirty="0"/>
                  <a:t> </a:t>
                </a:r>
                <a:r>
                  <a:rPr lang="it-IT" dirty="0" err="1"/>
                  <a:t>further</a:t>
                </a:r>
                <a:r>
                  <a:rPr lang="it-IT" dirty="0"/>
                  <a:t>,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discuss</a:t>
                </a:r>
                <a:r>
                  <a:rPr lang="it-IT" dirty="0"/>
                  <a:t> the </a:t>
                </a:r>
                <a:r>
                  <a:rPr lang="it-IT" dirty="0" err="1"/>
                  <a:t>issue</a:t>
                </a:r>
                <a:r>
                  <a:rPr lang="it-IT" dirty="0"/>
                  <a:t> of the SYMMETRIES of the HAMILTONIAN. </a:t>
                </a:r>
                <a:r>
                  <a:rPr lang="it-IT" dirty="0" err="1"/>
                  <a:t>Indeed</a:t>
                </a:r>
                <a:r>
                  <a:rPr lang="it-IT" dirty="0"/>
                  <a:t>, </a:t>
                </a:r>
                <a:r>
                  <a:rPr lang="it-IT" dirty="0" err="1"/>
                  <a:t>if</a:t>
                </a:r>
                <a:r>
                  <a:rPr lang="it-IT" dirty="0"/>
                  <a:t> H shows some </a:t>
                </a:r>
                <a:r>
                  <a:rPr lang="it-IT" dirty="0" err="1"/>
                  <a:t>symmetry</a:t>
                </a:r>
                <a:r>
                  <a:rPr lang="it-IT" dirty="0"/>
                  <a:t> (i.e. [H,A]=0 for some operator A), </a:t>
                </a:r>
                <a:r>
                  <a:rPr lang="it-IT" dirty="0" err="1"/>
                  <a:t>it</a:t>
                </a:r>
                <a:r>
                  <a:rPr lang="it-IT" dirty="0"/>
                  <a:t> can be </a:t>
                </a:r>
                <a:r>
                  <a:rPr lang="it-IT" dirty="0" err="1"/>
                  <a:t>block-diagonalized</a:t>
                </a:r>
                <a:r>
                  <a:rPr lang="it-IT" dirty="0"/>
                  <a:t>, </a:t>
                </a:r>
                <a:r>
                  <a:rPr lang="it-IT" dirty="0" err="1"/>
                  <a:t>allowing</a:t>
                </a:r>
                <a:r>
                  <a:rPr lang="it-IT" dirty="0"/>
                  <a:t> </a:t>
                </a:r>
                <a:r>
                  <a:rPr lang="it-IT" dirty="0" err="1"/>
                  <a:t>us</a:t>
                </a:r>
                <a:r>
                  <a:rPr lang="it-IT" dirty="0"/>
                  <a:t> to work on single </a:t>
                </a:r>
                <a:r>
                  <a:rPr lang="it-IT" dirty="0" err="1"/>
                  <a:t>sectors</a:t>
                </a:r>
                <a:r>
                  <a:rPr lang="it-IT" dirty="0"/>
                  <a:t> </a:t>
                </a:r>
                <a:r>
                  <a:rPr lang="it-IT" dirty="0" err="1"/>
                  <a:t>identified</a:t>
                </a:r>
                <a:r>
                  <a:rPr lang="it-IT" dirty="0"/>
                  <a:t> by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eigenvalue</a:t>
                </a:r>
                <a:r>
                  <a:rPr lang="it-IT" dirty="0"/>
                  <a:t> of A, </a:t>
                </a:r>
                <a:r>
                  <a:rPr lang="it-IT" dirty="0" err="1"/>
                  <a:t>resulting</a:t>
                </a:r>
                <a:r>
                  <a:rPr lang="it-IT" dirty="0"/>
                  <a:t> in a </a:t>
                </a:r>
                <a:r>
                  <a:rPr lang="it-IT" dirty="0" err="1"/>
                  <a:t>reduction</a:t>
                </a:r>
                <a:r>
                  <a:rPr lang="it-IT" dirty="0"/>
                  <a:t> of </a:t>
                </a:r>
                <a:r>
                  <a:rPr lang="it-IT" dirty="0" err="1"/>
                  <a:t>computational</a:t>
                </a:r>
                <a:r>
                  <a:rPr lang="it-IT" dirty="0"/>
                  <a:t> </a:t>
                </a:r>
                <a:r>
                  <a:rPr lang="it-IT" dirty="0" err="1"/>
                  <a:t>efforts</a:t>
                </a:r>
                <a:r>
                  <a:rPr lang="it-IT" dirty="0"/>
                  <a:t> and times! In </a:t>
                </a:r>
                <a:r>
                  <a:rPr lang="it-IT" dirty="0" err="1"/>
                  <a:t>our</a:t>
                </a:r>
                <a:r>
                  <a:rPr lang="it-IT" dirty="0"/>
                  <a:t> case, for </a:t>
                </a:r>
                <a:r>
                  <a:rPr lang="it-IT" dirty="0" err="1"/>
                  <a:t>instance</a:t>
                </a:r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can be </a:t>
                </a:r>
                <a:r>
                  <a:rPr lang="it-IT" dirty="0" err="1"/>
                  <a:t>shown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[H, </a:t>
                </a:r>
                <a:r>
                  <a:rPr lang="it-IT" dirty="0" err="1"/>
                  <a:t>Sz</a:t>
                </a:r>
                <a:r>
                  <a:rPr lang="it-IT" dirty="0"/>
                  <a:t>]=0 and so the full </a:t>
                </a:r>
                <a:r>
                  <a:rPr lang="it-IT" dirty="0" err="1"/>
                  <a:t>hamiltonian</a:t>
                </a:r>
                <a:r>
                  <a:rPr lang="it-IT" dirty="0"/>
                  <a:t> can be cast </a:t>
                </a:r>
                <a:r>
                  <a:rPr lang="it-IT" dirty="0" err="1"/>
                  <a:t>into</a:t>
                </a:r>
                <a:r>
                  <a:rPr lang="it-IT" dirty="0"/>
                  <a:t> a </a:t>
                </a:r>
                <a:r>
                  <a:rPr lang="it-IT" dirty="0" err="1"/>
                  <a:t>block</a:t>
                </a:r>
                <a:r>
                  <a:rPr lang="it-IT" dirty="0"/>
                  <a:t> </a:t>
                </a:r>
                <a:r>
                  <a:rPr lang="it-IT" dirty="0" err="1"/>
                  <a:t>diagonal</a:t>
                </a:r>
                <a:r>
                  <a:rPr lang="it-IT" dirty="0"/>
                  <a:t> form of </a:t>
                </a:r>
                <a:r>
                  <a:rPr lang="it-IT" dirty="0" err="1"/>
                  <a:t>Sz</a:t>
                </a:r>
                <a:r>
                  <a:rPr lang="it-IT" dirty="0"/>
                  <a:t>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sectors</a:t>
                </a:r>
                <a:r>
                  <a:rPr lang="it-IT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(-&gt;After </a:t>
                </a:r>
                <a:r>
                  <a:rPr lang="it-IT" dirty="0" err="1"/>
                  <a:t>showing</a:t>
                </a:r>
                <a:r>
                  <a:rPr lang="it-IT" dirty="0"/>
                  <a:t> the </a:t>
                </a:r>
                <a:r>
                  <a:rPr lang="it-IT" dirty="0" err="1"/>
                  <a:t>hamiltonian</a:t>
                </a:r>
                <a:r>
                  <a:rPr lang="it-IT" dirty="0"/>
                  <a:t>) </a:t>
                </a:r>
                <a:r>
                  <a:rPr lang="it-IT" dirty="0" err="1"/>
                  <a:t>While</a:t>
                </a:r>
                <a:r>
                  <a:rPr lang="it-IT" dirty="0"/>
                  <a:t> the </a:t>
                </a:r>
                <a:r>
                  <a:rPr lang="it-IT" dirty="0" err="1"/>
                  <a:t>total</a:t>
                </a:r>
                <a:r>
                  <a:rPr lang="it-IT" dirty="0"/>
                  <a:t> </a:t>
                </a:r>
                <a:r>
                  <a:rPr lang="it-IT" dirty="0" err="1"/>
                  <a:t>hamiltonian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</a:t>
                </a:r>
                <a:r>
                  <a:rPr lang="it-IT" dirty="0" err="1"/>
                  <a:t>dimension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it-IT" dirty="0"/>
                  <a:t>, working with the </a:t>
                </a:r>
                <a:r>
                  <a:rPr lang="it-IT" dirty="0" err="1"/>
                  <a:t>blocks</a:t>
                </a:r>
                <a:r>
                  <a:rPr lang="it-IT" dirty="0"/>
                  <a:t> </a:t>
                </a:r>
                <a:r>
                  <a:rPr lang="it-IT" dirty="0" err="1"/>
                  <a:t>allows</a:t>
                </a:r>
                <a:r>
                  <a:rPr lang="it-IT" dirty="0"/>
                  <a:t> </a:t>
                </a:r>
                <a:r>
                  <a:rPr lang="it-IT" dirty="0" err="1"/>
                  <a:t>us</a:t>
                </a:r>
                <a:r>
                  <a:rPr lang="it-IT" dirty="0"/>
                  <a:t> to deal with sub-</a:t>
                </a:r>
                <a:r>
                  <a:rPr lang="it-IT" dirty="0" err="1"/>
                  <a:t>matrices</a:t>
                </a:r>
                <a:r>
                  <a:rPr lang="it-IT" baseline="0" dirty="0"/>
                  <a:t> of </a:t>
                </a:r>
                <a:r>
                  <a:rPr lang="it-IT" baseline="0" dirty="0" err="1"/>
                  <a:t>lower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dimension</a:t>
                </a:r>
                <a:r>
                  <a:rPr lang="it-IT" baseline="0" dirty="0"/>
                  <a:t>. </a:t>
                </a:r>
                <a:r>
                  <a:rPr lang="it-IT" baseline="0" dirty="0" err="1"/>
                  <a:t>It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is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indeed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this</a:t>
                </a:r>
                <a:r>
                  <a:rPr lang="it-IT" baseline="0" dirty="0"/>
                  <a:t> feature, </a:t>
                </a:r>
                <a:r>
                  <a:rPr lang="it-IT" baseline="0" dirty="0" err="1"/>
                  <a:t>along</a:t>
                </a:r>
                <a:r>
                  <a:rPr lang="it-IT" baseline="0" dirty="0"/>
                  <a:t> with the </a:t>
                </a:r>
                <a:r>
                  <a:rPr lang="it-IT" baseline="0" dirty="0" err="1"/>
                  <a:t>implementation</a:t>
                </a:r>
                <a:r>
                  <a:rPr lang="it-IT" baseline="0" dirty="0"/>
                  <a:t> of the sparse </a:t>
                </a:r>
                <a:r>
                  <a:rPr lang="it-IT" baseline="0" dirty="0" err="1"/>
                  <a:t>matrix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formalism</a:t>
                </a:r>
                <a:r>
                  <a:rPr lang="it-IT" baseline="0" dirty="0"/>
                  <a:t> (</a:t>
                </a:r>
                <a:r>
                  <a:rPr lang="it-IT" baseline="0" dirty="0" err="1"/>
                  <a:t>saving</a:t>
                </a:r>
                <a:r>
                  <a:rPr lang="it-IT" baseline="0" dirty="0"/>
                  <a:t> just the non zero entries of a </a:t>
                </a:r>
                <a:r>
                  <a:rPr lang="it-IT" baseline="0" dirty="0" err="1"/>
                  <a:t>matrix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that</a:t>
                </a:r>
                <a:r>
                  <a:rPr lang="it-IT" baseline="0" dirty="0"/>
                  <a:t>, </a:t>
                </a:r>
                <a:r>
                  <a:rPr lang="it-IT" baseline="0" dirty="0" err="1"/>
                  <a:t>because</a:t>
                </a:r>
                <a:r>
                  <a:rPr lang="it-IT" baseline="0" dirty="0"/>
                  <a:t> of the </a:t>
                </a:r>
                <a:r>
                  <a:rPr lang="it-IT" baseline="0" dirty="0" err="1"/>
                  <a:t>local</a:t>
                </a:r>
                <a:r>
                  <a:rPr lang="it-IT" baseline="0" dirty="0"/>
                  <a:t> nature of the interactions, </a:t>
                </a:r>
                <a:r>
                  <a:rPr lang="it-IT" baseline="0" dirty="0" err="1"/>
                  <a:t>has</a:t>
                </a:r>
                <a:r>
                  <a:rPr lang="it-IT" baseline="0" dirty="0"/>
                  <a:t> a </a:t>
                </a:r>
                <a:r>
                  <a:rPr lang="it-IT" baseline="0" dirty="0" err="1"/>
                  <a:t>lot</a:t>
                </a:r>
                <a:r>
                  <a:rPr lang="it-IT" baseline="0" dirty="0"/>
                  <a:t> of </a:t>
                </a:r>
                <a:r>
                  <a:rPr lang="it-IT" baseline="0" dirty="0" err="1"/>
                  <a:t>null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elements</a:t>
                </a:r>
                <a:r>
                  <a:rPr lang="it-IT" baseline="0" dirty="0"/>
                  <a:t>) </a:t>
                </a:r>
                <a:r>
                  <a:rPr lang="it-IT" baseline="0" dirty="0" err="1"/>
                  <a:t>that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allow</a:t>
                </a:r>
                <a:r>
                  <a:rPr lang="it-IT" baseline="0" dirty="0"/>
                  <a:t> the major </a:t>
                </a:r>
                <a:r>
                  <a:rPr lang="it-IT" baseline="0" dirty="0" err="1"/>
                  <a:t>speeding</a:t>
                </a:r>
                <a:r>
                  <a:rPr lang="it-IT" baseline="0" dirty="0"/>
                  <a:t> up of the code.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aseline="0" dirty="0"/>
                  <a:t>(-&gt;With the energy </a:t>
                </a:r>
                <a:r>
                  <a:rPr lang="it-IT" baseline="0" dirty="0" err="1"/>
                  <a:t>spectrum</a:t>
                </a:r>
                <a:r>
                  <a:rPr lang="it-IT" baseline="0" dirty="0"/>
                  <a:t>) An easy </a:t>
                </a:r>
                <a:r>
                  <a:rPr lang="it-IT" baseline="0" dirty="0" err="1"/>
                  <a:t>application</a:t>
                </a:r>
                <a:r>
                  <a:rPr lang="it-IT" baseline="0" dirty="0"/>
                  <a:t> of the </a:t>
                </a:r>
                <a:r>
                  <a:rPr lang="it-IT" baseline="0" dirty="0" err="1"/>
                  <a:t>block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formalism</a:t>
                </a:r>
                <a:r>
                  <a:rPr lang="it-IT" baseline="0" dirty="0"/>
                  <a:t> in the case of a single S=1/2 chain with L=4. The </a:t>
                </a:r>
                <a:r>
                  <a:rPr lang="it-IT" baseline="0" dirty="0" err="1"/>
                  <a:t>ladder</a:t>
                </a:r>
                <a:r>
                  <a:rPr lang="it-IT" baseline="0" dirty="0"/>
                  <a:t> case </a:t>
                </a:r>
                <a:r>
                  <a:rPr lang="it-IT" baseline="0" dirty="0" err="1"/>
                  <a:t>will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provide</a:t>
                </a:r>
                <a:r>
                  <a:rPr lang="it-IT" baseline="0" dirty="0"/>
                  <a:t> in general a </a:t>
                </a:r>
                <a:r>
                  <a:rPr lang="it-IT" baseline="0" dirty="0" err="1"/>
                  <a:t>reacher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spectrum</a:t>
                </a:r>
                <a:r>
                  <a:rPr lang="it-IT" baseline="0" dirty="0"/>
                  <a:t>, </a:t>
                </a:r>
                <a:r>
                  <a:rPr lang="it-IT" baseline="0" dirty="0" err="1"/>
                  <a:t>but</a:t>
                </a:r>
                <a:r>
                  <a:rPr lang="it-IT" baseline="0" dirty="0"/>
                  <a:t> the key idea of </a:t>
                </a:r>
                <a:r>
                  <a:rPr lang="it-IT" baseline="0" dirty="0" err="1"/>
                  <a:t>considering</a:t>
                </a:r>
                <a:r>
                  <a:rPr lang="it-IT" baseline="0" dirty="0"/>
                  <a:t> the </a:t>
                </a:r>
                <a:r>
                  <a:rPr lang="it-IT" baseline="0" dirty="0" err="1"/>
                  <a:t>lowest-lying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eigenvalues</a:t>
                </a:r>
                <a:r>
                  <a:rPr lang="it-IT" baseline="0" dirty="0"/>
                  <a:t> for </a:t>
                </a:r>
                <a:r>
                  <a:rPr lang="it-IT" baseline="0" dirty="0" err="1"/>
                  <a:t>each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sector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remains</a:t>
                </a:r>
                <a:r>
                  <a:rPr lang="it-IT" baseline="0" dirty="0"/>
                  <a:t>.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(-&gt;At the </a:t>
                </a:r>
                <a:r>
                  <a:rPr lang="it-IT" dirty="0" err="1"/>
                  <a:t>beginning</a:t>
                </a:r>
                <a:r>
                  <a:rPr lang="it-IT" dirty="0"/>
                  <a:t>) </a:t>
                </a:r>
                <a:r>
                  <a:rPr lang="it-IT" dirty="0" err="1"/>
                  <a:t>Before</a:t>
                </a:r>
                <a:r>
                  <a:rPr lang="it-IT" dirty="0"/>
                  <a:t> </a:t>
                </a:r>
                <a:r>
                  <a:rPr lang="it-IT" dirty="0" err="1"/>
                  <a:t>proceding</a:t>
                </a:r>
                <a:r>
                  <a:rPr lang="it-IT" dirty="0"/>
                  <a:t> </a:t>
                </a:r>
                <a:r>
                  <a:rPr lang="it-IT" dirty="0" err="1"/>
                  <a:t>any</a:t>
                </a:r>
                <a:r>
                  <a:rPr lang="it-IT" dirty="0"/>
                  <a:t> </a:t>
                </a:r>
                <a:r>
                  <a:rPr lang="it-IT" dirty="0" err="1"/>
                  <a:t>further</a:t>
                </a:r>
                <a:r>
                  <a:rPr lang="it-IT" dirty="0"/>
                  <a:t>,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discuss</a:t>
                </a:r>
                <a:r>
                  <a:rPr lang="it-IT" dirty="0"/>
                  <a:t> the </a:t>
                </a:r>
                <a:r>
                  <a:rPr lang="it-IT" dirty="0" err="1"/>
                  <a:t>issue</a:t>
                </a:r>
                <a:r>
                  <a:rPr lang="it-IT" dirty="0"/>
                  <a:t> of the SYMMETRIES of the HAMILTONIAN. </a:t>
                </a:r>
                <a:r>
                  <a:rPr lang="it-IT" dirty="0" err="1"/>
                  <a:t>Indeed</a:t>
                </a:r>
                <a:r>
                  <a:rPr lang="it-IT" dirty="0"/>
                  <a:t>, </a:t>
                </a:r>
                <a:r>
                  <a:rPr lang="it-IT" dirty="0" err="1"/>
                  <a:t>if</a:t>
                </a:r>
                <a:r>
                  <a:rPr lang="it-IT" dirty="0"/>
                  <a:t> H shows some </a:t>
                </a:r>
                <a:r>
                  <a:rPr lang="it-IT" dirty="0" err="1"/>
                  <a:t>symmetry</a:t>
                </a:r>
                <a:r>
                  <a:rPr lang="it-IT" dirty="0"/>
                  <a:t> (i.e. [H,A]=0 for some operator A), </a:t>
                </a:r>
                <a:r>
                  <a:rPr lang="it-IT" dirty="0" err="1"/>
                  <a:t>it</a:t>
                </a:r>
                <a:r>
                  <a:rPr lang="it-IT" dirty="0"/>
                  <a:t> can be </a:t>
                </a:r>
                <a:r>
                  <a:rPr lang="it-IT" dirty="0" err="1"/>
                  <a:t>block-diagonalized</a:t>
                </a:r>
                <a:r>
                  <a:rPr lang="it-IT" dirty="0"/>
                  <a:t>, </a:t>
                </a:r>
                <a:r>
                  <a:rPr lang="it-IT" dirty="0" err="1"/>
                  <a:t>allowing</a:t>
                </a:r>
                <a:r>
                  <a:rPr lang="it-IT" dirty="0"/>
                  <a:t> </a:t>
                </a:r>
                <a:r>
                  <a:rPr lang="it-IT" dirty="0" err="1"/>
                  <a:t>us</a:t>
                </a:r>
                <a:r>
                  <a:rPr lang="it-IT" dirty="0"/>
                  <a:t> to work on single </a:t>
                </a:r>
                <a:r>
                  <a:rPr lang="it-IT" dirty="0" err="1"/>
                  <a:t>sectors</a:t>
                </a:r>
                <a:r>
                  <a:rPr lang="it-IT" dirty="0"/>
                  <a:t> </a:t>
                </a:r>
                <a:r>
                  <a:rPr lang="it-IT" dirty="0" err="1"/>
                  <a:t>identified</a:t>
                </a:r>
                <a:r>
                  <a:rPr lang="it-IT" dirty="0"/>
                  <a:t> by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eigenvalue</a:t>
                </a:r>
                <a:r>
                  <a:rPr lang="it-IT" dirty="0"/>
                  <a:t> of A, </a:t>
                </a:r>
                <a:r>
                  <a:rPr lang="it-IT" dirty="0" err="1"/>
                  <a:t>resulting</a:t>
                </a:r>
                <a:r>
                  <a:rPr lang="it-IT" dirty="0"/>
                  <a:t> in a </a:t>
                </a:r>
                <a:r>
                  <a:rPr lang="it-IT" dirty="0" err="1"/>
                  <a:t>reduction</a:t>
                </a:r>
                <a:r>
                  <a:rPr lang="it-IT" dirty="0"/>
                  <a:t> of </a:t>
                </a:r>
                <a:r>
                  <a:rPr lang="it-IT" dirty="0" err="1"/>
                  <a:t>computational</a:t>
                </a:r>
                <a:r>
                  <a:rPr lang="it-IT" dirty="0"/>
                  <a:t> </a:t>
                </a:r>
                <a:r>
                  <a:rPr lang="it-IT" dirty="0" err="1"/>
                  <a:t>efforts</a:t>
                </a:r>
                <a:r>
                  <a:rPr lang="it-IT" dirty="0"/>
                  <a:t> and times! In </a:t>
                </a:r>
                <a:r>
                  <a:rPr lang="it-IT" dirty="0" err="1"/>
                  <a:t>our</a:t>
                </a:r>
                <a:r>
                  <a:rPr lang="it-IT" dirty="0"/>
                  <a:t> case, for </a:t>
                </a:r>
                <a:r>
                  <a:rPr lang="it-IT" dirty="0" err="1"/>
                  <a:t>instance</a:t>
                </a:r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can be </a:t>
                </a:r>
                <a:r>
                  <a:rPr lang="it-IT" dirty="0" err="1"/>
                  <a:t>shown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[H, </a:t>
                </a:r>
                <a:r>
                  <a:rPr lang="it-IT" dirty="0" err="1"/>
                  <a:t>Sz</a:t>
                </a:r>
                <a:r>
                  <a:rPr lang="it-IT" dirty="0"/>
                  <a:t>]=0 and so the full </a:t>
                </a:r>
                <a:r>
                  <a:rPr lang="it-IT" dirty="0" err="1"/>
                  <a:t>hamiltonian</a:t>
                </a:r>
                <a:r>
                  <a:rPr lang="it-IT" dirty="0"/>
                  <a:t> can be cast </a:t>
                </a:r>
                <a:r>
                  <a:rPr lang="it-IT" dirty="0" err="1"/>
                  <a:t>into</a:t>
                </a:r>
                <a:r>
                  <a:rPr lang="it-IT" dirty="0"/>
                  <a:t> a </a:t>
                </a:r>
                <a:r>
                  <a:rPr lang="it-IT" dirty="0" err="1"/>
                  <a:t>block</a:t>
                </a:r>
                <a:r>
                  <a:rPr lang="it-IT" dirty="0"/>
                  <a:t> </a:t>
                </a:r>
                <a:r>
                  <a:rPr lang="it-IT" dirty="0" err="1"/>
                  <a:t>diagonal</a:t>
                </a:r>
                <a:r>
                  <a:rPr lang="it-IT" dirty="0"/>
                  <a:t> form of </a:t>
                </a:r>
                <a:r>
                  <a:rPr lang="it-IT" dirty="0" err="1"/>
                  <a:t>Sz</a:t>
                </a:r>
                <a:r>
                  <a:rPr lang="it-IT" dirty="0"/>
                  <a:t>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sectors</a:t>
                </a:r>
                <a:r>
                  <a:rPr lang="it-IT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(-&gt;After </a:t>
                </a:r>
                <a:r>
                  <a:rPr lang="it-IT" dirty="0" err="1"/>
                  <a:t>showing</a:t>
                </a:r>
                <a:r>
                  <a:rPr lang="it-IT" dirty="0"/>
                  <a:t> the </a:t>
                </a:r>
                <a:r>
                  <a:rPr lang="it-IT" dirty="0" err="1"/>
                  <a:t>hamiltonian</a:t>
                </a:r>
                <a:r>
                  <a:rPr lang="it-IT" dirty="0"/>
                  <a:t>) </a:t>
                </a:r>
                <a:r>
                  <a:rPr lang="it-IT" dirty="0" err="1"/>
                  <a:t>While</a:t>
                </a:r>
                <a:r>
                  <a:rPr lang="it-IT" dirty="0"/>
                  <a:t> the </a:t>
                </a:r>
                <a:r>
                  <a:rPr lang="it-IT" dirty="0" err="1"/>
                  <a:t>total</a:t>
                </a:r>
                <a:r>
                  <a:rPr lang="it-IT" dirty="0"/>
                  <a:t> </a:t>
                </a:r>
                <a:r>
                  <a:rPr lang="it-IT" dirty="0" err="1"/>
                  <a:t>hamiltonian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</a:t>
                </a:r>
                <a:r>
                  <a:rPr lang="it-IT" dirty="0" err="1"/>
                  <a:t>dimension</a:t>
                </a:r>
                <a:r>
                  <a:rPr lang="it-IT" dirty="0"/>
                  <a:t> </a:t>
                </a:r>
                <a:r>
                  <a:rPr lang="en-GB" b="0" i="0">
                    <a:latin typeface="Cambria Math" panose="02040503050406030204" pitchFamily="18" charset="0"/>
                  </a:rPr>
                  <a:t>2</a:t>
                </a:r>
                <a:r>
                  <a:rPr lang="it-IT" b="0" i="0">
                    <a:latin typeface="Cambria Math" panose="02040503050406030204" pitchFamily="18" charset="0"/>
                  </a:rPr>
                  <a:t>^</a:t>
                </a:r>
                <a:r>
                  <a:rPr lang="en-GB" b="0" i="0">
                    <a:latin typeface="Cambria Math" panose="02040503050406030204" pitchFamily="18" charset="0"/>
                  </a:rPr>
                  <a:t>𝐿</a:t>
                </a:r>
                <a:r>
                  <a:rPr lang="it-IT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en-GB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it-IT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</a:t>
                </a:r>
                <a:r>
                  <a:rPr lang="en-GB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𝐿</a:t>
                </a:r>
                <a:r>
                  <a:rPr lang="it-IT" dirty="0"/>
                  <a:t>, working with the </a:t>
                </a:r>
                <a:r>
                  <a:rPr lang="it-IT" dirty="0" err="1"/>
                  <a:t>blocks</a:t>
                </a:r>
                <a:r>
                  <a:rPr lang="it-IT" dirty="0"/>
                  <a:t> </a:t>
                </a:r>
                <a:r>
                  <a:rPr lang="it-IT" dirty="0" err="1"/>
                  <a:t>allows</a:t>
                </a:r>
                <a:r>
                  <a:rPr lang="it-IT" dirty="0"/>
                  <a:t> </a:t>
                </a:r>
                <a:r>
                  <a:rPr lang="it-IT" dirty="0" err="1"/>
                  <a:t>us</a:t>
                </a:r>
                <a:r>
                  <a:rPr lang="it-IT" dirty="0"/>
                  <a:t> to deal with sub-</a:t>
                </a:r>
                <a:r>
                  <a:rPr lang="it-IT" dirty="0" err="1"/>
                  <a:t>matrices</a:t>
                </a:r>
                <a:r>
                  <a:rPr lang="it-IT" baseline="0" dirty="0"/>
                  <a:t> of </a:t>
                </a:r>
                <a:r>
                  <a:rPr lang="it-IT" baseline="0" dirty="0" err="1"/>
                  <a:t>lower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dimension</a:t>
                </a:r>
                <a:r>
                  <a:rPr lang="it-IT" baseline="0" dirty="0"/>
                  <a:t>. </a:t>
                </a:r>
                <a:r>
                  <a:rPr lang="it-IT" baseline="0" dirty="0" err="1"/>
                  <a:t>It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is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indeed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this</a:t>
                </a:r>
                <a:r>
                  <a:rPr lang="it-IT" baseline="0" dirty="0"/>
                  <a:t> feature, </a:t>
                </a:r>
                <a:r>
                  <a:rPr lang="it-IT" baseline="0" dirty="0" err="1"/>
                  <a:t>along</a:t>
                </a:r>
                <a:r>
                  <a:rPr lang="it-IT" baseline="0" dirty="0"/>
                  <a:t> with the </a:t>
                </a:r>
                <a:r>
                  <a:rPr lang="it-IT" baseline="0" dirty="0" err="1"/>
                  <a:t>implementation</a:t>
                </a:r>
                <a:r>
                  <a:rPr lang="it-IT" baseline="0" dirty="0"/>
                  <a:t> of the sparse </a:t>
                </a:r>
                <a:r>
                  <a:rPr lang="it-IT" baseline="0" dirty="0" err="1"/>
                  <a:t>matrix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formalism</a:t>
                </a:r>
                <a:r>
                  <a:rPr lang="it-IT" baseline="0" dirty="0"/>
                  <a:t> (</a:t>
                </a:r>
                <a:r>
                  <a:rPr lang="it-IT" baseline="0" dirty="0" err="1"/>
                  <a:t>saving</a:t>
                </a:r>
                <a:r>
                  <a:rPr lang="it-IT" baseline="0" dirty="0"/>
                  <a:t> just the non zero entries of a </a:t>
                </a:r>
                <a:r>
                  <a:rPr lang="it-IT" baseline="0" dirty="0" err="1"/>
                  <a:t>matrix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that</a:t>
                </a:r>
                <a:r>
                  <a:rPr lang="it-IT" baseline="0" dirty="0"/>
                  <a:t>, </a:t>
                </a:r>
                <a:r>
                  <a:rPr lang="it-IT" baseline="0" dirty="0" err="1"/>
                  <a:t>because</a:t>
                </a:r>
                <a:r>
                  <a:rPr lang="it-IT" baseline="0" dirty="0"/>
                  <a:t> of the </a:t>
                </a:r>
                <a:r>
                  <a:rPr lang="it-IT" baseline="0" dirty="0" err="1"/>
                  <a:t>local</a:t>
                </a:r>
                <a:r>
                  <a:rPr lang="it-IT" baseline="0" dirty="0"/>
                  <a:t> nature of the interactions, </a:t>
                </a:r>
                <a:r>
                  <a:rPr lang="it-IT" baseline="0" dirty="0" err="1"/>
                  <a:t>has</a:t>
                </a:r>
                <a:r>
                  <a:rPr lang="it-IT" baseline="0" dirty="0"/>
                  <a:t> a </a:t>
                </a:r>
                <a:r>
                  <a:rPr lang="it-IT" baseline="0" dirty="0" err="1"/>
                  <a:t>lot</a:t>
                </a:r>
                <a:r>
                  <a:rPr lang="it-IT" baseline="0" dirty="0"/>
                  <a:t> of </a:t>
                </a:r>
                <a:r>
                  <a:rPr lang="it-IT" baseline="0" dirty="0" err="1"/>
                  <a:t>null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elements</a:t>
                </a:r>
                <a:r>
                  <a:rPr lang="it-IT" baseline="0" dirty="0"/>
                  <a:t>) </a:t>
                </a:r>
                <a:r>
                  <a:rPr lang="it-IT" baseline="0" dirty="0" err="1"/>
                  <a:t>that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allow</a:t>
                </a:r>
                <a:r>
                  <a:rPr lang="it-IT" baseline="0" dirty="0"/>
                  <a:t> the major </a:t>
                </a:r>
                <a:r>
                  <a:rPr lang="it-IT" baseline="0" dirty="0" err="1"/>
                  <a:t>speeding</a:t>
                </a:r>
                <a:r>
                  <a:rPr lang="it-IT" baseline="0" dirty="0"/>
                  <a:t> up of the code.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aseline="0" dirty="0"/>
                  <a:t>(-&gt;With the energy </a:t>
                </a:r>
                <a:r>
                  <a:rPr lang="it-IT" baseline="0" dirty="0" err="1"/>
                  <a:t>spectrum</a:t>
                </a:r>
                <a:r>
                  <a:rPr lang="it-IT" baseline="0" dirty="0"/>
                  <a:t>) An easy </a:t>
                </a:r>
                <a:r>
                  <a:rPr lang="it-IT" baseline="0" dirty="0" err="1"/>
                  <a:t>application</a:t>
                </a:r>
                <a:r>
                  <a:rPr lang="it-IT" baseline="0" dirty="0"/>
                  <a:t> of the </a:t>
                </a:r>
                <a:r>
                  <a:rPr lang="it-IT" baseline="0" dirty="0" err="1"/>
                  <a:t>block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formalism</a:t>
                </a:r>
                <a:r>
                  <a:rPr lang="it-IT" baseline="0" dirty="0"/>
                  <a:t> in the case of a single S=1/2 chain with L=4. The </a:t>
                </a:r>
                <a:r>
                  <a:rPr lang="it-IT" baseline="0" dirty="0" err="1"/>
                  <a:t>ladder</a:t>
                </a:r>
                <a:r>
                  <a:rPr lang="it-IT" baseline="0" dirty="0"/>
                  <a:t> case </a:t>
                </a:r>
                <a:r>
                  <a:rPr lang="it-IT" baseline="0" dirty="0" err="1"/>
                  <a:t>will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provide</a:t>
                </a:r>
                <a:r>
                  <a:rPr lang="it-IT" baseline="0" dirty="0"/>
                  <a:t> in general a </a:t>
                </a:r>
                <a:r>
                  <a:rPr lang="it-IT" baseline="0" dirty="0" err="1"/>
                  <a:t>reacher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spectrum</a:t>
                </a:r>
                <a:r>
                  <a:rPr lang="it-IT" baseline="0" dirty="0"/>
                  <a:t>, </a:t>
                </a:r>
                <a:r>
                  <a:rPr lang="it-IT" baseline="0" dirty="0" err="1"/>
                  <a:t>but</a:t>
                </a:r>
                <a:r>
                  <a:rPr lang="it-IT" baseline="0" dirty="0"/>
                  <a:t> the key idea of </a:t>
                </a:r>
                <a:r>
                  <a:rPr lang="it-IT" baseline="0" dirty="0" err="1"/>
                  <a:t>considering</a:t>
                </a:r>
                <a:r>
                  <a:rPr lang="it-IT" baseline="0" dirty="0"/>
                  <a:t> the </a:t>
                </a:r>
                <a:r>
                  <a:rPr lang="it-IT" baseline="0" dirty="0" err="1"/>
                  <a:t>lowest-lying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eigenvalues</a:t>
                </a:r>
                <a:r>
                  <a:rPr lang="it-IT" baseline="0" dirty="0"/>
                  <a:t> for </a:t>
                </a:r>
                <a:r>
                  <a:rPr lang="it-IT" baseline="0" dirty="0" err="1"/>
                  <a:t>each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sector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remains</a:t>
                </a:r>
                <a:r>
                  <a:rPr lang="it-IT" baseline="0" dirty="0"/>
                  <a:t>.</a:t>
                </a:r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2E52-8812-4028-A227-4DE50D755FF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0617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(-&gt;At the </a:t>
                </a:r>
                <a:r>
                  <a:rPr lang="it-IT" dirty="0" err="1"/>
                  <a:t>beginning</a:t>
                </a:r>
                <a:r>
                  <a:rPr lang="it-IT" dirty="0"/>
                  <a:t>) Thanks to the </a:t>
                </a:r>
                <a:r>
                  <a:rPr lang="it-IT" dirty="0" err="1"/>
                  <a:t>considered</a:t>
                </a:r>
                <a:r>
                  <a:rPr lang="it-IT" dirty="0"/>
                  <a:t> </a:t>
                </a:r>
                <a:r>
                  <a:rPr lang="it-IT" dirty="0" err="1"/>
                  <a:t>symmetry</a:t>
                </a:r>
                <a:r>
                  <a:rPr lang="it-IT" dirty="0"/>
                  <a:t>, the </a:t>
                </a:r>
                <a:r>
                  <a:rPr lang="it-IT" dirty="0" err="1"/>
                  <a:t>correct</a:t>
                </a:r>
                <a:r>
                  <a:rPr lang="it-IT" dirty="0"/>
                  <a:t> </a:t>
                </a:r>
                <a:r>
                  <a:rPr lang="it-IT" dirty="0" err="1"/>
                  <a:t>lowest-lying</a:t>
                </a:r>
                <a:r>
                  <a:rPr lang="it-IT" dirty="0"/>
                  <a:t> </a:t>
                </a:r>
                <a:r>
                  <a:rPr lang="it-IT" dirty="0" err="1"/>
                  <a:t>eigenvalues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dirty="0"/>
                  <a:t> for </a:t>
                </a:r>
                <a:r>
                  <a:rPr lang="it-IT" dirty="0" err="1"/>
                  <a:t>all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it-IT" dirty="0"/>
                  <a:t> sectors are </a:t>
                </a:r>
                <a:r>
                  <a:rPr lang="it-IT" dirty="0" err="1"/>
                  <a:t>simmply</a:t>
                </a:r>
                <a:r>
                  <a:rPr lang="it-IT" dirty="0"/>
                  <a:t> </a:t>
                </a:r>
                <a:r>
                  <a:rPr lang="it-IT" dirty="0" err="1"/>
                  <a:t>obtained</a:t>
                </a:r>
                <a:r>
                  <a:rPr lang="it-IT" dirty="0"/>
                  <a:t> </a:t>
                </a:r>
                <a:r>
                  <a:rPr lang="it-IT" dirty="0" err="1"/>
                  <a:t>summing</a:t>
                </a:r>
                <a:r>
                  <a:rPr lang="it-IT" baseline="0" dirty="0"/>
                  <a:t> –</a:t>
                </a:r>
                <a:r>
                  <a:rPr lang="it-IT" baseline="0" dirty="0" err="1"/>
                  <a:t>Sz</a:t>
                </a:r>
                <a:r>
                  <a:rPr lang="it-IT" baseline="0" dirty="0"/>
                  <a:t>*h to the </a:t>
                </a:r>
                <a:r>
                  <a:rPr lang="it-IT" baseline="0" dirty="0" err="1"/>
                  <a:t>lowest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lying</a:t>
                </a:r>
                <a:r>
                  <a:rPr lang="it-IT" baseline="0" dirty="0"/>
                  <a:t> energy </a:t>
                </a:r>
                <a:r>
                  <a:rPr lang="it-IT" baseline="0" dirty="0" err="1"/>
                  <a:t>eigenvalue</a:t>
                </a:r>
                <a:r>
                  <a:rPr lang="it-IT" baseline="0" dirty="0"/>
                  <a:t> E0. </a:t>
                </a:r>
                <a:r>
                  <a:rPr lang="it-IT" baseline="0" dirty="0" err="1"/>
                  <a:t>This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will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allow</a:t>
                </a:r>
                <a:r>
                  <a:rPr lang="it-IT" baseline="0" dirty="0"/>
                  <a:t> to build a </a:t>
                </a:r>
                <a:r>
                  <a:rPr lang="it-IT" baseline="0" dirty="0" err="1"/>
                  <a:t>magnetization</a:t>
                </a:r>
                <a:r>
                  <a:rPr lang="it-IT" baseline="0" dirty="0"/>
                  <a:t> vs h plot and study </a:t>
                </a:r>
                <a:r>
                  <a:rPr lang="it-IT" baseline="0" dirty="0" err="1"/>
                  <a:t>its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behaviour</a:t>
                </a:r>
                <a:r>
                  <a:rPr lang="it-IT" baseline="0" dirty="0"/>
                  <a:t> for </a:t>
                </a:r>
                <a:r>
                  <a:rPr lang="it-IT" baseline="0" dirty="0" err="1"/>
                  <a:t>different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configurations</a:t>
                </a:r>
                <a:r>
                  <a:rPr lang="it-IT" baseline="0" dirty="0"/>
                  <a:t>!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(-&gt;At the </a:t>
                </a:r>
                <a:r>
                  <a:rPr lang="it-IT" dirty="0" err="1"/>
                  <a:t>beginning</a:t>
                </a:r>
                <a:r>
                  <a:rPr lang="it-IT" dirty="0"/>
                  <a:t>) Thanks to the </a:t>
                </a:r>
                <a:r>
                  <a:rPr lang="it-IT" dirty="0" err="1"/>
                  <a:t>considered</a:t>
                </a:r>
                <a:r>
                  <a:rPr lang="it-IT" dirty="0"/>
                  <a:t> </a:t>
                </a:r>
                <a:r>
                  <a:rPr lang="it-IT" dirty="0" err="1"/>
                  <a:t>symmetry</a:t>
                </a:r>
                <a:r>
                  <a:rPr lang="it-IT" dirty="0"/>
                  <a:t>, the </a:t>
                </a:r>
                <a:r>
                  <a:rPr lang="it-IT" dirty="0" err="1"/>
                  <a:t>correct</a:t>
                </a:r>
                <a:r>
                  <a:rPr lang="it-IT" dirty="0"/>
                  <a:t> </a:t>
                </a:r>
                <a:r>
                  <a:rPr lang="it-IT" dirty="0" err="1"/>
                  <a:t>lowest-lying</a:t>
                </a:r>
                <a:r>
                  <a:rPr lang="it-IT" dirty="0"/>
                  <a:t> </a:t>
                </a:r>
                <a:r>
                  <a:rPr lang="it-IT" dirty="0" err="1"/>
                  <a:t>eigenvalues</a:t>
                </a:r>
                <a:r>
                  <a:rPr lang="it-IT" dirty="0"/>
                  <a:t> </a:t>
                </a:r>
                <a:r>
                  <a:rPr lang="en-GB" b="0" i="0">
                    <a:latin typeface="Cambria Math" panose="02040503050406030204" pitchFamily="18" charset="0"/>
                  </a:rPr>
                  <a:t>{𝐸 ̃_0}</a:t>
                </a:r>
                <a:r>
                  <a:rPr lang="it-IT" dirty="0"/>
                  <a:t> for </a:t>
                </a:r>
                <a:r>
                  <a:rPr lang="it-IT" dirty="0" err="1"/>
                  <a:t>all</a:t>
                </a:r>
                <a:r>
                  <a:rPr lang="it-IT" dirty="0"/>
                  <a:t> </a:t>
                </a:r>
                <a:r>
                  <a:rPr lang="en-GB" b="0" i="0">
                    <a:latin typeface="Cambria Math" panose="02040503050406030204" pitchFamily="18" charset="0"/>
                  </a:rPr>
                  <a:t>𝑆</a:t>
                </a:r>
                <a:r>
                  <a:rPr lang="it-IT" b="0" i="0">
                    <a:latin typeface="Cambria Math" panose="02040503050406030204" pitchFamily="18" charset="0"/>
                  </a:rPr>
                  <a:t>_</a:t>
                </a:r>
                <a:r>
                  <a:rPr lang="en-GB" b="0" i="0">
                    <a:latin typeface="Cambria Math" panose="02040503050406030204" pitchFamily="18" charset="0"/>
                  </a:rPr>
                  <a:t>𝑧</a:t>
                </a:r>
                <a:r>
                  <a:rPr lang="it-IT" dirty="0"/>
                  <a:t> sectors are </a:t>
                </a:r>
                <a:r>
                  <a:rPr lang="it-IT" dirty="0" err="1"/>
                  <a:t>simmply</a:t>
                </a:r>
                <a:r>
                  <a:rPr lang="it-IT" dirty="0"/>
                  <a:t> </a:t>
                </a:r>
                <a:r>
                  <a:rPr lang="it-IT" dirty="0" err="1"/>
                  <a:t>obtained</a:t>
                </a:r>
                <a:r>
                  <a:rPr lang="it-IT" dirty="0"/>
                  <a:t> </a:t>
                </a:r>
                <a:r>
                  <a:rPr lang="it-IT" dirty="0" err="1"/>
                  <a:t>summing</a:t>
                </a:r>
                <a:r>
                  <a:rPr lang="it-IT" baseline="0" dirty="0"/>
                  <a:t> –</a:t>
                </a:r>
                <a:r>
                  <a:rPr lang="it-IT" baseline="0" dirty="0" err="1"/>
                  <a:t>Sz</a:t>
                </a:r>
                <a:r>
                  <a:rPr lang="it-IT" baseline="0" dirty="0"/>
                  <a:t>*h to the </a:t>
                </a:r>
                <a:r>
                  <a:rPr lang="it-IT" baseline="0" dirty="0" err="1"/>
                  <a:t>lowest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lying</a:t>
                </a:r>
                <a:r>
                  <a:rPr lang="it-IT" baseline="0" dirty="0"/>
                  <a:t> energy </a:t>
                </a:r>
                <a:r>
                  <a:rPr lang="it-IT" baseline="0" dirty="0" err="1"/>
                  <a:t>eigenvalue</a:t>
                </a:r>
                <a:r>
                  <a:rPr lang="it-IT" baseline="0" dirty="0"/>
                  <a:t> E0</a:t>
                </a:r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2E52-8812-4028-A227-4DE50D755FF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6006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(-&gt; Along with first images) </a:t>
            </a:r>
            <a:r>
              <a:rPr lang="it-IT" dirty="0" err="1"/>
              <a:t>Briefly</a:t>
            </a:r>
            <a:r>
              <a:rPr lang="it-IT" dirty="0"/>
              <a:t> </a:t>
            </a:r>
            <a:r>
              <a:rPr lang="it-IT" dirty="0" err="1"/>
              <a:t>describe</a:t>
            </a:r>
            <a:r>
              <a:rPr lang="it-IT" dirty="0"/>
              <a:t> the </a:t>
            </a:r>
            <a:r>
              <a:rPr lang="it-IT" dirty="0" err="1"/>
              <a:t>algorithm</a:t>
            </a:r>
            <a:r>
              <a:rPr lang="it-IT" dirty="0"/>
              <a:t> for the tri-</a:t>
            </a:r>
            <a:r>
              <a:rPr lang="it-IT" dirty="0" err="1"/>
              <a:t>diagonalization</a:t>
            </a:r>
            <a:r>
              <a:rPr lang="it-IT" dirty="0"/>
              <a:t> of a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projection</a:t>
            </a:r>
            <a:r>
              <a:rPr lang="it-IT" dirty="0"/>
              <a:t> technique </a:t>
            </a:r>
            <a:r>
              <a:rPr lang="it-IT" dirty="0" err="1"/>
              <a:t>developed</a:t>
            </a:r>
            <a:r>
              <a:rPr lang="it-IT" dirty="0"/>
              <a:t> by </a:t>
            </a:r>
            <a:r>
              <a:rPr lang="it-IT" dirty="0" err="1"/>
              <a:t>Lanczos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(-&gt; After the first images) First plot: n° of </a:t>
            </a:r>
            <a:r>
              <a:rPr lang="it-IT" dirty="0" err="1"/>
              <a:t>Lanzos</a:t>
            </a:r>
            <a:r>
              <a:rPr lang="it-IT" dirty="0"/>
              <a:t> steps for an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accuracy</a:t>
            </a:r>
            <a:r>
              <a:rPr lang="it-IT" dirty="0"/>
              <a:t> on the GS </a:t>
            </a:r>
            <a:r>
              <a:rPr lang="it-IT" dirty="0" err="1"/>
              <a:t>eigenvalue</a:t>
            </a:r>
            <a:r>
              <a:rPr lang="it-IT" dirty="0"/>
              <a:t>.</a:t>
            </a:r>
          </a:p>
          <a:p>
            <a:r>
              <a:rPr lang="it-IT" dirty="0"/>
              <a:t> Second plot: compare the </a:t>
            </a:r>
            <a:r>
              <a:rPr lang="it-IT" dirty="0" err="1"/>
              <a:t>results</a:t>
            </a:r>
            <a:r>
              <a:rPr lang="it-IT" dirty="0"/>
              <a:t> from </a:t>
            </a:r>
            <a:r>
              <a:rPr lang="it-IT" dirty="0" err="1"/>
              <a:t>my</a:t>
            </a:r>
            <a:r>
              <a:rPr lang="it-IT" dirty="0"/>
              <a:t> personal </a:t>
            </a:r>
            <a:r>
              <a:rPr lang="it-IT" dirty="0" err="1"/>
              <a:t>implementation</a:t>
            </a:r>
            <a:r>
              <a:rPr lang="it-IT" dirty="0"/>
              <a:t> of </a:t>
            </a:r>
            <a:r>
              <a:rPr lang="it-IT" dirty="0" err="1"/>
              <a:t>Lanczos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with the </a:t>
            </a:r>
            <a:r>
              <a:rPr lang="it-IT" dirty="0" err="1"/>
              <a:t>ones</a:t>
            </a:r>
            <a:r>
              <a:rPr lang="it-IT" dirty="0"/>
              <a:t> from the </a:t>
            </a:r>
            <a:r>
              <a:rPr lang="it-IT" dirty="0" err="1"/>
              <a:t>built</a:t>
            </a:r>
            <a:r>
              <a:rPr lang="it-IT" dirty="0"/>
              <a:t>-in </a:t>
            </a:r>
            <a:r>
              <a:rPr lang="it-IT" dirty="0" err="1"/>
              <a:t>diagonalization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in </a:t>
            </a:r>
            <a:r>
              <a:rPr lang="it-IT" dirty="0" err="1"/>
              <a:t>python</a:t>
            </a:r>
            <a:r>
              <a:rPr lang="it-IT" dirty="0"/>
              <a:t> for the GS </a:t>
            </a:r>
            <a:r>
              <a:rPr lang="it-IT" dirty="0" err="1"/>
              <a:t>eigenvalue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indeed</a:t>
            </a:r>
            <a:r>
              <a:rPr lang="it-IT" dirty="0"/>
              <a:t> more </a:t>
            </a:r>
            <a:r>
              <a:rPr lang="it-IT" dirty="0" err="1"/>
              <a:t>efficient</a:t>
            </a:r>
            <a:r>
              <a:rPr lang="it-IT" dirty="0"/>
              <a:t> the Self-Made </a:t>
            </a:r>
            <a:r>
              <a:rPr lang="it-IT" dirty="0" err="1"/>
              <a:t>Lanczos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case,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comes</a:t>
            </a:r>
            <a:r>
              <a:rPr lang="it-IT" dirty="0"/>
              <a:t> to more elaborate </a:t>
            </a:r>
            <a:r>
              <a:rPr lang="it-IT" dirty="0" err="1"/>
              <a:t>application</a:t>
            </a:r>
            <a:r>
              <a:rPr lang="it-IT" dirty="0"/>
              <a:t>, the </a:t>
            </a:r>
            <a:r>
              <a:rPr lang="it-IT" dirty="0" err="1"/>
              <a:t>built</a:t>
            </a:r>
            <a:r>
              <a:rPr lang="it-IT" dirty="0"/>
              <a:t>-in </a:t>
            </a:r>
            <a:r>
              <a:rPr lang="it-IT" dirty="0" err="1"/>
              <a:t>function</a:t>
            </a:r>
            <a:r>
              <a:rPr lang="it-IT" dirty="0"/>
              <a:t> compensate with a more </a:t>
            </a:r>
            <a:r>
              <a:rPr lang="it-IT" dirty="0" err="1"/>
              <a:t>efficient</a:t>
            </a:r>
            <a:r>
              <a:rPr lang="it-IT" dirty="0"/>
              <a:t> management of </a:t>
            </a:r>
            <a:r>
              <a:rPr lang="it-IT" dirty="0" err="1"/>
              <a:t>sparce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and so the times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2E52-8812-4028-A227-4DE50D755FF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22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(-&gt;) </a:t>
            </a:r>
            <a:r>
              <a:rPr lang="it-IT" dirty="0" err="1"/>
              <a:t>Briefly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extremum</a:t>
            </a:r>
            <a:r>
              <a:rPr lang="it-IT" dirty="0"/>
              <a:t> </a:t>
            </a:r>
            <a:r>
              <a:rPr lang="it-IT" dirty="0" err="1"/>
              <a:t>cases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2E52-8812-4028-A227-4DE50D755FF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5567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(-&gt;) </a:t>
            </a:r>
            <a:r>
              <a:rPr lang="it-IT" dirty="0" err="1"/>
              <a:t>Let’s</a:t>
            </a:r>
            <a:r>
              <a:rPr lang="it-IT" dirty="0"/>
              <a:t> focus on the J||=0 case with </a:t>
            </a:r>
            <a:r>
              <a:rPr lang="it-IT" dirty="0" err="1"/>
              <a:t>uncoupled</a:t>
            </a:r>
            <a:r>
              <a:rPr lang="it-IT" dirty="0"/>
              <a:t> </a:t>
            </a:r>
            <a:r>
              <a:rPr lang="it-IT" dirty="0" err="1"/>
              <a:t>dimers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2E52-8812-4028-A227-4DE50D755FFE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680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01A038-0E27-A39C-18A3-10ACD134A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24A5C8-963F-8AC7-B432-CCD711F3D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48C4A2-A955-BB4E-CFF5-D7A2EEEB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2586-6F9D-4E96-AE36-9EF05DC9D36B}" type="datetime1">
              <a:rPr lang="it-IT" smtClean="0"/>
              <a:t>20/06/2025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6282EE-1472-0423-2846-03F7ACBA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EE7BAD-7A2F-C271-B2CA-9FB9FB86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342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37647-C50F-3660-C5BF-6F8A7941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B96F965-CB1A-5EF5-8754-E0186511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BB7392-B70C-8C62-02B3-0684A299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A89B-4356-479E-B503-41B2EC8FFEDC}" type="datetime1">
              <a:rPr lang="it-IT" smtClean="0"/>
              <a:t>20/06/2025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BC066E-F0D7-2C60-9E3F-3A37AFC5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000100-6FA8-65DB-8B93-1B1DF5D7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900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8593D9F-10B1-2ABD-306A-056B7BFD7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D5D15A0-0405-A89B-F117-77E6B7F16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804521-A0E4-3037-DE96-9BC90261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8B11-BB97-4194-84F4-F03430374ACF}" type="datetime1">
              <a:rPr lang="it-IT" smtClean="0"/>
              <a:t>20/06/2025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F040C4-D9A8-E192-C2B1-E7EE3BB9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866BB7-14DA-8F94-7F1F-D5A6BFAD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255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2968B2-CE96-E6DF-49D8-0F056C78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28B1B0-690F-E056-EA7D-EC79858EE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D14DE2-A2D7-B0F7-0FB4-38D21C89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5839-63D9-4FFB-895F-8D0A623B92E3}" type="datetime1">
              <a:rPr lang="it-IT" smtClean="0"/>
              <a:t>20/06/2025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160A13-1DE9-54A2-8BCC-06E53257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B7F4F8-AE8D-6D33-2064-F55B707D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654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0027C6-67BD-8AE9-AC9B-4C3DCD5B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8AF893-FA9B-43FB-5DF3-056D12055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233373-16FD-4DBC-40CC-06D4A04C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C8B0-CED7-4C07-B81E-6A2C222A2D60}" type="datetime1">
              <a:rPr lang="it-IT" smtClean="0"/>
              <a:t>20/06/2025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9141A-3712-DE0B-623A-C9B2BEAA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4661FD-477A-7BD9-5C09-765324E4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25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245977-16E5-9D4D-3C86-2F752C25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288CB7-C8E3-86B8-1451-CC66BD7C9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4C05CEF-4D1A-3BC0-8428-F180F3386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9DE47A-361A-472B-A555-04BAC2C4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BE1F-535B-48CD-9706-C48C31785CE6}" type="datetime1">
              <a:rPr lang="it-IT" smtClean="0"/>
              <a:t>20/06/2025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5D8D1F-B697-09C9-507D-64548B26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608A87-CD18-0193-4D74-A7E0D88E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140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9F7923-CDFE-DBD0-B69B-A93CB63DF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5EE6BD-A997-52FF-3D06-32B15CF69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D9905B6-FF26-AD16-BAD6-031DB3830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D440884-88AA-41EF-8D7E-4E2A16FD2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8B5A1BB-3546-0FE7-5701-33B33AB2A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5C3D7C7-7F8E-125B-F2F5-82EA87A7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49C2-C585-41B2-B9F3-5BDC0920C822}" type="datetime1">
              <a:rPr lang="it-IT" smtClean="0"/>
              <a:t>20/06/2025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5AB836B-7DD6-B07C-FC4B-6EE0BDC5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DAC831-A6F7-9F9A-6B04-34662340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4150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B5A20D-54D2-B5D2-A872-DD6D1916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4AC524-20FF-83E9-712B-0C23F7C3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F700-2F6B-457C-8963-3183CED73971}" type="datetime1">
              <a:rPr lang="it-IT" smtClean="0"/>
              <a:t>20/06/2025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6F0EF9-3305-C069-E4C7-AEC6D00F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7FA601-75B2-9723-CC24-5814BE94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75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1552C9F-6543-5F1F-960B-31395675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45EF-F554-45C1-ACE0-A60A7C3968A8}" type="datetime1">
              <a:rPr lang="it-IT" smtClean="0"/>
              <a:t>20/06/2025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44985F1-3BCA-ADC0-2B90-01FD1D8A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F3565E-E032-C4BD-3378-5397157A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49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D55B21-6045-2D59-5D3C-22F54808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21F955-ADF3-71F0-65F8-CAC2EA79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67BD46-9498-E86E-E005-8734A7917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4F9AFB-745F-53E0-4444-5414B92D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3E7D-39AD-486A-B0D2-0AD0A63D1172}" type="datetime1">
              <a:rPr lang="it-IT" smtClean="0"/>
              <a:t>20/06/2025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BD1610-5040-DBC9-D17F-710D0ABA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DFD0350-973C-5B9E-F822-A9E89732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33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5A767F-97B2-506A-FDFF-2832B4E5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FF2BE2C-10FB-FEA0-B7AD-5478CD1D6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BBC4F1-378F-DCC5-6A40-60079384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B4EC756-C924-6939-8F91-3C27D14DD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9739-32F8-4763-9A23-AF9055F962DE}" type="datetime1">
              <a:rPr lang="it-IT" smtClean="0"/>
              <a:t>20/06/2025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8057FF-5885-5E85-EFC1-F876F711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E32AC2-C262-6053-C9E0-E0C9E5A4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047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ED307CA-F79D-C7D3-4A53-C759DB82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C9D07D-C641-285A-7DA6-B3896F294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93ED87-CDD2-21DD-5C42-499898D9A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B109F-63F8-491A-8C0A-077CFC3C0E1B}" type="datetime1">
              <a:rPr lang="it-IT" smtClean="0"/>
              <a:t>20/06/2025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290FD0-7B4D-E363-1C65-49778A6B6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FE1375-D686-E98C-3DE6-2E1728DA7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907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ature.com/articles/s42005-022-00986-0#ref-CR7" TargetMode="Externa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90.png"/><Relationship Id="rId5" Type="http://schemas.openxmlformats.org/officeDocument/2006/relationships/image" Target="../media/image30.png"/><Relationship Id="rId10" Type="http://schemas.openxmlformats.org/officeDocument/2006/relationships/image" Target="../media/image28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1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20.png"/><Relationship Id="rId5" Type="http://schemas.openxmlformats.org/officeDocument/2006/relationships/image" Target="../media/image141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1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90.png"/><Relationship Id="rId5" Type="http://schemas.openxmlformats.org/officeDocument/2006/relationships/image" Target="../media/image30.png"/><Relationship Id="rId10" Type="http://schemas.openxmlformats.org/officeDocument/2006/relationships/image" Target="../media/image28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846657-760F-6848-1013-8037CD992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t-IT" sz="90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Ladder lattice </a:t>
            </a:r>
            <a:r>
              <a:rPr lang="it-IT" sz="90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antiferromagnet</a:t>
            </a:r>
            <a:endParaRPr lang="it-IT" sz="9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62749BB0-FC7F-048A-1D5C-9EEE6072F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9825"/>
            <a:ext cx="9144000" cy="16557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GB" sz="4800" dirty="0">
                <a:solidFill>
                  <a:schemeClr val="accent1">
                    <a:lumMod val="75000"/>
                  </a:schemeClr>
                </a:solidFill>
              </a:rPr>
              <a:t>S = 1/2 antiferromagnetic Heisenberg model for a 1D chain bilayer with nearest-neighbour interlayer coupling</a:t>
            </a:r>
            <a:endParaRPr lang="it-IT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26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D0632-8E49-ABB2-F3E5-824B102A8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0117D5D-0645-38AF-211B-0D6499C10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Introduction: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strongly interacting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electrons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Our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model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its numerical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implementation</a:t>
                </a: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Calibri" panose="020F0502020204030204" pitchFamily="34" charset="0"/>
                  <a:buChar char="֎"/>
                </a:pPr>
                <a:r>
                  <a:rPr lang="en-GB" sz="3600" dirty="0"/>
                  <a:t>   </a:t>
                </a:r>
                <a:r>
                  <a:rPr lang="en-GB" sz="3600" b="1" dirty="0"/>
                  <a:t>Lanczos </a:t>
                </a:r>
                <a:r>
                  <a:rPr lang="en-GB" sz="3600" dirty="0"/>
                  <a:t>algorithm for the </a:t>
                </a:r>
                <a:r>
                  <a:rPr lang="en-GB" sz="3600" b="1" dirty="0"/>
                  <a:t>GS eigenvalue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Limit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 cases of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interacting parameters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28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:  Effective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Hamiltonian of hopping </a:t>
                </a: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bosons</a:t>
                </a:r>
                <a:endParaRPr lang="en-GB" sz="28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Study of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700" dirty="0">
                    <a:solidFill>
                      <a:schemeClr val="bg2">
                        <a:lumMod val="90000"/>
                      </a:schemeClr>
                    </a:solidFill>
                  </a:rPr>
                  <a:t>for</a:t>
                </a:r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900" dirty="0">
                    <a:solidFill>
                      <a:schemeClr val="bg2">
                        <a:lumMod val="9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Triangular ladder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0117D5D-0645-38AF-211B-0D6499C10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  <a:blipFill>
                <a:blip r:embed="rId2"/>
                <a:stretch>
                  <a:fillRect l="-1043" t="-28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CDF3F2-EC2A-6E51-FC9A-4E4C261B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187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14238-E860-D3BE-04DF-82C309D4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 err="1"/>
              <a:t>Lanczos</a:t>
            </a:r>
            <a:r>
              <a:rPr lang="it-IT" sz="4000" b="1" dirty="0"/>
              <a:t> </a:t>
            </a:r>
            <a:r>
              <a:rPr lang="it-IT" sz="4000" dirty="0" err="1"/>
              <a:t>algorithm</a:t>
            </a:r>
            <a:r>
              <a:rPr lang="it-IT" sz="4000" dirty="0"/>
              <a:t> for the </a:t>
            </a:r>
            <a:r>
              <a:rPr lang="it-IT" sz="4000" b="1" dirty="0"/>
              <a:t>GS </a:t>
            </a:r>
            <a:r>
              <a:rPr lang="it-IT" sz="4000" b="1" dirty="0" err="1"/>
              <a:t>eigenvalue</a:t>
            </a:r>
            <a:endParaRPr lang="it-IT" sz="4000" b="1" dirty="0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235CB952-C1D0-FE9C-7920-A9251D770CCF}"/>
              </a:ext>
            </a:extLst>
          </p:cNvPr>
          <p:cNvGrpSpPr/>
          <p:nvPr/>
        </p:nvGrpSpPr>
        <p:grpSpPr>
          <a:xfrm>
            <a:off x="1053473" y="1940890"/>
            <a:ext cx="4132978" cy="1698912"/>
            <a:chOff x="706066" y="3975958"/>
            <a:chExt cx="4132978" cy="1698912"/>
          </a:xfrm>
        </p:grpSpPr>
        <p:sp>
          <p:nvSpPr>
            <p:cNvPr id="10" name="Doppia parentesi quadra 9">
              <a:extLst>
                <a:ext uri="{FF2B5EF4-FFF2-40B4-BE49-F238E27FC236}">
                  <a16:creationId xmlns:a16="http://schemas.microsoft.com/office/drawing/2014/main" id="{29A01C9D-47E3-1385-847B-53A6A068DDBF}"/>
                </a:ext>
              </a:extLst>
            </p:cNvPr>
            <p:cNvSpPr/>
            <p:nvPr/>
          </p:nvSpPr>
          <p:spPr>
            <a:xfrm>
              <a:off x="2564808" y="3975958"/>
              <a:ext cx="2274236" cy="1698912"/>
            </a:xfrm>
            <a:prstGeom prst="bracketPair">
              <a:avLst>
                <a:gd name="adj" fmla="val 15556"/>
              </a:avLst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A94EE05-711E-A1EB-971E-E1C570A4B0DC}"/>
                    </a:ext>
                  </a:extLst>
                </p:cNvPr>
                <p:cNvSpPr txBox="1"/>
                <p:nvPr/>
              </p:nvSpPr>
              <p:spPr>
                <a:xfrm>
                  <a:off x="706066" y="4523415"/>
                  <a:ext cx="173515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        =</m:t>
                        </m:r>
                      </m:oMath>
                    </m:oMathPara>
                  </a14:m>
                  <a:endParaRPr lang="it-IT" sz="3600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A94EE05-711E-A1EB-971E-E1C570A4B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66" y="4523415"/>
                  <a:ext cx="1735155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5F467254-523C-6F56-C4AA-DA10324AD488}"/>
                    </a:ext>
                  </a:extLst>
                </p:cNvPr>
                <p:cNvSpPr txBox="1"/>
                <p:nvPr/>
              </p:nvSpPr>
              <p:spPr>
                <a:xfrm>
                  <a:off x="996121" y="4825414"/>
                  <a:ext cx="9706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𝑓𝑖𝑥𝑒𝑑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5F467254-523C-6F56-C4AA-DA10324AD4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121" y="4825414"/>
                  <a:ext cx="97065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176" t="-2174" r="-8176" b="-3260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2808BD7E-4E08-FBF3-6537-8FBF35B4B36D}"/>
                    </a:ext>
                  </a:extLst>
                </p:cNvPr>
                <p:cNvSpPr txBox="1"/>
                <p:nvPr/>
              </p:nvSpPr>
              <p:spPr>
                <a:xfrm>
                  <a:off x="2801522" y="4345706"/>
                  <a:ext cx="1800808" cy="9233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it-IT" dirty="0"/>
                    <a:t> </a:t>
                  </a:r>
                  <a:r>
                    <a:rPr lang="it-IT" dirty="0" err="1"/>
                    <a:t>symmetric</a:t>
                  </a:r>
                  <a:r>
                    <a:rPr lang="it-IT" dirty="0"/>
                    <a:t> sparse </a:t>
                  </a:r>
                  <a:r>
                    <a:rPr lang="it-IT" dirty="0" err="1"/>
                    <a:t>matrix</a:t>
                  </a:r>
                  <a:r>
                    <a:rPr lang="it-IT" dirty="0"/>
                    <a:t> of a </a:t>
                  </a:r>
                  <a:r>
                    <a:rPr lang="it-IT" dirty="0" err="1"/>
                    <a:t>fixed</a:t>
                  </a:r>
                  <a:r>
                    <a:rPr lang="it-IT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a14:m>
                  <a:r>
                    <a:rPr lang="it-IT" dirty="0"/>
                    <a:t> </a:t>
                  </a:r>
                  <a:r>
                    <a:rPr lang="it-IT" dirty="0" err="1"/>
                    <a:t>sector</a:t>
                  </a:r>
                  <a:r>
                    <a:rPr lang="it-IT" dirty="0"/>
                    <a:t> </a:t>
                  </a: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2808BD7E-4E08-FBF3-6537-8FBF35B4B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522" y="4345706"/>
                  <a:ext cx="1800808" cy="923330"/>
                </a:xfrm>
                <a:prstGeom prst="rect">
                  <a:avLst/>
                </a:prstGeom>
                <a:blipFill>
                  <a:blip r:embed="rId5"/>
                  <a:stretch>
                    <a:fillRect l="-2349" t="-2597" r="-336" b="-84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9" name="Tabella 28">
                <a:extLst>
                  <a:ext uri="{FF2B5EF4-FFF2-40B4-BE49-F238E27FC236}">
                    <a16:creationId xmlns:a16="http://schemas.microsoft.com/office/drawing/2014/main" id="{43DF4E6B-D8FF-4011-4881-0BF3C0D616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097711"/>
                  </p:ext>
                </p:extLst>
              </p:nvPr>
            </p:nvGraphicFramePr>
            <p:xfrm>
              <a:off x="8839226" y="2047554"/>
              <a:ext cx="1332000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3000">
                      <a:extLst>
                        <a:ext uri="{9D8B030D-6E8A-4147-A177-3AD203B41FA5}">
                          <a16:colId xmlns:a16="http://schemas.microsoft.com/office/drawing/2014/main" val="1478207596"/>
                        </a:ext>
                      </a:extLst>
                    </a:gridCol>
                    <a:gridCol w="333000">
                      <a:extLst>
                        <a:ext uri="{9D8B030D-6E8A-4147-A177-3AD203B41FA5}">
                          <a16:colId xmlns:a16="http://schemas.microsoft.com/office/drawing/2014/main" val="4144612434"/>
                        </a:ext>
                      </a:extLst>
                    </a:gridCol>
                    <a:gridCol w="333000">
                      <a:extLst>
                        <a:ext uri="{9D8B030D-6E8A-4147-A177-3AD203B41FA5}">
                          <a16:colId xmlns:a16="http://schemas.microsoft.com/office/drawing/2014/main" val="2438819872"/>
                        </a:ext>
                      </a:extLst>
                    </a:gridCol>
                    <a:gridCol w="333000">
                      <a:extLst>
                        <a:ext uri="{9D8B030D-6E8A-4147-A177-3AD203B41FA5}">
                          <a16:colId xmlns:a16="http://schemas.microsoft.com/office/drawing/2014/main" val="3795451249"/>
                        </a:ext>
                      </a:extLst>
                    </a:gridCol>
                  </a:tblGrid>
                  <a:tr h="333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8950882"/>
                      </a:ext>
                    </a:extLst>
                  </a:tr>
                  <a:tr h="333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691379"/>
                      </a:ext>
                    </a:extLst>
                  </a:tr>
                  <a:tr h="333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7430335"/>
                      </a:ext>
                    </a:extLst>
                  </a:tr>
                  <a:tr h="333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82428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9" name="Tabella 28">
                <a:extLst>
                  <a:ext uri="{FF2B5EF4-FFF2-40B4-BE49-F238E27FC236}">
                    <a16:creationId xmlns:a16="http://schemas.microsoft.com/office/drawing/2014/main" id="{43DF4E6B-D8FF-4011-4881-0BF3C0D616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097711"/>
                  </p:ext>
                </p:extLst>
              </p:nvPr>
            </p:nvGraphicFramePr>
            <p:xfrm>
              <a:off x="8839226" y="2047554"/>
              <a:ext cx="1332000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3000">
                      <a:extLst>
                        <a:ext uri="{9D8B030D-6E8A-4147-A177-3AD203B41FA5}">
                          <a16:colId xmlns:a16="http://schemas.microsoft.com/office/drawing/2014/main" val="1478207596"/>
                        </a:ext>
                      </a:extLst>
                    </a:gridCol>
                    <a:gridCol w="333000">
                      <a:extLst>
                        <a:ext uri="{9D8B030D-6E8A-4147-A177-3AD203B41FA5}">
                          <a16:colId xmlns:a16="http://schemas.microsoft.com/office/drawing/2014/main" val="4144612434"/>
                        </a:ext>
                      </a:extLst>
                    </a:gridCol>
                    <a:gridCol w="333000">
                      <a:extLst>
                        <a:ext uri="{9D8B030D-6E8A-4147-A177-3AD203B41FA5}">
                          <a16:colId xmlns:a16="http://schemas.microsoft.com/office/drawing/2014/main" val="2438819872"/>
                        </a:ext>
                      </a:extLst>
                    </a:gridCol>
                    <a:gridCol w="333000">
                      <a:extLst>
                        <a:ext uri="{9D8B030D-6E8A-4147-A177-3AD203B41FA5}">
                          <a16:colId xmlns:a16="http://schemas.microsoft.com/office/drawing/2014/main" val="3795451249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3636" r="-298182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000" t="-3636" r="-198182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895088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01786" r="-298182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000" t="-101786" r="-198182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3704" t="-101786" r="-101852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69137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000" t="-205455" r="-19818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3704" t="-205455" r="-10185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8182" t="-205455" b="-1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743033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3704" t="-305455" r="-10185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8182" t="-305455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24289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3" name="Gruppo 32">
            <a:extLst>
              <a:ext uri="{FF2B5EF4-FFF2-40B4-BE49-F238E27FC236}">
                <a16:creationId xmlns:a16="http://schemas.microsoft.com/office/drawing/2014/main" id="{E466946D-4425-9863-F489-19E119140EAE}"/>
              </a:ext>
            </a:extLst>
          </p:cNvPr>
          <p:cNvGrpSpPr/>
          <p:nvPr/>
        </p:nvGrpSpPr>
        <p:grpSpPr>
          <a:xfrm>
            <a:off x="6952370" y="1940890"/>
            <a:ext cx="3896102" cy="2114410"/>
            <a:chOff x="6330074" y="2463106"/>
            <a:chExt cx="3896102" cy="2114410"/>
          </a:xfrm>
        </p:grpSpPr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223AB1BA-571E-D339-FFC5-283625609CEA}"/>
                </a:ext>
              </a:extLst>
            </p:cNvPr>
            <p:cNvGrpSpPr/>
            <p:nvPr/>
          </p:nvGrpSpPr>
          <p:grpSpPr>
            <a:xfrm>
              <a:off x="6330074" y="2463106"/>
              <a:ext cx="3551044" cy="1698912"/>
              <a:chOff x="6330074" y="2463106"/>
              <a:chExt cx="3551044" cy="1698912"/>
            </a:xfrm>
          </p:grpSpPr>
          <p:sp>
            <p:nvSpPr>
              <p:cNvPr id="25" name="Doppia parentesi quadra 24">
                <a:extLst>
                  <a:ext uri="{FF2B5EF4-FFF2-40B4-BE49-F238E27FC236}">
                    <a16:creationId xmlns:a16="http://schemas.microsoft.com/office/drawing/2014/main" id="{9F1C011D-FE0A-B5E5-EAC3-5A536FF23229}"/>
                  </a:ext>
                </a:extLst>
              </p:cNvPr>
              <p:cNvSpPr/>
              <p:nvPr/>
            </p:nvSpPr>
            <p:spPr>
              <a:xfrm>
                <a:off x="8048048" y="2463106"/>
                <a:ext cx="1833070" cy="1698912"/>
              </a:xfrm>
              <a:prstGeom prst="bracketPair">
                <a:avLst>
                  <a:gd name="adj" fmla="val 15556"/>
                </a:avLst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F378CC1-3940-13D5-6FB8-D8FDAEFD4AD1}"/>
                      </a:ext>
                    </a:extLst>
                  </p:cNvPr>
                  <p:cNvSpPr txBox="1"/>
                  <p:nvPr/>
                </p:nvSpPr>
                <p:spPr>
                  <a:xfrm>
                    <a:off x="6330074" y="2979531"/>
                    <a:ext cx="1634165" cy="56791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       =</m:t>
                          </m:r>
                        </m:oMath>
                      </m:oMathPara>
                    </a14:m>
                    <a:endParaRPr lang="it-IT" sz="360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F378CC1-3940-13D5-6FB8-D8FDAEFD4A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0074" y="2979531"/>
                    <a:ext cx="1634165" cy="56791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6C2C0BEB-D449-5049-455C-720A2807DF44}"/>
                      </a:ext>
                    </a:extLst>
                  </p:cNvPr>
                  <p:cNvSpPr txBox="1"/>
                  <p:nvPr/>
                </p:nvSpPr>
                <p:spPr>
                  <a:xfrm>
                    <a:off x="6651531" y="3312562"/>
                    <a:ext cx="89120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𝐿𝑎𝑛𝑐𝑧𝑜𝑠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6C2C0BEB-D449-5049-455C-720A2807DF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1531" y="3312562"/>
                    <a:ext cx="891206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479" r="-6164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0C2FC7E7-EF7E-0C80-F83D-4900AFBEC07F}"/>
                </a:ext>
              </a:extLst>
            </p:cNvPr>
            <p:cNvSpPr txBox="1"/>
            <p:nvPr/>
          </p:nvSpPr>
          <p:spPr>
            <a:xfrm rot="5400000">
              <a:off x="9050694" y="2847989"/>
              <a:ext cx="15199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4800" dirty="0"/>
                <a:t>. . . . .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393C1375-F2CE-3253-080F-ADB5EFACC31C}"/>
                </a:ext>
              </a:extLst>
            </p:cNvPr>
            <p:cNvSpPr txBox="1"/>
            <p:nvPr/>
          </p:nvSpPr>
          <p:spPr>
            <a:xfrm rot="10800000">
              <a:off x="8167464" y="3746519"/>
              <a:ext cx="15199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4800" dirty="0"/>
                <a:t>. . . . .</a:t>
              </a:r>
            </a:p>
          </p:txBody>
        </p:sp>
      </p:grpSp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C51CF88E-0A0E-2596-90D5-73945FA8C31C}"/>
              </a:ext>
            </a:extLst>
          </p:cNvPr>
          <p:cNvSpPr/>
          <p:nvPr/>
        </p:nvSpPr>
        <p:spPr>
          <a:xfrm>
            <a:off x="5730570" y="2598943"/>
            <a:ext cx="924992" cy="3828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9657E2A-4B14-89C3-347F-7833BAA267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93" y="3925595"/>
            <a:ext cx="3600000" cy="261290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1BE5BD1-EB11-0D7D-B801-8DC94819B7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539" y="3941801"/>
            <a:ext cx="3600000" cy="261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0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D5BB8-4E36-C48C-F07D-4839C113D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2B990CA-B892-0009-37C5-5BB29A997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Introduction: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strongly interacting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electrons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Our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model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its numerical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implementation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Lanczos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algorithm for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GS eigenvalue</a:t>
                </a: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Calibri" panose="020F0502020204030204" pitchFamily="34" charset="0"/>
                  <a:buChar char="֎"/>
                </a:pPr>
                <a:r>
                  <a:rPr lang="en-GB" sz="3600" dirty="0"/>
                  <a:t>   </a:t>
                </a:r>
                <a:r>
                  <a:rPr lang="en-GB" sz="3600" b="1" dirty="0"/>
                  <a:t>Limit</a:t>
                </a:r>
                <a:r>
                  <a:rPr lang="en-GB" sz="3600" dirty="0"/>
                  <a:t> cases of the </a:t>
                </a:r>
                <a:r>
                  <a:rPr lang="en-GB" sz="3600" b="1" dirty="0"/>
                  <a:t>interacting parameters</a:t>
                </a:r>
              </a:p>
              <a:p>
                <a:pPr lvl="1" algn="just">
                  <a:lnSpc>
                    <a:spcPct val="12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GB" sz="28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tx1"/>
                    </a:solidFill>
                  </a:rPr>
                  <a:t>  </a:t>
                </a:r>
                <a:r>
                  <a:rPr lang="en-GB" sz="2800" dirty="0">
                    <a:solidFill>
                      <a:schemeClr val="tx1"/>
                    </a:solidFill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2800" b="1" dirty="0">
                  <a:solidFill>
                    <a:schemeClr val="tx1"/>
                  </a:solidFill>
                </a:endParaRPr>
              </a:p>
              <a:p>
                <a:pPr lvl="1"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GB" sz="2800" b="1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:  Effective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Hamiltonian of hopping </a:t>
                </a: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bosons</a:t>
                </a:r>
                <a:endParaRPr lang="en-GB" sz="28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Study of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700" dirty="0">
                    <a:solidFill>
                      <a:schemeClr val="bg2">
                        <a:lumMod val="90000"/>
                      </a:schemeClr>
                    </a:solidFill>
                  </a:rPr>
                  <a:t>for</a:t>
                </a:r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900" dirty="0">
                    <a:solidFill>
                      <a:schemeClr val="bg2">
                        <a:lumMod val="9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Triangular ladder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2B990CA-B892-0009-37C5-5BB29A997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  <a:blipFill>
                <a:blip r:embed="rId2"/>
                <a:stretch>
                  <a:fillRect l="-1043" t="-28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6CCA5E8-D1F9-BE58-6951-A1DC1519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788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2E9BE6E9-A168-BFC3-3682-3C4D51B9484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GB" b="1" dirty="0"/>
                  <a:t> </a:t>
                </a:r>
                <a:r>
                  <a:rPr lang="en-GB" sz="4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4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4000" b="1" dirty="0"/>
                  <a:t>  </a:t>
                </a:r>
                <a:r>
                  <a:rPr lang="en-GB" sz="4000" dirty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4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2E9BE6E9-A168-BFC3-3682-3C4D51B948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05CB81-3379-DBD5-6CB3-8BD10190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13</a:t>
            </a:fld>
            <a:endParaRPr lang="it-IT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D90ACACE-E8C0-5294-7C51-04DB37ED0E44}"/>
              </a:ext>
            </a:extLst>
          </p:cNvPr>
          <p:cNvGrpSpPr/>
          <p:nvPr/>
        </p:nvGrpSpPr>
        <p:grpSpPr>
          <a:xfrm>
            <a:off x="1474195" y="2257185"/>
            <a:ext cx="2156927" cy="1216549"/>
            <a:chOff x="1031964" y="4255048"/>
            <a:chExt cx="2156927" cy="1216549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C5FB5028-143E-919F-6747-459C5547AE35}"/>
                </a:ext>
              </a:extLst>
            </p:cNvPr>
            <p:cNvGrpSpPr/>
            <p:nvPr/>
          </p:nvGrpSpPr>
          <p:grpSpPr>
            <a:xfrm>
              <a:off x="1268963" y="4255048"/>
              <a:ext cx="1811382" cy="1216549"/>
              <a:chOff x="1436914" y="3138439"/>
              <a:chExt cx="1811382" cy="1216549"/>
            </a:xfrm>
          </p:grpSpPr>
          <p:cxnSp>
            <p:nvCxnSpPr>
              <p:cNvPr id="15" name="Connettore diritto 14">
                <a:extLst>
                  <a:ext uri="{FF2B5EF4-FFF2-40B4-BE49-F238E27FC236}">
                    <a16:creationId xmlns:a16="http://schemas.microsoft.com/office/drawing/2014/main" id="{A332742E-4069-7355-B691-A445F41711E6}"/>
                  </a:ext>
                </a:extLst>
              </p:cNvPr>
              <p:cNvCxnSpPr>
                <a:cxnSpLocks/>
                <a:endCxn id="24" idx="6"/>
              </p:cNvCxnSpPr>
              <p:nvPr/>
            </p:nvCxnSpPr>
            <p:spPr>
              <a:xfrm>
                <a:off x="1436914" y="3429000"/>
                <a:ext cx="180485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ttore diritto 15">
                <a:extLst>
                  <a:ext uri="{FF2B5EF4-FFF2-40B4-BE49-F238E27FC236}">
                    <a16:creationId xmlns:a16="http://schemas.microsoft.com/office/drawing/2014/main" id="{EF246217-B474-D42F-BC1F-4D53482A897B}"/>
                  </a:ext>
                </a:extLst>
              </p:cNvPr>
              <p:cNvCxnSpPr>
                <a:cxnSpLocks/>
                <a:endCxn id="23" idx="6"/>
              </p:cNvCxnSpPr>
              <p:nvPr/>
            </p:nvCxnSpPr>
            <p:spPr>
              <a:xfrm>
                <a:off x="1436914" y="4019939"/>
                <a:ext cx="180485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ACBE94E2-EBD4-0AE2-4567-0E58160C6D3F}"/>
                  </a:ext>
                </a:extLst>
              </p:cNvPr>
              <p:cNvSpPr/>
              <p:nvPr/>
            </p:nvSpPr>
            <p:spPr>
              <a:xfrm>
                <a:off x="1436914" y="395151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18" name="Ovale 17">
                <a:extLst>
                  <a:ext uri="{FF2B5EF4-FFF2-40B4-BE49-F238E27FC236}">
                    <a16:creationId xmlns:a16="http://schemas.microsoft.com/office/drawing/2014/main" id="{FE5BE46E-6149-2C90-10C2-0018E96FF117}"/>
                  </a:ext>
                </a:extLst>
              </p:cNvPr>
              <p:cNvSpPr/>
              <p:nvPr/>
            </p:nvSpPr>
            <p:spPr>
              <a:xfrm>
                <a:off x="1436914" y="335700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83E88ED6-F477-212C-D8F5-5CC7936334B7}"/>
                  </a:ext>
                </a:extLst>
              </p:cNvPr>
              <p:cNvSpPr/>
              <p:nvPr/>
            </p:nvSpPr>
            <p:spPr>
              <a:xfrm>
                <a:off x="1990531" y="394793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20" name="Ovale 19">
                <a:extLst>
                  <a:ext uri="{FF2B5EF4-FFF2-40B4-BE49-F238E27FC236}">
                    <a16:creationId xmlns:a16="http://schemas.microsoft.com/office/drawing/2014/main" id="{4530C713-2D93-8652-1264-D37413E20402}"/>
                  </a:ext>
                </a:extLst>
              </p:cNvPr>
              <p:cNvSpPr/>
              <p:nvPr/>
            </p:nvSpPr>
            <p:spPr>
              <a:xfrm>
                <a:off x="1990531" y="335700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21" name="Ovale 20">
                <a:extLst>
                  <a:ext uri="{FF2B5EF4-FFF2-40B4-BE49-F238E27FC236}">
                    <a16:creationId xmlns:a16="http://schemas.microsoft.com/office/drawing/2014/main" id="{E3743028-FFEA-D214-2F74-8F9BAFF95751}"/>
                  </a:ext>
                </a:extLst>
              </p:cNvPr>
              <p:cNvSpPr/>
              <p:nvPr/>
            </p:nvSpPr>
            <p:spPr>
              <a:xfrm>
                <a:off x="2544148" y="394793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22" name="Ovale 21">
                <a:extLst>
                  <a:ext uri="{FF2B5EF4-FFF2-40B4-BE49-F238E27FC236}">
                    <a16:creationId xmlns:a16="http://schemas.microsoft.com/office/drawing/2014/main" id="{AD442671-947D-CB47-97C0-FA9311909EA8}"/>
                  </a:ext>
                </a:extLst>
              </p:cNvPr>
              <p:cNvSpPr/>
              <p:nvPr/>
            </p:nvSpPr>
            <p:spPr>
              <a:xfrm>
                <a:off x="2544148" y="335700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23" name="Ovale 22">
                <a:extLst>
                  <a:ext uri="{FF2B5EF4-FFF2-40B4-BE49-F238E27FC236}">
                    <a16:creationId xmlns:a16="http://schemas.microsoft.com/office/drawing/2014/main" id="{1AB1009B-DD69-A611-8932-98115C484828}"/>
                  </a:ext>
                </a:extLst>
              </p:cNvPr>
              <p:cNvSpPr/>
              <p:nvPr/>
            </p:nvSpPr>
            <p:spPr>
              <a:xfrm>
                <a:off x="3097765" y="394793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24" name="Ovale 23">
                <a:extLst>
                  <a:ext uri="{FF2B5EF4-FFF2-40B4-BE49-F238E27FC236}">
                    <a16:creationId xmlns:a16="http://schemas.microsoft.com/office/drawing/2014/main" id="{0A7584EA-485B-C9E1-84A4-FE9191F70EF4}"/>
                  </a:ext>
                </a:extLst>
              </p:cNvPr>
              <p:cNvSpPr/>
              <p:nvPr/>
            </p:nvSpPr>
            <p:spPr>
              <a:xfrm>
                <a:off x="3097765" y="335700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29" name="Freccia a destra 28">
                <a:extLst>
                  <a:ext uri="{FF2B5EF4-FFF2-40B4-BE49-F238E27FC236}">
                    <a16:creationId xmlns:a16="http://schemas.microsoft.com/office/drawing/2014/main" id="{12794D51-6385-8DBD-C946-4E78FE7989D8}"/>
                  </a:ext>
                </a:extLst>
              </p:cNvPr>
              <p:cNvSpPr/>
              <p:nvPr/>
            </p:nvSpPr>
            <p:spPr>
              <a:xfrm rot="16200000">
                <a:off x="2953764" y="3284999"/>
                <a:ext cx="432000" cy="144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Freccia a destra 29">
                <a:extLst>
                  <a:ext uri="{FF2B5EF4-FFF2-40B4-BE49-F238E27FC236}">
                    <a16:creationId xmlns:a16="http://schemas.microsoft.com/office/drawing/2014/main" id="{8262F044-1714-03EA-D47E-E4D803DAC6F1}"/>
                  </a:ext>
                </a:extLst>
              </p:cNvPr>
              <p:cNvSpPr/>
              <p:nvPr/>
            </p:nvSpPr>
            <p:spPr>
              <a:xfrm rot="16200000">
                <a:off x="1299599" y="3282439"/>
                <a:ext cx="432000" cy="144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1" name="Freccia a destra 30">
                <a:extLst>
                  <a:ext uri="{FF2B5EF4-FFF2-40B4-BE49-F238E27FC236}">
                    <a16:creationId xmlns:a16="http://schemas.microsoft.com/office/drawing/2014/main" id="{AE6BC751-1C64-2B65-DC3B-CD3169D873E0}"/>
                  </a:ext>
                </a:extLst>
              </p:cNvPr>
              <p:cNvSpPr/>
              <p:nvPr/>
            </p:nvSpPr>
            <p:spPr>
              <a:xfrm rot="16200000">
                <a:off x="1846531" y="4019939"/>
                <a:ext cx="432000" cy="144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Freccia a destra 31">
                <a:extLst>
                  <a:ext uri="{FF2B5EF4-FFF2-40B4-BE49-F238E27FC236}">
                    <a16:creationId xmlns:a16="http://schemas.microsoft.com/office/drawing/2014/main" id="{FA42EBDE-AA67-CD45-58C6-3B0E126A5F75}"/>
                  </a:ext>
                </a:extLst>
              </p:cNvPr>
              <p:cNvSpPr/>
              <p:nvPr/>
            </p:nvSpPr>
            <p:spPr>
              <a:xfrm rot="16200000">
                <a:off x="2400148" y="3285000"/>
                <a:ext cx="432000" cy="144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Freccia a destra 32">
                <a:extLst>
                  <a:ext uri="{FF2B5EF4-FFF2-40B4-BE49-F238E27FC236}">
                    <a16:creationId xmlns:a16="http://schemas.microsoft.com/office/drawing/2014/main" id="{3FEA7953-5117-3493-A37A-F5F9CF4E52AF}"/>
                  </a:ext>
                </a:extLst>
              </p:cNvPr>
              <p:cNvSpPr/>
              <p:nvPr/>
            </p:nvSpPr>
            <p:spPr>
              <a:xfrm rot="5400000">
                <a:off x="1871955" y="3282439"/>
                <a:ext cx="432000" cy="14400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Freccia a destra 33">
                <a:extLst>
                  <a:ext uri="{FF2B5EF4-FFF2-40B4-BE49-F238E27FC236}">
                    <a16:creationId xmlns:a16="http://schemas.microsoft.com/office/drawing/2014/main" id="{FB923D8F-12BE-7493-5A6D-F326BB2F9E18}"/>
                  </a:ext>
                </a:extLst>
              </p:cNvPr>
              <p:cNvSpPr/>
              <p:nvPr/>
            </p:nvSpPr>
            <p:spPr>
              <a:xfrm rot="5400000">
                <a:off x="1292914" y="4066988"/>
                <a:ext cx="432000" cy="14400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5" name="Freccia a destra 34">
                <a:extLst>
                  <a:ext uri="{FF2B5EF4-FFF2-40B4-BE49-F238E27FC236}">
                    <a16:creationId xmlns:a16="http://schemas.microsoft.com/office/drawing/2014/main" id="{4E7A2D2A-BCB5-59B5-2AAB-E18BDBA5406F}"/>
                  </a:ext>
                </a:extLst>
              </p:cNvPr>
              <p:cNvSpPr/>
              <p:nvPr/>
            </p:nvSpPr>
            <p:spPr>
              <a:xfrm rot="5400000">
                <a:off x="2400148" y="4055939"/>
                <a:ext cx="432000" cy="14400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Freccia a destra 35">
                <a:extLst>
                  <a:ext uri="{FF2B5EF4-FFF2-40B4-BE49-F238E27FC236}">
                    <a16:creationId xmlns:a16="http://schemas.microsoft.com/office/drawing/2014/main" id="{B605D410-3434-1106-072C-627B084F6140}"/>
                  </a:ext>
                </a:extLst>
              </p:cNvPr>
              <p:cNvSpPr/>
              <p:nvPr/>
            </p:nvSpPr>
            <p:spPr>
              <a:xfrm rot="5400000">
                <a:off x="2960296" y="4066988"/>
                <a:ext cx="432000" cy="14400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A4D8C8ED-F260-150B-C03C-254E7AC22CA9}"/>
                </a:ext>
              </a:extLst>
            </p:cNvPr>
            <p:cNvSpPr txBox="1"/>
            <p:nvPr/>
          </p:nvSpPr>
          <p:spPr>
            <a:xfrm>
              <a:off x="1046424" y="5071382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0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616E9222-8DAA-97A0-ED11-DB13B7664088}"/>
                </a:ext>
              </a:extLst>
            </p:cNvPr>
            <p:cNvSpPr txBox="1"/>
            <p:nvPr/>
          </p:nvSpPr>
          <p:spPr>
            <a:xfrm>
              <a:off x="1031964" y="4377025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1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DDD3A1B4-06F4-F34B-AFA8-CC1F5DE8BB56}"/>
                </a:ext>
              </a:extLst>
            </p:cNvPr>
            <p:cNvSpPr txBox="1"/>
            <p:nvPr/>
          </p:nvSpPr>
          <p:spPr>
            <a:xfrm>
              <a:off x="1609841" y="5085994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2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67386936-9633-7E5A-7ECE-306676E32063}"/>
                </a:ext>
              </a:extLst>
            </p:cNvPr>
            <p:cNvSpPr txBox="1"/>
            <p:nvPr/>
          </p:nvSpPr>
          <p:spPr>
            <a:xfrm>
              <a:off x="1628734" y="4297248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3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350DCA50-8F64-151E-2306-4C90B4E032B2}"/>
                </a:ext>
              </a:extLst>
            </p:cNvPr>
            <p:cNvSpPr txBox="1"/>
            <p:nvPr/>
          </p:nvSpPr>
          <p:spPr>
            <a:xfrm>
              <a:off x="2171388" y="5085994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4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E43E6358-2235-6ACE-4F80-AE012956D948}"/>
                </a:ext>
              </a:extLst>
            </p:cNvPr>
            <p:cNvSpPr txBox="1"/>
            <p:nvPr/>
          </p:nvSpPr>
          <p:spPr>
            <a:xfrm>
              <a:off x="2182350" y="4279055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5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77997911-4BE6-FBD7-A215-9E40791ACC33}"/>
                </a:ext>
              </a:extLst>
            </p:cNvPr>
            <p:cNvSpPr txBox="1"/>
            <p:nvPr/>
          </p:nvSpPr>
          <p:spPr>
            <a:xfrm>
              <a:off x="2725004" y="5084367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6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9D1B82C8-638A-E1EC-F723-BC1CE276FCA9}"/>
                </a:ext>
              </a:extLst>
            </p:cNvPr>
            <p:cNvSpPr txBox="1"/>
            <p:nvPr/>
          </p:nvSpPr>
          <p:spPr>
            <a:xfrm>
              <a:off x="2750352" y="4271800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7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E1F75964-43A4-D8D2-4ACA-E0A51E51484A}"/>
                  </a:ext>
                </a:extLst>
              </p:cNvPr>
              <p:cNvSpPr txBox="1"/>
              <p:nvPr/>
            </p:nvSpPr>
            <p:spPr>
              <a:xfrm>
                <a:off x="5045958" y="2580069"/>
                <a:ext cx="55607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2400" b="1" dirty="0"/>
                  <a:t> : </a:t>
                </a:r>
                <a:r>
                  <a:rPr lang="it-IT" sz="2400" b="1" dirty="0" err="1"/>
                  <a:t>two</a:t>
                </a:r>
                <a:r>
                  <a:rPr lang="it-IT" sz="2400" dirty="0"/>
                  <a:t> </a:t>
                </a:r>
                <a:r>
                  <a:rPr lang="it-IT" sz="2400" b="1" dirty="0" err="1"/>
                  <a:t>independent</a:t>
                </a:r>
                <a:r>
                  <a:rPr lang="it-IT" sz="2400" dirty="0"/>
                  <a:t> linear </a:t>
                </a:r>
                <a:r>
                  <a:rPr lang="it-IT" sz="2400" b="1" dirty="0"/>
                  <a:t>chains</a:t>
                </a:r>
                <a:r>
                  <a:rPr lang="it-IT" sz="2400" dirty="0"/>
                  <a:t> </a:t>
                </a:r>
              </a:p>
            </p:txBody>
          </p:sp>
        </mc:Choice>
        <mc:Fallback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E1F75964-43A4-D8D2-4ACA-E0A51E514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958" y="2580069"/>
                <a:ext cx="5560709" cy="461665"/>
              </a:xfrm>
              <a:prstGeom prst="rect">
                <a:avLst/>
              </a:prstGeom>
              <a:blipFill>
                <a:blip r:embed="rId4"/>
                <a:stretch>
                  <a:fillRect l="-768" t="-10526" b="-289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uppo 39">
            <a:extLst>
              <a:ext uri="{FF2B5EF4-FFF2-40B4-BE49-F238E27FC236}">
                <a16:creationId xmlns:a16="http://schemas.microsoft.com/office/drawing/2014/main" id="{F08F26B8-BD28-37D6-F41C-1A1046D96E4B}"/>
              </a:ext>
            </a:extLst>
          </p:cNvPr>
          <p:cNvGrpSpPr/>
          <p:nvPr/>
        </p:nvGrpSpPr>
        <p:grpSpPr>
          <a:xfrm>
            <a:off x="1365649" y="4364804"/>
            <a:ext cx="2156927" cy="1216549"/>
            <a:chOff x="1031964" y="4255048"/>
            <a:chExt cx="2156927" cy="1216549"/>
          </a:xfrm>
        </p:grpSpPr>
        <p:grpSp>
          <p:nvGrpSpPr>
            <p:cNvPr id="41" name="Gruppo 40">
              <a:extLst>
                <a:ext uri="{FF2B5EF4-FFF2-40B4-BE49-F238E27FC236}">
                  <a16:creationId xmlns:a16="http://schemas.microsoft.com/office/drawing/2014/main" id="{62F3E470-DF76-E869-2D0F-31E6CF9FDA9E}"/>
                </a:ext>
              </a:extLst>
            </p:cNvPr>
            <p:cNvGrpSpPr/>
            <p:nvPr/>
          </p:nvGrpSpPr>
          <p:grpSpPr>
            <a:xfrm>
              <a:off x="1268963" y="4255048"/>
              <a:ext cx="1811382" cy="1216549"/>
              <a:chOff x="1436914" y="3138439"/>
              <a:chExt cx="1811382" cy="1216549"/>
            </a:xfrm>
          </p:grpSpPr>
          <p:sp>
            <p:nvSpPr>
              <p:cNvPr id="52" name="Ovale 51">
                <a:extLst>
                  <a:ext uri="{FF2B5EF4-FFF2-40B4-BE49-F238E27FC236}">
                    <a16:creationId xmlns:a16="http://schemas.microsoft.com/office/drawing/2014/main" id="{6555A3A2-13D8-B5E2-67FC-7C2A9639FDFA}"/>
                  </a:ext>
                </a:extLst>
              </p:cNvPr>
              <p:cNvSpPr/>
              <p:nvPr/>
            </p:nvSpPr>
            <p:spPr>
              <a:xfrm>
                <a:off x="1436914" y="395151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53" name="Ovale 52">
                <a:extLst>
                  <a:ext uri="{FF2B5EF4-FFF2-40B4-BE49-F238E27FC236}">
                    <a16:creationId xmlns:a16="http://schemas.microsoft.com/office/drawing/2014/main" id="{3C7BFDCC-F7E8-89FF-F9CC-B1112EBC26E2}"/>
                  </a:ext>
                </a:extLst>
              </p:cNvPr>
              <p:cNvSpPr/>
              <p:nvPr/>
            </p:nvSpPr>
            <p:spPr>
              <a:xfrm>
                <a:off x="1436914" y="335700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54" name="Ovale 53">
                <a:extLst>
                  <a:ext uri="{FF2B5EF4-FFF2-40B4-BE49-F238E27FC236}">
                    <a16:creationId xmlns:a16="http://schemas.microsoft.com/office/drawing/2014/main" id="{7F153E5B-5DDC-46FF-BBB6-7DC1E3B4F4B4}"/>
                  </a:ext>
                </a:extLst>
              </p:cNvPr>
              <p:cNvSpPr/>
              <p:nvPr/>
            </p:nvSpPr>
            <p:spPr>
              <a:xfrm>
                <a:off x="1990531" y="394793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55" name="Ovale 54">
                <a:extLst>
                  <a:ext uri="{FF2B5EF4-FFF2-40B4-BE49-F238E27FC236}">
                    <a16:creationId xmlns:a16="http://schemas.microsoft.com/office/drawing/2014/main" id="{98790D8C-957A-0A0F-3249-D8FA08621E65}"/>
                  </a:ext>
                </a:extLst>
              </p:cNvPr>
              <p:cNvSpPr/>
              <p:nvPr/>
            </p:nvSpPr>
            <p:spPr>
              <a:xfrm>
                <a:off x="1990531" y="335700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56" name="Ovale 55">
                <a:extLst>
                  <a:ext uri="{FF2B5EF4-FFF2-40B4-BE49-F238E27FC236}">
                    <a16:creationId xmlns:a16="http://schemas.microsoft.com/office/drawing/2014/main" id="{7E437AF1-AB05-BA1B-5507-40BA184A9794}"/>
                  </a:ext>
                </a:extLst>
              </p:cNvPr>
              <p:cNvSpPr/>
              <p:nvPr/>
            </p:nvSpPr>
            <p:spPr>
              <a:xfrm>
                <a:off x="2544148" y="394793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57" name="Ovale 56">
                <a:extLst>
                  <a:ext uri="{FF2B5EF4-FFF2-40B4-BE49-F238E27FC236}">
                    <a16:creationId xmlns:a16="http://schemas.microsoft.com/office/drawing/2014/main" id="{90E2809A-9B03-118D-A067-1EB0B9DA1B94}"/>
                  </a:ext>
                </a:extLst>
              </p:cNvPr>
              <p:cNvSpPr/>
              <p:nvPr/>
            </p:nvSpPr>
            <p:spPr>
              <a:xfrm>
                <a:off x="2544148" y="335700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58" name="Ovale 57">
                <a:extLst>
                  <a:ext uri="{FF2B5EF4-FFF2-40B4-BE49-F238E27FC236}">
                    <a16:creationId xmlns:a16="http://schemas.microsoft.com/office/drawing/2014/main" id="{6F820931-7F5B-B0C0-A30F-E32762A0D017}"/>
                  </a:ext>
                </a:extLst>
              </p:cNvPr>
              <p:cNvSpPr/>
              <p:nvPr/>
            </p:nvSpPr>
            <p:spPr>
              <a:xfrm>
                <a:off x="3097765" y="394793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59" name="Ovale 58">
                <a:extLst>
                  <a:ext uri="{FF2B5EF4-FFF2-40B4-BE49-F238E27FC236}">
                    <a16:creationId xmlns:a16="http://schemas.microsoft.com/office/drawing/2014/main" id="{44783BA0-1FA1-43CC-AD5F-FB7BFB0829A6}"/>
                  </a:ext>
                </a:extLst>
              </p:cNvPr>
              <p:cNvSpPr/>
              <p:nvPr/>
            </p:nvSpPr>
            <p:spPr>
              <a:xfrm>
                <a:off x="3097765" y="335700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cxnSp>
            <p:nvCxnSpPr>
              <p:cNvPr id="60" name="Connettore diritto 59">
                <a:extLst>
                  <a:ext uri="{FF2B5EF4-FFF2-40B4-BE49-F238E27FC236}">
                    <a16:creationId xmlns:a16="http://schemas.microsoft.com/office/drawing/2014/main" id="{F16E9C39-A8DF-C213-73E5-A6CBD66B3AD2}"/>
                  </a:ext>
                </a:extLst>
              </p:cNvPr>
              <p:cNvCxnSpPr>
                <a:stCxn id="53" idx="0"/>
                <a:endCxn id="52" idx="4"/>
              </p:cNvCxnSpPr>
              <p:nvPr/>
            </p:nvCxnSpPr>
            <p:spPr>
              <a:xfrm>
                <a:off x="1508914" y="3357000"/>
                <a:ext cx="0" cy="738519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ttore diritto 60">
                <a:extLst>
                  <a:ext uri="{FF2B5EF4-FFF2-40B4-BE49-F238E27FC236}">
                    <a16:creationId xmlns:a16="http://schemas.microsoft.com/office/drawing/2014/main" id="{38153B4E-F795-3065-2FE5-F1D5E422F6BE}"/>
                  </a:ext>
                </a:extLst>
              </p:cNvPr>
              <p:cNvCxnSpPr>
                <a:stCxn id="55" idx="0"/>
                <a:endCxn id="54" idx="4"/>
              </p:cNvCxnSpPr>
              <p:nvPr/>
            </p:nvCxnSpPr>
            <p:spPr>
              <a:xfrm>
                <a:off x="2062531" y="3357000"/>
                <a:ext cx="0" cy="734939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ttore diritto 61">
                <a:extLst>
                  <a:ext uri="{FF2B5EF4-FFF2-40B4-BE49-F238E27FC236}">
                    <a16:creationId xmlns:a16="http://schemas.microsoft.com/office/drawing/2014/main" id="{366BCE9F-AFB7-D7D6-1E20-3EF8E022379C}"/>
                  </a:ext>
                </a:extLst>
              </p:cNvPr>
              <p:cNvCxnSpPr>
                <a:stCxn id="57" idx="0"/>
                <a:endCxn id="56" idx="4"/>
              </p:cNvCxnSpPr>
              <p:nvPr/>
            </p:nvCxnSpPr>
            <p:spPr>
              <a:xfrm>
                <a:off x="2616148" y="3357000"/>
                <a:ext cx="0" cy="734939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ttore diritto 62">
                <a:extLst>
                  <a:ext uri="{FF2B5EF4-FFF2-40B4-BE49-F238E27FC236}">
                    <a16:creationId xmlns:a16="http://schemas.microsoft.com/office/drawing/2014/main" id="{0FF66FCB-0719-C180-5F46-6FA5B9FE6699}"/>
                  </a:ext>
                </a:extLst>
              </p:cNvPr>
              <p:cNvCxnSpPr>
                <a:stCxn id="59" idx="0"/>
                <a:endCxn id="58" idx="4"/>
              </p:cNvCxnSpPr>
              <p:nvPr/>
            </p:nvCxnSpPr>
            <p:spPr>
              <a:xfrm>
                <a:off x="3169765" y="3357000"/>
                <a:ext cx="0" cy="734939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Freccia a destra 63">
                <a:extLst>
                  <a:ext uri="{FF2B5EF4-FFF2-40B4-BE49-F238E27FC236}">
                    <a16:creationId xmlns:a16="http://schemas.microsoft.com/office/drawing/2014/main" id="{36294B64-EB95-324B-5DA9-433DF6102C5F}"/>
                  </a:ext>
                </a:extLst>
              </p:cNvPr>
              <p:cNvSpPr/>
              <p:nvPr/>
            </p:nvSpPr>
            <p:spPr>
              <a:xfrm rot="16200000">
                <a:off x="2953764" y="3284999"/>
                <a:ext cx="432000" cy="144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5" name="Freccia a destra 64">
                <a:extLst>
                  <a:ext uri="{FF2B5EF4-FFF2-40B4-BE49-F238E27FC236}">
                    <a16:creationId xmlns:a16="http://schemas.microsoft.com/office/drawing/2014/main" id="{B7371492-2154-D461-DAED-024B69452DFB}"/>
                  </a:ext>
                </a:extLst>
              </p:cNvPr>
              <p:cNvSpPr/>
              <p:nvPr/>
            </p:nvSpPr>
            <p:spPr>
              <a:xfrm rot="16200000">
                <a:off x="1299599" y="3282439"/>
                <a:ext cx="432000" cy="144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6" name="Freccia a destra 65">
                <a:extLst>
                  <a:ext uri="{FF2B5EF4-FFF2-40B4-BE49-F238E27FC236}">
                    <a16:creationId xmlns:a16="http://schemas.microsoft.com/office/drawing/2014/main" id="{CA7B89DF-5662-7798-E87A-1A12FE419E1B}"/>
                  </a:ext>
                </a:extLst>
              </p:cNvPr>
              <p:cNvSpPr/>
              <p:nvPr/>
            </p:nvSpPr>
            <p:spPr>
              <a:xfrm rot="16200000">
                <a:off x="1846531" y="4019939"/>
                <a:ext cx="432000" cy="144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7" name="Freccia a destra 66">
                <a:extLst>
                  <a:ext uri="{FF2B5EF4-FFF2-40B4-BE49-F238E27FC236}">
                    <a16:creationId xmlns:a16="http://schemas.microsoft.com/office/drawing/2014/main" id="{05C5881C-838F-A289-C8E7-5BFE92805420}"/>
                  </a:ext>
                </a:extLst>
              </p:cNvPr>
              <p:cNvSpPr/>
              <p:nvPr/>
            </p:nvSpPr>
            <p:spPr>
              <a:xfrm rot="16200000">
                <a:off x="2400148" y="3285000"/>
                <a:ext cx="432000" cy="144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8" name="Freccia a destra 67">
                <a:extLst>
                  <a:ext uri="{FF2B5EF4-FFF2-40B4-BE49-F238E27FC236}">
                    <a16:creationId xmlns:a16="http://schemas.microsoft.com/office/drawing/2014/main" id="{65D6B2E7-1EFD-57E7-D30F-7DB006FD765A}"/>
                  </a:ext>
                </a:extLst>
              </p:cNvPr>
              <p:cNvSpPr/>
              <p:nvPr/>
            </p:nvSpPr>
            <p:spPr>
              <a:xfrm rot="5400000">
                <a:off x="1871955" y="3282439"/>
                <a:ext cx="432000" cy="14400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9" name="Freccia a destra 68">
                <a:extLst>
                  <a:ext uri="{FF2B5EF4-FFF2-40B4-BE49-F238E27FC236}">
                    <a16:creationId xmlns:a16="http://schemas.microsoft.com/office/drawing/2014/main" id="{6A6FA9EF-5906-ADFE-93C0-7BB9435E530F}"/>
                  </a:ext>
                </a:extLst>
              </p:cNvPr>
              <p:cNvSpPr/>
              <p:nvPr/>
            </p:nvSpPr>
            <p:spPr>
              <a:xfrm rot="5400000">
                <a:off x="1292914" y="4066988"/>
                <a:ext cx="432000" cy="14400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0" name="Freccia a destra 69">
                <a:extLst>
                  <a:ext uri="{FF2B5EF4-FFF2-40B4-BE49-F238E27FC236}">
                    <a16:creationId xmlns:a16="http://schemas.microsoft.com/office/drawing/2014/main" id="{207C13AE-DB46-B4E4-F689-B693F27CC4E5}"/>
                  </a:ext>
                </a:extLst>
              </p:cNvPr>
              <p:cNvSpPr/>
              <p:nvPr/>
            </p:nvSpPr>
            <p:spPr>
              <a:xfrm rot="5400000">
                <a:off x="2400148" y="4055939"/>
                <a:ext cx="432000" cy="14400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1" name="Freccia a destra 70">
                <a:extLst>
                  <a:ext uri="{FF2B5EF4-FFF2-40B4-BE49-F238E27FC236}">
                    <a16:creationId xmlns:a16="http://schemas.microsoft.com/office/drawing/2014/main" id="{94C85F18-134C-5854-3CAC-53C6EF93CFF2}"/>
                  </a:ext>
                </a:extLst>
              </p:cNvPr>
              <p:cNvSpPr/>
              <p:nvPr/>
            </p:nvSpPr>
            <p:spPr>
              <a:xfrm rot="5400000">
                <a:off x="2960296" y="4066988"/>
                <a:ext cx="432000" cy="14400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EA2663F4-80A6-BABE-8382-28DFD0825760}"/>
                </a:ext>
              </a:extLst>
            </p:cNvPr>
            <p:cNvSpPr txBox="1"/>
            <p:nvPr/>
          </p:nvSpPr>
          <p:spPr>
            <a:xfrm>
              <a:off x="1046424" y="5071382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0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59091FD8-13F2-C05F-A4BD-7D1397AF60ED}"/>
                </a:ext>
              </a:extLst>
            </p:cNvPr>
            <p:cNvSpPr txBox="1"/>
            <p:nvPr/>
          </p:nvSpPr>
          <p:spPr>
            <a:xfrm>
              <a:off x="1031964" y="4377025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1</a:t>
              </a: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025E5660-2842-D12F-DB8A-70E214B034D0}"/>
                </a:ext>
              </a:extLst>
            </p:cNvPr>
            <p:cNvSpPr txBox="1"/>
            <p:nvPr/>
          </p:nvSpPr>
          <p:spPr>
            <a:xfrm>
              <a:off x="1609841" y="5085994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2</a:t>
              </a: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E2B5D9D6-BFD7-C788-3D09-24EF0A2E14B4}"/>
                </a:ext>
              </a:extLst>
            </p:cNvPr>
            <p:cNvSpPr txBox="1"/>
            <p:nvPr/>
          </p:nvSpPr>
          <p:spPr>
            <a:xfrm>
              <a:off x="1628734" y="4297248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3</a:t>
              </a:r>
            </a:p>
          </p:txBody>
        </p:sp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4BC75B6A-CA14-A951-9ADB-C3D742995E9C}"/>
                </a:ext>
              </a:extLst>
            </p:cNvPr>
            <p:cNvSpPr txBox="1"/>
            <p:nvPr/>
          </p:nvSpPr>
          <p:spPr>
            <a:xfrm>
              <a:off x="2171388" y="5085994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4</a:t>
              </a: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C42FB32B-6EEC-E43C-5DAB-AC05E3C5A7F0}"/>
                </a:ext>
              </a:extLst>
            </p:cNvPr>
            <p:cNvSpPr txBox="1"/>
            <p:nvPr/>
          </p:nvSpPr>
          <p:spPr>
            <a:xfrm>
              <a:off x="2182350" y="4279055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5</a:t>
              </a:r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A0C3C4F4-05B4-55E6-EFE8-F2CD2AA1CD36}"/>
                </a:ext>
              </a:extLst>
            </p:cNvPr>
            <p:cNvSpPr txBox="1"/>
            <p:nvPr/>
          </p:nvSpPr>
          <p:spPr>
            <a:xfrm>
              <a:off x="2725004" y="5084367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6</a:t>
              </a:r>
            </a:p>
          </p:txBody>
        </p:sp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D4499815-A926-BDA9-B3E7-A310935B10F7}"/>
                </a:ext>
              </a:extLst>
            </p:cNvPr>
            <p:cNvSpPr txBox="1"/>
            <p:nvPr/>
          </p:nvSpPr>
          <p:spPr>
            <a:xfrm>
              <a:off x="2750352" y="4271800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7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8F86A42A-7235-DE5D-80CD-DC1DCEB9F662}"/>
                  </a:ext>
                </a:extLst>
              </p:cNvPr>
              <p:cNvSpPr txBox="1"/>
              <p:nvPr/>
            </p:nvSpPr>
            <p:spPr>
              <a:xfrm>
                <a:off x="5045958" y="4605693"/>
                <a:ext cx="5560709" cy="496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2400" b="1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𝒓𝒖𝒏𝒈𝒔</m:t>
                        </m:r>
                      </m:sub>
                    </m:sSub>
                  </m:oMath>
                </a14:m>
                <a:r>
                  <a:rPr lang="it-IT" sz="2400" b="1" dirty="0"/>
                  <a:t> </a:t>
                </a:r>
                <a:r>
                  <a:rPr lang="it-IT" sz="2400" b="1" dirty="0" err="1"/>
                  <a:t>uncoupled</a:t>
                </a:r>
                <a:r>
                  <a:rPr lang="it-IT" sz="2400" b="1" dirty="0"/>
                  <a:t> </a:t>
                </a:r>
                <a:r>
                  <a:rPr lang="it-IT" sz="2400" b="1" dirty="0" err="1"/>
                  <a:t>dimers</a:t>
                </a:r>
                <a:r>
                  <a:rPr lang="it-IT" sz="2400" b="1" dirty="0"/>
                  <a:t> </a:t>
                </a:r>
                <a:r>
                  <a:rPr lang="it-IT" sz="2400" dirty="0"/>
                  <a:t> </a:t>
                </a:r>
              </a:p>
            </p:txBody>
          </p:sp>
        </mc:Choice>
        <mc:Fallback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8F86A42A-7235-DE5D-80CD-DC1DCEB9F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958" y="4605693"/>
                <a:ext cx="5560709" cy="496611"/>
              </a:xfrm>
              <a:prstGeom prst="rect">
                <a:avLst/>
              </a:prstGeom>
              <a:blipFill>
                <a:blip r:embed="rId5"/>
                <a:stretch>
                  <a:fillRect l="-768" t="-8642" b="-2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8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0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7A6E4-7DE2-717A-D7E4-06F789E80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6A982ED-ECF8-24F5-E6C1-95F11BF52E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Introduction: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strongly interacting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electrons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Our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model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its numerical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implementation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Lanczos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algorithm for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GS eigenvalue</a:t>
                </a: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Calibri" panose="020F0502020204030204" pitchFamily="34" charset="0"/>
                  <a:buChar char="֎"/>
                </a:pPr>
                <a:r>
                  <a:rPr lang="en-GB" sz="3600" dirty="0"/>
                  <a:t>   </a:t>
                </a:r>
                <a:r>
                  <a:rPr lang="en-GB" sz="3600" b="1" dirty="0"/>
                  <a:t>Limit </a:t>
                </a:r>
                <a:r>
                  <a:rPr lang="en-GB" sz="3600" dirty="0"/>
                  <a:t>cases of the </a:t>
                </a:r>
                <a:r>
                  <a:rPr lang="en-GB" sz="3600" b="1" dirty="0"/>
                  <a:t>interacting parameters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28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lvl="1" algn="just">
                  <a:lnSpc>
                    <a:spcPct val="12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GB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GB" sz="2800" b="1" dirty="0">
                    <a:solidFill>
                      <a:schemeClr val="tx1"/>
                    </a:solidFill>
                  </a:rPr>
                  <a:t> :  Effective </a:t>
                </a:r>
                <a:r>
                  <a:rPr lang="en-GB" sz="2800" dirty="0">
                    <a:solidFill>
                      <a:schemeClr val="tx1"/>
                    </a:solidFill>
                  </a:rPr>
                  <a:t>Hamiltonian of hopping </a:t>
                </a:r>
                <a:r>
                  <a:rPr lang="en-GB" sz="2800" b="1" dirty="0">
                    <a:solidFill>
                      <a:schemeClr val="tx1"/>
                    </a:solidFill>
                  </a:rPr>
                  <a:t>bosons</a:t>
                </a:r>
                <a:endParaRPr lang="en-GB" sz="2800" dirty="0"/>
              </a:p>
              <a:p>
                <a:pPr>
                  <a:lnSpc>
                    <a:spcPct val="120000"/>
                  </a:lnSpc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Study of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700" dirty="0">
                    <a:solidFill>
                      <a:schemeClr val="bg2">
                        <a:lumMod val="90000"/>
                      </a:schemeClr>
                    </a:solidFill>
                  </a:rPr>
                  <a:t>for</a:t>
                </a:r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900" dirty="0">
                    <a:solidFill>
                      <a:schemeClr val="bg2">
                        <a:lumMod val="9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Triangular ladder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6A982ED-ECF8-24F5-E6C1-95F11BF52E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  <a:blipFill>
                <a:blip r:embed="rId2"/>
                <a:stretch>
                  <a:fillRect l="-1043" t="-28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27EC7B-D439-628A-02DD-968D8D73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5258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394D24AF-FAD7-74A9-F26E-D9A7995805F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lvl="1" algn="just">
                  <a:lnSpc>
                    <a:spcPct val="120000"/>
                  </a:lnSpc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4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GB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4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GB" sz="4000" b="1" dirty="0">
                    <a:solidFill>
                      <a:schemeClr val="tx1"/>
                    </a:solidFill>
                  </a:rPr>
                  <a:t>: Effective </a:t>
                </a:r>
                <a:r>
                  <a:rPr lang="en-GB" sz="4000" dirty="0">
                    <a:solidFill>
                      <a:schemeClr val="tx1"/>
                    </a:solidFill>
                  </a:rPr>
                  <a:t>Hamiltonian of hopping </a:t>
                </a:r>
                <a:r>
                  <a:rPr lang="en-GB" sz="4000" b="1" dirty="0">
                    <a:solidFill>
                      <a:schemeClr val="tx1"/>
                    </a:solidFill>
                  </a:rPr>
                  <a:t>bosons</a:t>
                </a:r>
                <a:endParaRPr lang="en-GB" sz="4000" dirty="0"/>
              </a:p>
            </p:txBody>
          </p:sp>
        </mc:Choice>
        <mc:Fallback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394D24AF-FAD7-74A9-F26E-D9A799580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r="-6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7A2A4B4-D1F0-1997-B606-D11A75060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t="73946"/>
          <a:stretch>
            <a:fillRect/>
          </a:stretch>
        </p:blipFill>
        <p:spPr>
          <a:xfrm>
            <a:off x="976029" y="3359472"/>
            <a:ext cx="4680000" cy="419524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7FFF61-EC67-34C6-BB4F-74349A5A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15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969F6A1-7E6E-25DB-0AA8-271937E5F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035" y="2121641"/>
            <a:ext cx="4536000" cy="153003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4366E1F-D20B-9BD1-80D5-C0D07ED927A6}"/>
              </a:ext>
            </a:extLst>
          </p:cNvPr>
          <p:cNvSpPr txBox="1"/>
          <p:nvPr/>
        </p:nvSpPr>
        <p:spPr>
          <a:xfrm>
            <a:off x="922176" y="5289885"/>
            <a:ext cx="4374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Spin ladders with </a:t>
            </a:r>
            <a:r>
              <a:rPr lang="en-GB" i="1" dirty="0"/>
              <a:t>x</a:t>
            </a:r>
            <a:r>
              <a:rPr lang="en-GB" dirty="0"/>
              <a:t> ≔ </a:t>
            </a:r>
            <a:r>
              <a:rPr lang="en-GB" i="1" dirty="0" err="1"/>
              <a:t>J</a:t>
            </a:r>
            <a:r>
              <a:rPr lang="en-GB" baseline="-25000" dirty="0" err="1"/>
              <a:t>leg</a:t>
            </a:r>
            <a:r>
              <a:rPr lang="en-GB" dirty="0"/>
              <a:t>/</a:t>
            </a:r>
            <a:r>
              <a:rPr lang="en-GB" i="1" dirty="0" err="1"/>
              <a:t>J</a:t>
            </a:r>
            <a:r>
              <a:rPr lang="en-GB" baseline="-25000" dirty="0" err="1"/>
              <a:t>rung</a:t>
            </a:r>
            <a:r>
              <a:rPr lang="en-GB" dirty="0"/>
              <a:t> ≿ 1 are realized in </a:t>
            </a:r>
            <a:r>
              <a:rPr lang="en-GB" dirty="0" err="1"/>
              <a:t>cuprates</a:t>
            </a:r>
            <a:r>
              <a:rPr lang="en-GB" dirty="0"/>
              <a:t> to a high degree of accuracy</a:t>
            </a:r>
            <a:r>
              <a:rPr lang="en-GB" baseline="30000" dirty="0">
                <a:hlinkClick r:id="rId6" tooltip="Dagotto, E. Experiments on ladders reveal a complex interplay between a spin-gapped normal state and superconductivity. Rep. Prog. Phys. 62, 1525 (1999)."/>
              </a:rPr>
              <a:t>7</a:t>
            </a:r>
            <a:r>
              <a:rPr lang="en-GB" dirty="0"/>
              <a:t> so that experimental verification of our predictions is possible.</a:t>
            </a: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B10D794-48C7-A70E-D4A5-015AF8217C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770" y="3999383"/>
            <a:ext cx="1620000" cy="110454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C9683AE-CA8E-C4C4-F69E-E7EF66FD6BF6}"/>
              </a:ext>
            </a:extLst>
          </p:cNvPr>
          <p:cNvSpPr txBox="1"/>
          <p:nvPr/>
        </p:nvSpPr>
        <p:spPr>
          <a:xfrm>
            <a:off x="9179868" y="3695235"/>
            <a:ext cx="2173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Credits: Gary </a:t>
            </a:r>
            <a:r>
              <a:rPr lang="it-IT" sz="1000" dirty="0" err="1"/>
              <a:t>Shmiedinghoff</a:t>
            </a:r>
            <a:r>
              <a:rPr lang="it-IT" sz="1000" dirty="0"/>
              <a:t> &amp; </a:t>
            </a:r>
            <a:r>
              <a:rPr lang="it-IT" sz="1000" dirty="0" err="1"/>
              <a:t>all</a:t>
            </a:r>
            <a:endParaRPr lang="it-IT" sz="10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DA1E31C-63A5-DCB3-04A2-0E2463441002}"/>
              </a:ext>
            </a:extLst>
          </p:cNvPr>
          <p:cNvSpPr txBox="1"/>
          <p:nvPr/>
        </p:nvSpPr>
        <p:spPr>
          <a:xfrm>
            <a:off x="6741466" y="4137426"/>
            <a:ext cx="4068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 </a:t>
            </a:r>
            <a:r>
              <a:rPr lang="en-GB" i="1" dirty="0"/>
              <a:t>x</a:t>
            </a:r>
            <a:r>
              <a:rPr lang="en-GB" dirty="0"/>
              <a:t> = 0, the excitations are local </a:t>
            </a:r>
            <a:r>
              <a:rPr lang="en-GB" i="1" dirty="0"/>
              <a:t>S</a:t>
            </a:r>
            <a:r>
              <a:rPr lang="en-GB" dirty="0"/>
              <a:t> = 1 triplets above the </a:t>
            </a:r>
            <a:r>
              <a:rPr lang="en-GB" i="1" dirty="0"/>
              <a:t>S</a:t>
            </a:r>
            <a:r>
              <a:rPr lang="en-GB" dirty="0"/>
              <a:t> = 0 singlet ground state.</a:t>
            </a:r>
            <a:endParaRPr lang="it-IT" dirty="0"/>
          </a:p>
        </p:txBody>
      </p:sp>
      <p:grpSp>
        <p:nvGrpSpPr>
          <p:cNvPr id="79" name="Gruppo 78">
            <a:extLst>
              <a:ext uri="{FF2B5EF4-FFF2-40B4-BE49-F238E27FC236}">
                <a16:creationId xmlns:a16="http://schemas.microsoft.com/office/drawing/2014/main" id="{1D4B6B9B-CA70-C3E7-690C-82B394B69677}"/>
              </a:ext>
            </a:extLst>
          </p:cNvPr>
          <p:cNvGrpSpPr/>
          <p:nvPr/>
        </p:nvGrpSpPr>
        <p:grpSpPr>
          <a:xfrm>
            <a:off x="1474727" y="2262151"/>
            <a:ext cx="3661501" cy="1073490"/>
            <a:chOff x="2204635" y="2329093"/>
            <a:chExt cx="3661501" cy="1073490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B26E3754-FD67-1764-BBCC-756765872422}"/>
                </a:ext>
              </a:extLst>
            </p:cNvPr>
            <p:cNvSpPr/>
            <p:nvPr/>
          </p:nvSpPr>
          <p:spPr>
            <a:xfrm>
              <a:off x="2441634" y="3038163"/>
              <a:ext cx="144000" cy="1235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noFill/>
              </a:endParaRPr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2EEC34C8-2FB3-F13E-A148-5DA4BE1BC0EF}"/>
                </a:ext>
              </a:extLst>
            </p:cNvPr>
            <p:cNvSpPr/>
            <p:nvPr/>
          </p:nvSpPr>
          <p:spPr>
            <a:xfrm>
              <a:off x="2441634" y="2527967"/>
              <a:ext cx="144000" cy="1235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noFill/>
              </a:endParaRPr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2BA608B6-904D-C3A8-FCEA-5B88ED585D6B}"/>
                </a:ext>
              </a:extLst>
            </p:cNvPr>
            <p:cNvSpPr/>
            <p:nvPr/>
          </p:nvSpPr>
          <p:spPr>
            <a:xfrm>
              <a:off x="2995251" y="3035091"/>
              <a:ext cx="144000" cy="1235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noFill/>
              </a:endParaRPr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EBC1AEEF-C583-23EC-E3C7-3F34C012F677}"/>
                </a:ext>
              </a:extLst>
            </p:cNvPr>
            <p:cNvSpPr/>
            <p:nvPr/>
          </p:nvSpPr>
          <p:spPr>
            <a:xfrm>
              <a:off x="2995251" y="2527967"/>
              <a:ext cx="144000" cy="1235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noFill/>
              </a:endParaRPr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B2453B78-CA4F-DCF1-B566-967FC72089A3}"/>
                </a:ext>
              </a:extLst>
            </p:cNvPr>
            <p:cNvSpPr/>
            <p:nvPr/>
          </p:nvSpPr>
          <p:spPr>
            <a:xfrm>
              <a:off x="3548868" y="3035091"/>
              <a:ext cx="144000" cy="1235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noFill/>
              </a:endParaRPr>
            </a:p>
          </p:txBody>
        </p:sp>
        <p:sp>
          <p:nvSpPr>
            <p:cNvPr id="30" name="Ovale 29">
              <a:extLst>
                <a:ext uri="{FF2B5EF4-FFF2-40B4-BE49-F238E27FC236}">
                  <a16:creationId xmlns:a16="http://schemas.microsoft.com/office/drawing/2014/main" id="{13625F8D-82FE-8DF4-F184-A29822E0927F}"/>
                </a:ext>
              </a:extLst>
            </p:cNvPr>
            <p:cNvSpPr/>
            <p:nvPr/>
          </p:nvSpPr>
          <p:spPr>
            <a:xfrm>
              <a:off x="3548868" y="2527967"/>
              <a:ext cx="144000" cy="1235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noFill/>
              </a:endParaRPr>
            </a:p>
          </p:txBody>
        </p: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58C857E0-05F6-F85C-AA56-9F7E258D4D2C}"/>
                </a:ext>
              </a:extLst>
            </p:cNvPr>
            <p:cNvCxnSpPr>
              <a:stCxn id="26" idx="0"/>
              <a:endCxn id="25" idx="4"/>
            </p:cNvCxnSpPr>
            <p:nvPr/>
          </p:nvCxnSpPr>
          <p:spPr>
            <a:xfrm>
              <a:off x="2513634" y="2527967"/>
              <a:ext cx="0" cy="63377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32BBC1ED-07F2-8D80-B0A3-FC8773863B7C}"/>
                </a:ext>
              </a:extLst>
            </p:cNvPr>
            <p:cNvCxnSpPr>
              <a:stCxn id="28" idx="0"/>
              <a:endCxn id="27" idx="4"/>
            </p:cNvCxnSpPr>
            <p:nvPr/>
          </p:nvCxnSpPr>
          <p:spPr>
            <a:xfrm>
              <a:off x="3067251" y="2527967"/>
              <a:ext cx="0" cy="63069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170F2852-8F61-2ED1-FF68-CB06F16DC5CE}"/>
                </a:ext>
              </a:extLst>
            </p:cNvPr>
            <p:cNvCxnSpPr>
              <a:stCxn id="30" idx="0"/>
              <a:endCxn id="29" idx="4"/>
            </p:cNvCxnSpPr>
            <p:nvPr/>
          </p:nvCxnSpPr>
          <p:spPr>
            <a:xfrm>
              <a:off x="3620868" y="2527967"/>
              <a:ext cx="0" cy="63069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ccia a destra 37">
              <a:extLst>
                <a:ext uri="{FF2B5EF4-FFF2-40B4-BE49-F238E27FC236}">
                  <a16:creationId xmlns:a16="http://schemas.microsoft.com/office/drawing/2014/main" id="{25208071-D208-23F4-107B-39E831BA354E}"/>
                </a:ext>
              </a:extLst>
            </p:cNvPr>
            <p:cNvSpPr/>
            <p:nvPr/>
          </p:nvSpPr>
          <p:spPr>
            <a:xfrm rot="16200000">
              <a:off x="2334955" y="2453770"/>
              <a:ext cx="370727" cy="144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Freccia a destra 38">
              <a:extLst>
                <a:ext uri="{FF2B5EF4-FFF2-40B4-BE49-F238E27FC236}">
                  <a16:creationId xmlns:a16="http://schemas.microsoft.com/office/drawing/2014/main" id="{F7EB896E-A84B-6FB5-2025-C91C83EE391E}"/>
                </a:ext>
              </a:extLst>
            </p:cNvPr>
            <p:cNvSpPr/>
            <p:nvPr/>
          </p:nvSpPr>
          <p:spPr>
            <a:xfrm rot="16200000">
              <a:off x="2881887" y="3086667"/>
              <a:ext cx="370727" cy="144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Freccia a destra 39">
              <a:extLst>
                <a:ext uri="{FF2B5EF4-FFF2-40B4-BE49-F238E27FC236}">
                  <a16:creationId xmlns:a16="http://schemas.microsoft.com/office/drawing/2014/main" id="{85C90EE9-C4E5-082F-4E72-B7FD65FDCEFC}"/>
                </a:ext>
              </a:extLst>
            </p:cNvPr>
            <p:cNvSpPr/>
            <p:nvPr/>
          </p:nvSpPr>
          <p:spPr>
            <a:xfrm rot="16200000">
              <a:off x="3435504" y="2455967"/>
              <a:ext cx="370727" cy="144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Freccia a destra 41">
              <a:extLst>
                <a:ext uri="{FF2B5EF4-FFF2-40B4-BE49-F238E27FC236}">
                  <a16:creationId xmlns:a16="http://schemas.microsoft.com/office/drawing/2014/main" id="{DEFB20E2-179A-7213-2C3C-50186C05E07A}"/>
                </a:ext>
              </a:extLst>
            </p:cNvPr>
            <p:cNvSpPr/>
            <p:nvPr/>
          </p:nvSpPr>
          <p:spPr>
            <a:xfrm rot="5400000">
              <a:off x="2328270" y="3127042"/>
              <a:ext cx="370727" cy="1440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reccia a destra 42">
              <a:extLst>
                <a:ext uri="{FF2B5EF4-FFF2-40B4-BE49-F238E27FC236}">
                  <a16:creationId xmlns:a16="http://schemas.microsoft.com/office/drawing/2014/main" id="{A059331F-98FF-D2CD-D056-6D8F949D5B29}"/>
                </a:ext>
              </a:extLst>
            </p:cNvPr>
            <p:cNvSpPr/>
            <p:nvPr/>
          </p:nvSpPr>
          <p:spPr>
            <a:xfrm rot="5400000">
              <a:off x="3435504" y="3117560"/>
              <a:ext cx="370727" cy="1440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2808001E-7B5A-224F-0E16-956DACFA32A4}"/>
                </a:ext>
              </a:extLst>
            </p:cNvPr>
            <p:cNvSpPr txBox="1"/>
            <p:nvPr/>
          </p:nvSpPr>
          <p:spPr>
            <a:xfrm>
              <a:off x="2219095" y="3040955"/>
              <a:ext cx="438539" cy="290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0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69390537-85A6-9BB1-46BB-905496078DAB}"/>
                </a:ext>
              </a:extLst>
            </p:cNvPr>
            <p:cNvSpPr txBox="1"/>
            <p:nvPr/>
          </p:nvSpPr>
          <p:spPr>
            <a:xfrm>
              <a:off x="2204635" y="2445082"/>
              <a:ext cx="438539" cy="290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1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05E848D9-6EB6-F8D8-5233-3CCC42DF93ED}"/>
                </a:ext>
              </a:extLst>
            </p:cNvPr>
            <p:cNvSpPr txBox="1"/>
            <p:nvPr/>
          </p:nvSpPr>
          <p:spPr>
            <a:xfrm>
              <a:off x="2782512" y="3053495"/>
              <a:ext cx="438539" cy="290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2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39098809-A0BA-0F9C-C7EF-9C5B9B6A2A27}"/>
                </a:ext>
              </a:extLst>
            </p:cNvPr>
            <p:cNvSpPr txBox="1"/>
            <p:nvPr/>
          </p:nvSpPr>
          <p:spPr>
            <a:xfrm>
              <a:off x="2801405" y="2376621"/>
              <a:ext cx="438539" cy="290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3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A5DD7F0B-14D4-4F8D-60DE-508DA2FAFBA9}"/>
                </a:ext>
              </a:extLst>
            </p:cNvPr>
            <p:cNvSpPr txBox="1"/>
            <p:nvPr/>
          </p:nvSpPr>
          <p:spPr>
            <a:xfrm>
              <a:off x="3344059" y="3053495"/>
              <a:ext cx="438539" cy="290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4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EA9C8276-4D5A-A1F6-5178-960D07B3A419}"/>
                </a:ext>
              </a:extLst>
            </p:cNvPr>
            <p:cNvSpPr txBox="1"/>
            <p:nvPr/>
          </p:nvSpPr>
          <p:spPr>
            <a:xfrm>
              <a:off x="3355021" y="2361008"/>
              <a:ext cx="438539" cy="290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5</a:t>
              </a:r>
            </a:p>
          </p:txBody>
        </p:sp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5F79A57C-E8EC-7FC3-56DA-5FCDC65DAF39}"/>
                </a:ext>
              </a:extLst>
            </p:cNvPr>
            <p:cNvGrpSpPr/>
            <p:nvPr/>
          </p:nvGrpSpPr>
          <p:grpSpPr>
            <a:xfrm>
              <a:off x="5413268" y="2345180"/>
              <a:ext cx="452868" cy="1057403"/>
              <a:chOff x="3800148" y="2327002"/>
              <a:chExt cx="452868" cy="1057403"/>
            </a:xfrm>
          </p:grpSpPr>
          <p:sp>
            <p:nvSpPr>
              <p:cNvPr id="31" name="Ovale 30">
                <a:extLst>
                  <a:ext uri="{FF2B5EF4-FFF2-40B4-BE49-F238E27FC236}">
                    <a16:creationId xmlns:a16="http://schemas.microsoft.com/office/drawing/2014/main" id="{084B7114-B1CC-9B4D-CB45-D2DD2C91A920}"/>
                  </a:ext>
                </a:extLst>
              </p:cNvPr>
              <p:cNvSpPr/>
              <p:nvPr/>
            </p:nvSpPr>
            <p:spPr>
              <a:xfrm>
                <a:off x="4102485" y="3035091"/>
                <a:ext cx="144000" cy="1235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32" name="Ovale 31">
                <a:extLst>
                  <a:ext uri="{FF2B5EF4-FFF2-40B4-BE49-F238E27FC236}">
                    <a16:creationId xmlns:a16="http://schemas.microsoft.com/office/drawing/2014/main" id="{7FF44910-0937-69D3-D10D-4C5F327FBA8E}"/>
                  </a:ext>
                </a:extLst>
              </p:cNvPr>
              <p:cNvSpPr/>
              <p:nvPr/>
            </p:nvSpPr>
            <p:spPr>
              <a:xfrm>
                <a:off x="4102485" y="2527967"/>
                <a:ext cx="144000" cy="1235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cxnSp>
            <p:nvCxnSpPr>
              <p:cNvPr id="36" name="Connettore diritto 35">
                <a:extLst>
                  <a:ext uri="{FF2B5EF4-FFF2-40B4-BE49-F238E27FC236}">
                    <a16:creationId xmlns:a16="http://schemas.microsoft.com/office/drawing/2014/main" id="{5026C1A4-2BC1-34D6-DC88-F302DBFFF3AC}"/>
                  </a:ext>
                </a:extLst>
              </p:cNvPr>
              <p:cNvCxnSpPr>
                <a:stCxn id="32" idx="0"/>
                <a:endCxn id="31" idx="4"/>
              </p:cNvCxnSpPr>
              <p:nvPr/>
            </p:nvCxnSpPr>
            <p:spPr>
              <a:xfrm>
                <a:off x="4174485" y="2527967"/>
                <a:ext cx="0" cy="630699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reccia a destra 36">
                <a:extLst>
                  <a:ext uri="{FF2B5EF4-FFF2-40B4-BE49-F238E27FC236}">
                    <a16:creationId xmlns:a16="http://schemas.microsoft.com/office/drawing/2014/main" id="{D6B9D8D7-00F1-03F2-8419-20C37EB309DA}"/>
                  </a:ext>
                </a:extLst>
              </p:cNvPr>
              <p:cNvSpPr/>
              <p:nvPr/>
            </p:nvSpPr>
            <p:spPr>
              <a:xfrm rot="16200000">
                <a:off x="3989120" y="2455967"/>
                <a:ext cx="370727" cy="144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4" name="Freccia a destra 43">
                <a:extLst>
                  <a:ext uri="{FF2B5EF4-FFF2-40B4-BE49-F238E27FC236}">
                    <a16:creationId xmlns:a16="http://schemas.microsoft.com/office/drawing/2014/main" id="{C6923FF5-E57C-3FCD-1947-9AB98F720D99}"/>
                  </a:ext>
                </a:extLst>
              </p:cNvPr>
              <p:cNvSpPr/>
              <p:nvPr/>
            </p:nvSpPr>
            <p:spPr>
              <a:xfrm rot="5400000">
                <a:off x="3995652" y="3127042"/>
                <a:ext cx="370727" cy="14400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F3026C01-3814-D67E-CB3D-9FAC8885200B}"/>
                  </a:ext>
                </a:extLst>
              </p:cNvPr>
              <p:cNvSpPr txBox="1"/>
              <p:nvPr/>
            </p:nvSpPr>
            <p:spPr>
              <a:xfrm>
                <a:off x="3811215" y="3005476"/>
                <a:ext cx="4385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12</a:t>
                </a:r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3258B15E-F09C-1F73-AE1D-DCE0243623DC}"/>
                  </a:ext>
                </a:extLst>
              </p:cNvPr>
              <p:cNvSpPr txBox="1"/>
              <p:nvPr/>
            </p:nvSpPr>
            <p:spPr>
              <a:xfrm>
                <a:off x="3800148" y="2327002"/>
                <a:ext cx="4385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13</a:t>
                </a:r>
              </a:p>
            </p:txBody>
          </p:sp>
        </p:grpSp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BC452F04-CD6E-D94A-5345-88672CEED63C}"/>
                </a:ext>
              </a:extLst>
            </p:cNvPr>
            <p:cNvGrpSpPr/>
            <p:nvPr/>
          </p:nvGrpSpPr>
          <p:grpSpPr>
            <a:xfrm>
              <a:off x="4436590" y="2329093"/>
              <a:ext cx="463887" cy="1048050"/>
              <a:chOff x="3897675" y="2342603"/>
              <a:chExt cx="463887" cy="1048050"/>
            </a:xfrm>
          </p:grpSpPr>
          <p:sp>
            <p:nvSpPr>
              <p:cNvPr id="55" name="Ovale 54">
                <a:extLst>
                  <a:ext uri="{FF2B5EF4-FFF2-40B4-BE49-F238E27FC236}">
                    <a16:creationId xmlns:a16="http://schemas.microsoft.com/office/drawing/2014/main" id="{2B2CCF2D-6CF9-477C-785B-04B34408B8BB}"/>
                  </a:ext>
                </a:extLst>
              </p:cNvPr>
              <p:cNvSpPr/>
              <p:nvPr/>
            </p:nvSpPr>
            <p:spPr>
              <a:xfrm>
                <a:off x="4102485" y="3035091"/>
                <a:ext cx="144000" cy="1235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56" name="Ovale 55">
                <a:extLst>
                  <a:ext uri="{FF2B5EF4-FFF2-40B4-BE49-F238E27FC236}">
                    <a16:creationId xmlns:a16="http://schemas.microsoft.com/office/drawing/2014/main" id="{8EEF4817-9B95-5A91-FADA-0AE2032B2C9D}"/>
                  </a:ext>
                </a:extLst>
              </p:cNvPr>
              <p:cNvSpPr/>
              <p:nvPr/>
            </p:nvSpPr>
            <p:spPr>
              <a:xfrm>
                <a:off x="4102485" y="2527967"/>
                <a:ext cx="144000" cy="1235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cxnSp>
            <p:nvCxnSpPr>
              <p:cNvPr id="57" name="Connettore diritto 56">
                <a:extLst>
                  <a:ext uri="{FF2B5EF4-FFF2-40B4-BE49-F238E27FC236}">
                    <a16:creationId xmlns:a16="http://schemas.microsoft.com/office/drawing/2014/main" id="{135E926E-0C96-211B-3055-C1A7A04948C8}"/>
                  </a:ext>
                </a:extLst>
              </p:cNvPr>
              <p:cNvCxnSpPr>
                <a:stCxn id="56" idx="0"/>
                <a:endCxn id="55" idx="4"/>
              </p:cNvCxnSpPr>
              <p:nvPr/>
            </p:nvCxnSpPr>
            <p:spPr>
              <a:xfrm>
                <a:off x="4174485" y="2527967"/>
                <a:ext cx="0" cy="630699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reccia a destra 57">
                <a:extLst>
                  <a:ext uri="{FF2B5EF4-FFF2-40B4-BE49-F238E27FC236}">
                    <a16:creationId xmlns:a16="http://schemas.microsoft.com/office/drawing/2014/main" id="{9565632A-15E0-CBC2-6D6D-D631A7364AF8}"/>
                  </a:ext>
                </a:extLst>
              </p:cNvPr>
              <p:cNvSpPr/>
              <p:nvPr/>
            </p:nvSpPr>
            <p:spPr>
              <a:xfrm rot="16200000">
                <a:off x="3989120" y="2455967"/>
                <a:ext cx="370727" cy="144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9" name="Freccia a destra 58">
                <a:extLst>
                  <a:ext uri="{FF2B5EF4-FFF2-40B4-BE49-F238E27FC236}">
                    <a16:creationId xmlns:a16="http://schemas.microsoft.com/office/drawing/2014/main" id="{FE691E62-733E-D544-170E-160CB93189B6}"/>
                  </a:ext>
                </a:extLst>
              </p:cNvPr>
              <p:cNvSpPr/>
              <p:nvPr/>
            </p:nvSpPr>
            <p:spPr>
              <a:xfrm rot="5400000">
                <a:off x="3995652" y="3127042"/>
                <a:ext cx="370727" cy="14400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B2B766E8-AF5F-722D-39B2-DDCE994A8F3B}"/>
                  </a:ext>
                </a:extLst>
              </p:cNvPr>
              <p:cNvSpPr txBox="1"/>
              <p:nvPr/>
            </p:nvSpPr>
            <p:spPr>
              <a:xfrm>
                <a:off x="3897675" y="3052099"/>
                <a:ext cx="4385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8</a:t>
                </a:r>
              </a:p>
            </p:txBody>
          </p:sp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1BB5D36F-AD5B-62ED-7D44-5263EA135409}"/>
                  </a:ext>
                </a:extLst>
              </p:cNvPr>
              <p:cNvSpPr txBox="1"/>
              <p:nvPr/>
            </p:nvSpPr>
            <p:spPr>
              <a:xfrm>
                <a:off x="3923023" y="2354782"/>
                <a:ext cx="4385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9</a:t>
                </a:r>
              </a:p>
            </p:txBody>
          </p:sp>
        </p:grpSp>
        <p:grpSp>
          <p:nvGrpSpPr>
            <p:cNvPr id="62" name="Gruppo 61">
              <a:extLst>
                <a:ext uri="{FF2B5EF4-FFF2-40B4-BE49-F238E27FC236}">
                  <a16:creationId xmlns:a16="http://schemas.microsoft.com/office/drawing/2014/main" id="{55A5E402-8FAC-9A56-1089-E3C0DF7897FD}"/>
                </a:ext>
              </a:extLst>
            </p:cNvPr>
            <p:cNvGrpSpPr/>
            <p:nvPr/>
          </p:nvGrpSpPr>
          <p:grpSpPr>
            <a:xfrm>
              <a:off x="4899476" y="2344325"/>
              <a:ext cx="449613" cy="1018716"/>
              <a:chOff x="3814625" y="2344324"/>
              <a:chExt cx="449613" cy="1018716"/>
            </a:xfrm>
          </p:grpSpPr>
          <p:sp>
            <p:nvSpPr>
              <p:cNvPr id="63" name="Ovale 62">
                <a:extLst>
                  <a:ext uri="{FF2B5EF4-FFF2-40B4-BE49-F238E27FC236}">
                    <a16:creationId xmlns:a16="http://schemas.microsoft.com/office/drawing/2014/main" id="{6AABD2D8-EC69-5F90-2213-1186DA4818B3}"/>
                  </a:ext>
                </a:extLst>
              </p:cNvPr>
              <p:cNvSpPr/>
              <p:nvPr/>
            </p:nvSpPr>
            <p:spPr>
              <a:xfrm>
                <a:off x="4102485" y="3035091"/>
                <a:ext cx="144000" cy="1235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64" name="Ovale 63">
                <a:extLst>
                  <a:ext uri="{FF2B5EF4-FFF2-40B4-BE49-F238E27FC236}">
                    <a16:creationId xmlns:a16="http://schemas.microsoft.com/office/drawing/2014/main" id="{241C5847-AE62-9821-AD0A-CEB7B97DD434}"/>
                  </a:ext>
                </a:extLst>
              </p:cNvPr>
              <p:cNvSpPr/>
              <p:nvPr/>
            </p:nvSpPr>
            <p:spPr>
              <a:xfrm>
                <a:off x="4102485" y="2527967"/>
                <a:ext cx="144000" cy="1235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cxnSp>
            <p:nvCxnSpPr>
              <p:cNvPr id="65" name="Connettore diritto 64">
                <a:extLst>
                  <a:ext uri="{FF2B5EF4-FFF2-40B4-BE49-F238E27FC236}">
                    <a16:creationId xmlns:a16="http://schemas.microsoft.com/office/drawing/2014/main" id="{53CCBFBC-A95C-353F-89C4-34C8C7BCAD4E}"/>
                  </a:ext>
                </a:extLst>
              </p:cNvPr>
              <p:cNvCxnSpPr>
                <a:stCxn id="64" idx="0"/>
                <a:endCxn id="63" idx="4"/>
              </p:cNvCxnSpPr>
              <p:nvPr/>
            </p:nvCxnSpPr>
            <p:spPr>
              <a:xfrm>
                <a:off x="4174485" y="2527967"/>
                <a:ext cx="0" cy="630699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Freccia a destra 65">
                <a:extLst>
                  <a:ext uri="{FF2B5EF4-FFF2-40B4-BE49-F238E27FC236}">
                    <a16:creationId xmlns:a16="http://schemas.microsoft.com/office/drawing/2014/main" id="{76F40227-8AD6-42D2-DA3A-F1111EC8F962}"/>
                  </a:ext>
                </a:extLst>
              </p:cNvPr>
              <p:cNvSpPr/>
              <p:nvPr/>
            </p:nvSpPr>
            <p:spPr>
              <a:xfrm rot="16200000">
                <a:off x="3992392" y="3066963"/>
                <a:ext cx="370727" cy="144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7" name="Freccia a destra 66">
                <a:extLst>
                  <a:ext uri="{FF2B5EF4-FFF2-40B4-BE49-F238E27FC236}">
                    <a16:creationId xmlns:a16="http://schemas.microsoft.com/office/drawing/2014/main" id="{C270B8E4-1271-5A83-9E77-AB0DFD5AC68A}"/>
                  </a:ext>
                </a:extLst>
              </p:cNvPr>
              <p:cNvSpPr/>
              <p:nvPr/>
            </p:nvSpPr>
            <p:spPr>
              <a:xfrm rot="5400000">
                <a:off x="3988638" y="2466035"/>
                <a:ext cx="370727" cy="14400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7A147A1-A804-06C3-E041-01D5E5C46CDD}"/>
                  </a:ext>
                </a:extLst>
              </p:cNvPr>
              <p:cNvSpPr txBox="1"/>
              <p:nvPr/>
            </p:nvSpPr>
            <p:spPr>
              <a:xfrm>
                <a:off x="3814625" y="3024486"/>
                <a:ext cx="4385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10</a:t>
                </a:r>
              </a:p>
            </p:txBody>
          </p:sp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FE4ACB6-3A2C-AD8A-FF57-F9ED779ED032}"/>
                  </a:ext>
                </a:extLst>
              </p:cNvPr>
              <p:cNvSpPr txBox="1"/>
              <p:nvPr/>
            </p:nvSpPr>
            <p:spPr>
              <a:xfrm>
                <a:off x="3825699" y="2344324"/>
                <a:ext cx="4385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11</a:t>
                </a:r>
              </a:p>
            </p:txBody>
          </p:sp>
        </p:grpSp>
        <p:grpSp>
          <p:nvGrpSpPr>
            <p:cNvPr id="70" name="Gruppo 69">
              <a:extLst>
                <a:ext uri="{FF2B5EF4-FFF2-40B4-BE49-F238E27FC236}">
                  <a16:creationId xmlns:a16="http://schemas.microsoft.com/office/drawing/2014/main" id="{781E7FC1-3131-9F0A-1596-8C74D0AF2346}"/>
                </a:ext>
              </a:extLst>
            </p:cNvPr>
            <p:cNvGrpSpPr/>
            <p:nvPr/>
          </p:nvGrpSpPr>
          <p:grpSpPr>
            <a:xfrm>
              <a:off x="3907327" y="2343985"/>
              <a:ext cx="444462" cy="994108"/>
              <a:chOff x="3895707" y="2364173"/>
              <a:chExt cx="444462" cy="994108"/>
            </a:xfrm>
          </p:grpSpPr>
          <p:sp>
            <p:nvSpPr>
              <p:cNvPr id="71" name="Ovale 70">
                <a:extLst>
                  <a:ext uri="{FF2B5EF4-FFF2-40B4-BE49-F238E27FC236}">
                    <a16:creationId xmlns:a16="http://schemas.microsoft.com/office/drawing/2014/main" id="{8182455A-EEA2-1EF6-AAE9-A084CE3DD622}"/>
                  </a:ext>
                </a:extLst>
              </p:cNvPr>
              <p:cNvSpPr/>
              <p:nvPr/>
            </p:nvSpPr>
            <p:spPr>
              <a:xfrm>
                <a:off x="4102485" y="3035091"/>
                <a:ext cx="144000" cy="1235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72" name="Ovale 71">
                <a:extLst>
                  <a:ext uri="{FF2B5EF4-FFF2-40B4-BE49-F238E27FC236}">
                    <a16:creationId xmlns:a16="http://schemas.microsoft.com/office/drawing/2014/main" id="{B7DFDDC0-445D-AA86-B868-B6C9280FD969}"/>
                  </a:ext>
                </a:extLst>
              </p:cNvPr>
              <p:cNvSpPr/>
              <p:nvPr/>
            </p:nvSpPr>
            <p:spPr>
              <a:xfrm>
                <a:off x="4102485" y="2527967"/>
                <a:ext cx="144000" cy="1235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cxnSp>
            <p:nvCxnSpPr>
              <p:cNvPr id="73" name="Connettore diritto 72">
                <a:extLst>
                  <a:ext uri="{FF2B5EF4-FFF2-40B4-BE49-F238E27FC236}">
                    <a16:creationId xmlns:a16="http://schemas.microsoft.com/office/drawing/2014/main" id="{D015687B-ED32-BB64-E572-3CA23EB2E990}"/>
                  </a:ext>
                </a:extLst>
              </p:cNvPr>
              <p:cNvCxnSpPr>
                <a:stCxn id="72" idx="0"/>
                <a:endCxn id="71" idx="4"/>
              </p:cNvCxnSpPr>
              <p:nvPr/>
            </p:nvCxnSpPr>
            <p:spPr>
              <a:xfrm>
                <a:off x="4174485" y="2527967"/>
                <a:ext cx="0" cy="630699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Freccia a destra 73">
                <a:extLst>
                  <a:ext uri="{FF2B5EF4-FFF2-40B4-BE49-F238E27FC236}">
                    <a16:creationId xmlns:a16="http://schemas.microsoft.com/office/drawing/2014/main" id="{A8E844C2-AA5B-0525-F15A-EEC9CC2E6870}"/>
                  </a:ext>
                </a:extLst>
              </p:cNvPr>
              <p:cNvSpPr/>
              <p:nvPr/>
            </p:nvSpPr>
            <p:spPr>
              <a:xfrm rot="16200000">
                <a:off x="3990355" y="3100918"/>
                <a:ext cx="370727" cy="144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5" name="Freccia a destra 74">
                <a:extLst>
                  <a:ext uri="{FF2B5EF4-FFF2-40B4-BE49-F238E27FC236}">
                    <a16:creationId xmlns:a16="http://schemas.microsoft.com/office/drawing/2014/main" id="{B7C26966-20CE-2778-54A9-177092E20766}"/>
                  </a:ext>
                </a:extLst>
              </p:cNvPr>
              <p:cNvSpPr/>
              <p:nvPr/>
            </p:nvSpPr>
            <p:spPr>
              <a:xfrm rot="5400000">
                <a:off x="3998603" y="2477969"/>
                <a:ext cx="370727" cy="14400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1EF0E9F1-27D2-D89F-C206-861CB72C0747}"/>
                  </a:ext>
                </a:extLst>
              </p:cNvPr>
              <p:cNvSpPr txBox="1"/>
              <p:nvPr/>
            </p:nvSpPr>
            <p:spPr>
              <a:xfrm>
                <a:off x="3901630" y="3054085"/>
                <a:ext cx="438539" cy="290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6</a:t>
                </a:r>
              </a:p>
            </p:txBody>
          </p:sp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56A2B548-555F-B0D0-E2EA-9C9E730BBCF3}"/>
                  </a:ext>
                </a:extLst>
              </p:cNvPr>
              <p:cNvSpPr txBox="1"/>
              <p:nvPr/>
            </p:nvSpPr>
            <p:spPr>
              <a:xfrm>
                <a:off x="3895707" y="2364173"/>
                <a:ext cx="438539" cy="290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7</a:t>
                </a:r>
              </a:p>
            </p:txBody>
          </p:sp>
        </p:grpSp>
        <p:sp>
          <p:nvSpPr>
            <p:cNvPr id="78" name="Freccia a destra 77">
              <a:extLst>
                <a:ext uri="{FF2B5EF4-FFF2-40B4-BE49-F238E27FC236}">
                  <a16:creationId xmlns:a16="http://schemas.microsoft.com/office/drawing/2014/main" id="{B7503D27-B270-DEDC-EFA8-4B9C788B57FE}"/>
                </a:ext>
              </a:extLst>
            </p:cNvPr>
            <p:cNvSpPr/>
            <p:nvPr/>
          </p:nvSpPr>
          <p:spPr>
            <a:xfrm rot="16200000">
              <a:off x="2890049" y="2455966"/>
              <a:ext cx="370727" cy="144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0" name="Ovale 79">
            <a:extLst>
              <a:ext uri="{FF2B5EF4-FFF2-40B4-BE49-F238E27FC236}">
                <a16:creationId xmlns:a16="http://schemas.microsoft.com/office/drawing/2014/main" id="{73CD5926-59C1-03D4-2D75-69566DC48416}"/>
              </a:ext>
            </a:extLst>
          </p:cNvPr>
          <p:cNvSpPr/>
          <p:nvPr/>
        </p:nvSpPr>
        <p:spPr>
          <a:xfrm>
            <a:off x="2081527" y="2033228"/>
            <a:ext cx="518307" cy="145927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640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F1D2E2-7CB2-44E8-C290-ADEB6BCE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/>
              <a:t>Effective </a:t>
            </a:r>
            <a:r>
              <a:rPr lang="en-GB" sz="4000" dirty="0"/>
              <a:t>Hamiltonian of hopping </a:t>
            </a:r>
            <a:r>
              <a:rPr lang="en-GB" sz="4000" b="1" dirty="0"/>
              <a:t>bosons</a:t>
            </a:r>
            <a:endParaRPr lang="it-IT" sz="40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0F468D7-E49D-155D-3D9F-D696545CE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185" y="1996634"/>
            <a:ext cx="4752000" cy="160024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BB9786C-9487-2408-D6CF-C8A5FFE1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16</a:t>
            </a:fld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9D16BE9-E374-34FA-FE42-49050D413284}"/>
              </a:ext>
            </a:extLst>
          </p:cNvPr>
          <p:cNvSpPr txBox="1"/>
          <p:nvPr/>
        </p:nvSpPr>
        <p:spPr>
          <a:xfrm>
            <a:off x="1061937" y="3982626"/>
            <a:ext cx="4467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 </a:t>
            </a:r>
            <a:r>
              <a:rPr lang="en-GB" i="1" dirty="0"/>
              <a:t>x</a:t>
            </a:r>
            <a:r>
              <a:rPr lang="en-GB" dirty="0"/>
              <a:t> &gt; 0, the elementary excitation is no longer localized on one rung only, but it is smeared out over a number of rungs, the size of which is given by the correlation length. It is now called a triplon.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B796F11-1DC2-3FB1-DF3A-99E8801FF888}"/>
              </a:ext>
            </a:extLst>
          </p:cNvPr>
          <p:cNvSpPr txBox="1"/>
          <p:nvPr/>
        </p:nvSpPr>
        <p:spPr>
          <a:xfrm>
            <a:off x="1061937" y="5922263"/>
            <a:ext cx="359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Credits: Gary </a:t>
            </a:r>
            <a:r>
              <a:rPr lang="it-IT" sz="1000" dirty="0" err="1"/>
              <a:t>Shmiedinghoff</a:t>
            </a:r>
            <a:r>
              <a:rPr lang="it-IT" sz="1000" dirty="0"/>
              <a:t> &amp; </a:t>
            </a:r>
            <a:r>
              <a:rPr lang="it-IT" sz="1000" dirty="0" err="1"/>
              <a:t>all</a:t>
            </a:r>
            <a:endParaRPr lang="it-IT" sz="10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ED6BD3-03CE-3436-59F6-43FCC9A5808C}"/>
              </a:ext>
            </a:extLst>
          </p:cNvPr>
          <p:cNvSpPr txBox="1"/>
          <p:nvPr/>
        </p:nvSpPr>
        <p:spPr>
          <a:xfrm>
            <a:off x="6372807" y="3852542"/>
            <a:ext cx="5047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stress that the original triplets are not the appropriate elementary excitations because already in the ground state there is a non-zero number of them admixed. Hence, it does not make sense to refer to a one-, two- or three-triplet state since any eigen state comprises them. Instead, we have to use the elementary excitation resulting from </a:t>
            </a:r>
            <a:r>
              <a:rPr lang="en-GB" dirty="0" err="1"/>
              <a:t>Bogoliubov</a:t>
            </a:r>
            <a:r>
              <a:rPr lang="en-GB" dirty="0"/>
              <a:t> transformations.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3112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70139-1AD9-4527-D20F-490C4F3F1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DC457D-0360-9743-0EF8-296D4A7A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/>
              <a:t>Effective </a:t>
            </a:r>
            <a:r>
              <a:rPr lang="en-GB" sz="4000" dirty="0"/>
              <a:t>Hamiltonian of hopping </a:t>
            </a:r>
            <a:r>
              <a:rPr lang="en-GB" sz="4000" b="1" dirty="0"/>
              <a:t>bosons</a:t>
            </a:r>
            <a:endParaRPr lang="it-IT" sz="4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5F9CB72-C556-9F3F-7503-7659C0F4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17</a:t>
            </a:fld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513DA93-ADD2-9DE7-E4AF-90817518D892}"/>
              </a:ext>
            </a:extLst>
          </p:cNvPr>
          <p:cNvSpPr txBox="1"/>
          <p:nvPr/>
        </p:nvSpPr>
        <p:spPr>
          <a:xfrm>
            <a:off x="1480008" y="1998482"/>
            <a:ext cx="4534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Cos </a:t>
            </a:r>
            <a:r>
              <a:rPr lang="it-IT" dirty="0" err="1"/>
              <a:t>fit</a:t>
            </a:r>
            <a:r>
              <a:rPr lang="it-IT" dirty="0"/>
              <a:t> of the </a:t>
            </a:r>
            <a:r>
              <a:rPr lang="it-IT" dirty="0" err="1"/>
              <a:t>splitted</a:t>
            </a:r>
            <a:r>
              <a:rPr lang="it-IT" dirty="0"/>
              <a:t> energy </a:t>
            </a:r>
            <a:r>
              <a:rPr lang="it-IT" dirty="0" err="1"/>
              <a:t>levels</a:t>
            </a:r>
            <a:r>
              <a:rPr lang="it-IT" dirty="0"/>
              <a:t> once degenerate in the first </a:t>
            </a:r>
            <a:r>
              <a:rPr lang="it-IT" dirty="0" err="1"/>
              <a:t>excited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zero </a:t>
            </a:r>
            <a:r>
              <a:rPr lang="it-IT" dirty="0" err="1"/>
              <a:t>coupling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1059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3C67A-8C98-D165-2735-73B3BB4D7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5A768A1-8755-246B-4E11-139704344B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Introduction: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strongly interacting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electrons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Our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model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its numerical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implementation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Lanczos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algorithm for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GS eigenvalue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Limit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 cases of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interacting parameters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28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:  Effective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Hamiltonian of hopping </a:t>
                </a: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bosons</a:t>
                </a:r>
                <a:endParaRPr lang="en-GB" sz="28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Calibri" panose="020F0502020204030204" pitchFamily="34" charset="0"/>
                  <a:buChar char="֎"/>
                </a:pPr>
                <a:r>
                  <a:rPr lang="en-GB" sz="3600" dirty="0"/>
                  <a:t>   Study of the </a:t>
                </a:r>
                <a:r>
                  <a:rPr lang="en-GB" sz="3600" b="1" dirty="0"/>
                  <a:t>magnetization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n-GB" sz="32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for</a:t>
                </a: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3700" b="1" dirty="0">
                    <a:solidFill>
                      <a:schemeClr val="bg2">
                        <a:lumMod val="90000"/>
                      </a:schemeClr>
                    </a:solidFill>
                  </a:rPr>
                  <a:t>Triangular ladder </a:t>
                </a:r>
                <a:r>
                  <a:rPr lang="en-GB" sz="37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700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5A768A1-8755-246B-4E11-139704344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  <a:blipFill>
                <a:blip r:embed="rId2"/>
                <a:stretch>
                  <a:fillRect l="-1043" t="-2895" b="-26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1B2BD4-B9AE-83C5-475E-371E48ED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114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3746D-53AC-F0D2-D1FC-AAA01F16B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sellaDiTesto 82">
                <a:extLst>
                  <a:ext uri="{FF2B5EF4-FFF2-40B4-BE49-F238E27FC236}">
                    <a16:creationId xmlns:a16="http://schemas.microsoft.com/office/drawing/2014/main" id="{03A790FE-1F73-C31E-33C8-A56CB7E7DCAA}"/>
                  </a:ext>
                </a:extLst>
              </p:cNvPr>
              <p:cNvSpPr txBox="1"/>
              <p:nvPr/>
            </p:nvSpPr>
            <p:spPr>
              <a:xfrm>
                <a:off x="8006364" y="6093690"/>
                <a:ext cx="208752" cy="17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83" name="CasellaDiTesto 82">
                <a:extLst>
                  <a:ext uri="{FF2B5EF4-FFF2-40B4-BE49-F238E27FC236}">
                    <a16:creationId xmlns:a16="http://schemas.microsoft.com/office/drawing/2014/main" id="{1B5E5678-10FA-E73D-DC53-795696179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364" y="6093690"/>
                <a:ext cx="208752" cy="178189"/>
              </a:xfrm>
              <a:prstGeom prst="rect">
                <a:avLst/>
              </a:prstGeom>
              <a:blipFill>
                <a:blip r:embed="rId3"/>
                <a:stretch>
                  <a:fillRect l="-28571" r="-14286" b="-379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DACA71F6-8B94-F81C-3D93-FFFBE92A3EFC}"/>
              </a:ext>
            </a:extLst>
          </p:cNvPr>
          <p:cNvSpPr txBox="1"/>
          <p:nvPr/>
        </p:nvSpPr>
        <p:spPr>
          <a:xfrm>
            <a:off x="7294270" y="5833319"/>
            <a:ext cx="327413" cy="35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CA39220E-6814-9AF3-C7CD-59053C355209}"/>
              </a:ext>
            </a:extLst>
          </p:cNvPr>
          <p:cNvCxnSpPr>
            <a:endCxn id="81" idx="7"/>
          </p:cNvCxnSpPr>
          <p:nvPr/>
        </p:nvCxnSpPr>
        <p:spPr>
          <a:xfrm flipV="1">
            <a:off x="7556431" y="6021945"/>
            <a:ext cx="534123" cy="72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1F675C5E-6DBC-F63C-3C57-D6F9352966CA}"/>
              </a:ext>
            </a:extLst>
          </p:cNvPr>
          <p:cNvCxnSpPr>
            <a:stCxn id="56" idx="7"/>
            <a:endCxn id="82" idx="5"/>
          </p:cNvCxnSpPr>
          <p:nvPr/>
        </p:nvCxnSpPr>
        <p:spPr>
          <a:xfrm flipH="1">
            <a:off x="8448220" y="4226092"/>
            <a:ext cx="7600" cy="18314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745E17A1-A262-97B0-5929-429BF0CDA7D0}"/>
              </a:ext>
            </a:extLst>
          </p:cNvPr>
          <p:cNvCxnSpPr>
            <a:cxnSpLocks/>
            <a:stCxn id="55" idx="5"/>
            <a:endCxn id="81" idx="6"/>
          </p:cNvCxnSpPr>
          <p:nvPr/>
        </p:nvCxnSpPr>
        <p:spPr>
          <a:xfrm>
            <a:off x="8096275" y="3935391"/>
            <a:ext cx="3323" cy="2107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197682C-2CAC-83F4-A869-16C55266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/>
              <a:t>Study of the </a:t>
            </a:r>
            <a:r>
              <a:rPr lang="it-IT" sz="4000" b="1" dirty="0" err="1"/>
              <a:t>magnetization</a:t>
            </a:r>
            <a:r>
              <a:rPr lang="it-IT" sz="4000" b="1" dirty="0"/>
              <a:t> </a:t>
            </a:r>
            <a:endParaRPr lang="it-IT" sz="4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ABDC56-806C-37BE-EF87-45C4FFF7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19</a:t>
            </a:fld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4EDC9CFC-B550-E217-4E37-8AA0A4D749E6}"/>
              </a:ext>
            </a:extLst>
          </p:cNvPr>
          <p:cNvCxnSpPr/>
          <p:nvPr/>
        </p:nvCxnSpPr>
        <p:spPr>
          <a:xfrm flipV="1">
            <a:off x="7555450" y="1755795"/>
            <a:ext cx="0" cy="2876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92038FEE-1F98-FA3A-2C56-2C97E9AA6832}"/>
              </a:ext>
            </a:extLst>
          </p:cNvPr>
          <p:cNvCxnSpPr/>
          <p:nvPr/>
        </p:nvCxnSpPr>
        <p:spPr>
          <a:xfrm>
            <a:off x="7555450" y="2092925"/>
            <a:ext cx="32480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e 40">
            <a:extLst>
              <a:ext uri="{FF2B5EF4-FFF2-40B4-BE49-F238E27FC236}">
                <a16:creationId xmlns:a16="http://schemas.microsoft.com/office/drawing/2014/main" id="{EB9412BC-AEB7-2801-94EC-917394DC1DB8}"/>
              </a:ext>
            </a:extLst>
          </p:cNvPr>
          <p:cNvSpPr/>
          <p:nvPr/>
        </p:nvSpPr>
        <p:spPr>
          <a:xfrm>
            <a:off x="7524567" y="3891849"/>
            <a:ext cx="61763" cy="586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855BD818-8E96-11D1-6FEE-9599EC7B0CBD}"/>
              </a:ext>
            </a:extLst>
          </p:cNvPr>
          <p:cNvSpPr/>
          <p:nvPr/>
        </p:nvSpPr>
        <p:spPr>
          <a:xfrm>
            <a:off x="7524567" y="3385267"/>
            <a:ext cx="61763" cy="5862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373A75D5-9C8B-A6C6-1E8C-4D5129CB3624}"/>
              </a:ext>
            </a:extLst>
          </p:cNvPr>
          <p:cNvSpPr/>
          <p:nvPr/>
        </p:nvSpPr>
        <p:spPr>
          <a:xfrm>
            <a:off x="7524567" y="2174445"/>
            <a:ext cx="61763" cy="5862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F9BDD530-B440-722D-5B04-FDF8B03B5C1F}"/>
              </a:ext>
            </a:extLst>
          </p:cNvPr>
          <p:cNvCxnSpPr>
            <a:stCxn id="41" idx="7"/>
          </p:cNvCxnSpPr>
          <p:nvPr/>
        </p:nvCxnSpPr>
        <p:spPr>
          <a:xfrm flipV="1">
            <a:off x="7577286" y="3900212"/>
            <a:ext cx="3307376" cy="2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492E368-DC43-7752-2716-62CAC1FC2A6E}"/>
              </a:ext>
            </a:extLst>
          </p:cNvPr>
          <p:cNvCxnSpPr>
            <a:stCxn id="42" idx="7"/>
          </p:cNvCxnSpPr>
          <p:nvPr/>
        </p:nvCxnSpPr>
        <p:spPr>
          <a:xfrm>
            <a:off x="7577285" y="3393852"/>
            <a:ext cx="1196170" cy="12389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95E2F120-BBD1-358A-592D-940A6A8382AB}"/>
              </a:ext>
            </a:extLst>
          </p:cNvPr>
          <p:cNvCxnSpPr>
            <a:stCxn id="43" idx="7"/>
          </p:cNvCxnSpPr>
          <p:nvPr/>
        </p:nvCxnSpPr>
        <p:spPr>
          <a:xfrm>
            <a:off x="7577286" y="2183030"/>
            <a:ext cx="952567" cy="239571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0FB6B08-C42D-E66B-E183-356B556CC629}"/>
              </a:ext>
            </a:extLst>
          </p:cNvPr>
          <p:cNvSpPr txBox="1"/>
          <p:nvPr/>
        </p:nvSpPr>
        <p:spPr>
          <a:xfrm>
            <a:off x="10688427" y="2066629"/>
            <a:ext cx="284200" cy="30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h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7B6987D5-550C-6D2E-CB9F-590AB6F30D8A}"/>
              </a:ext>
            </a:extLst>
          </p:cNvPr>
          <p:cNvSpPr txBox="1"/>
          <p:nvPr/>
        </p:nvSpPr>
        <p:spPr>
          <a:xfrm>
            <a:off x="7293287" y="1690688"/>
            <a:ext cx="283998" cy="30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BCAE4189-E72F-841C-6CFC-4C412781FA34}"/>
                  </a:ext>
                </a:extLst>
              </p:cNvPr>
              <p:cNvSpPr txBox="1"/>
              <p:nvPr/>
            </p:nvSpPr>
            <p:spPr>
              <a:xfrm>
                <a:off x="6675505" y="3774814"/>
                <a:ext cx="716254" cy="175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1FD19A34-C7C2-F543-2777-0F8046DBF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505" y="3774814"/>
                <a:ext cx="716254" cy="175409"/>
              </a:xfrm>
              <a:prstGeom prst="rect">
                <a:avLst/>
              </a:prstGeom>
              <a:blipFill>
                <a:blip r:embed="rId4"/>
                <a:stretch>
                  <a:fillRect l="-8475" r="-21186" b="-620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A855E143-E786-6F24-EFBD-1A7F380E8D53}"/>
                  </a:ext>
                </a:extLst>
              </p:cNvPr>
              <p:cNvSpPr txBox="1"/>
              <p:nvPr/>
            </p:nvSpPr>
            <p:spPr>
              <a:xfrm>
                <a:off x="6679305" y="3284776"/>
                <a:ext cx="726640" cy="17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91C773E8-CE6A-F18E-07A7-0EC72AD17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305" y="3284776"/>
                <a:ext cx="726640" cy="178189"/>
              </a:xfrm>
              <a:prstGeom prst="rect">
                <a:avLst/>
              </a:prstGeom>
              <a:blipFill>
                <a:blip r:embed="rId5"/>
                <a:stretch>
                  <a:fillRect l="-8403" r="-19328" b="-586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F3177607-A449-FE41-B02E-F820F5752726}"/>
                  </a:ext>
                </a:extLst>
              </p:cNvPr>
              <p:cNvSpPr txBox="1"/>
              <p:nvPr/>
            </p:nvSpPr>
            <p:spPr>
              <a:xfrm>
                <a:off x="6675541" y="2093935"/>
                <a:ext cx="726641" cy="17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08069CE5-7B3A-AF81-A50B-B0D4AAB49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541" y="2093935"/>
                <a:ext cx="726641" cy="178189"/>
              </a:xfrm>
              <a:prstGeom prst="rect">
                <a:avLst/>
              </a:prstGeom>
              <a:blipFill>
                <a:blip r:embed="rId6"/>
                <a:stretch>
                  <a:fillRect l="-8403" r="-20168" b="-5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e 54">
            <a:extLst>
              <a:ext uri="{FF2B5EF4-FFF2-40B4-BE49-F238E27FC236}">
                <a16:creationId xmlns:a16="http://schemas.microsoft.com/office/drawing/2014/main" id="{C24AC0FB-F9AB-D882-BFBD-6D9664ED977B}"/>
              </a:ext>
            </a:extLst>
          </p:cNvPr>
          <p:cNvSpPr/>
          <p:nvPr/>
        </p:nvSpPr>
        <p:spPr>
          <a:xfrm>
            <a:off x="8004091" y="3843207"/>
            <a:ext cx="108000" cy="108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525F5AB2-A213-E866-34F5-D5DC95121C4F}"/>
              </a:ext>
            </a:extLst>
          </p:cNvPr>
          <p:cNvSpPr/>
          <p:nvPr/>
        </p:nvSpPr>
        <p:spPr>
          <a:xfrm>
            <a:off x="8363636" y="4210276"/>
            <a:ext cx="108000" cy="108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53959DBA-44A6-4BA8-2D20-9601C690DE02}"/>
              </a:ext>
            </a:extLst>
          </p:cNvPr>
          <p:cNvCxnSpPr/>
          <p:nvPr/>
        </p:nvCxnSpPr>
        <p:spPr>
          <a:xfrm flipV="1">
            <a:off x="7556431" y="4714008"/>
            <a:ext cx="0" cy="1315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723868F-4918-4F50-461D-81D237CAB2E4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7556431" y="6029221"/>
            <a:ext cx="3510096" cy="5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CAFE27A9-9A89-4F95-DC80-6DD54BC41D4A}"/>
              </a:ext>
            </a:extLst>
          </p:cNvPr>
          <p:cNvSpPr txBox="1"/>
          <p:nvPr/>
        </p:nvSpPr>
        <p:spPr>
          <a:xfrm>
            <a:off x="7189065" y="4612891"/>
            <a:ext cx="389203" cy="35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</a:t>
            </a:r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41D71220-7CF4-AF64-2DF4-C76EC31E8ABD}"/>
              </a:ext>
            </a:extLst>
          </p:cNvPr>
          <p:cNvSpPr/>
          <p:nvPr/>
        </p:nvSpPr>
        <p:spPr>
          <a:xfrm>
            <a:off x="8037835" y="6013360"/>
            <a:ext cx="61763" cy="586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A30810D7-646C-06B3-DD34-ECEB3A352A4F}"/>
              </a:ext>
            </a:extLst>
          </p:cNvPr>
          <p:cNvSpPr/>
          <p:nvPr/>
        </p:nvSpPr>
        <p:spPr>
          <a:xfrm>
            <a:off x="8395502" y="6007512"/>
            <a:ext cx="61763" cy="586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sellaDiTesto 83">
                <a:extLst>
                  <a:ext uri="{FF2B5EF4-FFF2-40B4-BE49-F238E27FC236}">
                    <a16:creationId xmlns:a16="http://schemas.microsoft.com/office/drawing/2014/main" id="{740310CC-AC28-C0CA-5F13-384140AC0368}"/>
                  </a:ext>
                </a:extLst>
              </p:cNvPr>
              <p:cNvSpPr txBox="1"/>
              <p:nvPr/>
            </p:nvSpPr>
            <p:spPr>
              <a:xfrm>
                <a:off x="8352889" y="6087842"/>
                <a:ext cx="232693" cy="2096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84" name="CasellaDiTesto 83">
                <a:extLst>
                  <a:ext uri="{FF2B5EF4-FFF2-40B4-BE49-F238E27FC236}">
                    <a16:creationId xmlns:a16="http://schemas.microsoft.com/office/drawing/2014/main" id="{69FE00EE-7494-A787-56AE-A75DDA2FA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889" y="6087842"/>
                <a:ext cx="232693" cy="209607"/>
              </a:xfrm>
              <a:prstGeom prst="rect">
                <a:avLst/>
              </a:prstGeom>
              <a:blipFill>
                <a:blip r:embed="rId7"/>
                <a:stretch>
                  <a:fillRect l="-21053" r="-10526" b="-176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48E9DC8B-F2BB-C084-72E9-66839312D1E2}"/>
              </a:ext>
            </a:extLst>
          </p:cNvPr>
          <p:cNvSpPr txBox="1"/>
          <p:nvPr/>
        </p:nvSpPr>
        <p:spPr>
          <a:xfrm>
            <a:off x="10885645" y="6029221"/>
            <a:ext cx="284199" cy="305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h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47BAC22C-6A7C-9411-6F15-3481BDE54358}"/>
              </a:ext>
            </a:extLst>
          </p:cNvPr>
          <p:cNvCxnSpPr>
            <a:cxnSpLocks/>
          </p:cNvCxnSpPr>
          <p:nvPr/>
        </p:nvCxnSpPr>
        <p:spPr>
          <a:xfrm flipV="1">
            <a:off x="8110740" y="5652860"/>
            <a:ext cx="337480" cy="4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123C695C-315B-D22D-4CBA-BF7B2778EC91}"/>
              </a:ext>
            </a:extLst>
          </p:cNvPr>
          <p:cNvSpPr txBox="1"/>
          <p:nvPr/>
        </p:nvSpPr>
        <p:spPr>
          <a:xfrm>
            <a:off x="7294270" y="5473197"/>
            <a:ext cx="327413" cy="35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8AF57D56-3839-1E9A-678A-F46BF77D40A6}"/>
              </a:ext>
            </a:extLst>
          </p:cNvPr>
          <p:cNvSpPr txBox="1"/>
          <p:nvPr/>
        </p:nvSpPr>
        <p:spPr>
          <a:xfrm>
            <a:off x="670326" y="3016960"/>
            <a:ext cx="4846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algn="ctr"/>
            <a:endParaRPr lang="en-GB" b="0" i="0" dirty="0">
              <a:latin typeface="Cambria Math" panose="02040503050406030204" pitchFamily="18" charset="0"/>
            </a:endParaRPr>
          </a:p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AE4E9F0-A1C0-FDD4-554A-E99A5AA1E5A6}"/>
                  </a:ext>
                </a:extLst>
              </p:cNvPr>
              <p:cNvSpPr txBox="1"/>
              <p:nvPr/>
            </p:nvSpPr>
            <p:spPr>
              <a:xfrm>
                <a:off x="2236591" y="4248529"/>
                <a:ext cx="4198522" cy="37850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it-IT" sz="2400" b="1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95271D4-1A64-6CBC-5F8E-EFA25E649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591" y="4248529"/>
                <a:ext cx="4198522" cy="378502"/>
              </a:xfrm>
              <a:prstGeom prst="rect">
                <a:avLst/>
              </a:prstGeom>
              <a:blipFill>
                <a:blip r:embed="rId10"/>
                <a:stretch>
                  <a:fillRect l="-1009" t="-16418" b="-10448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07E4C0C-BA31-8E00-539E-93EFDA4B94BA}"/>
                  </a:ext>
                </a:extLst>
              </p:cNvPr>
              <p:cNvSpPr txBox="1"/>
              <p:nvPr/>
            </p:nvSpPr>
            <p:spPr>
              <a:xfrm>
                <a:off x="1357030" y="3292201"/>
                <a:ext cx="4752135" cy="37850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GB" sz="2400" b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𝐡</m:t>
                      </m:r>
                    </m:oMath>
                  </m:oMathPara>
                </a14:m>
                <a:endParaRPr lang="it-IT" sz="2400" b="1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7B8711F-4CB0-B9AE-ED40-910B7553E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030" y="3292201"/>
                <a:ext cx="4752135" cy="378502"/>
              </a:xfrm>
              <a:prstGeom prst="rect">
                <a:avLst/>
              </a:prstGeom>
              <a:blipFill>
                <a:blip r:embed="rId11"/>
                <a:stretch>
                  <a:fillRect l="-893" t="-14925" r="-893" b="-10448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240A453-8008-B7BC-1AE6-820FFB3EC4A1}"/>
                  </a:ext>
                </a:extLst>
              </p:cNvPr>
              <p:cNvSpPr txBox="1"/>
              <p:nvPr/>
            </p:nvSpPr>
            <p:spPr>
              <a:xfrm>
                <a:off x="838200" y="2291579"/>
                <a:ext cx="5084255" cy="39600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GB" sz="2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it-IT" sz="2400" b="1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4B0FCC1-71A5-4AAD-1C87-C5F22B1C9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91579"/>
                <a:ext cx="5084255" cy="396000"/>
              </a:xfrm>
              <a:prstGeom prst="rect">
                <a:avLst/>
              </a:prstGeom>
              <a:blipFill>
                <a:blip r:embed="rId12"/>
                <a:stretch>
                  <a:fillRect t="-15714" b="-5714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31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90" grpId="0"/>
      <p:bldP spid="41" grpId="0" animBg="1"/>
      <p:bldP spid="42" grpId="0" animBg="1"/>
      <p:bldP spid="43" grpId="0" animBg="1"/>
      <p:bldP spid="50" grpId="0"/>
      <p:bldP spid="51" grpId="0"/>
      <p:bldP spid="52" grpId="0"/>
      <p:bldP spid="53" grpId="0"/>
      <p:bldP spid="54" grpId="0"/>
      <p:bldP spid="55" grpId="0" animBg="1"/>
      <p:bldP spid="56" grpId="0" animBg="1"/>
      <p:bldP spid="80" grpId="0"/>
      <p:bldP spid="81" grpId="0" animBg="1"/>
      <p:bldP spid="82" grpId="0" animBg="1"/>
      <p:bldP spid="84" grpId="0"/>
      <p:bldP spid="85" grpId="0"/>
      <p:bldP spid="91" grpId="0"/>
      <p:bldP spid="3" grpId="0" animBg="1"/>
      <p:bldP spid="5" grpId="0" animBg="1"/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42650E-B653-A3B9-3F31-91BE872A2B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Calibri" panose="020F0502020204030204" pitchFamily="34" charset="0"/>
                  <a:buChar char="֎"/>
                </a:pPr>
                <a:r>
                  <a:rPr lang="en-GB" sz="3600" dirty="0"/>
                  <a:t>   Introduction: </a:t>
                </a:r>
                <a:r>
                  <a:rPr lang="en-GB" sz="3600" b="1" dirty="0"/>
                  <a:t>strongly interacting </a:t>
                </a:r>
                <a:r>
                  <a:rPr lang="en-GB" sz="3600" dirty="0"/>
                  <a:t>electrons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Our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model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 and its numerical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implementation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Lanczos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algorithm for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GS eigenvalue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Limit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 cases of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interacting parameters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28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:  Effective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Hamiltonian of hopping </a:t>
                </a: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bosons</a:t>
                </a:r>
                <a:endParaRPr lang="en-GB" sz="28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Study of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700" dirty="0">
                    <a:solidFill>
                      <a:schemeClr val="bg2">
                        <a:lumMod val="90000"/>
                      </a:schemeClr>
                    </a:solidFill>
                  </a:rPr>
                  <a:t>for</a:t>
                </a:r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900" dirty="0">
                    <a:solidFill>
                      <a:schemeClr val="bg2">
                        <a:lumMod val="9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Triangular ladder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en-GB" sz="28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42650E-B653-A3B9-3F31-91BE872A2B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  <a:blipFill>
                <a:blip r:embed="rId2"/>
                <a:stretch>
                  <a:fillRect l="-1043" t="-31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1E4D5E-797E-2FA0-CD8C-80CC8302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pPr algn="ctr"/>
            <a:fld id="{9378BDA9-E901-4CFA-965B-1BC2748E3398}" type="slidenum">
              <a:rPr lang="it-IT" smtClean="0"/>
              <a:pPr algn="ctr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7589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41459-F12A-E271-10E9-3B9BAF61E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1C3FC7C-DC0F-75A5-A134-9914AA88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Introduction: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strongly interacting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electrons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Our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model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its numerical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implementation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Lanczos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algorithm for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GS eigenvalue</a:t>
                </a:r>
                <a:endParaRPr lang="en-GB" sz="36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Limit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 cases of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interacting parameters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28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:  Effective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Hamiltonian of hopping </a:t>
                </a: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bosons</a:t>
                </a:r>
                <a:endParaRPr lang="en-GB" sz="28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Calibri" panose="020F0502020204030204" pitchFamily="34" charset="0"/>
                  <a:buChar char="֎"/>
                </a:pPr>
                <a:r>
                  <a:rPr lang="en-GB" sz="3600" dirty="0"/>
                  <a:t>   Study of the </a:t>
                </a:r>
                <a:r>
                  <a:rPr lang="en-GB" sz="3600" b="1" dirty="0"/>
                  <a:t>magnetization</a:t>
                </a:r>
              </a:p>
              <a:p>
                <a:pPr lvl="1" algn="just">
                  <a:lnSpc>
                    <a:spcPct val="12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GB" sz="3200" b="1" dirty="0">
                    <a:solidFill>
                      <a:schemeClr val="tx1"/>
                    </a:solidFill>
                  </a:rPr>
                  <a:t>Magnetization </a:t>
                </a:r>
                <a:r>
                  <a:rPr lang="en-GB" sz="2800" dirty="0">
                    <a:solidFill>
                      <a:schemeClr val="tx1"/>
                    </a:solidFill>
                  </a:rPr>
                  <a:t>for</a:t>
                </a:r>
                <a:r>
                  <a:rPr lang="en-GB" sz="28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3700" b="1" dirty="0">
                    <a:solidFill>
                      <a:schemeClr val="bg2">
                        <a:lumMod val="90000"/>
                      </a:schemeClr>
                    </a:solidFill>
                  </a:rPr>
                  <a:t>Triangular ladder </a:t>
                </a:r>
                <a:r>
                  <a:rPr lang="en-GB" sz="37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7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60000"/>
                  </a:lnSpc>
                </a:pPr>
                <a:endParaRPr lang="en-GB" sz="28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1C3FC7C-DC0F-75A5-A134-9914AA88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  <a:blipFill>
                <a:blip r:embed="rId2"/>
                <a:stretch>
                  <a:fillRect l="-870" t="-27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507AA9-8166-2B63-EC2F-751E16E8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05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D185C506-846C-97D5-035B-854CE1AE5F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GB" b="1" dirty="0"/>
                  <a:t>Magnetization </a:t>
                </a:r>
                <a:r>
                  <a:rPr lang="en-GB" sz="4000" dirty="0"/>
                  <a:t>for</a:t>
                </a:r>
                <a:r>
                  <a:rPr lang="en-GB" sz="4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4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4000" b="1" dirty="0"/>
                  <a:t> </a:t>
                </a:r>
                <a:endParaRPr lang="it-IT" sz="4000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D185C506-846C-97D5-035B-854CE1AE5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8B4B9C-9FE7-EBC9-A558-8CFA5A9B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21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F09590-2DF7-54CA-DAE8-81C393FC1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805" y="1690688"/>
            <a:ext cx="5669291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72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8F2E8-C97F-2E29-6F1E-E50198E97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5A820A7-0DE7-AB56-DA62-60401154F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buClr>
                    <a:schemeClr val="bg2">
                      <a:lumMod val="90000"/>
                    </a:schemeClr>
                  </a:buClr>
                </a:pPr>
                <a:r>
                  <a:rPr lang="en-GB" sz="4200" dirty="0">
                    <a:solidFill>
                      <a:schemeClr val="bg2">
                        <a:lumMod val="90000"/>
                      </a:schemeClr>
                    </a:solidFill>
                  </a:rPr>
                  <a:t>Introduction: </a:t>
                </a:r>
                <a:r>
                  <a:rPr lang="en-GB" sz="4200" b="1" dirty="0">
                    <a:solidFill>
                      <a:schemeClr val="bg2">
                        <a:lumMod val="90000"/>
                      </a:schemeClr>
                    </a:solidFill>
                  </a:rPr>
                  <a:t>strongly interacting </a:t>
                </a:r>
                <a:r>
                  <a:rPr lang="en-GB" sz="4200" dirty="0">
                    <a:solidFill>
                      <a:schemeClr val="bg2">
                        <a:lumMod val="90000"/>
                      </a:schemeClr>
                    </a:solidFill>
                  </a:rPr>
                  <a:t>electrons</a:t>
                </a:r>
                <a:endParaRPr lang="en-GB" sz="42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4200" dirty="0">
                    <a:solidFill>
                      <a:schemeClr val="bg2">
                        <a:lumMod val="90000"/>
                      </a:schemeClr>
                    </a:solidFill>
                  </a:rPr>
                  <a:t>Our </a:t>
                </a:r>
                <a:r>
                  <a:rPr lang="en-GB" sz="4200" b="1" dirty="0">
                    <a:solidFill>
                      <a:schemeClr val="bg2">
                        <a:lumMod val="90000"/>
                      </a:schemeClr>
                    </a:solidFill>
                  </a:rPr>
                  <a:t>model </a:t>
                </a:r>
                <a:r>
                  <a:rPr lang="en-GB" sz="4200" dirty="0">
                    <a:solidFill>
                      <a:schemeClr val="bg2">
                        <a:lumMod val="90000"/>
                      </a:schemeClr>
                    </a:solidFill>
                  </a:rPr>
                  <a:t>and its numerical </a:t>
                </a:r>
                <a:r>
                  <a:rPr lang="en-GB" sz="4200" b="1" dirty="0">
                    <a:solidFill>
                      <a:schemeClr val="bg2">
                        <a:lumMod val="90000"/>
                      </a:schemeClr>
                    </a:solidFill>
                  </a:rPr>
                  <a:t>implementation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4200" b="1" dirty="0">
                    <a:solidFill>
                      <a:schemeClr val="bg2">
                        <a:lumMod val="90000"/>
                      </a:schemeClr>
                    </a:solidFill>
                  </a:rPr>
                  <a:t>Lanczos </a:t>
                </a:r>
                <a:r>
                  <a:rPr lang="en-GB" sz="4200" dirty="0">
                    <a:solidFill>
                      <a:schemeClr val="bg2">
                        <a:lumMod val="90000"/>
                      </a:schemeClr>
                    </a:solidFill>
                  </a:rPr>
                  <a:t>algorithm for the </a:t>
                </a:r>
                <a:r>
                  <a:rPr lang="en-GB" sz="4200" b="1" dirty="0">
                    <a:solidFill>
                      <a:schemeClr val="bg2">
                        <a:lumMod val="90000"/>
                      </a:schemeClr>
                    </a:solidFill>
                  </a:rPr>
                  <a:t>GS eigenvalue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Limit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 cases of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interacting parameters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28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:  Effective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Hamiltonian of hopping </a:t>
                </a: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bosons</a:t>
                </a:r>
                <a:endParaRPr lang="en-GB" sz="28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Calibri" panose="020F0502020204030204" pitchFamily="34" charset="0"/>
                  <a:buChar char="֎"/>
                </a:pPr>
                <a:r>
                  <a:rPr lang="en-GB" sz="4200" dirty="0"/>
                  <a:t>   Study of the </a:t>
                </a:r>
                <a:r>
                  <a:rPr lang="en-GB" sz="4200" b="1" dirty="0"/>
                  <a:t>magnetization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n-GB" sz="32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for</a:t>
                </a: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 lvl="1" algn="just">
                  <a:lnSpc>
                    <a:spcPct val="12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GB" sz="3300" b="1" dirty="0">
                    <a:solidFill>
                      <a:schemeClr val="tx1"/>
                    </a:solidFill>
                  </a:rPr>
                  <a:t>Magnetization </a:t>
                </a:r>
                <a:r>
                  <a:rPr lang="en-GB" sz="33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3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3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33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33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3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33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4200" b="1" dirty="0">
                    <a:solidFill>
                      <a:schemeClr val="bg2">
                        <a:lumMod val="90000"/>
                      </a:schemeClr>
                    </a:solidFill>
                  </a:rPr>
                  <a:t>Triangular ladder </a:t>
                </a:r>
                <a:r>
                  <a:rPr lang="en-GB" sz="42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42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60000"/>
                  </a:lnSpc>
                </a:pPr>
                <a:endParaRPr lang="en-GB" sz="28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5A820A7-0DE7-AB56-DA62-60401154F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  <a:blipFill>
                <a:blip r:embed="rId2"/>
                <a:stretch>
                  <a:fillRect l="-1101" t="-3016" b="-18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184CAF-AA17-AFEC-F09B-708E073A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9222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24960727-3C84-4BBE-7950-E7695D7A7D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GB" sz="4000" b="1" dirty="0"/>
                  <a:t>Magnetization </a:t>
                </a:r>
                <a:r>
                  <a:rPr lang="en-GB" sz="40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4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4000" b="1" dirty="0"/>
                  <a:t> </a:t>
                </a:r>
                <a:endParaRPr lang="it-IT" sz="4000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24960727-3C84-4BBE-7950-E7695D7A7D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DA657D-AF72-FC94-8844-DD2F49E9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23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BB620EB-13E6-0542-972F-23B8ABA07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111" y="2106887"/>
            <a:ext cx="5669291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84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07F2C-B84C-75DA-883F-BA3EB8D70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3767EB3-1350-DCFB-2111-5C19D6447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Introduction: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strongly interacting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electrons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Our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model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its numerical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implementation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Lanczos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algorithm for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GS eigenvalue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Limit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 cases of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interacting parameters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28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:  Effective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Hamiltonian of hopping </a:t>
                </a: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bosons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Study of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700" dirty="0">
                    <a:solidFill>
                      <a:schemeClr val="bg2">
                        <a:lumMod val="90000"/>
                      </a:schemeClr>
                    </a:solidFill>
                  </a:rPr>
                  <a:t>for</a:t>
                </a:r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900" dirty="0">
                    <a:solidFill>
                      <a:schemeClr val="bg2">
                        <a:lumMod val="9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Calibri" panose="020F0502020204030204" pitchFamily="34" charset="0"/>
                  <a:buChar char="֎"/>
                </a:pPr>
                <a:r>
                  <a:rPr lang="en-GB" sz="3600" dirty="0"/>
                  <a:t>   </a:t>
                </a:r>
                <a:r>
                  <a:rPr lang="en-GB" sz="3600" b="1" dirty="0"/>
                  <a:t>Triangular ladder </a:t>
                </a:r>
                <a:r>
                  <a:rPr lang="en-GB" sz="3600" dirty="0"/>
                  <a:t>and limit cases</a:t>
                </a:r>
                <a:endParaRPr lang="en-GB" sz="3600" b="1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3767EB3-1350-DCFB-2111-5C19D6447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  <a:blipFill>
                <a:blip r:embed="rId2"/>
                <a:stretch>
                  <a:fillRect l="-1043" t="-28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F3627B9-B08B-DDDE-281C-3FCD7F6E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7728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6D4EA5-559E-6BAD-AC7E-E2A32F2F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/>
              <a:t>Triangular ladder </a:t>
            </a:r>
            <a:r>
              <a:rPr lang="en-GB" sz="4000" dirty="0"/>
              <a:t>and limit cases</a:t>
            </a:r>
            <a:endParaRPr lang="it-IT" sz="40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37489A6-DA3D-DB63-8361-82FEB8817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0758" y="1865722"/>
            <a:ext cx="5314950" cy="1981200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E3FCBF-415D-CC1E-55F4-73ED268C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25</a:t>
            </a:fld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6EBF3A-4BF2-E618-2A79-E1C94E9D2A24}"/>
              </a:ext>
            </a:extLst>
          </p:cNvPr>
          <p:cNvSpPr txBox="1"/>
          <p:nvPr/>
        </p:nvSpPr>
        <p:spPr>
          <a:xfrm>
            <a:off x="3100758" y="5963821"/>
            <a:ext cx="3646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Credits: Victoria </a:t>
            </a:r>
            <a:r>
              <a:rPr lang="it-IT" sz="1000" dirty="0" err="1"/>
              <a:t>Mazo</a:t>
            </a:r>
            <a:r>
              <a:rPr lang="it-IT" sz="1000" dirty="0"/>
              <a:t> (a), Talal Ahmed Chowdhury &amp; </a:t>
            </a:r>
            <a:r>
              <a:rPr lang="it-IT" sz="1000" dirty="0" err="1"/>
              <a:t>all</a:t>
            </a:r>
            <a:r>
              <a:rPr lang="it-IT" sz="1000" dirty="0"/>
              <a:t> (b)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738CC1B-E857-A1A4-1116-3DFC1ED475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82"/>
          <a:stretch>
            <a:fillRect/>
          </a:stretch>
        </p:blipFill>
        <p:spPr>
          <a:xfrm>
            <a:off x="3504749" y="4164482"/>
            <a:ext cx="4898259" cy="1728000"/>
          </a:xfrm>
          <a:prstGeom prst="rect">
            <a:avLst/>
          </a:prstGeom>
        </p:spPr>
      </p:pic>
      <p:cxnSp>
        <p:nvCxnSpPr>
          <p:cNvPr id="10" name="Connettore curvo 9">
            <a:extLst>
              <a:ext uri="{FF2B5EF4-FFF2-40B4-BE49-F238E27FC236}">
                <a16:creationId xmlns:a16="http://schemas.microsoft.com/office/drawing/2014/main" id="{5736CE6F-C523-632D-1858-666DE4E16927}"/>
              </a:ext>
            </a:extLst>
          </p:cNvPr>
          <p:cNvCxnSpPr>
            <a:stCxn id="6" idx="3"/>
            <a:endCxn id="8" idx="3"/>
          </p:cNvCxnSpPr>
          <p:nvPr/>
        </p:nvCxnSpPr>
        <p:spPr>
          <a:xfrm flipH="1">
            <a:off x="8403008" y="2856322"/>
            <a:ext cx="12700" cy="2172160"/>
          </a:xfrm>
          <a:prstGeom prst="curvedConnector3">
            <a:avLst>
              <a:gd name="adj1" fmla="val -6995882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2D16E34-762A-5BDC-243B-20E929FFA4EE}"/>
              </a:ext>
            </a:extLst>
          </p:cNvPr>
          <p:cNvSpPr txBox="1"/>
          <p:nvPr/>
        </p:nvSpPr>
        <p:spPr>
          <a:xfrm>
            <a:off x="9766169" y="2856322"/>
            <a:ext cx="1505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Equivalent</a:t>
            </a:r>
            <a:r>
              <a:rPr lang="it-IT" dirty="0"/>
              <a:t> pictures of the </a:t>
            </a:r>
            <a:r>
              <a:rPr lang="it-IT" dirty="0" err="1"/>
              <a:t>simplest</a:t>
            </a:r>
            <a:r>
              <a:rPr lang="it-IT" dirty="0"/>
              <a:t> </a:t>
            </a:r>
            <a:r>
              <a:rPr lang="it-IT" b="1" dirty="0" err="1"/>
              <a:t>frustrated</a:t>
            </a:r>
            <a:r>
              <a:rPr lang="it-IT" dirty="0"/>
              <a:t> </a:t>
            </a:r>
            <a:r>
              <a:rPr lang="it-IT" b="1" dirty="0"/>
              <a:t>system</a:t>
            </a:r>
            <a:r>
              <a:rPr lang="it-IT" dirty="0"/>
              <a:t> in </a:t>
            </a:r>
            <a:r>
              <a:rPr lang="it-IT" b="1" dirty="0"/>
              <a:t>low </a:t>
            </a:r>
            <a:r>
              <a:rPr lang="it-IT" b="1" dirty="0" err="1"/>
              <a:t>dimension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32171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889FC-2C9C-0406-F025-DDFAAE35F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9201BAA-9028-0683-9981-46409D10127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GB" b="1" dirty="0"/>
                  <a:t>Magnetization </a:t>
                </a:r>
                <a:r>
                  <a:rPr lang="en-GB" sz="4000" dirty="0"/>
                  <a:t>for</a:t>
                </a:r>
                <a:r>
                  <a:rPr lang="en-GB" sz="4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4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4000" b="1" dirty="0"/>
                  <a:t> </a:t>
                </a:r>
                <a:endParaRPr lang="it-IT" sz="4000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D185C506-846C-97D5-035B-854CE1AE5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0F3484-D43D-C34B-D073-01273D43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26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C47D101-2BF6-6711-4CDB-25B5ACC99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064" y="1966115"/>
            <a:ext cx="5669291" cy="4114808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1DDFB5F0-EE68-C275-0DC5-0E2FEFCEB2E4}"/>
              </a:ext>
            </a:extLst>
          </p:cNvPr>
          <p:cNvGrpSpPr/>
          <p:nvPr/>
        </p:nvGrpSpPr>
        <p:grpSpPr>
          <a:xfrm>
            <a:off x="1111578" y="3415244"/>
            <a:ext cx="2434502" cy="1216549"/>
            <a:chOff x="1046424" y="4255048"/>
            <a:chExt cx="2434502" cy="1216549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911E1E00-898D-CA78-999D-63BF5C293D5F}"/>
                </a:ext>
              </a:extLst>
            </p:cNvPr>
            <p:cNvGrpSpPr/>
            <p:nvPr/>
          </p:nvGrpSpPr>
          <p:grpSpPr>
            <a:xfrm>
              <a:off x="1268963" y="4255048"/>
              <a:ext cx="2135216" cy="1216549"/>
              <a:chOff x="1436914" y="3138439"/>
              <a:chExt cx="2135216" cy="1216549"/>
            </a:xfrm>
          </p:grpSpPr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DABB6C02-60AE-7092-A04F-498023B4B2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4106" y="3429000"/>
                <a:ext cx="180485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diritto 17">
                <a:extLst>
                  <a:ext uri="{FF2B5EF4-FFF2-40B4-BE49-F238E27FC236}">
                    <a16:creationId xmlns:a16="http://schemas.microsoft.com/office/drawing/2014/main" id="{D3E78A16-E78B-392B-F247-BAE1DE62A9CE}"/>
                  </a:ext>
                </a:extLst>
              </p:cNvPr>
              <p:cNvCxnSpPr>
                <a:cxnSpLocks/>
                <a:endCxn id="25" idx="6"/>
              </p:cNvCxnSpPr>
              <p:nvPr/>
            </p:nvCxnSpPr>
            <p:spPr>
              <a:xfrm>
                <a:off x="1436914" y="4019939"/>
                <a:ext cx="180485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C0CC3391-C7E7-6A33-3F39-6BE104F49992}"/>
                  </a:ext>
                </a:extLst>
              </p:cNvPr>
              <p:cNvSpPr/>
              <p:nvPr/>
            </p:nvSpPr>
            <p:spPr>
              <a:xfrm>
                <a:off x="1436914" y="395151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20" name="Ovale 19">
                <a:extLst>
                  <a:ext uri="{FF2B5EF4-FFF2-40B4-BE49-F238E27FC236}">
                    <a16:creationId xmlns:a16="http://schemas.microsoft.com/office/drawing/2014/main" id="{0CD742BD-F9A8-2A28-1CCB-50A7866BE9DC}"/>
                  </a:ext>
                </a:extLst>
              </p:cNvPr>
              <p:cNvSpPr/>
              <p:nvPr/>
            </p:nvSpPr>
            <p:spPr>
              <a:xfrm>
                <a:off x="1709800" y="3375193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21" name="Ovale 20">
                <a:extLst>
                  <a:ext uri="{FF2B5EF4-FFF2-40B4-BE49-F238E27FC236}">
                    <a16:creationId xmlns:a16="http://schemas.microsoft.com/office/drawing/2014/main" id="{143370A6-77C8-41FF-50B0-DFF4C3A33AA6}"/>
                  </a:ext>
                </a:extLst>
              </p:cNvPr>
              <p:cNvSpPr/>
              <p:nvPr/>
            </p:nvSpPr>
            <p:spPr>
              <a:xfrm>
                <a:off x="1990531" y="394793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22" name="Ovale 21">
                <a:extLst>
                  <a:ext uri="{FF2B5EF4-FFF2-40B4-BE49-F238E27FC236}">
                    <a16:creationId xmlns:a16="http://schemas.microsoft.com/office/drawing/2014/main" id="{15A468F6-E003-12DD-FF0A-AD5C8C292FCB}"/>
                  </a:ext>
                </a:extLst>
              </p:cNvPr>
              <p:cNvSpPr/>
              <p:nvPr/>
            </p:nvSpPr>
            <p:spPr>
              <a:xfrm>
                <a:off x="2292903" y="335700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23" name="Ovale 22">
                <a:extLst>
                  <a:ext uri="{FF2B5EF4-FFF2-40B4-BE49-F238E27FC236}">
                    <a16:creationId xmlns:a16="http://schemas.microsoft.com/office/drawing/2014/main" id="{BA220B7F-E94B-5402-24A4-557D9D6246E4}"/>
                  </a:ext>
                </a:extLst>
              </p:cNvPr>
              <p:cNvSpPr/>
              <p:nvPr/>
            </p:nvSpPr>
            <p:spPr>
              <a:xfrm>
                <a:off x="2544148" y="394793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24" name="Ovale 23">
                <a:extLst>
                  <a:ext uri="{FF2B5EF4-FFF2-40B4-BE49-F238E27FC236}">
                    <a16:creationId xmlns:a16="http://schemas.microsoft.com/office/drawing/2014/main" id="{F79C9FF7-F465-B7A6-01BB-4D93E53DA266}"/>
                  </a:ext>
                </a:extLst>
              </p:cNvPr>
              <p:cNvSpPr/>
              <p:nvPr/>
            </p:nvSpPr>
            <p:spPr>
              <a:xfrm>
                <a:off x="2817034" y="335700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25" name="Ovale 24">
                <a:extLst>
                  <a:ext uri="{FF2B5EF4-FFF2-40B4-BE49-F238E27FC236}">
                    <a16:creationId xmlns:a16="http://schemas.microsoft.com/office/drawing/2014/main" id="{D6E0221D-1EE8-00EE-B249-87A8F5901AE4}"/>
                  </a:ext>
                </a:extLst>
              </p:cNvPr>
              <p:cNvSpPr/>
              <p:nvPr/>
            </p:nvSpPr>
            <p:spPr>
              <a:xfrm>
                <a:off x="3097765" y="394793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26" name="Ovale 25">
                <a:extLst>
                  <a:ext uri="{FF2B5EF4-FFF2-40B4-BE49-F238E27FC236}">
                    <a16:creationId xmlns:a16="http://schemas.microsoft.com/office/drawing/2014/main" id="{7983BCCF-6A12-E0DC-73DB-AE8FC84F4260}"/>
                  </a:ext>
                </a:extLst>
              </p:cNvPr>
              <p:cNvSpPr/>
              <p:nvPr/>
            </p:nvSpPr>
            <p:spPr>
              <a:xfrm>
                <a:off x="3428130" y="3349916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31" name="Freccia a destra 30">
                <a:extLst>
                  <a:ext uri="{FF2B5EF4-FFF2-40B4-BE49-F238E27FC236}">
                    <a16:creationId xmlns:a16="http://schemas.microsoft.com/office/drawing/2014/main" id="{6930A465-4420-9CC1-21CB-97E0328D6CDB}"/>
                  </a:ext>
                </a:extLst>
              </p:cNvPr>
              <p:cNvSpPr/>
              <p:nvPr/>
            </p:nvSpPr>
            <p:spPr>
              <a:xfrm rot="16200000">
                <a:off x="3284130" y="3282439"/>
                <a:ext cx="432000" cy="144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Freccia a destra 31">
                <a:extLst>
                  <a:ext uri="{FF2B5EF4-FFF2-40B4-BE49-F238E27FC236}">
                    <a16:creationId xmlns:a16="http://schemas.microsoft.com/office/drawing/2014/main" id="{460F20ED-FD7D-6DA5-7A0E-365013761F88}"/>
                  </a:ext>
                </a:extLst>
              </p:cNvPr>
              <p:cNvSpPr/>
              <p:nvPr/>
            </p:nvSpPr>
            <p:spPr>
              <a:xfrm rot="16200000">
                <a:off x="1572226" y="3289509"/>
                <a:ext cx="432000" cy="144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Freccia a destra 32">
                <a:extLst>
                  <a:ext uri="{FF2B5EF4-FFF2-40B4-BE49-F238E27FC236}">
                    <a16:creationId xmlns:a16="http://schemas.microsoft.com/office/drawing/2014/main" id="{6B480271-C300-3799-D0E1-5F7650B1DED1}"/>
                  </a:ext>
                </a:extLst>
              </p:cNvPr>
              <p:cNvSpPr/>
              <p:nvPr/>
            </p:nvSpPr>
            <p:spPr>
              <a:xfrm rot="16200000">
                <a:off x="1846531" y="4019939"/>
                <a:ext cx="432000" cy="144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Freccia a destra 33">
                <a:extLst>
                  <a:ext uri="{FF2B5EF4-FFF2-40B4-BE49-F238E27FC236}">
                    <a16:creationId xmlns:a16="http://schemas.microsoft.com/office/drawing/2014/main" id="{F57AD10E-EB31-DE24-EA7D-5D101CDDA07B}"/>
                  </a:ext>
                </a:extLst>
              </p:cNvPr>
              <p:cNvSpPr/>
              <p:nvPr/>
            </p:nvSpPr>
            <p:spPr>
              <a:xfrm rot="16200000">
                <a:off x="2673034" y="3307542"/>
                <a:ext cx="432000" cy="144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5" name="Freccia a destra 34">
                <a:extLst>
                  <a:ext uri="{FF2B5EF4-FFF2-40B4-BE49-F238E27FC236}">
                    <a16:creationId xmlns:a16="http://schemas.microsoft.com/office/drawing/2014/main" id="{CBDBB667-44D4-2CEB-2B2B-EE707CF707A4}"/>
                  </a:ext>
                </a:extLst>
              </p:cNvPr>
              <p:cNvSpPr/>
              <p:nvPr/>
            </p:nvSpPr>
            <p:spPr>
              <a:xfrm rot="5400000">
                <a:off x="2144982" y="3303193"/>
                <a:ext cx="432000" cy="14400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Freccia a destra 35">
                <a:extLst>
                  <a:ext uri="{FF2B5EF4-FFF2-40B4-BE49-F238E27FC236}">
                    <a16:creationId xmlns:a16="http://schemas.microsoft.com/office/drawing/2014/main" id="{5B2CEE81-DCC9-67A9-295A-327F824BB1BB}"/>
                  </a:ext>
                </a:extLst>
              </p:cNvPr>
              <p:cNvSpPr/>
              <p:nvPr/>
            </p:nvSpPr>
            <p:spPr>
              <a:xfrm rot="5400000">
                <a:off x="1292914" y="4066988"/>
                <a:ext cx="432000" cy="14400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Freccia a destra 36">
                <a:extLst>
                  <a:ext uri="{FF2B5EF4-FFF2-40B4-BE49-F238E27FC236}">
                    <a16:creationId xmlns:a16="http://schemas.microsoft.com/office/drawing/2014/main" id="{F18CB600-9F14-7BE4-556F-9793CC3E424B}"/>
                  </a:ext>
                </a:extLst>
              </p:cNvPr>
              <p:cNvSpPr/>
              <p:nvPr/>
            </p:nvSpPr>
            <p:spPr>
              <a:xfrm rot="5400000">
                <a:off x="2400148" y="4055939"/>
                <a:ext cx="432000" cy="14400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8" name="Freccia a destra 37">
                <a:extLst>
                  <a:ext uri="{FF2B5EF4-FFF2-40B4-BE49-F238E27FC236}">
                    <a16:creationId xmlns:a16="http://schemas.microsoft.com/office/drawing/2014/main" id="{FA07033D-745F-D300-CA6C-D5B974DFA5B4}"/>
                  </a:ext>
                </a:extLst>
              </p:cNvPr>
              <p:cNvSpPr/>
              <p:nvPr/>
            </p:nvSpPr>
            <p:spPr>
              <a:xfrm rot="5400000">
                <a:off x="2960296" y="4066988"/>
                <a:ext cx="432000" cy="14400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5B81B187-2C90-6B2A-3EB3-159D0C6BB693}"/>
                </a:ext>
              </a:extLst>
            </p:cNvPr>
            <p:cNvSpPr txBox="1"/>
            <p:nvPr/>
          </p:nvSpPr>
          <p:spPr>
            <a:xfrm>
              <a:off x="1046424" y="5071382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0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8758AFB6-FF6F-B992-FF54-508790866700}"/>
                </a:ext>
              </a:extLst>
            </p:cNvPr>
            <p:cNvSpPr txBox="1"/>
            <p:nvPr/>
          </p:nvSpPr>
          <p:spPr>
            <a:xfrm>
              <a:off x="1373497" y="4273761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1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67C34E8-9E82-8BF1-3665-95A2C72F1A01}"/>
                </a:ext>
              </a:extLst>
            </p:cNvPr>
            <p:cNvSpPr txBox="1"/>
            <p:nvPr/>
          </p:nvSpPr>
          <p:spPr>
            <a:xfrm>
              <a:off x="1609841" y="5085994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2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4D7B769A-08FE-7343-CE30-D734907DB491}"/>
                </a:ext>
              </a:extLst>
            </p:cNvPr>
            <p:cNvSpPr txBox="1"/>
            <p:nvPr/>
          </p:nvSpPr>
          <p:spPr>
            <a:xfrm>
              <a:off x="1941579" y="4279055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3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1EA56F3D-2EB9-7DD6-700F-B65E582FC9C8}"/>
                </a:ext>
              </a:extLst>
            </p:cNvPr>
            <p:cNvSpPr txBox="1"/>
            <p:nvPr/>
          </p:nvSpPr>
          <p:spPr>
            <a:xfrm>
              <a:off x="2171388" y="5085994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4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5474191C-38DA-C8A3-B50A-78FC5A240852}"/>
                </a:ext>
              </a:extLst>
            </p:cNvPr>
            <p:cNvSpPr txBox="1"/>
            <p:nvPr/>
          </p:nvSpPr>
          <p:spPr>
            <a:xfrm>
              <a:off x="2454379" y="4286525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5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EEA49FE-34B5-AE43-77BF-89C9889807C0}"/>
                </a:ext>
              </a:extLst>
            </p:cNvPr>
            <p:cNvSpPr txBox="1"/>
            <p:nvPr/>
          </p:nvSpPr>
          <p:spPr>
            <a:xfrm>
              <a:off x="2725004" y="5084367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6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20DD3B0D-AFC7-2E2A-905E-7C61376567EE}"/>
                </a:ext>
              </a:extLst>
            </p:cNvPr>
            <p:cNvSpPr txBox="1"/>
            <p:nvPr/>
          </p:nvSpPr>
          <p:spPr>
            <a:xfrm>
              <a:off x="3042387" y="4271971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7925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2B68F-06C3-B0CF-E4A7-07AA5DDD3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BF66BFC3-D598-8DA2-1595-1B3CA5145B5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GB" sz="4000" b="1" dirty="0"/>
                  <a:t>Magnetization </a:t>
                </a:r>
                <a:r>
                  <a:rPr lang="en-GB" sz="40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4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4000" b="1" dirty="0"/>
                  <a:t> </a:t>
                </a:r>
                <a:endParaRPr lang="it-IT" sz="4000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24960727-3C84-4BBE-7950-E7695D7A7D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84C0A4-7449-ED5B-179D-C4AA329B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27</a:t>
            </a:fld>
            <a:endParaRPr lang="it-IT"/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BCE8EDBE-265F-F00C-B1F1-47042D0D1541}"/>
              </a:ext>
            </a:extLst>
          </p:cNvPr>
          <p:cNvGrpSpPr/>
          <p:nvPr/>
        </p:nvGrpSpPr>
        <p:grpSpPr>
          <a:xfrm>
            <a:off x="1642990" y="3433737"/>
            <a:ext cx="2434502" cy="1216549"/>
            <a:chOff x="838200" y="3415244"/>
            <a:chExt cx="2434502" cy="1216549"/>
          </a:xfrm>
        </p:grpSpPr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BDF4180D-BF50-EECA-E234-1AE33F00FDA7}"/>
                </a:ext>
              </a:extLst>
            </p:cNvPr>
            <p:cNvGrpSpPr/>
            <p:nvPr/>
          </p:nvGrpSpPr>
          <p:grpSpPr>
            <a:xfrm>
              <a:off x="838200" y="3415244"/>
              <a:ext cx="2434502" cy="1216549"/>
              <a:chOff x="1046424" y="4255048"/>
              <a:chExt cx="2434502" cy="1216549"/>
            </a:xfrm>
          </p:grpSpPr>
          <p:grpSp>
            <p:nvGrpSpPr>
              <p:cNvPr id="41" name="Gruppo 40">
                <a:extLst>
                  <a:ext uri="{FF2B5EF4-FFF2-40B4-BE49-F238E27FC236}">
                    <a16:creationId xmlns:a16="http://schemas.microsoft.com/office/drawing/2014/main" id="{A298AC9B-D50A-4DB9-055D-EC7B2D03578A}"/>
                  </a:ext>
                </a:extLst>
              </p:cNvPr>
              <p:cNvGrpSpPr/>
              <p:nvPr/>
            </p:nvGrpSpPr>
            <p:grpSpPr>
              <a:xfrm>
                <a:off x="1268963" y="4255048"/>
                <a:ext cx="2135216" cy="1216549"/>
                <a:chOff x="1436914" y="3138439"/>
                <a:chExt cx="2135216" cy="1216549"/>
              </a:xfrm>
            </p:grpSpPr>
            <p:cxnSp>
              <p:nvCxnSpPr>
                <p:cNvPr id="50" name="Connettore diritto 49">
                  <a:extLst>
                    <a:ext uri="{FF2B5EF4-FFF2-40B4-BE49-F238E27FC236}">
                      <a16:creationId xmlns:a16="http://schemas.microsoft.com/office/drawing/2014/main" id="{55B04F7C-3CA8-EEFC-8115-B4B083C83776}"/>
                    </a:ext>
                  </a:extLst>
                </p:cNvPr>
                <p:cNvCxnSpPr>
                  <a:stCxn id="58" idx="0"/>
                  <a:endCxn id="57" idx="4"/>
                </p:cNvCxnSpPr>
                <p:nvPr/>
              </p:nvCxnSpPr>
              <p:spPr>
                <a:xfrm flipH="1">
                  <a:off x="2062531" y="3357000"/>
                  <a:ext cx="302372" cy="734939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ttore diritto 50">
                  <a:extLst>
                    <a:ext uri="{FF2B5EF4-FFF2-40B4-BE49-F238E27FC236}">
                      <a16:creationId xmlns:a16="http://schemas.microsoft.com/office/drawing/2014/main" id="{4FC4FC84-FACC-5AEE-F677-A9730473DA20}"/>
                    </a:ext>
                  </a:extLst>
                </p:cNvPr>
                <p:cNvCxnSpPr>
                  <a:stCxn id="60" idx="0"/>
                  <a:endCxn id="59" idx="4"/>
                </p:cNvCxnSpPr>
                <p:nvPr/>
              </p:nvCxnSpPr>
              <p:spPr>
                <a:xfrm flipH="1">
                  <a:off x="2616148" y="3357000"/>
                  <a:ext cx="272886" cy="734939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ttore diritto 51">
                  <a:extLst>
                    <a:ext uri="{FF2B5EF4-FFF2-40B4-BE49-F238E27FC236}">
                      <a16:creationId xmlns:a16="http://schemas.microsoft.com/office/drawing/2014/main" id="{1441B8A3-5BD0-DA8E-5203-D0B7BDFCA556}"/>
                    </a:ext>
                  </a:extLst>
                </p:cNvPr>
                <p:cNvCxnSpPr>
                  <a:stCxn id="62" idx="0"/>
                  <a:endCxn id="61" idx="4"/>
                </p:cNvCxnSpPr>
                <p:nvPr/>
              </p:nvCxnSpPr>
              <p:spPr>
                <a:xfrm flipH="1">
                  <a:off x="3169765" y="3349916"/>
                  <a:ext cx="330365" cy="742023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e 54">
                  <a:extLst>
                    <a:ext uri="{FF2B5EF4-FFF2-40B4-BE49-F238E27FC236}">
                      <a16:creationId xmlns:a16="http://schemas.microsoft.com/office/drawing/2014/main" id="{5A899304-1F8E-041B-D32C-632516945F37}"/>
                    </a:ext>
                  </a:extLst>
                </p:cNvPr>
                <p:cNvSpPr/>
                <p:nvPr/>
              </p:nvSpPr>
              <p:spPr>
                <a:xfrm>
                  <a:off x="1436914" y="3951519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noFill/>
                  </a:endParaRPr>
                </a:p>
              </p:txBody>
            </p:sp>
            <p:sp>
              <p:nvSpPr>
                <p:cNvPr id="56" name="Ovale 55">
                  <a:extLst>
                    <a:ext uri="{FF2B5EF4-FFF2-40B4-BE49-F238E27FC236}">
                      <a16:creationId xmlns:a16="http://schemas.microsoft.com/office/drawing/2014/main" id="{2D5BA7CA-C2F5-A072-714D-22925519AFA2}"/>
                    </a:ext>
                  </a:extLst>
                </p:cNvPr>
                <p:cNvSpPr/>
                <p:nvPr/>
              </p:nvSpPr>
              <p:spPr>
                <a:xfrm>
                  <a:off x="1709800" y="3375193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noFill/>
                  </a:endParaRPr>
                </a:p>
              </p:txBody>
            </p:sp>
            <p:sp>
              <p:nvSpPr>
                <p:cNvPr id="57" name="Ovale 56">
                  <a:extLst>
                    <a:ext uri="{FF2B5EF4-FFF2-40B4-BE49-F238E27FC236}">
                      <a16:creationId xmlns:a16="http://schemas.microsoft.com/office/drawing/2014/main" id="{E271AF4F-A517-C4EB-DEA8-076DD779567D}"/>
                    </a:ext>
                  </a:extLst>
                </p:cNvPr>
                <p:cNvSpPr/>
                <p:nvPr/>
              </p:nvSpPr>
              <p:spPr>
                <a:xfrm>
                  <a:off x="1990531" y="3947939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noFill/>
                  </a:endParaRPr>
                </a:p>
              </p:txBody>
            </p:sp>
            <p:sp>
              <p:nvSpPr>
                <p:cNvPr id="58" name="Ovale 57">
                  <a:extLst>
                    <a:ext uri="{FF2B5EF4-FFF2-40B4-BE49-F238E27FC236}">
                      <a16:creationId xmlns:a16="http://schemas.microsoft.com/office/drawing/2014/main" id="{BE286C2E-5EBA-09BB-D25F-8363CB524AD5}"/>
                    </a:ext>
                  </a:extLst>
                </p:cNvPr>
                <p:cNvSpPr/>
                <p:nvPr/>
              </p:nvSpPr>
              <p:spPr>
                <a:xfrm>
                  <a:off x="2292903" y="3357000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noFill/>
                  </a:endParaRPr>
                </a:p>
              </p:txBody>
            </p:sp>
            <p:sp>
              <p:nvSpPr>
                <p:cNvPr id="59" name="Ovale 58">
                  <a:extLst>
                    <a:ext uri="{FF2B5EF4-FFF2-40B4-BE49-F238E27FC236}">
                      <a16:creationId xmlns:a16="http://schemas.microsoft.com/office/drawing/2014/main" id="{2AAE1230-B1F1-6D16-33A1-D0D2C07AE0EF}"/>
                    </a:ext>
                  </a:extLst>
                </p:cNvPr>
                <p:cNvSpPr/>
                <p:nvPr/>
              </p:nvSpPr>
              <p:spPr>
                <a:xfrm>
                  <a:off x="2544148" y="3947939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noFill/>
                  </a:endParaRPr>
                </a:p>
              </p:txBody>
            </p:sp>
            <p:sp>
              <p:nvSpPr>
                <p:cNvPr id="60" name="Ovale 59">
                  <a:extLst>
                    <a:ext uri="{FF2B5EF4-FFF2-40B4-BE49-F238E27FC236}">
                      <a16:creationId xmlns:a16="http://schemas.microsoft.com/office/drawing/2014/main" id="{19D7A843-ECB4-EC50-8122-B1C2D576785E}"/>
                    </a:ext>
                  </a:extLst>
                </p:cNvPr>
                <p:cNvSpPr/>
                <p:nvPr/>
              </p:nvSpPr>
              <p:spPr>
                <a:xfrm>
                  <a:off x="2817034" y="3357000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noFill/>
                  </a:endParaRPr>
                </a:p>
              </p:txBody>
            </p:sp>
            <p:sp>
              <p:nvSpPr>
                <p:cNvPr id="61" name="Ovale 60">
                  <a:extLst>
                    <a:ext uri="{FF2B5EF4-FFF2-40B4-BE49-F238E27FC236}">
                      <a16:creationId xmlns:a16="http://schemas.microsoft.com/office/drawing/2014/main" id="{7675C92E-1D31-CF24-683C-BC5628C4260E}"/>
                    </a:ext>
                  </a:extLst>
                </p:cNvPr>
                <p:cNvSpPr/>
                <p:nvPr/>
              </p:nvSpPr>
              <p:spPr>
                <a:xfrm>
                  <a:off x="3097765" y="3947939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noFill/>
                  </a:endParaRPr>
                </a:p>
              </p:txBody>
            </p:sp>
            <p:sp>
              <p:nvSpPr>
                <p:cNvPr id="62" name="Ovale 61">
                  <a:extLst>
                    <a:ext uri="{FF2B5EF4-FFF2-40B4-BE49-F238E27FC236}">
                      <a16:creationId xmlns:a16="http://schemas.microsoft.com/office/drawing/2014/main" id="{008A432E-E15B-D5E7-F4F0-7B216DD173A8}"/>
                    </a:ext>
                  </a:extLst>
                </p:cNvPr>
                <p:cNvSpPr/>
                <p:nvPr/>
              </p:nvSpPr>
              <p:spPr>
                <a:xfrm>
                  <a:off x="3428130" y="3349916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noFill/>
                  </a:endParaRPr>
                </a:p>
              </p:txBody>
            </p:sp>
            <p:cxnSp>
              <p:nvCxnSpPr>
                <p:cNvPr id="63" name="Connettore diritto 62">
                  <a:extLst>
                    <a:ext uri="{FF2B5EF4-FFF2-40B4-BE49-F238E27FC236}">
                      <a16:creationId xmlns:a16="http://schemas.microsoft.com/office/drawing/2014/main" id="{0C007F8B-0BF4-DA68-5DE1-B4E9C3830564}"/>
                    </a:ext>
                  </a:extLst>
                </p:cNvPr>
                <p:cNvCxnSpPr>
                  <a:stCxn id="56" idx="0"/>
                  <a:endCxn id="55" idx="4"/>
                </p:cNvCxnSpPr>
                <p:nvPr/>
              </p:nvCxnSpPr>
              <p:spPr>
                <a:xfrm flipH="1">
                  <a:off x="1508914" y="3375193"/>
                  <a:ext cx="272886" cy="720326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Freccia a destra 63">
                  <a:extLst>
                    <a:ext uri="{FF2B5EF4-FFF2-40B4-BE49-F238E27FC236}">
                      <a16:creationId xmlns:a16="http://schemas.microsoft.com/office/drawing/2014/main" id="{45F0B0CF-667F-CB18-9579-4E0C45846C44}"/>
                    </a:ext>
                  </a:extLst>
                </p:cNvPr>
                <p:cNvSpPr/>
                <p:nvPr/>
              </p:nvSpPr>
              <p:spPr>
                <a:xfrm rot="16200000">
                  <a:off x="3284130" y="3282439"/>
                  <a:ext cx="432000" cy="14400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5" name="Freccia a destra 64">
                  <a:extLst>
                    <a:ext uri="{FF2B5EF4-FFF2-40B4-BE49-F238E27FC236}">
                      <a16:creationId xmlns:a16="http://schemas.microsoft.com/office/drawing/2014/main" id="{D504BBDF-8979-83C4-A015-11AFD4665959}"/>
                    </a:ext>
                  </a:extLst>
                </p:cNvPr>
                <p:cNvSpPr/>
                <p:nvPr/>
              </p:nvSpPr>
              <p:spPr>
                <a:xfrm rot="16200000">
                  <a:off x="1572226" y="3289509"/>
                  <a:ext cx="432000" cy="14400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6" name="Freccia a destra 65">
                  <a:extLst>
                    <a:ext uri="{FF2B5EF4-FFF2-40B4-BE49-F238E27FC236}">
                      <a16:creationId xmlns:a16="http://schemas.microsoft.com/office/drawing/2014/main" id="{A89A8D10-4CD8-747F-7243-66FD31A052AB}"/>
                    </a:ext>
                  </a:extLst>
                </p:cNvPr>
                <p:cNvSpPr/>
                <p:nvPr/>
              </p:nvSpPr>
              <p:spPr>
                <a:xfrm rot="16200000">
                  <a:off x="1846531" y="4019939"/>
                  <a:ext cx="432000" cy="14400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7" name="Freccia a destra 66">
                  <a:extLst>
                    <a:ext uri="{FF2B5EF4-FFF2-40B4-BE49-F238E27FC236}">
                      <a16:creationId xmlns:a16="http://schemas.microsoft.com/office/drawing/2014/main" id="{AC54E967-0BA2-7182-94CB-D17DB1987EED}"/>
                    </a:ext>
                  </a:extLst>
                </p:cNvPr>
                <p:cNvSpPr/>
                <p:nvPr/>
              </p:nvSpPr>
              <p:spPr>
                <a:xfrm rot="16200000">
                  <a:off x="2673034" y="3307542"/>
                  <a:ext cx="432000" cy="14400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8" name="Freccia a destra 67">
                  <a:extLst>
                    <a:ext uri="{FF2B5EF4-FFF2-40B4-BE49-F238E27FC236}">
                      <a16:creationId xmlns:a16="http://schemas.microsoft.com/office/drawing/2014/main" id="{0AFAED87-7506-0FD5-2E54-6D69FA99E5F1}"/>
                    </a:ext>
                  </a:extLst>
                </p:cNvPr>
                <p:cNvSpPr/>
                <p:nvPr/>
              </p:nvSpPr>
              <p:spPr>
                <a:xfrm rot="5400000">
                  <a:off x="2144982" y="3303193"/>
                  <a:ext cx="432000" cy="144000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69" name="Freccia a destra 68">
                  <a:extLst>
                    <a:ext uri="{FF2B5EF4-FFF2-40B4-BE49-F238E27FC236}">
                      <a16:creationId xmlns:a16="http://schemas.microsoft.com/office/drawing/2014/main" id="{6A9B587D-F5FE-89E2-AA92-3883A0486497}"/>
                    </a:ext>
                  </a:extLst>
                </p:cNvPr>
                <p:cNvSpPr/>
                <p:nvPr/>
              </p:nvSpPr>
              <p:spPr>
                <a:xfrm rot="5400000">
                  <a:off x="1292914" y="4066988"/>
                  <a:ext cx="432000" cy="144000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0" name="Freccia a destra 69">
                  <a:extLst>
                    <a:ext uri="{FF2B5EF4-FFF2-40B4-BE49-F238E27FC236}">
                      <a16:creationId xmlns:a16="http://schemas.microsoft.com/office/drawing/2014/main" id="{A33AEFEE-7588-ED55-5D8C-0CC581C5033E}"/>
                    </a:ext>
                  </a:extLst>
                </p:cNvPr>
                <p:cNvSpPr/>
                <p:nvPr/>
              </p:nvSpPr>
              <p:spPr>
                <a:xfrm rot="5400000">
                  <a:off x="2400148" y="4055939"/>
                  <a:ext cx="432000" cy="144000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1" name="Freccia a destra 70">
                  <a:extLst>
                    <a:ext uri="{FF2B5EF4-FFF2-40B4-BE49-F238E27FC236}">
                      <a16:creationId xmlns:a16="http://schemas.microsoft.com/office/drawing/2014/main" id="{24D2DA01-A02A-F42B-8BFD-1581618E9266}"/>
                    </a:ext>
                  </a:extLst>
                </p:cNvPr>
                <p:cNvSpPr/>
                <p:nvPr/>
              </p:nvSpPr>
              <p:spPr>
                <a:xfrm rot="5400000">
                  <a:off x="2960296" y="4066988"/>
                  <a:ext cx="432000" cy="144000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F6E8BFCB-2250-3743-D7C8-B87C8D3FCAA3}"/>
                  </a:ext>
                </a:extLst>
              </p:cNvPr>
              <p:cNvSpPr txBox="1"/>
              <p:nvPr/>
            </p:nvSpPr>
            <p:spPr>
              <a:xfrm>
                <a:off x="1046424" y="5071382"/>
                <a:ext cx="4385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0</a:t>
                </a:r>
              </a:p>
            </p:txBody>
          </p:sp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040198CD-E667-19B6-B649-FFCB81F43722}"/>
                  </a:ext>
                </a:extLst>
              </p:cNvPr>
              <p:cNvSpPr txBox="1"/>
              <p:nvPr/>
            </p:nvSpPr>
            <p:spPr>
              <a:xfrm>
                <a:off x="1373497" y="4273761"/>
                <a:ext cx="4385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1</a:t>
                </a:r>
              </a:p>
            </p:txBody>
          </p:sp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D2919538-6DD2-CE40-2950-1624996A5C8A}"/>
                  </a:ext>
                </a:extLst>
              </p:cNvPr>
              <p:cNvSpPr txBox="1"/>
              <p:nvPr/>
            </p:nvSpPr>
            <p:spPr>
              <a:xfrm>
                <a:off x="1609841" y="5085994"/>
                <a:ext cx="4385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2</a:t>
                </a:r>
              </a:p>
            </p:txBody>
          </p:sp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01267875-AAEA-BC20-936A-49FE0D6FD219}"/>
                  </a:ext>
                </a:extLst>
              </p:cNvPr>
              <p:cNvSpPr txBox="1"/>
              <p:nvPr/>
            </p:nvSpPr>
            <p:spPr>
              <a:xfrm>
                <a:off x="1941579" y="4279055"/>
                <a:ext cx="4385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3</a:t>
                </a:r>
              </a:p>
            </p:txBody>
          </p:sp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FE52D1C1-5774-97CD-1D28-A59844F2CE9D}"/>
                  </a:ext>
                </a:extLst>
              </p:cNvPr>
              <p:cNvSpPr txBox="1"/>
              <p:nvPr/>
            </p:nvSpPr>
            <p:spPr>
              <a:xfrm>
                <a:off x="2171388" y="5085994"/>
                <a:ext cx="4385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4</a:t>
                </a:r>
              </a:p>
            </p:txBody>
          </p:sp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11366815-0A05-EAB2-B772-203AA513020D}"/>
                  </a:ext>
                </a:extLst>
              </p:cNvPr>
              <p:cNvSpPr txBox="1"/>
              <p:nvPr/>
            </p:nvSpPr>
            <p:spPr>
              <a:xfrm>
                <a:off x="2454379" y="4286525"/>
                <a:ext cx="4385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5</a:t>
                </a:r>
              </a:p>
            </p:txBody>
          </p:sp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6D3913FC-09C7-8AAE-3448-BB08DADCBA4E}"/>
                  </a:ext>
                </a:extLst>
              </p:cNvPr>
              <p:cNvSpPr txBox="1"/>
              <p:nvPr/>
            </p:nvSpPr>
            <p:spPr>
              <a:xfrm>
                <a:off x="2725004" y="5084367"/>
                <a:ext cx="4385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6</a:t>
                </a:r>
              </a:p>
            </p:txBody>
          </p:sp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55BB472B-56F6-DF3E-A023-9B38A0F013EF}"/>
                  </a:ext>
                </a:extLst>
              </p:cNvPr>
              <p:cNvSpPr txBox="1"/>
              <p:nvPr/>
            </p:nvSpPr>
            <p:spPr>
              <a:xfrm>
                <a:off x="3042387" y="4271971"/>
                <a:ext cx="4385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7</a:t>
                </a:r>
              </a:p>
            </p:txBody>
          </p:sp>
        </p:grp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A9622695-FB17-2BED-E20E-2DA39AEDAD5C}"/>
                </a:ext>
              </a:extLst>
            </p:cNvPr>
            <p:cNvCxnSpPr>
              <a:endCxn id="44" idx="0"/>
            </p:cNvCxnSpPr>
            <p:nvPr/>
          </p:nvCxnSpPr>
          <p:spPr>
            <a:xfrm>
              <a:off x="1477625" y="3705805"/>
              <a:ext cx="143262" cy="54038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32BE8596-B458-A7B9-203A-44214380BBF9}"/>
                </a:ext>
              </a:extLst>
            </p:cNvPr>
            <p:cNvCxnSpPr/>
            <p:nvPr/>
          </p:nvCxnSpPr>
          <p:spPr>
            <a:xfrm>
              <a:off x="2045763" y="3759392"/>
              <a:ext cx="143262" cy="54038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E979B6F2-761F-5800-E9DF-9AE3BBD25EC7}"/>
                </a:ext>
              </a:extLst>
            </p:cNvPr>
            <p:cNvCxnSpPr/>
            <p:nvPr/>
          </p:nvCxnSpPr>
          <p:spPr>
            <a:xfrm>
              <a:off x="2575594" y="3770426"/>
              <a:ext cx="143262" cy="54038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Immagine 72">
            <a:extLst>
              <a:ext uri="{FF2B5EF4-FFF2-40B4-BE49-F238E27FC236}">
                <a16:creationId xmlns:a16="http://schemas.microsoft.com/office/drawing/2014/main" id="{9AF2CD38-E9E9-7D85-AF37-A046AB2BB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40" y="1990673"/>
            <a:ext cx="5669291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3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E8911C-63D9-3184-A8CA-78BE6E38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922" y="2766218"/>
            <a:ext cx="10515600" cy="1325563"/>
          </a:xfrm>
        </p:spPr>
        <p:txBody>
          <a:bodyPr>
            <a:noAutofit/>
          </a:bodyPr>
          <a:lstStyle/>
          <a:p>
            <a:r>
              <a:rPr lang="en-GB" sz="96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Conclusions</a:t>
            </a:r>
            <a:endParaRPr lang="it-IT" sz="96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DCA2E8C-9F4C-D588-9544-F60DF13D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632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B60D77-6DE9-2EF2-4424-82108A37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 Introduction: </a:t>
            </a:r>
            <a:r>
              <a:rPr lang="en-GB" sz="4000" b="1" dirty="0"/>
              <a:t>strongly interacting </a:t>
            </a:r>
            <a:r>
              <a:rPr lang="en-GB" sz="4000" dirty="0"/>
              <a:t>electrons</a:t>
            </a:r>
            <a:endParaRPr lang="it-IT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4087FD3-46EE-48B7-EBF3-0638EFFF2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1292" y="1939724"/>
                <a:ext cx="10515600" cy="66274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dirty="0"/>
                  <a:t>Generic Hamiltonian of a solid state system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𝑁𝐷</m:t>
                        </m:r>
                      </m:sup>
                    </m:sSup>
                  </m:oMath>
                </a14:m>
                <a:r>
                  <a:rPr lang="it-IT" dirty="0" err="1"/>
                  <a:t>quantization</a:t>
                </a:r>
                <a:r>
                  <a:rPr lang="it-IT" dirty="0"/>
                  <a:t>           (no </a:t>
                </a:r>
                <a:r>
                  <a:rPr lang="it-IT" dirty="0" err="1"/>
                  <a:t>ion-ion</a:t>
                </a:r>
                <a:r>
                  <a:rPr lang="it-IT" dirty="0"/>
                  <a:t> interaction </a:t>
                </a:r>
                <a:r>
                  <a:rPr lang="it-IT" dirty="0" err="1"/>
                  <a:t>here</a:t>
                </a:r>
                <a:r>
                  <a:rPr lang="it-IT" dirty="0"/>
                  <a:t>):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4087FD3-46EE-48B7-EBF3-0638EFFF2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1292" y="1939724"/>
                <a:ext cx="10515600" cy="662742"/>
              </a:xfrm>
              <a:blipFill>
                <a:blip r:embed="rId3"/>
                <a:stretch>
                  <a:fillRect l="-1159" t="-14679" b="-55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BC0CD260-A087-C629-DF9D-4649C306EF4E}"/>
              </a:ext>
            </a:extLst>
          </p:cNvPr>
          <p:cNvSpPr txBox="1">
            <a:spLocks/>
          </p:cNvSpPr>
          <p:nvPr/>
        </p:nvSpPr>
        <p:spPr>
          <a:xfrm>
            <a:off x="838200" y="4590808"/>
            <a:ext cx="1841085" cy="662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Hubbard model approx.:</a:t>
            </a:r>
            <a:endParaRPr lang="it-IT" sz="2400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F527435B-33CE-C241-3C95-A6C91E56FBAD}"/>
              </a:ext>
            </a:extLst>
          </p:cNvPr>
          <p:cNvSpPr txBox="1">
            <a:spLocks/>
          </p:cNvSpPr>
          <p:nvPr/>
        </p:nvSpPr>
        <p:spPr>
          <a:xfrm>
            <a:off x="2191839" y="4234475"/>
            <a:ext cx="4850619" cy="239996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GB" dirty="0"/>
              <a:t>Just a SINGLE ORBITAL on each lattice site (spatial part in the </a:t>
            </a:r>
            <a:r>
              <a:rPr lang="en-GB" dirty="0" err="1"/>
              <a:t>Wannier</a:t>
            </a:r>
            <a:r>
              <a:rPr lang="en-GB" dirty="0"/>
              <a:t> orbital basis )</a:t>
            </a:r>
          </a:p>
          <a:p>
            <a:pPr>
              <a:lnSpc>
                <a:spcPct val="120000"/>
              </a:lnSpc>
            </a:pPr>
            <a:r>
              <a:rPr lang="en-GB" dirty="0"/>
              <a:t>Only NEAREST-NEIGHBOUR (short-ranged) HOPPING terms</a:t>
            </a:r>
          </a:p>
          <a:p>
            <a:pPr>
              <a:lnSpc>
                <a:spcPct val="120000"/>
              </a:lnSpc>
            </a:pPr>
            <a:r>
              <a:rPr lang="en-GB" dirty="0"/>
              <a:t>SHORT-RANGE approximation of COULOMB INTERACTION (on site repulsion of electrons)</a:t>
            </a:r>
          </a:p>
          <a:p>
            <a:endParaRPr lang="it-IT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6C3BFE56-4711-AC30-43F1-0FE5C7D5EB43}"/>
              </a:ext>
            </a:extLst>
          </p:cNvPr>
          <p:cNvSpPr txBox="1">
            <a:spLocks/>
          </p:cNvSpPr>
          <p:nvPr/>
        </p:nvSpPr>
        <p:spPr>
          <a:xfrm>
            <a:off x="623696" y="5502586"/>
            <a:ext cx="11290799" cy="990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3200" i="1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7BE69E-5E2A-82AC-DD3F-408F6E9B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3</a:t>
            </a:fld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A7933A6-A787-89F8-CE93-C9E5D1FF8A92}"/>
                  </a:ext>
                </a:extLst>
              </p:cNvPr>
              <p:cNvSpPr txBox="1"/>
              <p:nvPr/>
            </p:nvSpPr>
            <p:spPr>
              <a:xfrm>
                <a:off x="2770346" y="2895378"/>
                <a:ext cx="6651308" cy="819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sub>
                                        <m: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†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†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A7933A6-A787-89F8-CE93-C9E5D1FF8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346" y="2895378"/>
                <a:ext cx="6651308" cy="819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AE13867-746E-2FF3-D75B-1F6FD9FFF2AB}"/>
                  </a:ext>
                </a:extLst>
              </p:cNvPr>
              <p:cNvSpPr txBox="1"/>
              <p:nvPr/>
            </p:nvSpPr>
            <p:spPr>
              <a:xfrm>
                <a:off x="6952628" y="4955333"/>
                <a:ext cx="4709944" cy="703526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 )+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,↑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,↓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AE13867-746E-2FF3-D75B-1F6FD9FFF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628" y="4955333"/>
                <a:ext cx="4709944" cy="703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7594201A-D94F-D227-76DA-944DCCAF8C48}"/>
              </a:ext>
            </a:extLst>
          </p:cNvPr>
          <p:cNvSpPr/>
          <p:nvPr/>
        </p:nvSpPr>
        <p:spPr>
          <a:xfrm>
            <a:off x="2058888" y="4234475"/>
            <a:ext cx="360000" cy="1995520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E5F8B4DA-E3A8-A371-F1E8-B4C6F7F88039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1567544" y="3305106"/>
            <a:ext cx="1202803" cy="128570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22C117-5564-5BD7-D0B4-9DA5960D4327}"/>
              </a:ext>
            </a:extLst>
          </p:cNvPr>
          <p:cNvSpPr txBox="1"/>
          <p:nvPr/>
        </p:nvSpPr>
        <p:spPr>
          <a:xfrm>
            <a:off x="7422816" y="4345311"/>
            <a:ext cx="376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Hubbard</a:t>
            </a:r>
            <a:r>
              <a:rPr lang="it-IT" sz="2800" dirty="0"/>
              <a:t> </a:t>
            </a:r>
            <a:r>
              <a:rPr lang="it-IT" sz="2800" dirty="0" err="1"/>
              <a:t>Hamiltonian</a:t>
            </a:r>
            <a:endParaRPr lang="it-IT" sz="28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0E86A07-1DC4-5CEE-9C43-2DCD61F6B447}"/>
              </a:ext>
            </a:extLst>
          </p:cNvPr>
          <p:cNvSpPr/>
          <p:nvPr/>
        </p:nvSpPr>
        <p:spPr>
          <a:xfrm>
            <a:off x="5374433" y="2985796"/>
            <a:ext cx="3862873" cy="77554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2FB5495-49FB-5612-5B43-F6AC1A86A1DD}"/>
              </a:ext>
            </a:extLst>
          </p:cNvPr>
          <p:cNvSpPr txBox="1"/>
          <p:nvPr/>
        </p:nvSpPr>
        <p:spPr>
          <a:xfrm>
            <a:off x="9944168" y="3224580"/>
            <a:ext cx="2081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2"/>
                </a:solidFill>
              </a:rPr>
              <a:t>electron-electron interaction</a:t>
            </a:r>
          </a:p>
        </p:txBody>
      </p: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5BCAD4A8-4D9A-A2A9-7EDB-C365EE96CE05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9237306" y="3373569"/>
            <a:ext cx="706862" cy="143399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55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7" grpId="0"/>
      <p:bldP spid="9" grpId="0" animBg="1"/>
      <p:bldP spid="10" grpId="0" animBg="1"/>
      <p:bldP spid="17" grpId="0"/>
      <p:bldP spid="4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087FD3-46EE-48B7-EBF3-0638EFFF2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55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 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B60D77-6DE9-2EF2-4424-82108A37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dirty="0"/>
              <a:t> </a:t>
            </a:r>
            <a:r>
              <a:rPr lang="en-GB" sz="4000" dirty="0"/>
              <a:t>Introduction: </a:t>
            </a:r>
            <a:r>
              <a:rPr lang="en-GB" sz="4000" b="1" dirty="0"/>
              <a:t>strongly interacting </a:t>
            </a:r>
            <a:r>
              <a:rPr lang="en-GB" sz="4000" dirty="0"/>
              <a:t>electrons</a:t>
            </a:r>
            <a:endParaRPr lang="it-IT" sz="40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03564C7-0551-836E-27D2-8B9E2351E9EA}"/>
              </a:ext>
            </a:extLst>
          </p:cNvPr>
          <p:cNvSpPr txBox="1"/>
          <p:nvPr/>
        </p:nvSpPr>
        <p:spPr>
          <a:xfrm>
            <a:off x="6126903" y="3593940"/>
            <a:ext cx="5081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Heisenberg </a:t>
            </a:r>
            <a:r>
              <a:rPr lang="it-IT" sz="2800" dirty="0" err="1"/>
              <a:t>effective</a:t>
            </a:r>
            <a:r>
              <a:rPr lang="it-IT" sz="2800" dirty="0"/>
              <a:t> </a:t>
            </a:r>
            <a:r>
              <a:rPr lang="it-IT" sz="2800" b="1" dirty="0" err="1"/>
              <a:t>hamiltonian</a:t>
            </a:r>
            <a:endParaRPr lang="it-IT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CF10BEB2-1784-010A-8574-72EC0C5907F9}"/>
                  </a:ext>
                </a:extLst>
              </p:cNvPr>
              <p:cNvSpPr txBox="1"/>
              <p:nvPr/>
            </p:nvSpPr>
            <p:spPr>
              <a:xfrm>
                <a:off x="5839325" y="4184628"/>
                <a:ext cx="5656998" cy="75600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180000" algn="ctr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m:rPr>
                          <m:nor/>
                        </m:rPr>
                        <a:rPr lang="en-GB" dirty="0"/>
                        <m:t> 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m:rPr>
                          <m:nor/>
                        </m:rPr>
                        <a:rPr lang="it-IT" dirty="0"/>
                        <m:t>)</m:t>
                      </m:r>
                    </m:oMath>
                  </m:oMathPara>
                </a14:m>
                <a:endParaRPr lang="it-IT" dirty="0"/>
              </a:p>
              <a:p>
                <a:pPr algn="ctr"/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CF10BEB2-1784-010A-8574-72EC0C590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325" y="4184628"/>
                <a:ext cx="5656998" cy="756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49CF3D7F-39C9-674B-E733-638D615E3A38}"/>
                  </a:ext>
                </a:extLst>
              </p:cNvPr>
              <p:cNvSpPr txBox="1"/>
              <p:nvPr/>
            </p:nvSpPr>
            <p:spPr>
              <a:xfrm>
                <a:off x="7181263" y="5315198"/>
                <a:ext cx="3831424" cy="533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For the </a:t>
                </a:r>
                <a:r>
                  <a:rPr lang="it-IT" b="1" dirty="0"/>
                  <a:t>AFM</a:t>
                </a:r>
                <a:r>
                  <a:rPr lang="it-IT" dirty="0"/>
                  <a:t> model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it-IT" b="1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49CF3D7F-39C9-674B-E733-638D615E3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263" y="5315198"/>
                <a:ext cx="3831424" cy="533672"/>
              </a:xfrm>
              <a:prstGeom prst="rect">
                <a:avLst/>
              </a:prstGeom>
              <a:blipFill>
                <a:blip r:embed="rId4"/>
                <a:stretch>
                  <a:fillRect l="-1272" b="-80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D85AAC5-6C0D-8878-54E8-BEF92655F56F}"/>
                  </a:ext>
                </a:extLst>
              </p:cNvPr>
              <p:cNvSpPr txBox="1"/>
              <p:nvPr/>
            </p:nvSpPr>
            <p:spPr>
              <a:xfrm>
                <a:off x="763554" y="2665721"/>
                <a:ext cx="4443902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600" b="1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GB" sz="26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GB" sz="2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6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26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it-IT" sz="2600" dirty="0"/>
                  <a:t> fermions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it-IT" sz="2600" b="1" dirty="0"/>
                  <a:t>Half filling </a:t>
                </a:r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r>
                  <a:rPr lang="it-IT" sz="2600" dirty="0"/>
                  <a:t>Low-energy </a:t>
                </a:r>
                <a:r>
                  <a:rPr lang="it-IT" sz="2600" dirty="0" err="1"/>
                  <a:t>limit</a:t>
                </a:r>
                <a:r>
                  <a:rPr lang="it-IT" sz="26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2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600" b="1" i="1">
                            <a:latin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GB" sz="2600" b="1" i="1">
                            <a:latin typeface="Cambria Math" panose="02040503050406030204" pitchFamily="18" charset="0"/>
                          </a:rPr>
                          <m:t>𝑼</m:t>
                        </m:r>
                      </m:den>
                    </m:f>
                    <m:r>
                      <a:rPr lang="it-IT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GB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it-IT" sz="2600" b="1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D85AAC5-6C0D-8878-54E8-BEF92655F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54" y="2665721"/>
                <a:ext cx="4443902" cy="1292662"/>
              </a:xfrm>
              <a:prstGeom prst="rect">
                <a:avLst/>
              </a:prstGeom>
              <a:blipFill>
                <a:blip r:embed="rId5"/>
                <a:stretch>
                  <a:fillRect l="-2058" t="-3774" b="-117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D9EFA2CF-77BC-AE28-DF73-757EE5DD1C1C}"/>
              </a:ext>
            </a:extLst>
          </p:cNvPr>
          <p:cNvSpPr/>
          <p:nvPr/>
        </p:nvSpPr>
        <p:spPr>
          <a:xfrm>
            <a:off x="4905404" y="2674220"/>
            <a:ext cx="174897" cy="120889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ED04695-A8E7-F874-F982-56236DDBD43F}"/>
                  </a:ext>
                </a:extLst>
              </p:cNvPr>
              <p:cNvSpPr txBox="1"/>
              <p:nvPr/>
            </p:nvSpPr>
            <p:spPr>
              <a:xfrm>
                <a:off x="836462" y="2164820"/>
                <a:ext cx="46070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200" dirty="0"/>
                  <a:t>Focus on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200" i="1" dirty="0"/>
                  <a:t>-temperature </a:t>
                </a:r>
                <a:r>
                  <a:rPr lang="it-IT" sz="2200" dirty="0"/>
                  <a:t>case with: 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ED04695-A8E7-F874-F982-56236DDBD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62" y="2164820"/>
                <a:ext cx="4607092" cy="430887"/>
              </a:xfrm>
              <a:prstGeom prst="rect">
                <a:avLst/>
              </a:prstGeom>
              <a:blipFill>
                <a:blip r:embed="rId6"/>
                <a:stretch>
                  <a:fillRect l="-1720" t="-9859" b="-281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C79ECBD0-B7E0-E59D-65F0-25F51A32BBBE}"/>
              </a:ext>
            </a:extLst>
          </p:cNvPr>
          <p:cNvCxnSpPr>
            <a:cxnSpLocks/>
          </p:cNvCxnSpPr>
          <p:nvPr/>
        </p:nvCxnSpPr>
        <p:spPr>
          <a:xfrm>
            <a:off x="5179465" y="3261726"/>
            <a:ext cx="659860" cy="130963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98C6DF8D-FCF8-8996-525A-662BA2745C1A}"/>
              </a:ext>
            </a:extLst>
          </p:cNvPr>
          <p:cNvSpPr/>
          <p:nvPr/>
        </p:nvSpPr>
        <p:spPr>
          <a:xfrm>
            <a:off x="6400801" y="4264002"/>
            <a:ext cx="274954" cy="486169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curvo 27">
            <a:extLst>
              <a:ext uri="{FF2B5EF4-FFF2-40B4-BE49-F238E27FC236}">
                <a16:creationId xmlns:a16="http://schemas.microsoft.com/office/drawing/2014/main" id="{62B6AD1D-5687-E4A5-FF81-DD023F1A1903}"/>
              </a:ext>
            </a:extLst>
          </p:cNvPr>
          <p:cNvCxnSpPr>
            <a:stCxn id="20" idx="4"/>
            <a:endCxn id="17" idx="1"/>
          </p:cNvCxnSpPr>
          <p:nvPr/>
        </p:nvCxnSpPr>
        <p:spPr>
          <a:xfrm rot="16200000" flipH="1">
            <a:off x="6443839" y="4844609"/>
            <a:ext cx="831863" cy="642985"/>
          </a:xfrm>
          <a:prstGeom prst="curved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73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4" grpId="0"/>
      <p:bldP spid="9" grpId="0" animBg="1"/>
      <p:bldP spid="6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E46D1-B92F-0665-2AE0-C61EE5DAE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27DB397-B1EA-88A1-ED19-6D29C701BA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Introduction: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strongly interacting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electrons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Calibri" panose="020F0502020204030204" pitchFamily="34" charset="0"/>
                  <a:buChar char="֎"/>
                </a:pPr>
                <a:r>
                  <a:rPr lang="en-GB" sz="3600" dirty="0"/>
                  <a:t>   Our </a:t>
                </a:r>
                <a:r>
                  <a:rPr lang="en-GB" sz="3600" b="1" dirty="0"/>
                  <a:t>model </a:t>
                </a:r>
                <a:r>
                  <a:rPr lang="en-GB" sz="3600" dirty="0"/>
                  <a:t>and its numerical </a:t>
                </a:r>
                <a:r>
                  <a:rPr lang="en-GB" sz="3600" b="1" dirty="0"/>
                  <a:t>implementation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Lanczos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algorithm for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GS eigenvalue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Limit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 cases of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interacting parameters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28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:  Effective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Hamiltonian of hopping </a:t>
                </a: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bosons</a:t>
                </a:r>
                <a:endParaRPr lang="en-GB" sz="28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Study of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700" dirty="0">
                    <a:solidFill>
                      <a:schemeClr val="bg2">
                        <a:lumMod val="90000"/>
                      </a:schemeClr>
                    </a:solidFill>
                  </a:rPr>
                  <a:t>for</a:t>
                </a:r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900" dirty="0">
                    <a:solidFill>
                      <a:schemeClr val="bg2">
                        <a:lumMod val="9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Triangular ladder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27DB397-B1EA-88A1-ED19-6D29C701BA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  <a:blipFill>
                <a:blip r:embed="rId2"/>
                <a:stretch>
                  <a:fillRect l="-1043" t="-28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A0D1F8-2063-E81C-3534-0AABE37E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17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A639CF-A2E1-D81B-834C-1DEDBC81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Our </a:t>
            </a:r>
            <a:r>
              <a:rPr lang="en-GB" sz="4000" b="1" dirty="0"/>
              <a:t>model </a:t>
            </a:r>
            <a:r>
              <a:rPr lang="en-GB" sz="4000" dirty="0"/>
              <a:t> and its numerical </a:t>
            </a:r>
            <a:r>
              <a:rPr lang="en-GB" sz="4000" b="1" dirty="0"/>
              <a:t>implementation</a:t>
            </a:r>
            <a:endParaRPr lang="it-IT" sz="40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0E14723-D631-0C7C-AA8A-8914A3C74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6339" y="2214513"/>
            <a:ext cx="4068000" cy="2704675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B451D65-3E35-2FCF-C228-E40150DF7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598" y="2214513"/>
            <a:ext cx="1485869" cy="3384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319AAF5-4F5F-8B1C-0BA5-28C8C31536A1}"/>
              </a:ext>
            </a:extLst>
          </p:cNvPr>
          <p:cNvSpPr txBox="1"/>
          <p:nvPr/>
        </p:nvSpPr>
        <p:spPr>
          <a:xfrm>
            <a:off x="1156339" y="4919188"/>
            <a:ext cx="2208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Credits: Dmytro </a:t>
            </a:r>
            <a:r>
              <a:rPr lang="it-IT" sz="1000" dirty="0" err="1"/>
              <a:t>Yaremchuk</a:t>
            </a:r>
            <a:r>
              <a:rPr lang="it-IT" sz="1000" dirty="0"/>
              <a:t> &amp; </a:t>
            </a:r>
            <a:r>
              <a:rPr lang="it-IT" sz="1000" dirty="0" err="1"/>
              <a:t>all</a:t>
            </a:r>
            <a:endParaRPr lang="it-IT" sz="10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6DB45DA-B610-C4E1-946F-BA53CDFB881D}"/>
              </a:ext>
            </a:extLst>
          </p:cNvPr>
          <p:cNvSpPr txBox="1"/>
          <p:nvPr/>
        </p:nvSpPr>
        <p:spPr>
          <a:xfrm>
            <a:off x="7533902" y="5794557"/>
            <a:ext cx="1794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Credits: Rafaela Silva &amp; </a:t>
            </a:r>
            <a:r>
              <a:rPr lang="it-IT" sz="1000" dirty="0" err="1"/>
              <a:t>all</a:t>
            </a:r>
            <a:endParaRPr lang="it-IT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A75281E-A3FF-74A6-E4E4-A15C3BE67A2D}"/>
                  </a:ext>
                </a:extLst>
              </p:cNvPr>
              <p:cNvSpPr txBox="1"/>
              <p:nvPr/>
            </p:nvSpPr>
            <p:spPr>
              <a:xfrm>
                <a:off x="9326840" y="3399245"/>
                <a:ext cx="1456874" cy="1387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it-IT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func>
                                <m:func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∥</m:t>
                                  </m:r>
                                </m:sub>
                              </m:s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func>
                                <m:func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∈[0,</m:t>
                              </m:r>
                              <m:f>
                                <m:f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A75281E-A3FF-74A6-E4E4-A15C3BE67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40" y="3399245"/>
                <a:ext cx="1456874" cy="13874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0B5152F2-5764-7CFF-51F1-4C4C1E85906A}"/>
              </a:ext>
            </a:extLst>
          </p:cNvPr>
          <p:cNvSpPr/>
          <p:nvPr/>
        </p:nvSpPr>
        <p:spPr>
          <a:xfrm>
            <a:off x="5674736" y="3482343"/>
            <a:ext cx="1240972" cy="54117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F483FC8F-B703-E689-178F-DC392F5BAA07}"/>
              </a:ext>
            </a:extLst>
          </p:cNvPr>
          <p:cNvSpPr/>
          <p:nvPr/>
        </p:nvSpPr>
        <p:spPr>
          <a:xfrm>
            <a:off x="8012784" y="3429000"/>
            <a:ext cx="471340" cy="477513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curvo 12">
            <a:extLst>
              <a:ext uri="{FF2B5EF4-FFF2-40B4-BE49-F238E27FC236}">
                <a16:creationId xmlns:a16="http://schemas.microsoft.com/office/drawing/2014/main" id="{0CE37006-0089-5B0A-2BE9-3E0261AA076A}"/>
              </a:ext>
            </a:extLst>
          </p:cNvPr>
          <p:cNvCxnSpPr>
            <a:stCxn id="3" idx="6"/>
          </p:cNvCxnSpPr>
          <p:nvPr/>
        </p:nvCxnSpPr>
        <p:spPr>
          <a:xfrm flipV="1">
            <a:off x="8484124" y="3667756"/>
            <a:ext cx="1046375" cy="1"/>
          </a:xfrm>
          <a:prstGeom prst="curved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BEEA232C-ABF5-4184-B563-B25A21367ACF}"/>
              </a:ext>
            </a:extLst>
          </p:cNvPr>
          <p:cNvSpPr/>
          <p:nvPr/>
        </p:nvSpPr>
        <p:spPr>
          <a:xfrm>
            <a:off x="7366105" y="4023519"/>
            <a:ext cx="429862" cy="416506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35A25118-51E3-00A9-AC4D-316560E08D85}"/>
              </a:ext>
            </a:extLst>
          </p:cNvPr>
          <p:cNvCxnSpPr>
            <a:stCxn id="14" idx="6"/>
          </p:cNvCxnSpPr>
          <p:nvPr/>
        </p:nvCxnSpPr>
        <p:spPr>
          <a:xfrm flipV="1">
            <a:off x="7795967" y="4023519"/>
            <a:ext cx="1734532" cy="208253"/>
          </a:xfrm>
          <a:prstGeom prst="curvedConnector3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4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" grpId="0"/>
      <p:bldP spid="12" grpId="0" animBg="1"/>
      <p:bldP spid="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9E2CB-2412-ED74-20A7-A2419CA01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1D54A0-D0AA-7DC6-5216-6040829F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Our </a:t>
            </a:r>
            <a:r>
              <a:rPr lang="en-GB" sz="4000" b="1" dirty="0"/>
              <a:t>model </a:t>
            </a:r>
            <a:r>
              <a:rPr lang="en-GB" sz="4000" dirty="0"/>
              <a:t> and its numerical </a:t>
            </a:r>
            <a:r>
              <a:rPr lang="en-GB" sz="4000" b="1" dirty="0"/>
              <a:t>implementation</a:t>
            </a:r>
            <a:endParaRPr lang="it-IT" sz="4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2493146-8CB1-30E6-DB64-5319E47D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7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B44A006-3300-2909-7904-B816CA0C6CC7}"/>
                  </a:ext>
                </a:extLst>
              </p:cNvPr>
              <p:cNvSpPr txBox="1"/>
              <p:nvPr/>
            </p:nvSpPr>
            <p:spPr>
              <a:xfrm>
                <a:off x="2574934" y="2253132"/>
                <a:ext cx="1706749" cy="1038811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B44A006-3300-2909-7904-B816CA0C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934" y="2253132"/>
                <a:ext cx="1706749" cy="1038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CC20FFE-4366-AF61-0ACE-6A479D3C5BA4}"/>
                  </a:ext>
                </a:extLst>
              </p:cNvPr>
              <p:cNvSpPr txBox="1"/>
              <p:nvPr/>
            </p:nvSpPr>
            <p:spPr>
              <a:xfrm>
                <a:off x="6096000" y="2322976"/>
                <a:ext cx="3296608" cy="799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CC20FFE-4366-AF61-0ACE-6A479D3C5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22976"/>
                <a:ext cx="3296608" cy="7993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587489C8-8907-9045-441B-A3D78738A9C9}"/>
              </a:ext>
            </a:extLst>
          </p:cNvPr>
          <p:cNvCxnSpPr>
            <a:cxnSpLocks/>
          </p:cNvCxnSpPr>
          <p:nvPr/>
        </p:nvCxnSpPr>
        <p:spPr>
          <a:xfrm>
            <a:off x="3196362" y="4875168"/>
            <a:ext cx="881116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C4856A2B-F1A0-B99C-0DC7-1648648FB5F9}"/>
              </a:ext>
            </a:extLst>
          </p:cNvPr>
          <p:cNvGrpSpPr/>
          <p:nvPr/>
        </p:nvGrpSpPr>
        <p:grpSpPr>
          <a:xfrm>
            <a:off x="838200" y="4292371"/>
            <a:ext cx="2156927" cy="1216549"/>
            <a:chOff x="1031964" y="4255048"/>
            <a:chExt cx="2156927" cy="1216549"/>
          </a:xfrm>
        </p:grpSpPr>
        <p:grpSp>
          <p:nvGrpSpPr>
            <p:cNvPr id="38" name="Gruppo 37">
              <a:extLst>
                <a:ext uri="{FF2B5EF4-FFF2-40B4-BE49-F238E27FC236}">
                  <a16:creationId xmlns:a16="http://schemas.microsoft.com/office/drawing/2014/main" id="{EC8A5609-6576-C73D-7A7F-33C7699C869F}"/>
                </a:ext>
              </a:extLst>
            </p:cNvPr>
            <p:cNvGrpSpPr/>
            <p:nvPr/>
          </p:nvGrpSpPr>
          <p:grpSpPr>
            <a:xfrm>
              <a:off x="1268963" y="4255048"/>
              <a:ext cx="1811382" cy="1216549"/>
              <a:chOff x="1436914" y="3138439"/>
              <a:chExt cx="1811382" cy="1216549"/>
            </a:xfrm>
          </p:grpSpPr>
          <p:cxnSp>
            <p:nvCxnSpPr>
              <p:cNvPr id="10" name="Connettore diritto 9">
                <a:extLst>
                  <a:ext uri="{FF2B5EF4-FFF2-40B4-BE49-F238E27FC236}">
                    <a16:creationId xmlns:a16="http://schemas.microsoft.com/office/drawing/2014/main" id="{70E3296D-8927-9310-88E8-73F90A1FE80E}"/>
                  </a:ext>
                </a:extLst>
              </p:cNvPr>
              <p:cNvCxnSpPr>
                <a:cxnSpLocks/>
                <a:endCxn id="19" idx="6"/>
              </p:cNvCxnSpPr>
              <p:nvPr/>
            </p:nvCxnSpPr>
            <p:spPr>
              <a:xfrm>
                <a:off x="1436914" y="3429000"/>
                <a:ext cx="180485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0B54F18F-B25F-5BDF-F85C-DE8A1BA82CD1}"/>
                  </a:ext>
                </a:extLst>
              </p:cNvPr>
              <p:cNvCxnSpPr>
                <a:cxnSpLocks/>
                <a:endCxn id="18" idx="6"/>
              </p:cNvCxnSpPr>
              <p:nvPr/>
            </p:nvCxnSpPr>
            <p:spPr>
              <a:xfrm>
                <a:off x="1436914" y="4019939"/>
                <a:ext cx="180485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55598115-74D0-AA9B-CFA2-2DB981E0A774}"/>
                  </a:ext>
                </a:extLst>
              </p:cNvPr>
              <p:cNvSpPr/>
              <p:nvPr/>
            </p:nvSpPr>
            <p:spPr>
              <a:xfrm>
                <a:off x="1436914" y="395151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59C66972-723D-D68B-298E-0F1B3A5E2964}"/>
                  </a:ext>
                </a:extLst>
              </p:cNvPr>
              <p:cNvSpPr/>
              <p:nvPr/>
            </p:nvSpPr>
            <p:spPr>
              <a:xfrm>
                <a:off x="1436914" y="335700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0D83235F-BD23-F367-52A2-0F09CA1C6BE6}"/>
                  </a:ext>
                </a:extLst>
              </p:cNvPr>
              <p:cNvSpPr/>
              <p:nvPr/>
            </p:nvSpPr>
            <p:spPr>
              <a:xfrm>
                <a:off x="1990531" y="394793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15" name="Ovale 14">
                <a:extLst>
                  <a:ext uri="{FF2B5EF4-FFF2-40B4-BE49-F238E27FC236}">
                    <a16:creationId xmlns:a16="http://schemas.microsoft.com/office/drawing/2014/main" id="{9D39AF30-A704-B694-AA43-684DBC12D4D1}"/>
                  </a:ext>
                </a:extLst>
              </p:cNvPr>
              <p:cNvSpPr/>
              <p:nvPr/>
            </p:nvSpPr>
            <p:spPr>
              <a:xfrm>
                <a:off x="1990531" y="335700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062EF19E-A9D0-5357-33E6-2A95F4A6611E}"/>
                  </a:ext>
                </a:extLst>
              </p:cNvPr>
              <p:cNvSpPr/>
              <p:nvPr/>
            </p:nvSpPr>
            <p:spPr>
              <a:xfrm>
                <a:off x="2544148" y="394793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A4DED976-EC90-8B56-E00E-D992FD2C4EF5}"/>
                  </a:ext>
                </a:extLst>
              </p:cNvPr>
              <p:cNvSpPr/>
              <p:nvPr/>
            </p:nvSpPr>
            <p:spPr>
              <a:xfrm>
                <a:off x="2544148" y="335700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18" name="Ovale 17">
                <a:extLst>
                  <a:ext uri="{FF2B5EF4-FFF2-40B4-BE49-F238E27FC236}">
                    <a16:creationId xmlns:a16="http://schemas.microsoft.com/office/drawing/2014/main" id="{CFC13B8E-EF56-87FC-FDBF-E88A6DF32F23}"/>
                  </a:ext>
                </a:extLst>
              </p:cNvPr>
              <p:cNvSpPr/>
              <p:nvPr/>
            </p:nvSpPr>
            <p:spPr>
              <a:xfrm>
                <a:off x="3097765" y="394793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7A847C5F-2719-DC4C-6D74-70F02398646D}"/>
                  </a:ext>
                </a:extLst>
              </p:cNvPr>
              <p:cNvSpPr/>
              <p:nvPr/>
            </p:nvSpPr>
            <p:spPr>
              <a:xfrm>
                <a:off x="3097765" y="335700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130A95D6-5547-E87B-B6F8-B690BEA3616E}"/>
                  </a:ext>
                </a:extLst>
              </p:cNvPr>
              <p:cNvCxnSpPr>
                <a:stCxn id="13" idx="0"/>
                <a:endCxn id="12" idx="4"/>
              </p:cNvCxnSpPr>
              <p:nvPr/>
            </p:nvCxnSpPr>
            <p:spPr>
              <a:xfrm>
                <a:off x="1508914" y="3357000"/>
                <a:ext cx="0" cy="738519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ttore diritto 24">
                <a:extLst>
                  <a:ext uri="{FF2B5EF4-FFF2-40B4-BE49-F238E27FC236}">
                    <a16:creationId xmlns:a16="http://schemas.microsoft.com/office/drawing/2014/main" id="{24F0DA28-5032-A6DF-5B01-0E3F49EF8126}"/>
                  </a:ext>
                </a:extLst>
              </p:cNvPr>
              <p:cNvCxnSpPr>
                <a:stCxn id="15" idx="0"/>
                <a:endCxn id="14" idx="4"/>
              </p:cNvCxnSpPr>
              <p:nvPr/>
            </p:nvCxnSpPr>
            <p:spPr>
              <a:xfrm>
                <a:off x="2062531" y="3357000"/>
                <a:ext cx="0" cy="734939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>
                <a:extLst>
                  <a:ext uri="{FF2B5EF4-FFF2-40B4-BE49-F238E27FC236}">
                    <a16:creationId xmlns:a16="http://schemas.microsoft.com/office/drawing/2014/main" id="{7900681F-17B5-1E98-5A42-7EB05BA93777}"/>
                  </a:ext>
                </a:extLst>
              </p:cNvPr>
              <p:cNvCxnSpPr>
                <a:stCxn id="17" idx="0"/>
                <a:endCxn id="16" idx="4"/>
              </p:cNvCxnSpPr>
              <p:nvPr/>
            </p:nvCxnSpPr>
            <p:spPr>
              <a:xfrm>
                <a:off x="2616148" y="3357000"/>
                <a:ext cx="0" cy="734939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75759022-5080-CAC4-396B-1F2AAABC529F}"/>
                  </a:ext>
                </a:extLst>
              </p:cNvPr>
              <p:cNvCxnSpPr>
                <a:stCxn id="19" idx="0"/>
                <a:endCxn id="18" idx="4"/>
              </p:cNvCxnSpPr>
              <p:nvPr/>
            </p:nvCxnSpPr>
            <p:spPr>
              <a:xfrm>
                <a:off x="3169765" y="3357000"/>
                <a:ext cx="0" cy="734939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reccia a destra 29">
                <a:extLst>
                  <a:ext uri="{FF2B5EF4-FFF2-40B4-BE49-F238E27FC236}">
                    <a16:creationId xmlns:a16="http://schemas.microsoft.com/office/drawing/2014/main" id="{C5790ADD-0EEE-7032-7CC8-AB8F9A96F9E2}"/>
                  </a:ext>
                </a:extLst>
              </p:cNvPr>
              <p:cNvSpPr/>
              <p:nvPr/>
            </p:nvSpPr>
            <p:spPr>
              <a:xfrm rot="16200000">
                <a:off x="2953764" y="3284999"/>
                <a:ext cx="432000" cy="144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1" name="Freccia a destra 30">
                <a:extLst>
                  <a:ext uri="{FF2B5EF4-FFF2-40B4-BE49-F238E27FC236}">
                    <a16:creationId xmlns:a16="http://schemas.microsoft.com/office/drawing/2014/main" id="{8D307C74-900D-2B25-B49A-FF6515C6CE7D}"/>
                  </a:ext>
                </a:extLst>
              </p:cNvPr>
              <p:cNvSpPr/>
              <p:nvPr/>
            </p:nvSpPr>
            <p:spPr>
              <a:xfrm rot="16200000">
                <a:off x="1299599" y="3282439"/>
                <a:ext cx="432000" cy="144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Freccia a destra 31">
                <a:extLst>
                  <a:ext uri="{FF2B5EF4-FFF2-40B4-BE49-F238E27FC236}">
                    <a16:creationId xmlns:a16="http://schemas.microsoft.com/office/drawing/2014/main" id="{BA10BB89-0A35-D55C-3DB7-EDEB2D0E2C59}"/>
                  </a:ext>
                </a:extLst>
              </p:cNvPr>
              <p:cNvSpPr/>
              <p:nvPr/>
            </p:nvSpPr>
            <p:spPr>
              <a:xfrm rot="16200000">
                <a:off x="1846531" y="4019939"/>
                <a:ext cx="432000" cy="144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Freccia a destra 32">
                <a:extLst>
                  <a:ext uri="{FF2B5EF4-FFF2-40B4-BE49-F238E27FC236}">
                    <a16:creationId xmlns:a16="http://schemas.microsoft.com/office/drawing/2014/main" id="{8927867B-2003-9E2B-CB79-BF64E2059235}"/>
                  </a:ext>
                </a:extLst>
              </p:cNvPr>
              <p:cNvSpPr/>
              <p:nvPr/>
            </p:nvSpPr>
            <p:spPr>
              <a:xfrm rot="16200000">
                <a:off x="2400148" y="3285000"/>
                <a:ext cx="432000" cy="144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Freccia a destra 33">
                <a:extLst>
                  <a:ext uri="{FF2B5EF4-FFF2-40B4-BE49-F238E27FC236}">
                    <a16:creationId xmlns:a16="http://schemas.microsoft.com/office/drawing/2014/main" id="{BDD49D3E-AD52-40E6-05EF-B7C31607CDC7}"/>
                  </a:ext>
                </a:extLst>
              </p:cNvPr>
              <p:cNvSpPr/>
              <p:nvPr/>
            </p:nvSpPr>
            <p:spPr>
              <a:xfrm rot="5400000">
                <a:off x="1871955" y="3282439"/>
                <a:ext cx="432000" cy="14400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5" name="Freccia a destra 34">
                <a:extLst>
                  <a:ext uri="{FF2B5EF4-FFF2-40B4-BE49-F238E27FC236}">
                    <a16:creationId xmlns:a16="http://schemas.microsoft.com/office/drawing/2014/main" id="{239D460A-A602-D616-C0D9-A48D499F8434}"/>
                  </a:ext>
                </a:extLst>
              </p:cNvPr>
              <p:cNvSpPr/>
              <p:nvPr/>
            </p:nvSpPr>
            <p:spPr>
              <a:xfrm rot="5400000">
                <a:off x="1292914" y="4066988"/>
                <a:ext cx="432000" cy="14400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Freccia a destra 35">
                <a:extLst>
                  <a:ext uri="{FF2B5EF4-FFF2-40B4-BE49-F238E27FC236}">
                    <a16:creationId xmlns:a16="http://schemas.microsoft.com/office/drawing/2014/main" id="{8875E005-AFAC-6F37-C45D-16493AA063AE}"/>
                  </a:ext>
                </a:extLst>
              </p:cNvPr>
              <p:cNvSpPr/>
              <p:nvPr/>
            </p:nvSpPr>
            <p:spPr>
              <a:xfrm rot="5400000">
                <a:off x="2400148" y="4055939"/>
                <a:ext cx="432000" cy="14400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Freccia a destra 36">
                <a:extLst>
                  <a:ext uri="{FF2B5EF4-FFF2-40B4-BE49-F238E27FC236}">
                    <a16:creationId xmlns:a16="http://schemas.microsoft.com/office/drawing/2014/main" id="{8CEEA05F-B731-60DB-CBD9-B5C63D434EB8}"/>
                  </a:ext>
                </a:extLst>
              </p:cNvPr>
              <p:cNvSpPr/>
              <p:nvPr/>
            </p:nvSpPr>
            <p:spPr>
              <a:xfrm rot="5400000">
                <a:off x="2960296" y="4066988"/>
                <a:ext cx="432000" cy="14400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70593962-4FAE-EC62-029E-758CB1C03F07}"/>
                </a:ext>
              </a:extLst>
            </p:cNvPr>
            <p:cNvSpPr txBox="1"/>
            <p:nvPr/>
          </p:nvSpPr>
          <p:spPr>
            <a:xfrm>
              <a:off x="1046424" y="5071382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0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CA534DD2-8D4D-E673-668E-6BA9EEDB2A55}"/>
                </a:ext>
              </a:extLst>
            </p:cNvPr>
            <p:cNvSpPr txBox="1"/>
            <p:nvPr/>
          </p:nvSpPr>
          <p:spPr>
            <a:xfrm>
              <a:off x="1031964" y="4377025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1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0766744D-CD44-7AE4-02E8-BD743EA01C7E}"/>
                </a:ext>
              </a:extLst>
            </p:cNvPr>
            <p:cNvSpPr txBox="1"/>
            <p:nvPr/>
          </p:nvSpPr>
          <p:spPr>
            <a:xfrm>
              <a:off x="1609841" y="5085994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2</a:t>
              </a: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80BFC80F-C7FB-A2AB-981B-41A59A3E7839}"/>
                </a:ext>
              </a:extLst>
            </p:cNvPr>
            <p:cNvSpPr txBox="1"/>
            <p:nvPr/>
          </p:nvSpPr>
          <p:spPr>
            <a:xfrm>
              <a:off x="1628734" y="4297248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3</a:t>
              </a: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A1FC8D6C-C078-096E-8C2F-28C198FBF253}"/>
                </a:ext>
              </a:extLst>
            </p:cNvPr>
            <p:cNvSpPr txBox="1"/>
            <p:nvPr/>
          </p:nvSpPr>
          <p:spPr>
            <a:xfrm>
              <a:off x="2171388" y="5085994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4</a:t>
              </a:r>
            </a:p>
          </p:txBody>
        </p:sp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7FEBFC1A-44ED-C519-7AA7-2795AF8C0B27}"/>
                </a:ext>
              </a:extLst>
            </p:cNvPr>
            <p:cNvSpPr txBox="1"/>
            <p:nvPr/>
          </p:nvSpPr>
          <p:spPr>
            <a:xfrm>
              <a:off x="2182350" y="4279055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5</a:t>
              </a: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08E5E488-EDC1-9FC2-56EB-061DBB3C99EC}"/>
                </a:ext>
              </a:extLst>
            </p:cNvPr>
            <p:cNvSpPr txBox="1"/>
            <p:nvPr/>
          </p:nvSpPr>
          <p:spPr>
            <a:xfrm>
              <a:off x="2725004" y="5084367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6</a:t>
              </a:r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157086A6-D41D-95A5-DBDB-D35F29342AEE}"/>
                </a:ext>
              </a:extLst>
            </p:cNvPr>
            <p:cNvSpPr txBox="1"/>
            <p:nvPr/>
          </p:nvSpPr>
          <p:spPr>
            <a:xfrm>
              <a:off x="2750352" y="4271800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7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BA5524C2-941C-03CB-BC13-D45F6BB25631}"/>
                  </a:ext>
                </a:extLst>
              </p:cNvPr>
              <p:cNvSpPr txBox="1"/>
              <p:nvPr/>
            </p:nvSpPr>
            <p:spPr>
              <a:xfrm>
                <a:off x="10033731" y="4647677"/>
                <a:ext cx="871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=166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BA5524C2-941C-03CB-BC13-D45F6BB25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731" y="4647677"/>
                <a:ext cx="871842" cy="276999"/>
              </a:xfrm>
              <a:prstGeom prst="rect">
                <a:avLst/>
              </a:prstGeom>
              <a:blipFill>
                <a:blip r:embed="rId5"/>
                <a:stretch>
                  <a:fillRect l="-6294" r="-6294" b="-2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4" name="Tabella 53">
            <a:extLst>
              <a:ext uri="{FF2B5EF4-FFF2-40B4-BE49-F238E27FC236}">
                <a16:creationId xmlns:a16="http://schemas.microsoft.com/office/drawing/2014/main" id="{8109CF03-3EBB-B4AB-8C5C-E14591F57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604321"/>
              </p:ext>
            </p:extLst>
          </p:nvPr>
        </p:nvGraphicFramePr>
        <p:xfrm>
          <a:off x="4322057" y="4583964"/>
          <a:ext cx="4384744" cy="44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93">
                  <a:extLst>
                    <a:ext uri="{9D8B030D-6E8A-4147-A177-3AD203B41FA5}">
                      <a16:colId xmlns:a16="http://schemas.microsoft.com/office/drawing/2014/main" val="1718934408"/>
                    </a:ext>
                  </a:extLst>
                </a:gridCol>
                <a:gridCol w="548093">
                  <a:extLst>
                    <a:ext uri="{9D8B030D-6E8A-4147-A177-3AD203B41FA5}">
                      <a16:colId xmlns:a16="http://schemas.microsoft.com/office/drawing/2014/main" val="714616747"/>
                    </a:ext>
                  </a:extLst>
                </a:gridCol>
                <a:gridCol w="548093">
                  <a:extLst>
                    <a:ext uri="{9D8B030D-6E8A-4147-A177-3AD203B41FA5}">
                      <a16:colId xmlns:a16="http://schemas.microsoft.com/office/drawing/2014/main" val="4183302161"/>
                    </a:ext>
                  </a:extLst>
                </a:gridCol>
                <a:gridCol w="548093">
                  <a:extLst>
                    <a:ext uri="{9D8B030D-6E8A-4147-A177-3AD203B41FA5}">
                      <a16:colId xmlns:a16="http://schemas.microsoft.com/office/drawing/2014/main" val="2755252309"/>
                    </a:ext>
                  </a:extLst>
                </a:gridCol>
                <a:gridCol w="548093">
                  <a:extLst>
                    <a:ext uri="{9D8B030D-6E8A-4147-A177-3AD203B41FA5}">
                      <a16:colId xmlns:a16="http://schemas.microsoft.com/office/drawing/2014/main" val="2576566856"/>
                    </a:ext>
                  </a:extLst>
                </a:gridCol>
                <a:gridCol w="548093">
                  <a:extLst>
                    <a:ext uri="{9D8B030D-6E8A-4147-A177-3AD203B41FA5}">
                      <a16:colId xmlns:a16="http://schemas.microsoft.com/office/drawing/2014/main" val="2497915614"/>
                    </a:ext>
                  </a:extLst>
                </a:gridCol>
                <a:gridCol w="548093">
                  <a:extLst>
                    <a:ext uri="{9D8B030D-6E8A-4147-A177-3AD203B41FA5}">
                      <a16:colId xmlns:a16="http://schemas.microsoft.com/office/drawing/2014/main" val="3534778837"/>
                    </a:ext>
                  </a:extLst>
                </a:gridCol>
                <a:gridCol w="548093">
                  <a:extLst>
                    <a:ext uri="{9D8B030D-6E8A-4147-A177-3AD203B41FA5}">
                      <a16:colId xmlns:a16="http://schemas.microsoft.com/office/drawing/2014/main" val="4278250744"/>
                    </a:ext>
                  </a:extLst>
                </a:gridCol>
              </a:tblGrid>
              <a:tr h="44950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473430"/>
                  </a:ext>
                </a:extLst>
              </a:tr>
            </a:tbl>
          </a:graphicData>
        </a:graphic>
      </p:graphicFrame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BEBD3CDB-8BA4-6806-948B-469C81151101}"/>
              </a:ext>
            </a:extLst>
          </p:cNvPr>
          <p:cNvCxnSpPr>
            <a:cxnSpLocks/>
          </p:cNvCxnSpPr>
          <p:nvPr/>
        </p:nvCxnSpPr>
        <p:spPr>
          <a:xfrm>
            <a:off x="8971169" y="4808714"/>
            <a:ext cx="84463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e 59">
            <a:extLst>
              <a:ext uri="{FF2B5EF4-FFF2-40B4-BE49-F238E27FC236}">
                <a16:creationId xmlns:a16="http://schemas.microsoft.com/office/drawing/2014/main" id="{0AE9D205-7C15-411B-AAC0-AD320B15D155}"/>
              </a:ext>
            </a:extLst>
          </p:cNvPr>
          <p:cNvSpPr/>
          <p:nvPr/>
        </p:nvSpPr>
        <p:spPr>
          <a:xfrm>
            <a:off x="3636920" y="2575249"/>
            <a:ext cx="328590" cy="547113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2" name="Connettore curvo 61">
            <a:extLst>
              <a:ext uri="{FF2B5EF4-FFF2-40B4-BE49-F238E27FC236}">
                <a16:creationId xmlns:a16="http://schemas.microsoft.com/office/drawing/2014/main" id="{C960759A-311C-A7F1-384A-6063530EB666}"/>
              </a:ext>
            </a:extLst>
          </p:cNvPr>
          <p:cNvCxnSpPr>
            <a:stCxn id="60" idx="5"/>
            <a:endCxn id="8" idx="1"/>
          </p:cNvCxnSpPr>
          <p:nvPr/>
        </p:nvCxnSpPr>
        <p:spPr>
          <a:xfrm rot="5400000" flipH="1" flipV="1">
            <a:off x="4846909" y="1793148"/>
            <a:ext cx="319570" cy="2178611"/>
          </a:xfrm>
          <a:prstGeom prst="curvedConnector4">
            <a:avLst>
              <a:gd name="adj1" fmla="val -71534"/>
              <a:gd name="adj2" fmla="val 5110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95FF5EC-7CD9-A43D-3BFB-29FF7B72E9D7}"/>
                  </a:ext>
                </a:extLst>
              </p:cNvPr>
              <p:cNvSpPr txBox="1"/>
              <p:nvPr/>
            </p:nvSpPr>
            <p:spPr>
              <a:xfrm>
                <a:off x="6881686" y="5726783"/>
                <a:ext cx="1825115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  <m:sub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𝒗𝒆𝒄𝒕𝒐𝒓𝒔</m:t>
                          </m:r>
                        </m:sub>
                      </m:sSub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p>
                      </m:sSup>
                    </m:oMath>
                  </m:oMathPara>
                </a14:m>
                <a:endParaRPr lang="it-IT" sz="2400" b="1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95FF5EC-7CD9-A43D-3BFB-29FF7B72E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686" y="5726783"/>
                <a:ext cx="1825115" cy="375872"/>
              </a:xfrm>
              <a:prstGeom prst="rect">
                <a:avLst/>
              </a:prstGeom>
              <a:blipFill>
                <a:blip r:embed="rId6"/>
                <a:stretch>
                  <a:fillRect l="-3679" t="-1613" r="-1672" b="-129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curvo 6">
            <a:extLst>
              <a:ext uri="{FF2B5EF4-FFF2-40B4-BE49-F238E27FC236}">
                <a16:creationId xmlns:a16="http://schemas.microsoft.com/office/drawing/2014/main" id="{DAC45CC8-830B-E47D-7ED8-268997F1D405}"/>
              </a:ext>
            </a:extLst>
          </p:cNvPr>
          <p:cNvCxnSpPr>
            <a:endCxn id="3" idx="1"/>
          </p:cNvCxnSpPr>
          <p:nvPr/>
        </p:nvCxnSpPr>
        <p:spPr>
          <a:xfrm>
            <a:off x="6023728" y="5101871"/>
            <a:ext cx="857958" cy="812848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23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51" grpId="0"/>
      <p:bldP spid="60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5A24A-2E9D-0BBC-38D3-498EE80D1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3AA753-6D28-6413-03A7-FD37A7B7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Our </a:t>
            </a:r>
            <a:r>
              <a:rPr lang="en-GB" sz="4000" b="1" dirty="0"/>
              <a:t>model </a:t>
            </a:r>
            <a:r>
              <a:rPr lang="en-GB" sz="4000" dirty="0"/>
              <a:t> and its numerical </a:t>
            </a:r>
            <a:r>
              <a:rPr lang="en-GB" sz="4000" b="1" dirty="0"/>
              <a:t>implementation</a:t>
            </a:r>
            <a:endParaRPr lang="it-IT" sz="4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D69AF0-58DF-E426-E4C3-4CD02B94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8</a:t>
            </a:fld>
            <a:endParaRPr lang="it-IT" dirty="0"/>
          </a:p>
        </p:txBody>
      </p: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B2785F0B-58F6-1B55-FF68-8B87C6DF3A7E}"/>
              </a:ext>
            </a:extLst>
          </p:cNvPr>
          <p:cNvGrpSpPr/>
          <p:nvPr/>
        </p:nvGrpSpPr>
        <p:grpSpPr>
          <a:xfrm>
            <a:off x="6997654" y="1787940"/>
            <a:ext cx="4068000" cy="2880000"/>
            <a:chOff x="859194" y="1678529"/>
            <a:chExt cx="4126985" cy="2925635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79812F70-CC5D-90C1-BD73-8291202A2C2F}"/>
                </a:ext>
              </a:extLst>
            </p:cNvPr>
            <p:cNvGrpSpPr/>
            <p:nvPr/>
          </p:nvGrpSpPr>
          <p:grpSpPr>
            <a:xfrm>
              <a:off x="859194" y="1680966"/>
              <a:ext cx="1268392" cy="2923198"/>
              <a:chOff x="229785" y="1690688"/>
              <a:chExt cx="1268392" cy="2923198"/>
            </a:xfrm>
          </p:grpSpPr>
          <p:cxnSp>
            <p:nvCxnSpPr>
              <p:cNvPr id="8" name="Connettore 2 7">
                <a:extLst>
                  <a:ext uri="{FF2B5EF4-FFF2-40B4-BE49-F238E27FC236}">
                    <a16:creationId xmlns:a16="http://schemas.microsoft.com/office/drawing/2014/main" id="{647A0CAA-07E6-46E7-9FFD-BCDB82BFBA18}"/>
                  </a:ext>
                </a:extLst>
              </p:cNvPr>
              <p:cNvCxnSpPr/>
              <p:nvPr/>
            </p:nvCxnSpPr>
            <p:spPr>
              <a:xfrm flipV="1">
                <a:off x="1138335" y="1819469"/>
                <a:ext cx="0" cy="23886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EEC0225-CA67-547A-3788-6E47BEAE4837}"/>
                  </a:ext>
                </a:extLst>
              </p:cNvPr>
              <p:cNvSpPr txBox="1"/>
              <p:nvPr/>
            </p:nvSpPr>
            <p:spPr>
              <a:xfrm>
                <a:off x="844432" y="1690688"/>
                <a:ext cx="401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45D3F79B-06EA-33D9-0FF8-5D0AD58B74C3}"/>
                      </a:ext>
                    </a:extLst>
                  </p:cNvPr>
                  <p:cNvSpPr txBox="1"/>
                  <p:nvPr/>
                </p:nvSpPr>
                <p:spPr>
                  <a:xfrm>
                    <a:off x="778493" y="4336887"/>
                    <a:ext cx="7196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it-IT" b="1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45D3F79B-06EA-33D9-0FF8-5D0AD58B74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493" y="4336887"/>
                    <a:ext cx="71968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692" r="-8547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Ovale 17">
                <a:extLst>
                  <a:ext uri="{FF2B5EF4-FFF2-40B4-BE49-F238E27FC236}">
                    <a16:creationId xmlns:a16="http://schemas.microsoft.com/office/drawing/2014/main" id="{C2684BC4-5BB0-FB39-FDA4-6DF289103A0B}"/>
                  </a:ext>
                </a:extLst>
              </p:cNvPr>
              <p:cNvSpPr/>
              <p:nvPr/>
            </p:nvSpPr>
            <p:spPr>
              <a:xfrm>
                <a:off x="1102335" y="3930233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20E50046-6EA8-3C38-F454-21CBE0498422}"/>
                  </a:ext>
                </a:extLst>
              </p:cNvPr>
              <p:cNvSpPr/>
              <p:nvPr/>
            </p:nvSpPr>
            <p:spPr>
              <a:xfrm>
                <a:off x="1113808" y="3396833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Ovale 20">
                <a:extLst>
                  <a:ext uri="{FF2B5EF4-FFF2-40B4-BE49-F238E27FC236}">
                    <a16:creationId xmlns:a16="http://schemas.microsoft.com/office/drawing/2014/main" id="{EAEAA479-5013-5AFA-3BC0-201981751748}"/>
                  </a:ext>
                </a:extLst>
              </p:cNvPr>
              <p:cNvSpPr/>
              <p:nvPr/>
            </p:nvSpPr>
            <p:spPr>
              <a:xfrm>
                <a:off x="1102335" y="2222400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0F96DC8A-FE74-4EBE-5814-B3051248C684}"/>
                      </a:ext>
                    </a:extLst>
                  </p:cNvPr>
                  <p:cNvSpPr txBox="1"/>
                  <p:nvPr/>
                </p:nvSpPr>
                <p:spPr>
                  <a:xfrm>
                    <a:off x="230607" y="3858511"/>
                    <a:ext cx="83497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400" b="1" dirty="0"/>
                  </a:p>
                </p:txBody>
              </p:sp>
            </mc:Choice>
            <mc:Fallback xmlns="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0F96DC8A-FE74-4EBE-5814-B3051248C6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607" y="3858511"/>
                    <a:ext cx="834972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185" r="-7407" b="-3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2345ADDB-05F6-56C0-7DB1-7B5CB2787503}"/>
                      </a:ext>
                    </a:extLst>
                  </p:cNvPr>
                  <p:cNvSpPr txBox="1"/>
                  <p:nvPr/>
                </p:nvSpPr>
                <p:spPr>
                  <a:xfrm>
                    <a:off x="230607" y="3321278"/>
                    <a:ext cx="83497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400" b="1" dirty="0"/>
                  </a:p>
                </p:txBody>
              </p:sp>
            </mc:Choice>
            <mc:Fallback xmlns="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2345ADDB-05F6-56C0-7DB1-7B5CB27875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607" y="3321278"/>
                    <a:ext cx="834972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185" r="-740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FC2887C7-869B-ED42-CC54-9F5D3292308E}"/>
                      </a:ext>
                    </a:extLst>
                  </p:cNvPr>
                  <p:cNvSpPr txBox="1"/>
                  <p:nvPr/>
                </p:nvSpPr>
                <p:spPr>
                  <a:xfrm>
                    <a:off x="229785" y="2143650"/>
                    <a:ext cx="83497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400" b="1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FC2887C7-869B-ED42-CC54-9F5D32923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785" y="2143650"/>
                    <a:ext cx="834972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185" r="-8148" b="-3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D587C62E-9B6C-946E-AD8C-C1FEF9285193}"/>
                </a:ext>
              </a:extLst>
            </p:cNvPr>
            <p:cNvGrpSpPr/>
            <p:nvPr/>
          </p:nvGrpSpPr>
          <p:grpSpPr>
            <a:xfrm>
              <a:off x="2288523" y="1680966"/>
              <a:ext cx="1268360" cy="2923198"/>
              <a:chOff x="1295353" y="1690688"/>
              <a:chExt cx="1268360" cy="2923198"/>
            </a:xfrm>
          </p:grpSpPr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F1764FCB-D94A-B2A3-98C3-CB27826AEB52}"/>
                  </a:ext>
                </a:extLst>
              </p:cNvPr>
              <p:cNvCxnSpPr/>
              <p:nvPr/>
            </p:nvCxnSpPr>
            <p:spPr>
              <a:xfrm flipV="1">
                <a:off x="2203871" y="1819468"/>
                <a:ext cx="0" cy="23886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4EDDCBD-87BF-8968-87B6-BB34A6BDA16A}"/>
                  </a:ext>
                </a:extLst>
              </p:cNvPr>
              <p:cNvSpPr txBox="1"/>
              <p:nvPr/>
            </p:nvSpPr>
            <p:spPr>
              <a:xfrm>
                <a:off x="1876241" y="1690688"/>
                <a:ext cx="401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9854B278-063D-B9BF-98C5-FE417F7F2493}"/>
                      </a:ext>
                    </a:extLst>
                  </p:cNvPr>
                  <p:cNvSpPr txBox="1"/>
                  <p:nvPr/>
                </p:nvSpPr>
                <p:spPr>
                  <a:xfrm>
                    <a:off x="1844029" y="4336887"/>
                    <a:ext cx="7196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it-IT" b="1" dirty="0"/>
                  </a:p>
                </p:txBody>
              </p:sp>
            </mc:Choice>
            <mc:Fallback xmlns="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9854B278-063D-B9BF-98C5-FE417F7F24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4029" y="4336887"/>
                    <a:ext cx="71968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692" r="-8547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e 19">
                <a:extLst>
                  <a:ext uri="{FF2B5EF4-FFF2-40B4-BE49-F238E27FC236}">
                    <a16:creationId xmlns:a16="http://schemas.microsoft.com/office/drawing/2014/main" id="{38641E9A-7381-8D10-1064-9F4A7FAABE40}"/>
                  </a:ext>
                </a:extLst>
              </p:cNvPr>
              <p:cNvSpPr/>
              <p:nvPr/>
            </p:nvSpPr>
            <p:spPr>
              <a:xfrm>
                <a:off x="2167871" y="3396833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2" name="Ovale 21">
                <a:extLst>
                  <a:ext uri="{FF2B5EF4-FFF2-40B4-BE49-F238E27FC236}">
                    <a16:creationId xmlns:a16="http://schemas.microsoft.com/office/drawing/2014/main" id="{9A18BDA9-F3CC-4B1D-253D-3CC8613F1AA9}"/>
                  </a:ext>
                </a:extLst>
              </p:cNvPr>
              <p:cNvSpPr/>
              <p:nvPr/>
            </p:nvSpPr>
            <p:spPr>
              <a:xfrm>
                <a:off x="2162135" y="2200409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2F248B4C-FCC6-3D7C-8BF6-055C60F789B1}"/>
                      </a:ext>
                    </a:extLst>
                  </p:cNvPr>
                  <p:cNvSpPr txBox="1"/>
                  <p:nvPr/>
                </p:nvSpPr>
                <p:spPr>
                  <a:xfrm>
                    <a:off x="1307270" y="2114678"/>
                    <a:ext cx="83497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400" b="1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2F248B4C-FCC6-3D7C-8BF6-055C60F78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270" y="2114678"/>
                    <a:ext cx="834972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185" r="-740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A0CE0716-EFBA-6DD1-F683-21E23426E900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353" y="3321278"/>
                    <a:ext cx="83497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400" b="1" dirty="0"/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A0CE0716-EFBA-6DD1-F683-21E23426E9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353" y="3321278"/>
                    <a:ext cx="834972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185" r="-740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8C2B232C-0FD5-0545-88F5-563F057AC260}"/>
                </a:ext>
              </a:extLst>
            </p:cNvPr>
            <p:cNvGrpSpPr/>
            <p:nvPr/>
          </p:nvGrpSpPr>
          <p:grpSpPr>
            <a:xfrm>
              <a:off x="3741207" y="1678529"/>
              <a:ext cx="1244972" cy="2923197"/>
              <a:chOff x="2372805" y="1690688"/>
              <a:chExt cx="1244972" cy="2923197"/>
            </a:xfrm>
          </p:grpSpPr>
          <p:cxnSp>
            <p:nvCxnSpPr>
              <p:cNvPr id="10" name="Connettore 2 9">
                <a:extLst>
                  <a:ext uri="{FF2B5EF4-FFF2-40B4-BE49-F238E27FC236}">
                    <a16:creationId xmlns:a16="http://schemas.microsoft.com/office/drawing/2014/main" id="{CCC4978B-F383-F29D-7161-8552A7F1990F}"/>
                  </a:ext>
                </a:extLst>
              </p:cNvPr>
              <p:cNvCxnSpPr/>
              <p:nvPr/>
            </p:nvCxnSpPr>
            <p:spPr>
              <a:xfrm flipV="1">
                <a:off x="3257935" y="1819467"/>
                <a:ext cx="0" cy="23886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53A802A-15BD-1643-3502-18543A274EAA}"/>
                  </a:ext>
                </a:extLst>
              </p:cNvPr>
              <p:cNvSpPr txBox="1"/>
              <p:nvPr/>
            </p:nvSpPr>
            <p:spPr>
              <a:xfrm>
                <a:off x="2961497" y="1690688"/>
                <a:ext cx="401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61B5D01E-99B4-C73B-CF01-19F20F21E1F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093" y="4336886"/>
                    <a:ext cx="7196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oMath>
                      </m:oMathPara>
                    </a14:m>
                    <a:endParaRPr lang="it-IT" b="1" dirty="0"/>
                  </a:p>
                </p:txBody>
              </p:sp>
            </mc:Choice>
            <mc:Fallback xmlns="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61B5D01E-99B4-C73B-CF01-19F20F21E1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8093" y="4336886"/>
                    <a:ext cx="71968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692" r="-8547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Ovale 22">
                <a:extLst>
                  <a:ext uri="{FF2B5EF4-FFF2-40B4-BE49-F238E27FC236}">
                    <a16:creationId xmlns:a16="http://schemas.microsoft.com/office/drawing/2014/main" id="{B9875ED7-2AD5-5316-B2EC-4806ACCE5629}"/>
                  </a:ext>
                </a:extLst>
              </p:cNvPr>
              <p:cNvSpPr/>
              <p:nvPr/>
            </p:nvSpPr>
            <p:spPr>
              <a:xfrm>
                <a:off x="3227670" y="2200409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375F7BBB-4AAC-AC64-A2F1-83A5B3BAEAAB}"/>
                      </a:ext>
                    </a:extLst>
                  </p:cNvPr>
                  <p:cNvSpPr txBox="1"/>
                  <p:nvPr/>
                </p:nvSpPr>
                <p:spPr>
                  <a:xfrm>
                    <a:off x="2372805" y="2143650"/>
                    <a:ext cx="83497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400" b="1" dirty="0"/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375F7BBB-4AAC-AC64-A2F1-83A5B3BAEA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2805" y="2143650"/>
                    <a:ext cx="834972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185" r="-8148" b="-3142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A12243F-C8F5-5AED-A8BC-D8A602BE42F0}"/>
                  </a:ext>
                </a:extLst>
              </p:cNvPr>
              <p:cNvSpPr txBox="1"/>
              <p:nvPr/>
            </p:nvSpPr>
            <p:spPr>
              <a:xfrm>
                <a:off x="1204735" y="2002963"/>
                <a:ext cx="4000967" cy="1038811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 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A12243F-C8F5-5AED-A8BC-D8A602BE4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735" y="2002963"/>
                <a:ext cx="4000967" cy="10388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uppo 48">
            <a:extLst>
              <a:ext uri="{FF2B5EF4-FFF2-40B4-BE49-F238E27FC236}">
                <a16:creationId xmlns:a16="http://schemas.microsoft.com/office/drawing/2014/main" id="{0BBCB4BD-39AC-61D4-5843-37D8BAC7FDF2}"/>
              </a:ext>
            </a:extLst>
          </p:cNvPr>
          <p:cNvGrpSpPr/>
          <p:nvPr/>
        </p:nvGrpSpPr>
        <p:grpSpPr>
          <a:xfrm>
            <a:off x="914193" y="3557254"/>
            <a:ext cx="4735130" cy="2520000"/>
            <a:chOff x="577612" y="3541221"/>
            <a:chExt cx="4735130" cy="2520000"/>
          </a:xfrm>
        </p:grpSpPr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58ECF714-F496-DD4F-2B1A-E4ECA06EABCC}"/>
                </a:ext>
              </a:extLst>
            </p:cNvPr>
            <p:cNvGrpSpPr/>
            <p:nvPr/>
          </p:nvGrpSpPr>
          <p:grpSpPr>
            <a:xfrm>
              <a:off x="577612" y="3541221"/>
              <a:ext cx="4735130" cy="2520000"/>
              <a:chOff x="539573" y="3541221"/>
              <a:chExt cx="5169024" cy="2927350"/>
            </a:xfrm>
          </p:grpSpPr>
          <p:grpSp>
            <p:nvGrpSpPr>
              <p:cNvPr id="46" name="Gruppo 45">
                <a:extLst>
                  <a:ext uri="{FF2B5EF4-FFF2-40B4-BE49-F238E27FC236}">
                    <a16:creationId xmlns:a16="http://schemas.microsoft.com/office/drawing/2014/main" id="{3DE80FE3-F10E-B037-5E16-D23BDB91F584}"/>
                  </a:ext>
                </a:extLst>
              </p:cNvPr>
              <p:cNvGrpSpPr/>
              <p:nvPr/>
            </p:nvGrpSpPr>
            <p:grpSpPr>
              <a:xfrm>
                <a:off x="1992751" y="3541221"/>
                <a:ext cx="3715846" cy="2927350"/>
                <a:chOff x="914406" y="3429001"/>
                <a:chExt cx="3715846" cy="2927350"/>
              </a:xfrm>
            </p:grpSpPr>
            <p:sp>
              <p:nvSpPr>
                <p:cNvPr id="14" name="Doppia parentesi quadra 13">
                  <a:extLst>
                    <a:ext uri="{FF2B5EF4-FFF2-40B4-BE49-F238E27FC236}">
                      <a16:creationId xmlns:a16="http://schemas.microsoft.com/office/drawing/2014/main" id="{E65F1B3E-AA11-5537-03C5-0F0C4F77DB34}"/>
                    </a:ext>
                  </a:extLst>
                </p:cNvPr>
                <p:cNvSpPr/>
                <p:nvPr/>
              </p:nvSpPr>
              <p:spPr>
                <a:xfrm>
                  <a:off x="914406" y="3429001"/>
                  <a:ext cx="3715846" cy="2927350"/>
                </a:xfrm>
                <a:prstGeom prst="bracketPair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grpSp>
              <p:nvGrpSpPr>
                <p:cNvPr id="43" name="Gruppo 42">
                  <a:extLst>
                    <a:ext uri="{FF2B5EF4-FFF2-40B4-BE49-F238E27FC236}">
                      <a16:creationId xmlns:a16="http://schemas.microsoft.com/office/drawing/2014/main" id="{766BB652-7005-DBBB-EDB3-DDAC029510E4}"/>
                    </a:ext>
                  </a:extLst>
                </p:cNvPr>
                <p:cNvGrpSpPr/>
                <p:nvPr/>
              </p:nvGrpSpPr>
              <p:grpSpPr>
                <a:xfrm>
                  <a:off x="2322329" y="4446965"/>
                  <a:ext cx="900000" cy="900000"/>
                  <a:chOff x="2483149" y="4549269"/>
                  <a:chExt cx="900000" cy="900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CasellaDiTesto 35">
                        <a:extLst>
                          <a:ext uri="{FF2B5EF4-FFF2-40B4-BE49-F238E27FC236}">
                            <a16:creationId xmlns:a16="http://schemas.microsoft.com/office/drawing/2014/main" id="{0DA1AB9F-A804-3DD5-58F7-8713172A7D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55795" y="4821530"/>
                        <a:ext cx="774315" cy="307777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m:oMathPara>
                        </a14:m>
                        <a:endParaRPr lang="it-IT" sz="2000" dirty="0"/>
                      </a:p>
                    </p:txBody>
                  </p:sp>
                </mc:Choice>
                <mc:Fallback xmlns="">
                  <p:sp>
                    <p:nvSpPr>
                      <p:cNvPr id="36" name="CasellaDiTesto 35">
                        <a:extLst>
                          <a:ext uri="{FF2B5EF4-FFF2-40B4-BE49-F238E27FC236}">
                            <a16:creationId xmlns:a16="http://schemas.microsoft.com/office/drawing/2014/main" id="{0DA1AB9F-A804-3DD5-58F7-8713172A7D4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55795" y="4821530"/>
                        <a:ext cx="774315" cy="30777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7874" r="-6299" b="-12000"/>
                        </a:stretch>
                      </a:blipFill>
                      <a:ln w="1270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8" name="Rettangolo 37">
                    <a:extLst>
                      <a:ext uri="{FF2B5EF4-FFF2-40B4-BE49-F238E27FC236}">
                        <a16:creationId xmlns:a16="http://schemas.microsoft.com/office/drawing/2014/main" id="{D5AA77D3-7938-2E3C-3F54-79586FF66079}"/>
                      </a:ext>
                    </a:extLst>
                  </p:cNvPr>
                  <p:cNvSpPr/>
                  <p:nvPr/>
                </p:nvSpPr>
                <p:spPr>
                  <a:xfrm>
                    <a:off x="2483149" y="4549269"/>
                    <a:ext cx="900000" cy="90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1" name="Gruppo 40">
                  <a:extLst>
                    <a:ext uri="{FF2B5EF4-FFF2-40B4-BE49-F238E27FC236}">
                      <a16:creationId xmlns:a16="http://schemas.microsoft.com/office/drawing/2014/main" id="{744A446A-7DE5-421A-FC2F-5E8A0783B970}"/>
                    </a:ext>
                  </a:extLst>
                </p:cNvPr>
                <p:cNvGrpSpPr/>
                <p:nvPr/>
              </p:nvGrpSpPr>
              <p:grpSpPr>
                <a:xfrm>
                  <a:off x="1146098" y="3540112"/>
                  <a:ext cx="756000" cy="756000"/>
                  <a:chOff x="1452569" y="3654965"/>
                  <a:chExt cx="792000" cy="792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CasellaDiTesto 24">
                        <a:extLst>
                          <a:ext uri="{FF2B5EF4-FFF2-40B4-BE49-F238E27FC236}">
                            <a16:creationId xmlns:a16="http://schemas.microsoft.com/office/drawing/2014/main" id="{ACF68A22-FED0-50D6-9959-DDAA4E217D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96544" y="3916758"/>
                        <a:ext cx="748025" cy="324000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𝑀𝐴𝑋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it-IT" dirty="0"/>
                      </a:p>
                    </p:txBody>
                  </p:sp>
                </mc:Choice>
                <mc:Fallback xmlns="">
                  <p:sp>
                    <p:nvSpPr>
                      <p:cNvPr id="25" name="CasellaDiTesto 24">
                        <a:extLst>
                          <a:ext uri="{FF2B5EF4-FFF2-40B4-BE49-F238E27FC236}">
                            <a16:creationId xmlns:a16="http://schemas.microsoft.com/office/drawing/2014/main" id="{ACF68A22-FED0-50D6-9959-DDAA4E217DE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6544" y="3916758"/>
                        <a:ext cx="748025" cy="32400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4274" r="-4274"/>
                        </a:stretch>
                      </a:blipFill>
                      <a:ln w="1270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9" name="Rettangolo 38">
                    <a:extLst>
                      <a:ext uri="{FF2B5EF4-FFF2-40B4-BE49-F238E27FC236}">
                        <a16:creationId xmlns:a16="http://schemas.microsoft.com/office/drawing/2014/main" id="{BD8A53EB-E028-EDEC-D075-69720CCD6700}"/>
                      </a:ext>
                    </a:extLst>
                  </p:cNvPr>
                  <p:cNvSpPr/>
                  <p:nvPr/>
                </p:nvSpPr>
                <p:spPr>
                  <a:xfrm>
                    <a:off x="1452569" y="3654965"/>
                    <a:ext cx="792000" cy="792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42" name="Gruppo 41">
                  <a:extLst>
                    <a:ext uri="{FF2B5EF4-FFF2-40B4-BE49-F238E27FC236}">
                      <a16:creationId xmlns:a16="http://schemas.microsoft.com/office/drawing/2014/main" id="{5009E787-8911-6727-2CDF-499F92101AF2}"/>
                    </a:ext>
                  </a:extLst>
                </p:cNvPr>
                <p:cNvGrpSpPr/>
                <p:nvPr/>
              </p:nvGrpSpPr>
              <p:grpSpPr>
                <a:xfrm>
                  <a:off x="3651506" y="5482871"/>
                  <a:ext cx="756000" cy="756000"/>
                  <a:chOff x="3651506" y="5482871"/>
                  <a:chExt cx="756000" cy="756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CasellaDiTesto 36">
                        <a:extLst>
                          <a:ext uri="{FF2B5EF4-FFF2-40B4-BE49-F238E27FC236}">
                            <a16:creationId xmlns:a16="http://schemas.microsoft.com/office/drawing/2014/main" id="{2E2F9627-CFAD-2881-D997-2FD4FD8988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2055" y="5722018"/>
                        <a:ext cx="574901" cy="277705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𝑀𝐴𝑋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it-IT" dirty="0"/>
                      </a:p>
                    </p:txBody>
                  </p:sp>
                </mc:Choice>
                <mc:Fallback xmlns="">
                  <p:sp>
                    <p:nvSpPr>
                      <p:cNvPr id="37" name="CasellaDiTesto 36">
                        <a:extLst>
                          <a:ext uri="{FF2B5EF4-FFF2-40B4-BE49-F238E27FC236}">
                            <a16:creationId xmlns:a16="http://schemas.microsoft.com/office/drawing/2014/main" id="{2E2F9627-CFAD-2881-D997-2FD4FD8988F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42055" y="5722018"/>
                        <a:ext cx="574901" cy="277705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9574" r="-3191" b="-10870"/>
                        </a:stretch>
                      </a:blipFill>
                      <a:ln w="1270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ttangolo 39">
                    <a:extLst>
                      <a:ext uri="{FF2B5EF4-FFF2-40B4-BE49-F238E27FC236}">
                        <a16:creationId xmlns:a16="http://schemas.microsoft.com/office/drawing/2014/main" id="{9AAA6352-AB8E-7584-0FCA-F23E669FA47C}"/>
                      </a:ext>
                    </a:extLst>
                  </p:cNvPr>
                  <p:cNvSpPr/>
                  <p:nvPr/>
                </p:nvSpPr>
                <p:spPr>
                  <a:xfrm>
                    <a:off x="3651506" y="5482871"/>
                    <a:ext cx="756000" cy="756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44" name="CasellaDiTesto 43">
                  <a:extLst>
                    <a:ext uri="{FF2B5EF4-FFF2-40B4-BE49-F238E27FC236}">
                      <a16:creationId xmlns:a16="http://schemas.microsoft.com/office/drawing/2014/main" id="{7FA9943E-92F9-9100-3616-4EBAAC1E878E}"/>
                    </a:ext>
                  </a:extLst>
                </p:cNvPr>
                <p:cNvSpPr txBox="1"/>
                <p:nvPr/>
              </p:nvSpPr>
              <p:spPr>
                <a:xfrm rot="2529733">
                  <a:off x="1924036" y="3995228"/>
                  <a:ext cx="61893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4000" dirty="0"/>
                    <a:t>…</a:t>
                  </a:r>
                </a:p>
              </p:txBody>
            </p:sp>
            <p:sp>
              <p:nvSpPr>
                <p:cNvPr id="45" name="CasellaDiTesto 44">
                  <a:extLst>
                    <a:ext uri="{FF2B5EF4-FFF2-40B4-BE49-F238E27FC236}">
                      <a16:creationId xmlns:a16="http://schemas.microsoft.com/office/drawing/2014/main" id="{25066B33-B055-4519-3A69-AF0F9A5E7B74}"/>
                    </a:ext>
                  </a:extLst>
                </p:cNvPr>
                <p:cNvSpPr txBox="1"/>
                <p:nvPr/>
              </p:nvSpPr>
              <p:spPr>
                <a:xfrm rot="2529733">
                  <a:off x="3238333" y="5031618"/>
                  <a:ext cx="61893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4000" dirty="0"/>
                    <a:t>…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1358C508-5029-743F-4554-9C22D1DB6F92}"/>
                      </a:ext>
                    </a:extLst>
                  </p:cNvPr>
                  <p:cNvSpPr txBox="1"/>
                  <p:nvPr/>
                </p:nvSpPr>
                <p:spPr>
                  <a:xfrm>
                    <a:off x="539573" y="4622277"/>
                    <a:ext cx="1453179" cy="6435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    =</m:t>
                          </m:r>
                        </m:oMath>
                      </m:oMathPara>
                    </a14:m>
                    <a:endParaRPr lang="it-IT" sz="3600" dirty="0"/>
                  </a:p>
                </p:txBody>
              </p:sp>
            </mc:Choice>
            <mc:Fallback xmlns="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1358C508-5029-743F-4554-9C22D1DB6F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573" y="4622277"/>
                    <a:ext cx="1453179" cy="64355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7B108D3F-7378-9C6B-2A87-F85C5E3E9B82}"/>
                    </a:ext>
                  </a:extLst>
                </p:cNvPr>
                <p:cNvSpPr txBox="1"/>
                <p:nvPr/>
              </p:nvSpPr>
              <p:spPr>
                <a:xfrm>
                  <a:off x="855725" y="4295172"/>
                  <a:ext cx="9289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7B108D3F-7378-9C6B-2A87-F85C5E3E9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25" y="4295172"/>
                  <a:ext cx="928972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8553" t="-2174" r="-9211" b="-3260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0207DBDB-D6B7-A566-C673-1C5A29A5925D}"/>
                  </a:ext>
                </a:extLst>
              </p:cNvPr>
              <p:cNvSpPr txBox="1"/>
              <p:nvPr/>
            </p:nvSpPr>
            <p:spPr>
              <a:xfrm>
                <a:off x="5880520" y="5596494"/>
                <a:ext cx="3296357" cy="6908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1" i="1" smtClean="0">
                              <a:latin typeface="Cambria Math" panose="02040503050406030204" pitchFamily="18" charset="0"/>
                            </a:rPr>
                            <m:t>𝒅𝒊𝒎</m:t>
                          </m:r>
                        </m:e>
                        <m:sub>
                          <m:sSub>
                            <m:sSubPr>
                              <m:ctrlPr>
                                <a:rPr lang="it-IT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2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22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GB" sz="2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200" b="1" i="1" smtClean="0">
                              <a:latin typeface="Cambria Math" panose="02040503050406030204" pitchFamily="18" charset="0"/>
                            </a:rPr>
                            <m:t>𝒃𝒍𝒐𝒄𝒌</m:t>
                          </m:r>
                          <m:r>
                            <a:rPr lang="en-GB" sz="2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GB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GB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GB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GB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r>
                            <a:rPr lang="en-GB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 </m:t>
                          </m:r>
                          <m:sSub>
                            <m:sSubPr>
                              <m:ctrlPr>
                                <a:rPr lang="en-GB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GB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  <m:r>
                            <a:rPr lang="en-GB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it-IT" sz="2200" b="1" dirty="0"/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0207DBDB-D6B7-A566-C673-1C5A29A59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520" y="5596494"/>
                <a:ext cx="3296357" cy="69083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53D4D6C8-9682-89DF-AE5E-41A892CA905C}"/>
                  </a:ext>
                </a:extLst>
              </p:cNvPr>
              <p:cNvSpPr txBox="1"/>
              <p:nvPr/>
            </p:nvSpPr>
            <p:spPr>
              <a:xfrm>
                <a:off x="9249416" y="5706084"/>
                <a:ext cx="2577829" cy="491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with</a:t>
                </a:r>
                <a:r>
                  <a:rPr lang="it-IT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it-IT" b="1" dirty="0"/>
                  <a:t> </a:t>
                </a:r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53D4D6C8-9682-89DF-AE5E-41A892CA9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416" y="5706084"/>
                <a:ext cx="2577829" cy="491096"/>
              </a:xfrm>
              <a:prstGeom prst="rect">
                <a:avLst/>
              </a:prstGeom>
              <a:blipFill>
                <a:blip r:embed="rId18"/>
                <a:stretch>
                  <a:fillRect l="-1182" b="-24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ttangolo 51">
            <a:extLst>
              <a:ext uri="{FF2B5EF4-FFF2-40B4-BE49-F238E27FC236}">
                <a16:creationId xmlns:a16="http://schemas.microsoft.com/office/drawing/2014/main" id="{B1213151-9A37-9DF6-B320-5F2A251B924F}"/>
              </a:ext>
            </a:extLst>
          </p:cNvPr>
          <p:cNvSpPr/>
          <p:nvPr/>
        </p:nvSpPr>
        <p:spPr>
          <a:xfrm>
            <a:off x="4752734" y="5325322"/>
            <a:ext cx="692540" cy="650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4" name="Connettore curvo 53">
            <a:extLst>
              <a:ext uri="{FF2B5EF4-FFF2-40B4-BE49-F238E27FC236}">
                <a16:creationId xmlns:a16="http://schemas.microsoft.com/office/drawing/2014/main" id="{9DB5ACB3-B405-344F-7829-F0269BC13D89}"/>
              </a:ext>
            </a:extLst>
          </p:cNvPr>
          <p:cNvCxnSpPr>
            <a:stCxn id="52" idx="3"/>
          </p:cNvCxnSpPr>
          <p:nvPr/>
        </p:nvCxnSpPr>
        <p:spPr>
          <a:xfrm>
            <a:off x="5445274" y="5650722"/>
            <a:ext cx="509655" cy="325400"/>
          </a:xfrm>
          <a:prstGeom prst="curved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74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/>
      <p:bldP spid="51" grpId="0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53F42-DC69-F420-D665-E582F15AD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sellaDiTesto 82">
                <a:extLst>
                  <a:ext uri="{FF2B5EF4-FFF2-40B4-BE49-F238E27FC236}">
                    <a16:creationId xmlns:a16="http://schemas.microsoft.com/office/drawing/2014/main" id="{1B5E5678-10FA-E73D-DC53-795696179C6F}"/>
                  </a:ext>
                </a:extLst>
              </p:cNvPr>
              <p:cNvSpPr txBox="1"/>
              <p:nvPr/>
            </p:nvSpPr>
            <p:spPr>
              <a:xfrm>
                <a:off x="8006364" y="6093690"/>
                <a:ext cx="208752" cy="17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83" name="CasellaDiTesto 82">
                <a:extLst>
                  <a:ext uri="{FF2B5EF4-FFF2-40B4-BE49-F238E27FC236}">
                    <a16:creationId xmlns:a16="http://schemas.microsoft.com/office/drawing/2014/main" id="{1B5E5678-10FA-E73D-DC53-795696179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364" y="6093690"/>
                <a:ext cx="208752" cy="178189"/>
              </a:xfrm>
              <a:prstGeom prst="rect">
                <a:avLst/>
              </a:prstGeom>
              <a:blipFill>
                <a:blip r:embed="rId3"/>
                <a:stretch>
                  <a:fillRect l="-28571" r="-14286" b="-379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68EA940E-4AB6-D85A-EC19-2810697A3B84}"/>
              </a:ext>
            </a:extLst>
          </p:cNvPr>
          <p:cNvSpPr txBox="1"/>
          <p:nvPr/>
        </p:nvSpPr>
        <p:spPr>
          <a:xfrm>
            <a:off x="7294270" y="5833319"/>
            <a:ext cx="327413" cy="35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8A18B4B3-668A-2EC9-357B-6D5354AB0AC0}"/>
              </a:ext>
            </a:extLst>
          </p:cNvPr>
          <p:cNvCxnSpPr>
            <a:endCxn id="81" idx="7"/>
          </p:cNvCxnSpPr>
          <p:nvPr/>
        </p:nvCxnSpPr>
        <p:spPr>
          <a:xfrm flipV="1">
            <a:off x="7556431" y="6021945"/>
            <a:ext cx="534123" cy="72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37DA8D0D-B947-577E-C56B-44851423B3C2}"/>
              </a:ext>
            </a:extLst>
          </p:cNvPr>
          <p:cNvCxnSpPr>
            <a:stCxn id="56" idx="7"/>
            <a:endCxn id="82" idx="5"/>
          </p:cNvCxnSpPr>
          <p:nvPr/>
        </p:nvCxnSpPr>
        <p:spPr>
          <a:xfrm flipH="1">
            <a:off x="8448220" y="4226092"/>
            <a:ext cx="7600" cy="18314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5234F726-D497-976E-163D-8A10DB2DAA94}"/>
              </a:ext>
            </a:extLst>
          </p:cNvPr>
          <p:cNvCxnSpPr>
            <a:cxnSpLocks/>
            <a:stCxn id="55" idx="5"/>
            <a:endCxn id="81" idx="6"/>
          </p:cNvCxnSpPr>
          <p:nvPr/>
        </p:nvCxnSpPr>
        <p:spPr>
          <a:xfrm>
            <a:off x="8096275" y="3935391"/>
            <a:ext cx="3323" cy="2107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EB604831-71B4-A365-EDFC-8BF869BB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Our </a:t>
            </a:r>
            <a:r>
              <a:rPr lang="en-GB" sz="4000" b="1" dirty="0"/>
              <a:t>model </a:t>
            </a:r>
            <a:r>
              <a:rPr lang="en-GB" sz="4000" dirty="0"/>
              <a:t> and its numerical </a:t>
            </a:r>
            <a:r>
              <a:rPr lang="en-GB" sz="4000" b="1" dirty="0"/>
              <a:t>implementation</a:t>
            </a:r>
            <a:endParaRPr lang="it-IT" sz="4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122553-095D-B3FA-37A7-25C294C5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9</a:t>
            </a:fld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3605D90-A3BC-CFB5-6FA8-2C90C29DF6CD}"/>
              </a:ext>
            </a:extLst>
          </p:cNvPr>
          <p:cNvCxnSpPr/>
          <p:nvPr/>
        </p:nvCxnSpPr>
        <p:spPr>
          <a:xfrm flipV="1">
            <a:off x="7555450" y="1755795"/>
            <a:ext cx="0" cy="2876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18C94D80-7D06-84E9-2242-055030F1F961}"/>
              </a:ext>
            </a:extLst>
          </p:cNvPr>
          <p:cNvCxnSpPr/>
          <p:nvPr/>
        </p:nvCxnSpPr>
        <p:spPr>
          <a:xfrm>
            <a:off x="7555450" y="2092925"/>
            <a:ext cx="32480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e 40">
            <a:extLst>
              <a:ext uri="{FF2B5EF4-FFF2-40B4-BE49-F238E27FC236}">
                <a16:creationId xmlns:a16="http://schemas.microsoft.com/office/drawing/2014/main" id="{D56FAAAE-910E-D901-7786-444AB9A918E2}"/>
              </a:ext>
            </a:extLst>
          </p:cNvPr>
          <p:cNvSpPr/>
          <p:nvPr/>
        </p:nvSpPr>
        <p:spPr>
          <a:xfrm>
            <a:off x="7524567" y="3891849"/>
            <a:ext cx="61763" cy="586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7B4630BC-9364-1F29-AD63-2B5A91A8462A}"/>
              </a:ext>
            </a:extLst>
          </p:cNvPr>
          <p:cNvSpPr/>
          <p:nvPr/>
        </p:nvSpPr>
        <p:spPr>
          <a:xfrm>
            <a:off x="7524567" y="3385267"/>
            <a:ext cx="61763" cy="5862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87FF744A-182F-CD94-A735-A43A2B1E4F55}"/>
              </a:ext>
            </a:extLst>
          </p:cNvPr>
          <p:cNvSpPr/>
          <p:nvPr/>
        </p:nvSpPr>
        <p:spPr>
          <a:xfrm>
            <a:off x="7524567" y="2174445"/>
            <a:ext cx="61763" cy="5862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F4DAAB1A-5025-2CA0-AA33-E9CC4BDAD53D}"/>
              </a:ext>
            </a:extLst>
          </p:cNvPr>
          <p:cNvCxnSpPr>
            <a:stCxn id="41" idx="7"/>
          </p:cNvCxnSpPr>
          <p:nvPr/>
        </p:nvCxnSpPr>
        <p:spPr>
          <a:xfrm flipV="1">
            <a:off x="7577286" y="3900212"/>
            <a:ext cx="3307376" cy="2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5A4EF8E3-3D70-D26A-283C-70D52FBFF75F}"/>
              </a:ext>
            </a:extLst>
          </p:cNvPr>
          <p:cNvCxnSpPr>
            <a:stCxn id="42" idx="7"/>
          </p:cNvCxnSpPr>
          <p:nvPr/>
        </p:nvCxnSpPr>
        <p:spPr>
          <a:xfrm>
            <a:off x="7577285" y="3393852"/>
            <a:ext cx="1196170" cy="12389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3C1318CB-585A-34B7-0FD4-BA4B3B5C1DC8}"/>
              </a:ext>
            </a:extLst>
          </p:cNvPr>
          <p:cNvCxnSpPr>
            <a:stCxn id="43" idx="7"/>
          </p:cNvCxnSpPr>
          <p:nvPr/>
        </p:nvCxnSpPr>
        <p:spPr>
          <a:xfrm>
            <a:off x="7577286" y="2183030"/>
            <a:ext cx="952567" cy="239571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B400514-5599-961C-5FCA-13CC3E2B120D}"/>
              </a:ext>
            </a:extLst>
          </p:cNvPr>
          <p:cNvSpPr txBox="1"/>
          <p:nvPr/>
        </p:nvSpPr>
        <p:spPr>
          <a:xfrm>
            <a:off x="10688427" y="2066629"/>
            <a:ext cx="284200" cy="30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h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CE1B435-C9F8-0A98-8B54-5BA7EAC42368}"/>
              </a:ext>
            </a:extLst>
          </p:cNvPr>
          <p:cNvSpPr txBox="1"/>
          <p:nvPr/>
        </p:nvSpPr>
        <p:spPr>
          <a:xfrm>
            <a:off x="7293287" y="1690688"/>
            <a:ext cx="283998" cy="30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1FD19A34-C7C2-F543-2777-0F8046DBF8F3}"/>
                  </a:ext>
                </a:extLst>
              </p:cNvPr>
              <p:cNvSpPr txBox="1"/>
              <p:nvPr/>
            </p:nvSpPr>
            <p:spPr>
              <a:xfrm>
                <a:off x="6675505" y="3774814"/>
                <a:ext cx="716254" cy="175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1FD19A34-C7C2-F543-2777-0F8046DBF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505" y="3774814"/>
                <a:ext cx="716254" cy="175409"/>
              </a:xfrm>
              <a:prstGeom prst="rect">
                <a:avLst/>
              </a:prstGeom>
              <a:blipFill>
                <a:blip r:embed="rId4"/>
                <a:stretch>
                  <a:fillRect l="-8475" r="-21186" b="-620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91C773E8-CE6A-F18E-07A7-0EC72AD17E66}"/>
                  </a:ext>
                </a:extLst>
              </p:cNvPr>
              <p:cNvSpPr txBox="1"/>
              <p:nvPr/>
            </p:nvSpPr>
            <p:spPr>
              <a:xfrm>
                <a:off x="6679305" y="3284776"/>
                <a:ext cx="726640" cy="17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91C773E8-CE6A-F18E-07A7-0EC72AD17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305" y="3284776"/>
                <a:ext cx="726640" cy="178189"/>
              </a:xfrm>
              <a:prstGeom prst="rect">
                <a:avLst/>
              </a:prstGeom>
              <a:blipFill>
                <a:blip r:embed="rId5"/>
                <a:stretch>
                  <a:fillRect l="-8403" r="-19328" b="-586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08069CE5-7B3A-AF81-A50B-B0D4AAB49226}"/>
                  </a:ext>
                </a:extLst>
              </p:cNvPr>
              <p:cNvSpPr txBox="1"/>
              <p:nvPr/>
            </p:nvSpPr>
            <p:spPr>
              <a:xfrm>
                <a:off x="6675541" y="2093935"/>
                <a:ext cx="726641" cy="17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08069CE5-7B3A-AF81-A50B-B0D4AAB49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541" y="2093935"/>
                <a:ext cx="726641" cy="178189"/>
              </a:xfrm>
              <a:prstGeom prst="rect">
                <a:avLst/>
              </a:prstGeom>
              <a:blipFill>
                <a:blip r:embed="rId6"/>
                <a:stretch>
                  <a:fillRect l="-8403" r="-20168" b="-5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e 54">
            <a:extLst>
              <a:ext uri="{FF2B5EF4-FFF2-40B4-BE49-F238E27FC236}">
                <a16:creationId xmlns:a16="http://schemas.microsoft.com/office/drawing/2014/main" id="{B5D1EEC7-8C73-6428-8C55-8F0BF855CA22}"/>
              </a:ext>
            </a:extLst>
          </p:cNvPr>
          <p:cNvSpPr/>
          <p:nvPr/>
        </p:nvSpPr>
        <p:spPr>
          <a:xfrm>
            <a:off x="8004091" y="3843207"/>
            <a:ext cx="108000" cy="108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FB6E04E3-50E5-FA9A-13E9-402810917B54}"/>
              </a:ext>
            </a:extLst>
          </p:cNvPr>
          <p:cNvSpPr/>
          <p:nvPr/>
        </p:nvSpPr>
        <p:spPr>
          <a:xfrm>
            <a:off x="8363636" y="4210276"/>
            <a:ext cx="108000" cy="108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CEECB4F3-0F02-3E9A-FAB0-27B8C8D84B3B}"/>
              </a:ext>
            </a:extLst>
          </p:cNvPr>
          <p:cNvCxnSpPr/>
          <p:nvPr/>
        </p:nvCxnSpPr>
        <p:spPr>
          <a:xfrm flipV="1">
            <a:off x="7556431" y="4714008"/>
            <a:ext cx="0" cy="1315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E6DE1EFC-61F9-40BF-A8CD-B5D5E44115E0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7556431" y="6029221"/>
            <a:ext cx="3510096" cy="5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112550E3-295D-0828-BD9E-2F1D5C0C5637}"/>
              </a:ext>
            </a:extLst>
          </p:cNvPr>
          <p:cNvSpPr txBox="1"/>
          <p:nvPr/>
        </p:nvSpPr>
        <p:spPr>
          <a:xfrm>
            <a:off x="7189065" y="4612891"/>
            <a:ext cx="389203" cy="35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</a:t>
            </a:r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636BBB93-E306-DDB4-AF74-25C5CF4F5FA6}"/>
              </a:ext>
            </a:extLst>
          </p:cNvPr>
          <p:cNvSpPr/>
          <p:nvPr/>
        </p:nvSpPr>
        <p:spPr>
          <a:xfrm>
            <a:off x="8037835" y="6013360"/>
            <a:ext cx="61763" cy="586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10058F8D-7883-A12D-D145-00C8D12A7C12}"/>
              </a:ext>
            </a:extLst>
          </p:cNvPr>
          <p:cNvSpPr/>
          <p:nvPr/>
        </p:nvSpPr>
        <p:spPr>
          <a:xfrm>
            <a:off x="8395502" y="6007512"/>
            <a:ext cx="61763" cy="586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sellaDiTesto 83">
                <a:extLst>
                  <a:ext uri="{FF2B5EF4-FFF2-40B4-BE49-F238E27FC236}">
                    <a16:creationId xmlns:a16="http://schemas.microsoft.com/office/drawing/2014/main" id="{69FE00EE-7494-A787-56AE-A75DDA2FABDA}"/>
                  </a:ext>
                </a:extLst>
              </p:cNvPr>
              <p:cNvSpPr txBox="1"/>
              <p:nvPr/>
            </p:nvSpPr>
            <p:spPr>
              <a:xfrm>
                <a:off x="8352889" y="6087842"/>
                <a:ext cx="232693" cy="2096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84" name="CasellaDiTesto 83">
                <a:extLst>
                  <a:ext uri="{FF2B5EF4-FFF2-40B4-BE49-F238E27FC236}">
                    <a16:creationId xmlns:a16="http://schemas.microsoft.com/office/drawing/2014/main" id="{69FE00EE-7494-A787-56AE-A75DDA2FA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889" y="6087842"/>
                <a:ext cx="232693" cy="209607"/>
              </a:xfrm>
              <a:prstGeom prst="rect">
                <a:avLst/>
              </a:prstGeom>
              <a:blipFill>
                <a:blip r:embed="rId7"/>
                <a:stretch>
                  <a:fillRect l="-21053" r="-10526" b="-176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9314E141-AB33-409F-5F09-7144D610832E}"/>
              </a:ext>
            </a:extLst>
          </p:cNvPr>
          <p:cNvSpPr txBox="1"/>
          <p:nvPr/>
        </p:nvSpPr>
        <p:spPr>
          <a:xfrm>
            <a:off x="10885645" y="6029221"/>
            <a:ext cx="284199" cy="305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h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2209A6B1-A3A9-37DC-DA91-5A7B10CEC7AE}"/>
              </a:ext>
            </a:extLst>
          </p:cNvPr>
          <p:cNvCxnSpPr>
            <a:cxnSpLocks/>
          </p:cNvCxnSpPr>
          <p:nvPr/>
        </p:nvCxnSpPr>
        <p:spPr>
          <a:xfrm flipV="1">
            <a:off x="8110740" y="5652860"/>
            <a:ext cx="337480" cy="4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E90C2B3E-009C-E2D7-6C33-751623D0979D}"/>
              </a:ext>
            </a:extLst>
          </p:cNvPr>
          <p:cNvSpPr txBox="1"/>
          <p:nvPr/>
        </p:nvSpPr>
        <p:spPr>
          <a:xfrm>
            <a:off x="7294270" y="5473197"/>
            <a:ext cx="327413" cy="35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8A64DA9E-C6F1-B187-52E4-8ECF23D84837}"/>
              </a:ext>
            </a:extLst>
          </p:cNvPr>
          <p:cNvSpPr txBox="1"/>
          <p:nvPr/>
        </p:nvSpPr>
        <p:spPr>
          <a:xfrm>
            <a:off x="670326" y="3016960"/>
            <a:ext cx="4846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algn="ctr"/>
            <a:endParaRPr lang="en-GB" b="0" i="0" dirty="0">
              <a:latin typeface="Cambria Math" panose="02040503050406030204" pitchFamily="18" charset="0"/>
            </a:endParaRPr>
          </a:p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95271D4-1A64-6CBC-5F8E-EFA25E64954B}"/>
                  </a:ext>
                </a:extLst>
              </p:cNvPr>
              <p:cNvSpPr txBox="1"/>
              <p:nvPr/>
            </p:nvSpPr>
            <p:spPr>
              <a:xfrm>
                <a:off x="2236591" y="4248529"/>
                <a:ext cx="4198522" cy="37850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it-IT" sz="2400" b="1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95271D4-1A64-6CBC-5F8E-EFA25E649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591" y="4248529"/>
                <a:ext cx="4198522" cy="378502"/>
              </a:xfrm>
              <a:prstGeom prst="rect">
                <a:avLst/>
              </a:prstGeom>
              <a:blipFill>
                <a:blip r:embed="rId10"/>
                <a:stretch>
                  <a:fillRect l="-1009" t="-16418" b="-10448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7B8711F-4CB0-B9AE-ED40-910B7553E060}"/>
                  </a:ext>
                </a:extLst>
              </p:cNvPr>
              <p:cNvSpPr txBox="1"/>
              <p:nvPr/>
            </p:nvSpPr>
            <p:spPr>
              <a:xfrm>
                <a:off x="1357030" y="3292201"/>
                <a:ext cx="4752135" cy="37850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GB" sz="2400" b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𝐡</m:t>
                      </m:r>
                    </m:oMath>
                  </m:oMathPara>
                </a14:m>
                <a:endParaRPr lang="it-IT" sz="2400" b="1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7B8711F-4CB0-B9AE-ED40-910B7553E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030" y="3292201"/>
                <a:ext cx="4752135" cy="378502"/>
              </a:xfrm>
              <a:prstGeom prst="rect">
                <a:avLst/>
              </a:prstGeom>
              <a:blipFill>
                <a:blip r:embed="rId11"/>
                <a:stretch>
                  <a:fillRect l="-893" t="-14925" r="-893" b="-10448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4B0FCC1-71A5-4AAD-1C87-C5F22B1C9FA9}"/>
                  </a:ext>
                </a:extLst>
              </p:cNvPr>
              <p:cNvSpPr txBox="1"/>
              <p:nvPr/>
            </p:nvSpPr>
            <p:spPr>
              <a:xfrm>
                <a:off x="838200" y="2291579"/>
                <a:ext cx="5084255" cy="39600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GB" sz="2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it-IT" sz="2400" b="1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4B0FCC1-71A5-4AAD-1C87-C5F22B1C9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91579"/>
                <a:ext cx="5084255" cy="396000"/>
              </a:xfrm>
              <a:prstGeom prst="rect">
                <a:avLst/>
              </a:prstGeom>
              <a:blipFill>
                <a:blip r:embed="rId12"/>
                <a:stretch>
                  <a:fillRect t="-15714" b="-5714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65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90" grpId="0"/>
      <p:bldP spid="41" grpId="0" animBg="1"/>
      <p:bldP spid="42" grpId="0" animBg="1"/>
      <p:bldP spid="43" grpId="0" animBg="1"/>
      <p:bldP spid="50" grpId="0"/>
      <p:bldP spid="51" grpId="0"/>
      <p:bldP spid="52" grpId="0"/>
      <p:bldP spid="53" grpId="0"/>
      <p:bldP spid="54" grpId="0"/>
      <p:bldP spid="55" grpId="0" animBg="1"/>
      <p:bldP spid="56" grpId="0" animBg="1"/>
      <p:bldP spid="80" grpId="0"/>
      <p:bldP spid="81" grpId="0" animBg="1"/>
      <p:bldP spid="82" grpId="0" animBg="1"/>
      <p:bldP spid="84" grpId="0"/>
      <p:bldP spid="85" grpId="0"/>
      <p:bldP spid="91" grpId="0"/>
      <p:bldP spid="3" grpId="0" animBg="1"/>
      <p:bldP spid="5" grpId="0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2553</TotalTime>
  <Words>2756</Words>
  <Application>Microsoft Office PowerPoint</Application>
  <PresentationFormat>Widescreen</PresentationFormat>
  <Paragraphs>351</Paragraphs>
  <Slides>28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Tema di Office</vt:lpstr>
      <vt:lpstr>Ladder lattice antiferromagnet</vt:lpstr>
      <vt:lpstr>Presentazione standard di PowerPoint</vt:lpstr>
      <vt:lpstr> Introduction: strongly interacting electrons</vt:lpstr>
      <vt:lpstr> Introduction: strongly interacting electrons</vt:lpstr>
      <vt:lpstr>Presentazione standard di PowerPoint</vt:lpstr>
      <vt:lpstr>Our model  and its numerical implementation</vt:lpstr>
      <vt:lpstr>Our model  and its numerical implementation</vt:lpstr>
      <vt:lpstr>Our model  and its numerical implementation</vt:lpstr>
      <vt:lpstr>Our model  and its numerical implementation</vt:lpstr>
      <vt:lpstr>Presentazione standard di PowerPoint</vt:lpstr>
      <vt:lpstr>Lanczos algorithm for the GS eigenvalue</vt:lpstr>
      <vt:lpstr>Presentazione standard di PowerPoint</vt:lpstr>
      <vt:lpstr>  J_⊥=0  and  J_∥=0</vt:lpstr>
      <vt:lpstr>Presentazione standard di PowerPoint</vt:lpstr>
      <vt:lpstr>J_∥≪J_⊥: Effective Hamiltonian of hopping bosons</vt:lpstr>
      <vt:lpstr>Effective Hamiltonian of hopping bosons</vt:lpstr>
      <vt:lpstr>Effective Hamiltonian of hopping bosons</vt:lpstr>
      <vt:lpstr>Presentazione standard di PowerPoint</vt:lpstr>
      <vt:lpstr>Study of the magnetization </vt:lpstr>
      <vt:lpstr>Presentazione standard di PowerPoint</vt:lpstr>
      <vt:lpstr>Magnetization for J_⊥=0 </vt:lpstr>
      <vt:lpstr>Presentazione standard di PowerPoint</vt:lpstr>
      <vt:lpstr>Magnetization for J_∥=0 </vt:lpstr>
      <vt:lpstr>Presentazione standard di PowerPoint</vt:lpstr>
      <vt:lpstr>Triangular ladder and limit cases</vt:lpstr>
      <vt:lpstr>Magnetization for J_⊥=0 </vt:lpstr>
      <vt:lpstr>Magnetization for J_∥=0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davide bernocco</dc:creator>
  <cp:lastModifiedBy>davide bernocco</cp:lastModifiedBy>
  <cp:revision>45</cp:revision>
  <dcterms:created xsi:type="dcterms:W3CDTF">2024-06-06T09:55:09Z</dcterms:created>
  <dcterms:modified xsi:type="dcterms:W3CDTF">2025-06-20T15:49:33Z</dcterms:modified>
</cp:coreProperties>
</file>