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32"/>
  </p:notesMasterIdLst>
  <p:sldIdLst>
    <p:sldId id="256" r:id="rId2"/>
    <p:sldId id="257" r:id="rId3"/>
    <p:sldId id="326" r:id="rId4"/>
    <p:sldId id="313" r:id="rId5"/>
    <p:sldId id="315" r:id="rId6"/>
    <p:sldId id="317" r:id="rId7"/>
    <p:sldId id="321" r:id="rId8"/>
    <p:sldId id="318" r:id="rId9"/>
    <p:sldId id="314" r:id="rId10"/>
    <p:sldId id="298" r:id="rId11"/>
    <p:sldId id="299" r:id="rId12"/>
    <p:sldId id="300" r:id="rId13"/>
    <p:sldId id="303" r:id="rId14"/>
    <p:sldId id="304" r:id="rId15"/>
    <p:sldId id="316" r:id="rId16"/>
    <p:sldId id="325" r:id="rId17"/>
    <p:sldId id="328" r:id="rId18"/>
    <p:sldId id="309" r:id="rId19"/>
    <p:sldId id="322" r:id="rId20"/>
    <p:sldId id="306" r:id="rId21"/>
    <p:sldId id="305" r:id="rId22"/>
    <p:sldId id="307" r:id="rId23"/>
    <p:sldId id="308" r:id="rId24"/>
    <p:sldId id="311" r:id="rId25"/>
    <p:sldId id="312" r:id="rId26"/>
    <p:sldId id="323" r:id="rId27"/>
    <p:sldId id="324" r:id="rId28"/>
    <p:sldId id="267" r:id="rId29"/>
    <p:sldId id="266" r:id="rId30"/>
    <p:sldId id="276"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21" autoAdjust="0"/>
    <p:restoredTop sz="94660"/>
  </p:normalViewPr>
  <p:slideViewPr>
    <p:cSldViewPr snapToGrid="0">
      <p:cViewPr varScale="1">
        <p:scale>
          <a:sx n="82" d="100"/>
          <a:sy n="82" d="100"/>
        </p:scale>
        <p:origin x="586" y="58"/>
      </p:cViewPr>
      <p:guideLst/>
    </p:cSldViewPr>
  </p:slideViewPr>
  <p:notesTextViewPr>
    <p:cViewPr>
      <p:scale>
        <a:sx n="1" d="1"/>
        <a:sy n="1" d="1"/>
      </p:scale>
      <p:origin x="0" y="0"/>
    </p:cViewPr>
  </p:notesTextViewPr>
  <p:notesViewPr>
    <p:cSldViewPr snapToGrid="0">
      <p:cViewPr>
        <p:scale>
          <a:sx n="80" d="100"/>
          <a:sy n="80" d="100"/>
        </p:scale>
        <p:origin x="2832" y="-41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97E91-A181-4CC0-9F10-7606E72F2729}" type="datetimeFigureOut">
              <a:rPr lang="it-IT" smtClean="0"/>
              <a:t>23/06/2025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02E52-8812-4028-A227-4DE50D755FFE}" type="slidenum">
              <a:rPr lang="it-IT" smtClean="0"/>
              <a:t>‹N›</a:t>
            </a:fld>
            <a:endParaRPr lang="it-IT"/>
          </a:p>
        </p:txBody>
      </p:sp>
    </p:spTree>
    <p:extLst>
      <p:ext uri="{BB962C8B-B14F-4D97-AF65-F5344CB8AC3E}">
        <p14:creationId xmlns:p14="http://schemas.microsoft.com/office/powerpoint/2010/main" val="62872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1</a:t>
            </a:fld>
            <a:endParaRPr lang="it-IT"/>
          </a:p>
        </p:txBody>
      </p:sp>
    </p:spTree>
    <p:extLst>
      <p:ext uri="{BB962C8B-B14F-4D97-AF65-F5344CB8AC3E}">
        <p14:creationId xmlns:p14="http://schemas.microsoft.com/office/powerpoint/2010/main" val="417349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Along with first images) </a:t>
            </a:r>
            <a:r>
              <a:rPr lang="it-IT" dirty="0" err="1"/>
              <a:t>Briefly</a:t>
            </a:r>
            <a:r>
              <a:rPr lang="it-IT" dirty="0"/>
              <a:t> </a:t>
            </a:r>
            <a:r>
              <a:rPr lang="it-IT" dirty="0" err="1"/>
              <a:t>describe</a:t>
            </a:r>
            <a:r>
              <a:rPr lang="it-IT" dirty="0"/>
              <a:t> the </a:t>
            </a:r>
            <a:r>
              <a:rPr lang="it-IT" dirty="0" err="1"/>
              <a:t>algorithm</a:t>
            </a:r>
            <a:r>
              <a:rPr lang="it-IT" dirty="0"/>
              <a:t> for the tri-</a:t>
            </a:r>
            <a:r>
              <a:rPr lang="it-IT" dirty="0" err="1"/>
              <a:t>diagonalization</a:t>
            </a:r>
            <a:r>
              <a:rPr lang="it-IT" dirty="0"/>
              <a:t> of a </a:t>
            </a:r>
            <a:r>
              <a:rPr lang="it-IT" dirty="0" err="1"/>
              <a:t>matrix</a:t>
            </a:r>
            <a:r>
              <a:rPr lang="it-IT" dirty="0"/>
              <a:t> </a:t>
            </a:r>
            <a:r>
              <a:rPr lang="it-IT" dirty="0" err="1"/>
              <a:t>through</a:t>
            </a:r>
            <a:r>
              <a:rPr lang="it-IT" dirty="0"/>
              <a:t> the </a:t>
            </a:r>
            <a:r>
              <a:rPr lang="it-IT" dirty="0" err="1"/>
              <a:t>particular</a:t>
            </a:r>
            <a:r>
              <a:rPr lang="it-IT" dirty="0"/>
              <a:t> </a:t>
            </a:r>
            <a:r>
              <a:rPr lang="it-IT" dirty="0" err="1"/>
              <a:t>projection</a:t>
            </a:r>
            <a:r>
              <a:rPr lang="it-IT" dirty="0"/>
              <a:t> technique </a:t>
            </a:r>
            <a:r>
              <a:rPr lang="it-IT" dirty="0" err="1"/>
              <a:t>developed</a:t>
            </a:r>
            <a:r>
              <a:rPr lang="it-IT" dirty="0"/>
              <a:t> by </a:t>
            </a:r>
            <a:r>
              <a:rPr lang="it-IT" dirty="0" err="1"/>
              <a:t>Lanczos</a:t>
            </a:r>
            <a:r>
              <a:rPr lang="it-IT" dirty="0"/>
              <a:t>.</a:t>
            </a:r>
          </a:p>
          <a:p>
            <a:endParaRPr lang="it-IT" dirty="0"/>
          </a:p>
          <a:p>
            <a:r>
              <a:rPr lang="it-IT" dirty="0"/>
              <a:t>(-&gt; After the first images) First plot: n° of </a:t>
            </a:r>
            <a:r>
              <a:rPr lang="it-IT" dirty="0" err="1"/>
              <a:t>Lanzos</a:t>
            </a:r>
            <a:r>
              <a:rPr lang="it-IT" dirty="0"/>
              <a:t> steps for an </a:t>
            </a:r>
            <a:r>
              <a:rPr lang="it-IT" dirty="0" err="1"/>
              <a:t>optimal</a:t>
            </a:r>
            <a:r>
              <a:rPr lang="it-IT" dirty="0"/>
              <a:t> </a:t>
            </a:r>
            <a:r>
              <a:rPr lang="it-IT" dirty="0" err="1"/>
              <a:t>accuracy</a:t>
            </a:r>
            <a:r>
              <a:rPr lang="it-IT" dirty="0"/>
              <a:t> on the GS </a:t>
            </a:r>
            <a:r>
              <a:rPr lang="it-IT" dirty="0" err="1"/>
              <a:t>eigenvalue</a:t>
            </a:r>
            <a:r>
              <a:rPr lang="it-IT" dirty="0"/>
              <a:t>.</a:t>
            </a:r>
          </a:p>
          <a:p>
            <a:r>
              <a:rPr lang="it-IT" dirty="0"/>
              <a:t> Second plot: compare the </a:t>
            </a:r>
            <a:r>
              <a:rPr lang="it-IT" dirty="0" err="1"/>
              <a:t>results</a:t>
            </a:r>
            <a:r>
              <a:rPr lang="it-IT" dirty="0"/>
              <a:t> from </a:t>
            </a:r>
            <a:r>
              <a:rPr lang="it-IT" dirty="0" err="1"/>
              <a:t>my</a:t>
            </a:r>
            <a:r>
              <a:rPr lang="it-IT" dirty="0"/>
              <a:t> personal </a:t>
            </a:r>
            <a:r>
              <a:rPr lang="it-IT" dirty="0" err="1"/>
              <a:t>implementation</a:t>
            </a:r>
            <a:r>
              <a:rPr lang="it-IT" dirty="0"/>
              <a:t> of </a:t>
            </a:r>
            <a:r>
              <a:rPr lang="it-IT" dirty="0" err="1"/>
              <a:t>Lanczos</a:t>
            </a:r>
            <a:r>
              <a:rPr lang="it-IT" dirty="0"/>
              <a:t> </a:t>
            </a:r>
            <a:r>
              <a:rPr lang="it-IT" dirty="0" err="1"/>
              <a:t>algorithm</a:t>
            </a:r>
            <a:r>
              <a:rPr lang="it-IT" dirty="0"/>
              <a:t> with the </a:t>
            </a:r>
            <a:r>
              <a:rPr lang="it-IT" dirty="0" err="1"/>
              <a:t>ones</a:t>
            </a:r>
            <a:r>
              <a:rPr lang="it-IT" dirty="0"/>
              <a:t> from the </a:t>
            </a:r>
            <a:r>
              <a:rPr lang="it-IT" dirty="0" err="1"/>
              <a:t>built</a:t>
            </a:r>
            <a:r>
              <a:rPr lang="it-IT" dirty="0"/>
              <a:t>-in </a:t>
            </a:r>
            <a:r>
              <a:rPr lang="it-IT" dirty="0" err="1"/>
              <a:t>diagonalization</a:t>
            </a:r>
            <a:r>
              <a:rPr lang="it-IT" dirty="0"/>
              <a:t> </a:t>
            </a:r>
            <a:r>
              <a:rPr lang="it-IT" dirty="0" err="1"/>
              <a:t>functions</a:t>
            </a:r>
            <a:r>
              <a:rPr lang="it-IT" dirty="0"/>
              <a:t> in </a:t>
            </a:r>
            <a:r>
              <a:rPr lang="it-IT" dirty="0" err="1"/>
              <a:t>python</a:t>
            </a:r>
            <a:r>
              <a:rPr lang="it-IT" dirty="0"/>
              <a:t> for the GS </a:t>
            </a:r>
            <a:r>
              <a:rPr lang="it-IT" dirty="0" err="1"/>
              <a:t>eigenvalue</a:t>
            </a:r>
            <a:r>
              <a:rPr lang="it-IT" dirty="0"/>
              <a:t>. </a:t>
            </a:r>
            <a:r>
              <a:rPr lang="it-IT" dirty="0" err="1"/>
              <a:t>It</a:t>
            </a:r>
            <a:r>
              <a:rPr lang="it-IT" dirty="0"/>
              <a:t> </a:t>
            </a:r>
            <a:r>
              <a:rPr lang="it-IT" dirty="0" err="1"/>
              <a:t>is</a:t>
            </a:r>
            <a:r>
              <a:rPr lang="it-IT" dirty="0"/>
              <a:t> </a:t>
            </a:r>
            <a:r>
              <a:rPr lang="it-IT" dirty="0" err="1"/>
              <a:t>indeed</a:t>
            </a:r>
            <a:r>
              <a:rPr lang="it-IT" dirty="0"/>
              <a:t> more </a:t>
            </a:r>
            <a:r>
              <a:rPr lang="it-IT" dirty="0" err="1"/>
              <a:t>efficient</a:t>
            </a:r>
            <a:r>
              <a:rPr lang="it-IT" dirty="0"/>
              <a:t> the Self-Made </a:t>
            </a:r>
            <a:r>
              <a:rPr lang="it-IT" dirty="0" err="1"/>
              <a:t>Lanczos</a:t>
            </a:r>
            <a:r>
              <a:rPr lang="it-IT" dirty="0"/>
              <a:t> in </a:t>
            </a:r>
            <a:r>
              <a:rPr lang="it-IT" dirty="0" err="1"/>
              <a:t>this</a:t>
            </a:r>
            <a:r>
              <a:rPr lang="it-IT" dirty="0"/>
              <a:t> case, </a:t>
            </a:r>
            <a:r>
              <a:rPr lang="it-IT" dirty="0" err="1"/>
              <a:t>but</a:t>
            </a:r>
            <a:r>
              <a:rPr lang="it-IT" dirty="0"/>
              <a:t> </a:t>
            </a:r>
            <a:r>
              <a:rPr lang="it-IT" dirty="0" err="1"/>
              <a:t>when</a:t>
            </a:r>
            <a:r>
              <a:rPr lang="it-IT" dirty="0"/>
              <a:t> </a:t>
            </a:r>
            <a:r>
              <a:rPr lang="it-IT" dirty="0" err="1"/>
              <a:t>it</a:t>
            </a:r>
            <a:r>
              <a:rPr lang="it-IT" dirty="0"/>
              <a:t> </a:t>
            </a:r>
            <a:r>
              <a:rPr lang="it-IT" dirty="0" err="1"/>
              <a:t>comes</a:t>
            </a:r>
            <a:r>
              <a:rPr lang="it-IT" dirty="0"/>
              <a:t> to more elaborate </a:t>
            </a:r>
            <a:r>
              <a:rPr lang="it-IT" dirty="0" err="1"/>
              <a:t>application</a:t>
            </a:r>
            <a:r>
              <a:rPr lang="it-IT" dirty="0"/>
              <a:t>, the </a:t>
            </a:r>
            <a:r>
              <a:rPr lang="it-IT" dirty="0" err="1"/>
              <a:t>built</a:t>
            </a:r>
            <a:r>
              <a:rPr lang="it-IT" dirty="0"/>
              <a:t>-in </a:t>
            </a:r>
            <a:r>
              <a:rPr lang="it-IT" dirty="0" err="1"/>
              <a:t>function</a:t>
            </a:r>
            <a:r>
              <a:rPr lang="it-IT" dirty="0"/>
              <a:t> compensate with a more </a:t>
            </a:r>
            <a:r>
              <a:rPr lang="it-IT" dirty="0" err="1"/>
              <a:t>efficient</a:t>
            </a:r>
            <a:r>
              <a:rPr lang="it-IT" dirty="0"/>
              <a:t> management of </a:t>
            </a:r>
            <a:r>
              <a:rPr lang="it-IT" dirty="0" err="1"/>
              <a:t>sparce</a:t>
            </a:r>
            <a:r>
              <a:rPr lang="it-IT" dirty="0"/>
              <a:t> </a:t>
            </a:r>
            <a:r>
              <a:rPr lang="it-IT" dirty="0" err="1"/>
              <a:t>memory</a:t>
            </a:r>
            <a:r>
              <a:rPr lang="it-IT" dirty="0"/>
              <a:t> and so the times </a:t>
            </a:r>
            <a:r>
              <a:rPr lang="it-IT" dirty="0" err="1"/>
              <a:t>get</a:t>
            </a:r>
            <a:r>
              <a:rPr lang="it-IT" dirty="0"/>
              <a:t> </a:t>
            </a:r>
            <a:r>
              <a:rPr lang="it-IT" dirty="0" err="1"/>
              <a:t>very</a:t>
            </a:r>
            <a:r>
              <a:rPr lang="it-IT" dirty="0"/>
              <a:t> </a:t>
            </a:r>
            <a:r>
              <a:rPr lang="it-IT" dirty="0" err="1"/>
              <a:t>similar</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10</a:t>
            </a:fld>
            <a:endParaRPr lang="it-IT"/>
          </a:p>
        </p:txBody>
      </p:sp>
    </p:spTree>
    <p:extLst>
      <p:ext uri="{BB962C8B-B14F-4D97-AF65-F5344CB8AC3E}">
        <p14:creationId xmlns:p14="http://schemas.microsoft.com/office/powerpoint/2010/main" val="324822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11</a:t>
            </a:fld>
            <a:endParaRPr lang="it-IT"/>
          </a:p>
        </p:txBody>
      </p:sp>
    </p:spTree>
    <p:extLst>
      <p:ext uri="{BB962C8B-B14F-4D97-AF65-F5344CB8AC3E}">
        <p14:creationId xmlns:p14="http://schemas.microsoft.com/office/powerpoint/2010/main" val="4189424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Briefly</a:t>
            </a:r>
            <a:r>
              <a:rPr lang="it-IT" dirty="0"/>
              <a:t> </a:t>
            </a:r>
            <a:r>
              <a:rPr lang="it-IT" dirty="0" err="1"/>
              <a:t>present</a:t>
            </a:r>
            <a:r>
              <a:rPr lang="it-IT" dirty="0"/>
              <a:t> the </a:t>
            </a:r>
            <a:r>
              <a:rPr lang="it-IT" dirty="0" err="1"/>
              <a:t>two</a:t>
            </a:r>
            <a:r>
              <a:rPr lang="it-IT" dirty="0"/>
              <a:t> </a:t>
            </a:r>
            <a:r>
              <a:rPr lang="it-IT" dirty="0" err="1"/>
              <a:t>extremum</a:t>
            </a:r>
            <a:r>
              <a:rPr lang="it-IT" dirty="0"/>
              <a:t> </a:t>
            </a:r>
            <a:r>
              <a:rPr lang="it-IT" dirty="0" err="1"/>
              <a:t>cases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12</a:t>
            </a:fld>
            <a:endParaRPr lang="it-IT"/>
          </a:p>
        </p:txBody>
      </p:sp>
    </p:spTree>
    <p:extLst>
      <p:ext uri="{BB962C8B-B14F-4D97-AF65-F5344CB8AC3E}">
        <p14:creationId xmlns:p14="http://schemas.microsoft.com/office/powerpoint/2010/main" val="235556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13</a:t>
            </a:fld>
            <a:endParaRPr lang="it-IT"/>
          </a:p>
        </p:txBody>
      </p:sp>
    </p:spTree>
    <p:extLst>
      <p:ext uri="{BB962C8B-B14F-4D97-AF65-F5344CB8AC3E}">
        <p14:creationId xmlns:p14="http://schemas.microsoft.com/office/powerpoint/2010/main" val="2757802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Let’s</a:t>
            </a:r>
            <a:r>
              <a:rPr lang="it-IT" dirty="0"/>
              <a:t> focus on the J||=0 case with </a:t>
            </a:r>
            <a:r>
              <a:rPr lang="it-IT" dirty="0" err="1"/>
              <a:t>uncoupled</a:t>
            </a:r>
            <a:r>
              <a:rPr lang="it-IT" dirty="0"/>
              <a:t> </a:t>
            </a:r>
            <a:r>
              <a:rPr lang="it-IT" dirty="0" err="1"/>
              <a:t>dimers</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14</a:t>
            </a:fld>
            <a:endParaRPr lang="it-IT"/>
          </a:p>
        </p:txBody>
      </p:sp>
    </p:spTree>
    <p:extLst>
      <p:ext uri="{BB962C8B-B14F-4D97-AF65-F5344CB8AC3E}">
        <p14:creationId xmlns:p14="http://schemas.microsoft.com/office/powerpoint/2010/main" val="4196807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 </a:t>
            </a:r>
            <a:r>
              <a:rPr lang="it-IT" dirty="0" err="1"/>
              <a:t>Oss</a:t>
            </a:r>
            <a:r>
              <a:rPr lang="it-IT" dirty="0"/>
              <a:t> after the image) </a:t>
            </a:r>
            <a:r>
              <a:rPr lang="en-GB" dirty="0"/>
              <a:t>We stress that the original triplets are not the appropriate elementary excitations because already in the ground state there is a non-zero number of them admixed. Hence, it does not make sense to refer to a one-, two- or three-triplet state since any eigen state comprises them. Instead, we have to use the elementary excitation resulting from </a:t>
            </a:r>
            <a:r>
              <a:rPr lang="en-GB" dirty="0" err="1"/>
              <a:t>Bogoliubov</a:t>
            </a:r>
            <a:r>
              <a:rPr lang="en-GB" dirty="0"/>
              <a:t> transformations.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15</a:t>
            </a:fld>
            <a:endParaRPr lang="it-IT"/>
          </a:p>
        </p:txBody>
      </p:sp>
    </p:spTree>
    <p:extLst>
      <p:ext uri="{BB962C8B-B14F-4D97-AF65-F5344CB8AC3E}">
        <p14:creationId xmlns:p14="http://schemas.microsoft.com/office/powerpoint/2010/main" val="2957385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After the </a:t>
            </a:r>
            <a:r>
              <a:rPr lang="it-IT" dirty="0" err="1"/>
              <a:t>comment</a:t>
            </a:r>
            <a:r>
              <a:rPr lang="it-IT" dirty="0"/>
              <a:t> on </a:t>
            </a:r>
            <a:r>
              <a:rPr lang="it-IT" dirty="0" err="1"/>
              <a:t>pert</a:t>
            </a:r>
            <a:r>
              <a:rPr lang="it-IT" dirty="0"/>
              <a:t>. Theory) The </a:t>
            </a:r>
            <a:r>
              <a:rPr lang="it-IT" dirty="0" err="1"/>
              <a:t>fact</a:t>
            </a:r>
            <a:r>
              <a:rPr lang="it-IT" dirty="0"/>
              <a:t> </a:t>
            </a:r>
            <a:r>
              <a:rPr lang="it-IT" dirty="0" err="1"/>
              <a:t>that</a:t>
            </a:r>
            <a:r>
              <a:rPr lang="it-IT" dirty="0"/>
              <a:t> I </a:t>
            </a:r>
            <a:r>
              <a:rPr lang="it-IT" dirty="0" err="1"/>
              <a:t>don’t</a:t>
            </a:r>
            <a:r>
              <a:rPr lang="it-IT" dirty="0"/>
              <a:t> </a:t>
            </a:r>
            <a:r>
              <a:rPr lang="it-IT" dirty="0" err="1"/>
              <a:t>get</a:t>
            </a:r>
            <a:r>
              <a:rPr lang="it-IT" dirty="0"/>
              <a:t> a complete </a:t>
            </a:r>
            <a:r>
              <a:rPr lang="it-IT" dirty="0" err="1"/>
              <a:t>deceneracy</a:t>
            </a:r>
            <a:r>
              <a:rPr lang="it-IT" dirty="0"/>
              <a:t>-splitting </a:t>
            </a:r>
            <a:r>
              <a:rPr lang="it-IT" dirty="0" err="1"/>
              <a:t>is</a:t>
            </a:r>
            <a:r>
              <a:rPr lang="it-IT" dirty="0"/>
              <a:t> due to the </a:t>
            </a:r>
            <a:r>
              <a:rPr lang="it-IT" dirty="0" err="1"/>
              <a:t>invariance</a:t>
            </a:r>
            <a:r>
              <a:rPr lang="it-IT" dirty="0"/>
              <a:t> of k by </a:t>
            </a:r>
            <a:r>
              <a:rPr lang="it-IT" dirty="0" err="1"/>
              <a:t>reflection</a:t>
            </a:r>
            <a:r>
              <a:rPr lang="it-IT" dirty="0"/>
              <a:t> (k -&gt; -k). </a:t>
            </a:r>
            <a:r>
              <a:rPr lang="it-IT" dirty="0" err="1"/>
              <a:t>This</a:t>
            </a:r>
            <a:r>
              <a:rPr lang="it-IT" dirty="0"/>
              <a:t> </a:t>
            </a:r>
            <a:r>
              <a:rPr lang="it-IT" dirty="0" err="1"/>
              <a:t>degeneracy</a:t>
            </a:r>
            <a:r>
              <a:rPr lang="it-IT" dirty="0"/>
              <a:t> </a:t>
            </a:r>
            <a:r>
              <a:rPr lang="it-IT" dirty="0" err="1"/>
              <a:t>cannot</a:t>
            </a:r>
            <a:r>
              <a:rPr lang="it-IT" dirty="0"/>
              <a:t> be </a:t>
            </a:r>
            <a:r>
              <a:rPr lang="it-IT" dirty="0" err="1"/>
              <a:t>broken</a:t>
            </a:r>
            <a:r>
              <a:rPr lang="it-IT" dirty="0"/>
              <a:t> by </a:t>
            </a:r>
            <a:r>
              <a:rPr lang="it-IT" dirty="0" err="1"/>
              <a:t>perturbation</a:t>
            </a:r>
            <a:r>
              <a:rPr lang="it-IT" dirty="0"/>
              <a:t> theory, </a:t>
            </a:r>
            <a:r>
              <a:rPr lang="it-IT" dirty="0" err="1"/>
              <a:t>unless</a:t>
            </a:r>
            <a:r>
              <a:rPr lang="it-IT" dirty="0"/>
              <a:t> a </a:t>
            </a:r>
            <a:r>
              <a:rPr lang="it-IT" dirty="0" err="1"/>
              <a:t>proper</a:t>
            </a:r>
            <a:r>
              <a:rPr lang="it-IT" dirty="0"/>
              <a:t> </a:t>
            </a:r>
            <a:r>
              <a:rPr lang="it-IT" dirty="0" err="1"/>
              <a:t>symmetry</a:t>
            </a:r>
            <a:r>
              <a:rPr lang="it-IT" dirty="0"/>
              <a:t> </a:t>
            </a:r>
            <a:r>
              <a:rPr lang="it-IT" dirty="0" err="1"/>
              <a:t>breaker</a:t>
            </a:r>
            <a:r>
              <a:rPr lang="it-IT" dirty="0"/>
              <a:t> </a:t>
            </a:r>
            <a:r>
              <a:rPr lang="it-IT" dirty="0" err="1"/>
              <a:t>is</a:t>
            </a:r>
            <a:r>
              <a:rPr lang="it-IT" dirty="0"/>
              <a:t> </a:t>
            </a:r>
            <a:r>
              <a:rPr lang="it-IT" dirty="0" err="1"/>
              <a:t>introduced</a:t>
            </a:r>
            <a:r>
              <a:rPr lang="it-IT" dirty="0"/>
              <a:t> (ex a </a:t>
            </a:r>
            <a:r>
              <a:rPr lang="it-IT" dirty="0" err="1"/>
              <a:t>magnetic</a:t>
            </a:r>
            <a:r>
              <a:rPr lang="it-IT" dirty="0"/>
              <a:t> field </a:t>
            </a:r>
            <a:r>
              <a:rPr lang="it-IT" dirty="0" err="1"/>
              <a:t>that</a:t>
            </a:r>
            <a:r>
              <a:rPr lang="it-IT" dirty="0"/>
              <a:t> act just </a:t>
            </a:r>
            <a:r>
              <a:rPr lang="it-IT" dirty="0" err="1"/>
              <a:t>at</a:t>
            </a:r>
            <a:r>
              <a:rPr lang="it-IT" dirty="0"/>
              <a:t> the </a:t>
            </a:r>
            <a:r>
              <a:rPr lang="it-IT" dirty="0" err="1"/>
              <a:t>extremi</a:t>
            </a:r>
            <a:r>
              <a:rPr lang="it-IT" dirty="0"/>
              <a:t> of the </a:t>
            </a:r>
            <a:r>
              <a:rPr lang="it-IT" dirty="0" err="1"/>
              <a:t>ladder</a:t>
            </a:r>
            <a:r>
              <a:rPr lang="it-IT" dirty="0"/>
              <a:t> with open </a:t>
            </a:r>
            <a:r>
              <a:rPr lang="it-IT" dirty="0" err="1"/>
              <a:t>boundary</a:t>
            </a:r>
            <a:r>
              <a:rPr lang="it-IT" dirty="0"/>
              <a:t> </a:t>
            </a:r>
            <a:r>
              <a:rPr lang="it-IT" dirty="0" err="1"/>
              <a:t>conditions</a:t>
            </a:r>
            <a:r>
              <a:rPr lang="it-IT"/>
              <a:t>).</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16</a:t>
            </a:fld>
            <a:endParaRPr lang="it-IT"/>
          </a:p>
        </p:txBody>
      </p:sp>
    </p:spTree>
    <p:extLst>
      <p:ext uri="{BB962C8B-B14F-4D97-AF65-F5344CB8AC3E}">
        <p14:creationId xmlns:p14="http://schemas.microsoft.com/office/powerpoint/2010/main" val="2731459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with the plots) The </a:t>
            </a:r>
            <a:r>
              <a:rPr lang="it-IT" dirty="0" err="1"/>
              <a:t>fitted</a:t>
            </a:r>
            <a:r>
              <a:rPr lang="it-IT" dirty="0"/>
              <a:t> points are </a:t>
            </a:r>
            <a:r>
              <a:rPr lang="it-IT" dirty="0" err="1"/>
              <a:t>shifted</a:t>
            </a:r>
            <a:r>
              <a:rPr lang="it-IT" dirty="0"/>
              <a:t> so </a:t>
            </a:r>
            <a:r>
              <a:rPr lang="it-IT" dirty="0" err="1"/>
              <a:t>that</a:t>
            </a:r>
            <a:r>
              <a:rPr lang="it-IT" dirty="0"/>
              <a:t> </a:t>
            </a:r>
            <a:r>
              <a:rPr lang="it-IT" dirty="0" err="1"/>
              <a:t>their</a:t>
            </a:r>
            <a:r>
              <a:rPr lang="it-IT" dirty="0"/>
              <a:t> energy </a:t>
            </a:r>
            <a:r>
              <a:rPr lang="it-IT" dirty="0" err="1"/>
              <a:t>values</a:t>
            </a:r>
            <a:r>
              <a:rPr lang="it-IT" dirty="0"/>
              <a:t> are </a:t>
            </a:r>
            <a:r>
              <a:rPr lang="it-IT" dirty="0" err="1"/>
              <a:t>centered</a:t>
            </a:r>
            <a:r>
              <a:rPr lang="it-IT" dirty="0"/>
              <a:t> </a:t>
            </a:r>
            <a:r>
              <a:rPr lang="it-IT" dirty="0" err="1"/>
              <a:t>around</a:t>
            </a:r>
            <a:r>
              <a:rPr lang="it-IT" dirty="0"/>
              <a:t> the medium point E = 0.</a:t>
            </a:r>
          </a:p>
          <a:p>
            <a:r>
              <a:rPr lang="it-IT" dirty="0"/>
              <a:t>The k </a:t>
            </a:r>
            <a:r>
              <a:rPr lang="it-IT" dirty="0" err="1"/>
              <a:t>values</a:t>
            </a:r>
            <a:r>
              <a:rPr lang="it-IT" dirty="0"/>
              <a:t> are </a:t>
            </a:r>
            <a:r>
              <a:rPr lang="it-IT" dirty="0" err="1"/>
              <a:t>built</a:t>
            </a:r>
            <a:r>
              <a:rPr lang="it-IT" dirty="0"/>
              <a:t> </a:t>
            </a:r>
            <a:r>
              <a:rPr lang="it-IT" dirty="0" err="1"/>
              <a:t>assigning</a:t>
            </a:r>
            <a:r>
              <a:rPr lang="it-IT" dirty="0"/>
              <a:t> to the </a:t>
            </a:r>
            <a:r>
              <a:rPr lang="it-IT" dirty="0" err="1"/>
              <a:t>lowest</a:t>
            </a:r>
            <a:r>
              <a:rPr lang="it-IT" dirty="0"/>
              <a:t> </a:t>
            </a:r>
            <a:r>
              <a:rPr lang="it-IT" dirty="0" err="1"/>
              <a:t>eigenvalue</a:t>
            </a:r>
            <a:r>
              <a:rPr lang="it-IT" dirty="0"/>
              <a:t> k=0, to the </a:t>
            </a:r>
            <a:r>
              <a:rPr lang="it-IT" dirty="0" err="1"/>
              <a:t>largest</a:t>
            </a:r>
            <a:r>
              <a:rPr lang="it-IT" dirty="0"/>
              <a:t> k=pi, and </a:t>
            </a:r>
            <a:r>
              <a:rPr lang="it-IT" dirty="0" err="1"/>
              <a:t>symmetric</a:t>
            </a:r>
            <a:r>
              <a:rPr lang="it-IT" dirty="0"/>
              <a:t> </a:t>
            </a:r>
            <a:r>
              <a:rPr lang="it-IT" dirty="0" err="1"/>
              <a:t>equispaced</a:t>
            </a:r>
            <a:r>
              <a:rPr lang="it-IT" dirty="0"/>
              <a:t> </a:t>
            </a:r>
            <a:r>
              <a:rPr lang="it-IT" dirty="0" err="1"/>
              <a:t>values</a:t>
            </a:r>
            <a:r>
              <a:rPr lang="it-IT" dirty="0"/>
              <a:t> for the </a:t>
            </a:r>
            <a:r>
              <a:rPr lang="it-IT" dirty="0" err="1"/>
              <a:t>remaining</a:t>
            </a:r>
            <a:r>
              <a:rPr lang="it-IT" dirty="0"/>
              <a:t> </a:t>
            </a:r>
            <a:r>
              <a:rPr lang="it-IT" dirty="0" err="1"/>
              <a:t>ones</a:t>
            </a:r>
            <a:r>
              <a:rPr lang="it-IT" dirty="0"/>
              <a:t>.</a:t>
            </a:r>
          </a:p>
          <a:p>
            <a:r>
              <a:rPr lang="it-IT" dirty="0"/>
              <a:t>The </a:t>
            </a:r>
            <a:r>
              <a:rPr lang="it-IT" dirty="0" err="1"/>
              <a:t>fit</a:t>
            </a:r>
            <a:r>
              <a:rPr lang="it-IT" dirty="0"/>
              <a:t> </a:t>
            </a:r>
            <a:r>
              <a:rPr lang="it-IT" dirty="0" err="1"/>
              <a:t>gives</a:t>
            </a:r>
            <a:r>
              <a:rPr lang="it-IT" dirty="0"/>
              <a:t> </a:t>
            </a:r>
            <a:r>
              <a:rPr lang="it-IT" dirty="0" err="1"/>
              <a:t>something</a:t>
            </a:r>
            <a:r>
              <a:rPr lang="it-IT" dirty="0"/>
              <a:t> </a:t>
            </a:r>
            <a:r>
              <a:rPr lang="it-IT" dirty="0" err="1"/>
              <a:t>compatible</a:t>
            </a:r>
            <a:r>
              <a:rPr lang="it-IT" dirty="0"/>
              <a:t> with E(k) = -J*cos(k): the </a:t>
            </a:r>
            <a:r>
              <a:rPr lang="it-IT" dirty="0" err="1"/>
              <a:t>coefficient</a:t>
            </a:r>
            <a:r>
              <a:rPr lang="it-IT" dirty="0"/>
              <a:t> in front of the cosine </a:t>
            </a:r>
            <a:r>
              <a:rPr lang="it-IT" dirty="0" err="1"/>
              <a:t>gives</a:t>
            </a:r>
            <a:r>
              <a:rPr lang="it-IT" dirty="0"/>
              <a:t> the </a:t>
            </a:r>
            <a:r>
              <a:rPr lang="it-IT" dirty="0" err="1"/>
              <a:t>order</a:t>
            </a:r>
            <a:r>
              <a:rPr lang="it-IT" dirty="0"/>
              <a:t> of the </a:t>
            </a:r>
            <a:r>
              <a:rPr lang="it-IT" dirty="0" err="1"/>
              <a:t>coupling</a:t>
            </a:r>
            <a:r>
              <a:rPr lang="it-IT" dirty="0"/>
              <a:t> </a:t>
            </a:r>
            <a:r>
              <a:rPr lang="it-IT" dirty="0" err="1"/>
              <a:t>strength</a:t>
            </a:r>
            <a:r>
              <a:rPr lang="it-IT" dirty="0"/>
              <a:t>, </a:t>
            </a:r>
            <a:r>
              <a:rPr lang="it-IT" dirty="0" err="1"/>
              <a:t>which</a:t>
            </a:r>
            <a:r>
              <a:rPr lang="it-IT" dirty="0"/>
              <a:t> </a:t>
            </a:r>
            <a:r>
              <a:rPr lang="it-IT" dirty="0" err="1"/>
              <a:t>is</a:t>
            </a:r>
            <a:r>
              <a:rPr lang="it-IT" dirty="0"/>
              <a:t> </a:t>
            </a:r>
            <a:r>
              <a:rPr lang="it-IT" dirty="0" err="1"/>
              <a:t>here</a:t>
            </a:r>
            <a:r>
              <a:rPr lang="it-IT" dirty="0"/>
              <a:t> J|| = 1*cos(1.47) = 0.098.</a:t>
            </a:r>
          </a:p>
          <a:p>
            <a:endParaRPr lang="it-IT" dirty="0"/>
          </a:p>
          <a:p>
            <a:r>
              <a:rPr lang="it-IT" dirty="0"/>
              <a:t>(-&gt; </a:t>
            </a:r>
            <a:r>
              <a:rPr lang="it-IT" dirty="0" err="1"/>
              <a:t>Fit</a:t>
            </a:r>
            <a:r>
              <a:rPr lang="it-IT" dirty="0"/>
              <a:t> </a:t>
            </a:r>
            <a:r>
              <a:rPr lang="it-IT" dirty="0" err="1"/>
              <a:t>results</a:t>
            </a:r>
            <a:r>
              <a:rPr lang="it-IT" dirty="0"/>
              <a:t>) {fit_6 = [0.002 +- 0.001, -0.049 +- 0.001], fit_8 = [0.002 +- 0.001, -0.049 +- 0.001], fit_10 = [0.002 +- 0.001, -0.049 +-  0.001], fit_12 = [0.002 +- 0.001, -0.049 +- 0.001]}</a:t>
            </a:r>
          </a:p>
        </p:txBody>
      </p:sp>
      <p:sp>
        <p:nvSpPr>
          <p:cNvPr id="4" name="Segnaposto numero diapositiva 3"/>
          <p:cNvSpPr>
            <a:spLocks noGrp="1"/>
          </p:cNvSpPr>
          <p:nvPr>
            <p:ph type="sldNum" sz="quarter" idx="5"/>
          </p:nvPr>
        </p:nvSpPr>
        <p:spPr/>
        <p:txBody>
          <a:bodyPr/>
          <a:lstStyle/>
          <a:p>
            <a:fld id="{E4002E52-8812-4028-A227-4DE50D755FFE}" type="slidenum">
              <a:rPr lang="it-IT" smtClean="0"/>
              <a:t>17</a:t>
            </a:fld>
            <a:endParaRPr lang="it-IT"/>
          </a:p>
        </p:txBody>
      </p:sp>
    </p:spTree>
    <p:extLst>
      <p:ext uri="{BB962C8B-B14F-4D97-AF65-F5344CB8AC3E}">
        <p14:creationId xmlns:p14="http://schemas.microsoft.com/office/powerpoint/2010/main" val="1552632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18</a:t>
            </a:fld>
            <a:endParaRPr lang="it-IT"/>
          </a:p>
        </p:txBody>
      </p:sp>
    </p:spTree>
    <p:extLst>
      <p:ext uri="{BB962C8B-B14F-4D97-AF65-F5344CB8AC3E}">
        <p14:creationId xmlns:p14="http://schemas.microsoft.com/office/powerpoint/2010/main" val="673071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6856A-870E-9F52-EDC1-1569CF9EDF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0F8F9B7-EC10-C970-FF00-F3965EFE99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a:extLst>
                  <a:ext uri="{FF2B5EF4-FFF2-40B4-BE49-F238E27FC236}">
                    <a16:creationId xmlns:a16="http://schemas.microsoft.com/office/drawing/2014/main" id="{0D7FFC47-76BE-E297-58FE-53B967410A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(-&gt;with the first set of </a:t>
                </a:r>
                <a:r>
                  <a:rPr lang="it-IT" dirty="0" err="1"/>
                  <a:t>animations</a:t>
                </a:r>
                <a:r>
                  <a:rPr lang="it-IT" dirty="0"/>
                  <a:t>) </a:t>
                </a:r>
                <a:r>
                  <a:rPr lang="it-IT" dirty="0" err="1"/>
                  <a:t>Remember</a:t>
                </a:r>
                <a:r>
                  <a:rPr lang="it-IT" dirty="0"/>
                  <a:t> </a:t>
                </a:r>
                <a:r>
                  <a:rPr lang="it-IT" dirty="0" err="1"/>
                  <a:t>how</a:t>
                </a:r>
                <a:r>
                  <a:rPr lang="it-IT" dirty="0"/>
                  <a:t> </a:t>
                </a:r>
                <a:r>
                  <a:rPr lang="it-IT" dirty="0" err="1"/>
                  <a:t>we</a:t>
                </a:r>
                <a:r>
                  <a:rPr lang="it-IT" dirty="0"/>
                  <a:t> </a:t>
                </a:r>
                <a:r>
                  <a:rPr lang="it-IT" dirty="0" err="1"/>
                  <a:t>calculate</a:t>
                </a:r>
                <a:r>
                  <a:rPr lang="it-IT" dirty="0"/>
                  <a:t> the </a:t>
                </a:r>
                <a:r>
                  <a:rPr lang="it-IT" dirty="0" err="1"/>
                  <a:t>magnetization</a:t>
                </a:r>
                <a:r>
                  <a:rPr lang="it-IT" dirty="0"/>
                  <a:t> for </a:t>
                </a:r>
                <a:r>
                  <a:rPr lang="it-IT" dirty="0" err="1"/>
                  <a:t>our</a:t>
                </a:r>
                <a:r>
                  <a:rPr lang="it-IT" dirty="0"/>
                  <a:t> </a:t>
                </a:r>
                <a:r>
                  <a:rPr lang="it-IT" dirty="0" err="1"/>
                  <a:t>ladder</a:t>
                </a:r>
                <a:r>
                  <a:rPr lang="it-IT" dirty="0"/>
                  <a:t> system. </a:t>
                </a:r>
                <a:r>
                  <a:rPr lang="it-IT" dirty="0" err="1"/>
                  <a:t>We</a:t>
                </a:r>
                <a:r>
                  <a:rPr lang="it-IT" dirty="0"/>
                  <a:t> </a:t>
                </a:r>
                <a:r>
                  <a:rPr lang="it-IT" dirty="0" err="1"/>
                  <a:t>then</a:t>
                </a:r>
                <a:r>
                  <a:rPr lang="it-IT" dirty="0"/>
                  <a:t> </a:t>
                </a:r>
                <a:r>
                  <a:rPr lang="it-IT" dirty="0" err="1"/>
                  <a:t>normalize</a:t>
                </a:r>
                <a:r>
                  <a:rPr lang="it-IT" dirty="0"/>
                  <a:t> to 1 by the maximum </a:t>
                </a:r>
                <a:r>
                  <a:rPr lang="it-IT" dirty="0" err="1"/>
                  <a:t>value</a:t>
                </a:r>
                <a:r>
                  <a:rPr lang="it-IT" dirty="0"/>
                  <a:t>. In </a:t>
                </a:r>
                <a:r>
                  <a:rPr lang="it-IT" dirty="0" err="1"/>
                  <a:t>order</a:t>
                </a:r>
                <a:r>
                  <a:rPr lang="it-IT" dirty="0"/>
                  <a:t> to gain a significative insight in the </a:t>
                </a:r>
                <a:r>
                  <a:rPr lang="it-IT" dirty="0" err="1"/>
                  <a:t>physical</a:t>
                </a:r>
                <a:r>
                  <a:rPr lang="it-IT" dirty="0"/>
                  <a:t> system </a:t>
                </a:r>
                <a:r>
                  <a:rPr lang="it-IT" dirty="0" err="1"/>
                  <a:t>described</a:t>
                </a:r>
                <a:r>
                  <a:rPr lang="it-IT" dirty="0"/>
                  <a:t> by a </a:t>
                </a:r>
                <a:r>
                  <a:rPr lang="it-IT" dirty="0" err="1"/>
                  <a:t>cerain</a:t>
                </a:r>
                <a:r>
                  <a:rPr lang="it-IT" dirty="0"/>
                  <a:t> model, a size scaling </a:t>
                </a:r>
                <a:r>
                  <a:rPr lang="it-IT" dirty="0" err="1"/>
                  <a:t>approach</a:t>
                </a:r>
                <a:r>
                  <a:rPr lang="it-IT" dirty="0"/>
                  <a:t> </a:t>
                </a:r>
                <a:r>
                  <a:rPr lang="it-IT" dirty="0" err="1"/>
                  <a:t>is</a:t>
                </a:r>
                <a:r>
                  <a:rPr lang="it-IT" dirty="0"/>
                  <a:t> </a:t>
                </a:r>
                <a:r>
                  <a:rPr lang="it-IT" dirty="0" err="1"/>
                  <a:t>ordinarly</a:t>
                </a:r>
                <a:r>
                  <a:rPr lang="it-IT" dirty="0"/>
                  <a:t> </a:t>
                </a:r>
                <a:r>
                  <a:rPr lang="it-IT" dirty="0" err="1"/>
                  <a:t>applied</a:t>
                </a:r>
                <a:r>
                  <a:rPr lang="it-IT" dirty="0"/>
                  <a:t> up to the </a:t>
                </a:r>
                <a:r>
                  <a:rPr lang="it-IT" dirty="0" err="1"/>
                  <a:t>highest</a:t>
                </a:r>
                <a:r>
                  <a:rPr lang="it-IT" dirty="0"/>
                  <a:t> </a:t>
                </a:r>
                <a:r>
                  <a:rPr lang="it-IT" dirty="0" err="1"/>
                  <a:t>manageble</a:t>
                </a:r>
                <a:r>
                  <a:rPr lang="it-IT" dirty="0"/>
                  <a:t> </a:t>
                </a:r>
                <a:r>
                  <a:rPr lang="it-IT" dirty="0" err="1"/>
                  <a:t>value</a:t>
                </a:r>
                <a:r>
                  <a:rPr lang="it-IT" dirty="0"/>
                  <a:t>: </a:t>
                </a:r>
                <a:r>
                  <a:rPr lang="it-IT" dirty="0" err="1"/>
                  <a:t>here</a:t>
                </a:r>
                <a:r>
                  <a:rPr lang="it-IT" dirty="0"/>
                  <a:t>, </a:t>
                </a:r>
                <a:r>
                  <a:rPr lang="it-IT" dirty="0" err="1"/>
                  <a:t>since</a:t>
                </a:r>
                <a:r>
                  <a:rPr lang="it-IT" dirty="0"/>
                  <a:t> the </a:t>
                </a:r>
                <a:r>
                  <a:rPr lang="it-IT" dirty="0" err="1"/>
                  <a:t>largest</a:t>
                </a:r>
                <a:r>
                  <a:rPr lang="it-IT" dirty="0"/>
                  <a:t> size </a:t>
                </a:r>
                <a:r>
                  <a:rPr lang="it-IT" dirty="0" err="1"/>
                  <a:t>that</a:t>
                </a:r>
                <a:r>
                  <a:rPr lang="it-IT" dirty="0"/>
                  <a:t> can be </a:t>
                </a:r>
                <a:r>
                  <a:rPr lang="it-IT" dirty="0" err="1"/>
                  <a:t>reached</a:t>
                </a:r>
                <a:r>
                  <a:rPr lang="it-IT" dirty="0"/>
                  <a:t> </a:t>
                </a:r>
                <a:r>
                  <a:rPr lang="it-IT" dirty="0" err="1"/>
                  <a:t>correspond</a:t>
                </a:r>
                <a:r>
                  <a:rPr lang="it-IT" dirty="0"/>
                  <a:t> to 24 </a:t>
                </a:r>
                <a:r>
                  <a:rPr lang="it-IT" dirty="0" err="1"/>
                  <a:t>sites</a:t>
                </a:r>
                <a:r>
                  <a:rPr lang="it-IT" dirty="0"/>
                  <a:t>, </a:t>
                </a:r>
                <a:r>
                  <a:rPr lang="it-IT" dirty="0" err="1"/>
                  <a:t>we</a:t>
                </a:r>
                <a:r>
                  <a:rPr lang="it-IT" dirty="0"/>
                  <a:t> </a:t>
                </a:r>
                <a:r>
                  <a:rPr lang="it-IT" dirty="0" err="1"/>
                  <a:t>don’t</a:t>
                </a:r>
                <a:r>
                  <a:rPr lang="it-IT" dirty="0"/>
                  <a:t> </a:t>
                </a:r>
                <a:r>
                  <a:rPr lang="it-IT" dirty="0" err="1"/>
                  <a:t>expect</a:t>
                </a:r>
                <a:r>
                  <a:rPr lang="it-IT" dirty="0"/>
                  <a:t> to </a:t>
                </a:r>
                <a:r>
                  <a:rPr lang="it-IT" dirty="0" err="1"/>
                  <a:t>get</a:t>
                </a:r>
                <a:r>
                  <a:rPr lang="it-IT" dirty="0"/>
                  <a:t> </a:t>
                </a:r>
                <a:r>
                  <a:rPr lang="it-IT" dirty="0" err="1"/>
                  <a:t>useful</a:t>
                </a:r>
                <a:r>
                  <a:rPr lang="it-IT" dirty="0"/>
                  <a:t> quantitative information, </a:t>
                </a:r>
                <a:r>
                  <a:rPr lang="it-IT" dirty="0" err="1"/>
                  <a:t>even</a:t>
                </a:r>
                <a:r>
                  <a:rPr lang="it-IT" dirty="0"/>
                  <a:t> </a:t>
                </a:r>
                <a:r>
                  <a:rPr lang="it-IT" dirty="0" err="1"/>
                  <a:t>though</a:t>
                </a:r>
                <a:r>
                  <a:rPr lang="it-IT" dirty="0"/>
                  <a:t>, </a:t>
                </a:r>
                <a:r>
                  <a:rPr lang="it-IT" dirty="0" err="1"/>
                  <a:t>at</a:t>
                </a:r>
                <a:r>
                  <a:rPr lang="it-IT" dirty="0"/>
                  <a:t> </a:t>
                </a:r>
                <a:r>
                  <a:rPr lang="it-IT" dirty="0" err="1"/>
                  <a:t>least</a:t>
                </a:r>
                <a:r>
                  <a:rPr lang="it-IT" dirty="0"/>
                  <a:t>, </a:t>
                </a:r>
                <a:r>
                  <a:rPr lang="it-IT" dirty="0" err="1"/>
                  <a:t>we</a:t>
                </a:r>
                <a:r>
                  <a:rPr lang="it-IT" dirty="0"/>
                  <a:t> </a:t>
                </a:r>
                <a:r>
                  <a:rPr lang="it-IT" dirty="0" err="1"/>
                  <a:t>should</a:t>
                </a:r>
                <a:r>
                  <a:rPr lang="it-IT" dirty="0"/>
                  <a:t> be </a:t>
                </a:r>
                <a:r>
                  <a:rPr lang="it-IT" dirty="0" err="1"/>
                  <a:t>able</a:t>
                </a:r>
                <a:r>
                  <a:rPr lang="it-IT" dirty="0"/>
                  <a:t> to make qualitative </a:t>
                </a:r>
                <a:r>
                  <a:rPr lang="it-IT" dirty="0" err="1"/>
                  <a:t>evaluation</a:t>
                </a:r>
                <a:r>
                  <a:rPr lang="it-IT" dirty="0"/>
                  <a:t> on the </a:t>
                </a:r>
                <a:r>
                  <a:rPr lang="it-IT" dirty="0" err="1"/>
                  <a:t>raw</a:t>
                </a:r>
                <a:r>
                  <a:rPr lang="it-IT" dirty="0"/>
                  <a:t> </a:t>
                </a:r>
                <a:r>
                  <a:rPr lang="it-IT" dirty="0" err="1"/>
                  <a:t>behaviour</a:t>
                </a:r>
                <a:r>
                  <a:rPr lang="it-IT" dirty="0"/>
                  <a:t> of the </a:t>
                </a:r>
                <a:r>
                  <a:rPr lang="it-IT" dirty="0" err="1"/>
                  <a:t>considered</a:t>
                </a:r>
                <a:r>
                  <a:rPr lang="it-IT" dirty="0"/>
                  <a:t> system.</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r>
                  <a:rPr lang="en-GB" b="0" i="0">
                    <a:latin typeface="Cambria Math" panose="02040503050406030204" pitchFamily="18" charset="0"/>
                  </a:rPr>
                  <a:t>{𝐸 ̃_0}</a:t>
                </a:r>
                <a:r>
                  <a:rPr lang="it-IT" dirty="0"/>
                  <a:t> for </a:t>
                </a:r>
                <a:r>
                  <a:rPr lang="it-IT" dirty="0" err="1"/>
                  <a:t>all</a:t>
                </a:r>
                <a:r>
                  <a:rPr lang="it-IT" dirty="0"/>
                  <a:t> </a:t>
                </a:r>
                <a:r>
                  <a:rPr lang="en-GB" b="0" i="0">
                    <a:latin typeface="Cambria Math" panose="02040503050406030204" pitchFamily="18" charset="0"/>
                  </a:rPr>
                  <a:t>𝑆</a:t>
                </a:r>
                <a:r>
                  <a:rPr lang="it-IT" b="0" i="0">
                    <a:latin typeface="Cambria Math" panose="02040503050406030204" pitchFamily="18" charset="0"/>
                  </a:rPr>
                  <a:t>_</a:t>
                </a:r>
                <a:r>
                  <a:rPr lang="en-GB" b="0" i="0">
                    <a:latin typeface="Cambria Math" panose="02040503050406030204" pitchFamily="18" charset="0"/>
                  </a:rPr>
                  <a:t>𝑧</a:t>
                </a:r>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a:t>
                </a:r>
                <a:endParaRPr lang="it-IT" dirty="0"/>
              </a:p>
            </p:txBody>
          </p:sp>
        </mc:Fallback>
      </mc:AlternateContent>
      <p:sp>
        <p:nvSpPr>
          <p:cNvPr id="4" name="Segnaposto numero diapositiva 3">
            <a:extLst>
              <a:ext uri="{FF2B5EF4-FFF2-40B4-BE49-F238E27FC236}">
                <a16:creationId xmlns:a16="http://schemas.microsoft.com/office/drawing/2014/main" id="{F50228AC-F12D-F85A-CFBA-01504453249C}"/>
              </a:ext>
            </a:extLst>
          </p:cNvPr>
          <p:cNvSpPr>
            <a:spLocks noGrp="1"/>
          </p:cNvSpPr>
          <p:nvPr>
            <p:ph type="sldNum" sz="quarter" idx="5"/>
          </p:nvPr>
        </p:nvSpPr>
        <p:spPr/>
        <p:txBody>
          <a:bodyPr/>
          <a:lstStyle/>
          <a:p>
            <a:fld id="{E4002E52-8812-4028-A227-4DE50D755FFE}" type="slidenum">
              <a:rPr lang="it-IT" smtClean="0"/>
              <a:t>19</a:t>
            </a:fld>
            <a:endParaRPr lang="it-IT"/>
          </a:p>
        </p:txBody>
      </p:sp>
    </p:spTree>
    <p:extLst>
      <p:ext uri="{BB962C8B-B14F-4D97-AF65-F5344CB8AC3E}">
        <p14:creationId xmlns:p14="http://schemas.microsoft.com/office/powerpoint/2010/main" val="195968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2</a:t>
            </a:fld>
            <a:endParaRPr lang="it-IT"/>
          </a:p>
        </p:txBody>
      </p:sp>
    </p:spTree>
    <p:extLst>
      <p:ext uri="{BB962C8B-B14F-4D97-AF65-F5344CB8AC3E}">
        <p14:creationId xmlns:p14="http://schemas.microsoft.com/office/powerpoint/2010/main" val="2685954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20</a:t>
            </a:fld>
            <a:endParaRPr lang="it-IT"/>
          </a:p>
        </p:txBody>
      </p:sp>
    </p:spTree>
    <p:extLst>
      <p:ext uri="{BB962C8B-B14F-4D97-AF65-F5344CB8AC3E}">
        <p14:creationId xmlns:p14="http://schemas.microsoft.com/office/powerpoint/2010/main" val="2229701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Comment</a:t>
            </a:r>
            <a:r>
              <a:rPr lang="it-IT" dirty="0"/>
              <a:t> on the plot</a:t>
            </a:r>
          </a:p>
        </p:txBody>
      </p:sp>
      <p:sp>
        <p:nvSpPr>
          <p:cNvPr id="4" name="Segnaposto numero diapositiva 3"/>
          <p:cNvSpPr>
            <a:spLocks noGrp="1"/>
          </p:cNvSpPr>
          <p:nvPr>
            <p:ph type="sldNum" sz="quarter" idx="5"/>
          </p:nvPr>
        </p:nvSpPr>
        <p:spPr/>
        <p:txBody>
          <a:bodyPr/>
          <a:lstStyle/>
          <a:p>
            <a:fld id="{E4002E52-8812-4028-A227-4DE50D755FFE}" type="slidenum">
              <a:rPr lang="it-IT" smtClean="0"/>
              <a:t>21</a:t>
            </a:fld>
            <a:endParaRPr lang="it-IT"/>
          </a:p>
        </p:txBody>
      </p:sp>
    </p:spTree>
    <p:extLst>
      <p:ext uri="{BB962C8B-B14F-4D97-AF65-F5344CB8AC3E}">
        <p14:creationId xmlns:p14="http://schemas.microsoft.com/office/powerpoint/2010/main" val="3900970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22</a:t>
            </a:fld>
            <a:endParaRPr lang="it-IT"/>
          </a:p>
        </p:txBody>
      </p:sp>
    </p:spTree>
    <p:extLst>
      <p:ext uri="{BB962C8B-B14F-4D97-AF65-F5344CB8AC3E}">
        <p14:creationId xmlns:p14="http://schemas.microsoft.com/office/powerpoint/2010/main" val="38286026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Comment</a:t>
            </a:r>
            <a:r>
              <a:rPr lang="it-IT" dirty="0"/>
              <a:t> the plot</a:t>
            </a:r>
          </a:p>
        </p:txBody>
      </p:sp>
      <p:sp>
        <p:nvSpPr>
          <p:cNvPr id="4" name="Segnaposto numero diapositiva 3"/>
          <p:cNvSpPr>
            <a:spLocks noGrp="1"/>
          </p:cNvSpPr>
          <p:nvPr>
            <p:ph type="sldNum" sz="quarter" idx="5"/>
          </p:nvPr>
        </p:nvSpPr>
        <p:spPr/>
        <p:txBody>
          <a:bodyPr/>
          <a:lstStyle/>
          <a:p>
            <a:fld id="{E4002E52-8812-4028-A227-4DE50D755FFE}" type="slidenum">
              <a:rPr lang="it-IT" smtClean="0"/>
              <a:t>23</a:t>
            </a:fld>
            <a:endParaRPr lang="it-IT"/>
          </a:p>
        </p:txBody>
      </p:sp>
    </p:spTree>
    <p:extLst>
      <p:ext uri="{BB962C8B-B14F-4D97-AF65-F5344CB8AC3E}">
        <p14:creationId xmlns:p14="http://schemas.microsoft.com/office/powerpoint/2010/main" val="1348842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24</a:t>
            </a:fld>
            <a:endParaRPr lang="it-IT"/>
          </a:p>
        </p:txBody>
      </p:sp>
    </p:spTree>
    <p:extLst>
      <p:ext uri="{BB962C8B-B14F-4D97-AF65-F5344CB8AC3E}">
        <p14:creationId xmlns:p14="http://schemas.microsoft.com/office/powerpoint/2010/main" val="32238224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(-&gt;With the images) In the absence of frustration, the nearest-</a:t>
            </a:r>
            <a:r>
              <a:rPr lang="en-GB" sz="1200" b="0" i="0" kern="1200" dirty="0" err="1">
                <a:solidFill>
                  <a:schemeClr val="tx1"/>
                </a:solidFill>
                <a:effectLst/>
                <a:latin typeface="+mn-lt"/>
                <a:ea typeface="+mn-ea"/>
                <a:cs typeface="+mn-cs"/>
              </a:rPr>
              <a:t>neighbor</a:t>
            </a:r>
            <a:r>
              <a:rPr lang="en-GB" sz="1200" b="0" i="0" kern="1200" dirty="0">
                <a:solidFill>
                  <a:schemeClr val="tx1"/>
                </a:solidFill>
                <a:effectLst/>
                <a:latin typeface="+mn-lt"/>
                <a:ea typeface="+mn-ea"/>
                <a:cs typeface="+mn-cs"/>
              </a:rPr>
              <a:t> interaction prefers the antiferromagnetic ordering.  In contrast, the onset of next-nearest-</a:t>
            </a:r>
            <a:r>
              <a:rPr lang="en-GB" sz="1200" b="0" i="0" kern="1200" dirty="0" err="1">
                <a:solidFill>
                  <a:schemeClr val="tx1"/>
                </a:solidFill>
                <a:effectLst/>
                <a:latin typeface="+mn-lt"/>
                <a:ea typeface="+mn-ea"/>
                <a:cs typeface="+mn-cs"/>
              </a:rPr>
              <a:t>neighbor</a:t>
            </a:r>
            <a:r>
              <a:rPr lang="en-GB" sz="1200" b="0" i="0" kern="1200" dirty="0">
                <a:solidFill>
                  <a:schemeClr val="tx1"/>
                </a:solidFill>
                <a:effectLst/>
                <a:latin typeface="+mn-lt"/>
                <a:ea typeface="+mn-ea"/>
                <a:cs typeface="+mn-cs"/>
              </a:rPr>
              <a:t> interaction makes the system frustrated as it </a:t>
            </a:r>
            <a:r>
              <a:rPr lang="en-GB" sz="1200" b="0" i="0" kern="1200" dirty="0" err="1">
                <a:solidFill>
                  <a:schemeClr val="tx1"/>
                </a:solidFill>
                <a:effectLst/>
                <a:latin typeface="+mn-lt"/>
                <a:ea typeface="+mn-ea"/>
                <a:cs typeface="+mn-cs"/>
              </a:rPr>
              <a:t>favors</a:t>
            </a:r>
            <a:r>
              <a:rPr lang="en-GB" sz="1200" b="0" i="0" kern="1200" dirty="0">
                <a:solidFill>
                  <a:schemeClr val="tx1"/>
                </a:solidFill>
                <a:effectLst/>
                <a:latin typeface="+mn-lt"/>
                <a:ea typeface="+mn-ea"/>
                <a:cs typeface="+mn-cs"/>
              </a:rPr>
              <a:t> the antiparallel alignment of the </a:t>
            </a:r>
            <a:r>
              <a:rPr lang="en-GB" sz="1200" b="0" i="0" kern="1200" dirty="0" err="1">
                <a:solidFill>
                  <a:schemeClr val="tx1"/>
                </a:solidFill>
                <a:effectLst/>
                <a:latin typeface="+mn-lt"/>
                <a:ea typeface="+mn-ea"/>
                <a:cs typeface="+mn-cs"/>
              </a:rPr>
              <a:t>nextnearest-neighboring</a:t>
            </a:r>
            <a:r>
              <a:rPr lang="en-GB" sz="1200" b="0" i="0" kern="1200" dirty="0">
                <a:solidFill>
                  <a:schemeClr val="tx1"/>
                </a:solidFill>
                <a:effectLst/>
                <a:latin typeface="+mn-lt"/>
                <a:ea typeface="+mn-ea"/>
                <a:cs typeface="+mn-cs"/>
              </a:rPr>
              <a:t> spins, leading to a parallel combination between </a:t>
            </a:r>
            <a:r>
              <a:rPr lang="en-GB" sz="1200" b="0" i="0" kern="1200" dirty="0" err="1">
                <a:solidFill>
                  <a:schemeClr val="tx1"/>
                </a:solidFill>
                <a:effectLst/>
                <a:latin typeface="+mn-lt"/>
                <a:ea typeface="+mn-ea"/>
                <a:cs typeface="+mn-cs"/>
              </a:rPr>
              <a:t>neighboring</a:t>
            </a:r>
            <a:r>
              <a:rPr lang="en-GB" sz="1200" b="0" i="0" kern="1200" dirty="0">
                <a:solidFill>
                  <a:schemeClr val="tx1"/>
                </a:solidFill>
                <a:effectLst/>
                <a:latin typeface="+mn-lt"/>
                <a:ea typeface="+mn-ea"/>
                <a:cs typeface="+mn-cs"/>
              </a:rPr>
              <a:t> spin pairs.</a:t>
            </a:r>
          </a:p>
        </p:txBody>
      </p:sp>
      <p:sp>
        <p:nvSpPr>
          <p:cNvPr id="4" name="Segnaposto numero diapositiva 3"/>
          <p:cNvSpPr>
            <a:spLocks noGrp="1"/>
          </p:cNvSpPr>
          <p:nvPr>
            <p:ph type="sldNum" sz="quarter" idx="5"/>
          </p:nvPr>
        </p:nvSpPr>
        <p:spPr/>
        <p:txBody>
          <a:bodyPr/>
          <a:lstStyle/>
          <a:p>
            <a:fld id="{E4002E52-8812-4028-A227-4DE50D755FFE}" type="slidenum">
              <a:rPr lang="it-IT" smtClean="0"/>
              <a:t>25</a:t>
            </a:fld>
            <a:endParaRPr lang="it-IT"/>
          </a:p>
        </p:txBody>
      </p:sp>
    </p:spTree>
    <p:extLst>
      <p:ext uri="{BB962C8B-B14F-4D97-AF65-F5344CB8AC3E}">
        <p14:creationId xmlns:p14="http://schemas.microsoft.com/office/powerpoint/2010/main" val="13422823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In the TR </a:t>
            </a:r>
            <a:r>
              <a:rPr lang="it-IT" dirty="0" err="1"/>
              <a:t>ladder</a:t>
            </a:r>
            <a:r>
              <a:rPr lang="it-IT" dirty="0"/>
              <a:t> for J_|_=0 </a:t>
            </a:r>
            <a:r>
              <a:rPr lang="it-IT" dirty="0" err="1"/>
              <a:t>we</a:t>
            </a:r>
            <a:r>
              <a:rPr lang="it-IT" dirty="0"/>
              <a:t> </a:t>
            </a:r>
            <a:r>
              <a:rPr lang="it-IT" dirty="0" err="1"/>
              <a:t>get</a:t>
            </a:r>
            <a:r>
              <a:rPr lang="it-IT" dirty="0"/>
              <a:t> </a:t>
            </a:r>
            <a:r>
              <a:rPr lang="it-IT" dirty="0" err="1"/>
              <a:t>two</a:t>
            </a:r>
            <a:r>
              <a:rPr lang="it-IT" dirty="0"/>
              <a:t> separate linear chains </a:t>
            </a:r>
            <a:r>
              <a:rPr lang="it-IT" dirty="0" err="1"/>
              <a:t>each</a:t>
            </a:r>
            <a:r>
              <a:rPr lang="it-IT" dirty="0"/>
              <a:t> of </a:t>
            </a:r>
            <a:r>
              <a:rPr lang="it-IT" dirty="0" err="1"/>
              <a:t>length</a:t>
            </a:r>
            <a:r>
              <a:rPr lang="it-IT" dirty="0"/>
              <a:t> </a:t>
            </a:r>
            <a:r>
              <a:rPr lang="it-IT" dirty="0" err="1"/>
              <a:t>Nrungs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26</a:t>
            </a:fld>
            <a:endParaRPr lang="it-IT"/>
          </a:p>
        </p:txBody>
      </p:sp>
    </p:spTree>
    <p:extLst>
      <p:ext uri="{BB962C8B-B14F-4D97-AF65-F5344CB8AC3E}">
        <p14:creationId xmlns:p14="http://schemas.microsoft.com/office/powerpoint/2010/main" val="762787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In the TR </a:t>
            </a:r>
            <a:r>
              <a:rPr lang="it-IT" dirty="0" err="1"/>
              <a:t>ladder</a:t>
            </a:r>
            <a:r>
              <a:rPr lang="it-IT" dirty="0"/>
              <a:t> for J||=0 </a:t>
            </a:r>
            <a:r>
              <a:rPr lang="it-IT" dirty="0" err="1"/>
              <a:t>we</a:t>
            </a:r>
            <a:r>
              <a:rPr lang="it-IT" dirty="0"/>
              <a:t> </a:t>
            </a:r>
            <a:r>
              <a:rPr lang="it-IT" dirty="0" err="1"/>
              <a:t>get</a:t>
            </a:r>
            <a:r>
              <a:rPr lang="it-IT" dirty="0"/>
              <a:t> a single linear chain of </a:t>
            </a:r>
            <a:r>
              <a:rPr lang="it-IT" dirty="0" err="1"/>
              <a:t>length</a:t>
            </a:r>
            <a:r>
              <a:rPr lang="it-IT" dirty="0"/>
              <a:t> N</a:t>
            </a:r>
          </a:p>
        </p:txBody>
      </p:sp>
      <p:sp>
        <p:nvSpPr>
          <p:cNvPr id="4" name="Segnaposto numero diapositiva 3"/>
          <p:cNvSpPr>
            <a:spLocks noGrp="1"/>
          </p:cNvSpPr>
          <p:nvPr>
            <p:ph type="sldNum" sz="quarter" idx="5"/>
          </p:nvPr>
        </p:nvSpPr>
        <p:spPr/>
        <p:txBody>
          <a:bodyPr/>
          <a:lstStyle/>
          <a:p>
            <a:fld id="{E4002E52-8812-4028-A227-4DE50D755FFE}" type="slidenum">
              <a:rPr lang="it-IT" smtClean="0"/>
              <a:t>27</a:t>
            </a:fld>
            <a:endParaRPr lang="it-IT"/>
          </a:p>
        </p:txBody>
      </p:sp>
    </p:spTree>
    <p:extLst>
      <p:ext uri="{BB962C8B-B14F-4D97-AF65-F5344CB8AC3E}">
        <p14:creationId xmlns:p14="http://schemas.microsoft.com/office/powerpoint/2010/main" val="121415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With </a:t>
            </a:r>
            <a:r>
              <a:rPr lang="it-IT" dirty="0" err="1"/>
              <a:t>this</a:t>
            </a:r>
            <a:r>
              <a:rPr lang="it-IT" dirty="0"/>
              <a:t> </a:t>
            </a:r>
            <a:r>
              <a:rPr lang="it-IT" dirty="0" err="1"/>
              <a:t>little</a:t>
            </a:r>
            <a:r>
              <a:rPr lang="it-IT" dirty="0"/>
              <a:t> project I put  in practice the </a:t>
            </a:r>
            <a:r>
              <a:rPr lang="it-IT" dirty="0" err="1"/>
              <a:t>basic</a:t>
            </a:r>
            <a:r>
              <a:rPr lang="it-IT" dirty="0"/>
              <a:t> </a:t>
            </a:r>
            <a:r>
              <a:rPr lang="it-IT" dirty="0" err="1"/>
              <a:t>formalism</a:t>
            </a:r>
            <a:r>
              <a:rPr lang="it-IT" dirty="0"/>
              <a:t> </a:t>
            </a:r>
            <a:r>
              <a:rPr lang="it-IT" dirty="0" err="1"/>
              <a:t>used</a:t>
            </a:r>
            <a:r>
              <a:rPr lang="it-IT" dirty="0"/>
              <a:t> to </a:t>
            </a:r>
            <a:r>
              <a:rPr lang="it-IT" dirty="0" err="1"/>
              <a:t>describe</a:t>
            </a:r>
            <a:r>
              <a:rPr lang="it-IT" dirty="0"/>
              <a:t> </a:t>
            </a:r>
            <a:r>
              <a:rPr lang="it-IT" dirty="0" err="1"/>
              <a:t>solid</a:t>
            </a:r>
            <a:r>
              <a:rPr lang="it-IT" dirty="0"/>
              <a:t> state systems </a:t>
            </a:r>
            <a:r>
              <a:rPr lang="it-IT" dirty="0" err="1"/>
              <a:t>studied</a:t>
            </a:r>
            <a:r>
              <a:rPr lang="it-IT" dirty="0"/>
              <a:t> </a:t>
            </a:r>
            <a:r>
              <a:rPr lang="it-IT" dirty="0" err="1"/>
              <a:t>throughout</a:t>
            </a:r>
            <a:r>
              <a:rPr lang="it-IT" dirty="0"/>
              <a:t> the </a:t>
            </a:r>
            <a:r>
              <a:rPr lang="it-IT" dirty="0" err="1"/>
              <a:t>course</a:t>
            </a:r>
            <a:r>
              <a:rPr lang="it-IT" dirty="0"/>
              <a:t>, </a:t>
            </a:r>
            <a:r>
              <a:rPr lang="it-IT" dirty="0" err="1"/>
              <a:t>along</a:t>
            </a:r>
            <a:r>
              <a:rPr lang="it-IT" dirty="0"/>
              <a:t> with a </a:t>
            </a:r>
            <a:r>
              <a:rPr lang="it-IT" dirty="0" err="1"/>
              <a:t>practical</a:t>
            </a:r>
            <a:r>
              <a:rPr lang="it-IT" dirty="0"/>
              <a:t> </a:t>
            </a:r>
            <a:r>
              <a:rPr lang="it-IT" dirty="0" err="1"/>
              <a:t>implementation</a:t>
            </a:r>
            <a:r>
              <a:rPr lang="it-IT" dirty="0"/>
              <a:t> of the </a:t>
            </a:r>
            <a:r>
              <a:rPr lang="it-IT" dirty="0" err="1"/>
              <a:t>simplest</a:t>
            </a:r>
            <a:r>
              <a:rPr lang="it-IT" dirty="0"/>
              <a:t> (</a:t>
            </a:r>
            <a:r>
              <a:rPr lang="it-IT" dirty="0" err="1"/>
              <a:t>hamiltonian</a:t>
            </a:r>
            <a:r>
              <a:rPr lang="it-IT" dirty="0"/>
              <a:t>) </a:t>
            </a:r>
            <a:r>
              <a:rPr lang="it-IT" dirty="0" err="1"/>
              <a:t>diagonalization</a:t>
            </a:r>
            <a:r>
              <a:rPr lang="it-IT" dirty="0"/>
              <a:t> techniques </a:t>
            </a:r>
            <a:r>
              <a:rPr lang="it-IT" dirty="0" err="1"/>
              <a:t>employed</a:t>
            </a:r>
            <a:r>
              <a:rPr lang="it-IT" dirty="0"/>
              <a:t> in </a:t>
            </a:r>
            <a:r>
              <a:rPr lang="it-IT" dirty="0" err="1"/>
              <a:t>computational</a:t>
            </a:r>
            <a:r>
              <a:rPr lang="it-IT" dirty="0"/>
              <a:t> </a:t>
            </a:r>
            <a:r>
              <a:rPr lang="it-IT" dirty="0" err="1"/>
              <a:t>physics</a:t>
            </a:r>
            <a:r>
              <a:rPr lang="it-IT" dirty="0"/>
              <a:t>. </a:t>
            </a:r>
            <a:r>
              <a:rPr lang="it-IT" dirty="0" err="1"/>
              <a:t>Furthermore</a:t>
            </a:r>
            <a:r>
              <a:rPr lang="it-IT" dirty="0"/>
              <a:t>, </a:t>
            </a:r>
            <a:r>
              <a:rPr lang="it-IT" dirty="0" err="1"/>
              <a:t>foundations</a:t>
            </a:r>
            <a:r>
              <a:rPr lang="it-IT" dirty="0"/>
              <a:t> </a:t>
            </a:r>
            <a:r>
              <a:rPr lang="it-IT" dirty="0" err="1"/>
              <a:t>have</a:t>
            </a:r>
            <a:r>
              <a:rPr lang="it-IT" dirty="0"/>
              <a:t> </a:t>
            </a:r>
            <a:r>
              <a:rPr lang="it-IT" dirty="0" err="1"/>
              <a:t>been</a:t>
            </a:r>
            <a:r>
              <a:rPr lang="it-IT" dirty="0"/>
              <a:t> </a:t>
            </a:r>
            <a:r>
              <a:rPr lang="it-IT" dirty="0" err="1"/>
              <a:t>laid</a:t>
            </a:r>
            <a:r>
              <a:rPr lang="it-IT" dirty="0"/>
              <a:t> for a </a:t>
            </a:r>
            <a:r>
              <a:rPr lang="it-IT" dirty="0" err="1"/>
              <a:t>possible</a:t>
            </a:r>
            <a:r>
              <a:rPr lang="it-IT" dirty="0"/>
              <a:t> </a:t>
            </a:r>
            <a:r>
              <a:rPr lang="it-IT" dirty="0" err="1"/>
              <a:t>investigation</a:t>
            </a:r>
            <a:r>
              <a:rPr lang="it-IT" dirty="0"/>
              <a:t> (</a:t>
            </a:r>
            <a:r>
              <a:rPr lang="it-IT" dirty="0" err="1"/>
              <a:t>already</a:t>
            </a:r>
            <a:r>
              <a:rPr lang="it-IT" dirty="0"/>
              <a:t> </a:t>
            </a:r>
            <a:r>
              <a:rPr lang="it-IT" dirty="0" err="1"/>
              <a:t>present</a:t>
            </a:r>
            <a:r>
              <a:rPr lang="it-IT" dirty="0"/>
              <a:t> in literature) of more </a:t>
            </a:r>
            <a:r>
              <a:rPr lang="it-IT" dirty="0" err="1"/>
              <a:t>complex</a:t>
            </a:r>
            <a:r>
              <a:rPr lang="it-IT" dirty="0"/>
              <a:t> models with </a:t>
            </a:r>
            <a:r>
              <a:rPr lang="it-IT" dirty="0" err="1"/>
              <a:t>rather</a:t>
            </a:r>
            <a:r>
              <a:rPr lang="it-IT" dirty="0"/>
              <a:t> immediate </a:t>
            </a:r>
            <a:r>
              <a:rPr lang="it-IT" dirty="0" err="1"/>
              <a:t>consequences</a:t>
            </a:r>
            <a:r>
              <a:rPr lang="it-IT" dirty="0"/>
              <a:t> in the study of </a:t>
            </a:r>
            <a:r>
              <a:rPr lang="it-IT" dirty="0" err="1"/>
              <a:t>strongly</a:t>
            </a:r>
            <a:r>
              <a:rPr lang="it-IT" dirty="0"/>
              <a:t> </a:t>
            </a:r>
            <a:r>
              <a:rPr lang="it-IT" dirty="0" err="1"/>
              <a:t>interacting</a:t>
            </a:r>
            <a:r>
              <a:rPr lang="it-IT" dirty="0"/>
              <a:t> electron systems, </a:t>
            </a:r>
            <a:r>
              <a:rPr lang="it-IT" dirty="0" err="1"/>
              <a:t>such</a:t>
            </a:r>
            <a:r>
              <a:rPr lang="it-IT" dirty="0"/>
              <a:t> </a:t>
            </a:r>
            <a:r>
              <a:rPr lang="it-IT" dirty="0" err="1"/>
              <a:t>as</a:t>
            </a:r>
            <a:r>
              <a:rPr lang="it-IT" dirty="0"/>
              <a:t> </a:t>
            </a:r>
            <a:r>
              <a:rPr lang="it-IT" dirty="0" err="1"/>
              <a:t>superconductors</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28</a:t>
            </a:fld>
            <a:endParaRPr lang="it-IT"/>
          </a:p>
        </p:txBody>
      </p:sp>
    </p:spTree>
    <p:extLst>
      <p:ext uri="{BB962C8B-B14F-4D97-AF65-F5344CB8AC3E}">
        <p14:creationId xmlns:p14="http://schemas.microsoft.com/office/powerpoint/2010/main" val="42593715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(-&gt;Formula with </a:t>
                </a:r>
                <a:r>
                  <a:rPr lang="it-IT" dirty="0" err="1"/>
                  <a:t>orange</a:t>
                </a:r>
                <a:r>
                  <a:rPr lang="it-IT" dirty="0"/>
                  <a:t> </a:t>
                </a:r>
                <a:r>
                  <a:rPr lang="it-IT" dirty="0" err="1"/>
                  <a:t>dotted</a:t>
                </a:r>
                <a:r>
                  <a:rPr lang="it-IT" dirty="0"/>
                  <a:t> </a:t>
                </a:r>
                <a:r>
                  <a:rPr lang="it-IT" dirty="0" err="1"/>
                  <a:t>term</a:t>
                </a:r>
                <a:r>
                  <a:rPr lang="it-IT" dirty="0"/>
                  <a:t>) In </a:t>
                </a:r>
                <a:r>
                  <a:rPr lang="it-IT" dirty="0" err="1"/>
                  <a:t>order</a:t>
                </a:r>
                <a:r>
                  <a:rPr lang="it-IT" dirty="0"/>
                  <a:t> to account for a </a:t>
                </a:r>
                <a:r>
                  <a:rPr lang="it-IT" dirty="0" err="1"/>
                  <a:t>series</a:t>
                </a:r>
                <a:r>
                  <a:rPr lang="it-IT" dirty="0"/>
                  <a:t> of </a:t>
                </a:r>
                <a:r>
                  <a:rPr lang="it-IT" dirty="0" err="1"/>
                  <a:t>experimental</a:t>
                </a:r>
                <a:r>
                  <a:rPr lang="it-IT" dirty="0"/>
                  <a:t> </a:t>
                </a:r>
                <a:r>
                  <a:rPr lang="it-IT" dirty="0" err="1"/>
                  <a:t>observations</a:t>
                </a:r>
                <a:r>
                  <a:rPr lang="it-IT" dirty="0"/>
                  <a:t> on the </a:t>
                </a:r>
                <a:r>
                  <a:rPr lang="it-IT" dirty="0" err="1"/>
                  <a:t>magnetic</a:t>
                </a:r>
                <a:r>
                  <a:rPr lang="it-IT" dirty="0"/>
                  <a:t> </a:t>
                </a:r>
                <a:r>
                  <a:rPr lang="it-IT" dirty="0" err="1"/>
                  <a:t>properties</a:t>
                </a:r>
                <a:r>
                  <a:rPr lang="it-IT" dirty="0"/>
                  <a:t> of </a:t>
                </a:r>
                <a:r>
                  <a:rPr lang="it-IT" dirty="0" err="1"/>
                  <a:t>solids</a:t>
                </a:r>
                <a:r>
                  <a:rPr lang="it-IT" dirty="0"/>
                  <a:t>, one must drop the </a:t>
                </a:r>
                <a:r>
                  <a:rPr lang="it-IT" dirty="0" err="1"/>
                  <a:t>assumption</a:t>
                </a:r>
                <a:r>
                  <a:rPr lang="it-IT" dirty="0"/>
                  <a:t> </a:t>
                </a:r>
                <a:r>
                  <a:rPr lang="it-IT" dirty="0" err="1"/>
                  <a:t>according</a:t>
                </a:r>
                <a:r>
                  <a:rPr lang="it-IT" dirty="0"/>
                  <a:t> to </a:t>
                </a:r>
                <a:r>
                  <a:rPr lang="it-IT" dirty="0" err="1"/>
                  <a:t>which</a:t>
                </a:r>
                <a:r>
                  <a:rPr lang="it-IT" dirty="0"/>
                  <a:t> the sources of </a:t>
                </a:r>
                <a:r>
                  <a:rPr lang="it-IT" dirty="0" err="1"/>
                  <a:t>magnetic</a:t>
                </a:r>
                <a:r>
                  <a:rPr lang="it-IT" dirty="0"/>
                  <a:t> moments do </a:t>
                </a:r>
                <a:r>
                  <a:rPr lang="it-IT" dirty="0" err="1"/>
                  <a:t>not</a:t>
                </a:r>
                <a:r>
                  <a:rPr lang="it-IT" dirty="0"/>
                  <a:t> </a:t>
                </a:r>
                <a:r>
                  <a:rPr lang="it-IT" dirty="0" err="1"/>
                  <a:t>interact</a:t>
                </a:r>
                <a:r>
                  <a:rPr lang="it-IT" dirty="0"/>
                  <a:t> one </a:t>
                </a:r>
                <a:r>
                  <a:rPr lang="it-IT" dirty="0" err="1"/>
                  <a:t>another</a:t>
                </a:r>
                <a:r>
                  <a:rPr lang="it-IT" dirty="0"/>
                  <a:t>. In </a:t>
                </a:r>
                <a:r>
                  <a:rPr lang="it-IT" dirty="0" err="1"/>
                  <a:t>fact</a:t>
                </a:r>
                <a:r>
                  <a:rPr lang="it-IT" dirty="0"/>
                  <a:t>, in </a:t>
                </a:r>
                <a:r>
                  <a:rPr lang="it-IT" dirty="0" err="1"/>
                  <a:t>solids</a:t>
                </a:r>
                <a:r>
                  <a:rPr lang="it-IT" dirty="0"/>
                  <a:t> </a:t>
                </a:r>
                <a:r>
                  <a:rPr lang="it-IT" dirty="0" err="1"/>
                  <a:t>known</a:t>
                </a:r>
                <a:r>
                  <a:rPr lang="it-IT" dirty="0"/>
                  <a:t> </a:t>
                </a:r>
                <a:r>
                  <a:rPr lang="it-IT" dirty="0" err="1"/>
                  <a:t>as</a:t>
                </a:r>
                <a:r>
                  <a:rPr lang="it-IT" dirty="0"/>
                  <a:t> </a:t>
                </a:r>
                <a:r>
                  <a:rPr lang="it-IT" dirty="0" err="1"/>
                  <a:t>antiferromagnets</a:t>
                </a:r>
                <a:r>
                  <a:rPr lang="it-IT" dirty="0"/>
                  <a:t>, </a:t>
                </a:r>
                <a:r>
                  <a:rPr lang="it-IT" dirty="0" err="1"/>
                  <a:t>although</a:t>
                </a:r>
                <a:r>
                  <a:rPr lang="it-IT" dirty="0"/>
                  <a:t> the net </a:t>
                </a:r>
                <a:r>
                  <a:rPr lang="it-IT" dirty="0" err="1"/>
                  <a:t>total</a:t>
                </a:r>
                <a:r>
                  <a:rPr lang="it-IT" dirty="0"/>
                  <a:t> moment in </a:t>
                </a:r>
                <a:r>
                  <a:rPr lang="it-IT" dirty="0" err="1"/>
                  <a:t>absence</a:t>
                </a:r>
                <a:r>
                  <a:rPr lang="it-IT" dirty="0"/>
                  <a:t> of field </a:t>
                </a:r>
                <a:r>
                  <a:rPr lang="it-IT" dirty="0" err="1"/>
                  <a:t>is</a:t>
                </a:r>
                <a:r>
                  <a:rPr lang="it-IT" dirty="0"/>
                  <a:t> zero, </a:t>
                </a:r>
                <a:r>
                  <a:rPr lang="it-IT" dirty="0" err="1"/>
                  <a:t>there</a:t>
                </a:r>
                <a:r>
                  <a:rPr lang="it-IT" dirty="0"/>
                  <a:t> </a:t>
                </a:r>
                <a:r>
                  <a:rPr lang="it-IT" dirty="0" err="1"/>
                  <a:t>is</a:t>
                </a:r>
                <a:r>
                  <a:rPr lang="it-IT" dirty="0"/>
                  <a:t> a regular </a:t>
                </a:r>
                <a:r>
                  <a:rPr lang="it-IT" dirty="0" err="1"/>
                  <a:t>spatial</a:t>
                </a:r>
                <a:r>
                  <a:rPr lang="it-IT" dirty="0"/>
                  <a:t> pattern of the </a:t>
                </a:r>
                <a:r>
                  <a:rPr lang="it-IT" dirty="0" err="1"/>
                  <a:t>individual</a:t>
                </a:r>
                <a:r>
                  <a:rPr lang="it-IT" dirty="0"/>
                  <a:t> </a:t>
                </a:r>
                <a:r>
                  <a:rPr lang="it-IT" dirty="0" err="1"/>
                  <a:t>magnetic</a:t>
                </a:r>
                <a:r>
                  <a:rPr lang="it-IT" dirty="0"/>
                  <a:t> moments due to interactions </a:t>
                </a:r>
                <a:r>
                  <a:rPr lang="it-IT" dirty="0" err="1"/>
                  <a:t>among</a:t>
                </a:r>
                <a:r>
                  <a:rPr lang="it-IT" dirty="0"/>
                  <a:t> </a:t>
                </a:r>
                <a:r>
                  <a:rPr lang="it-IT" dirty="0" err="1"/>
                  <a:t>them</a:t>
                </a:r>
                <a:r>
                  <a:rPr lang="it-IT" dirty="0"/>
                  <a:t> </a:t>
                </a:r>
                <a:r>
                  <a:rPr lang="it-IT" dirty="0" err="1"/>
                  <a:t>favoring</a:t>
                </a:r>
                <a:r>
                  <a:rPr lang="it-IT" dirty="0"/>
                  <a:t> </a:t>
                </a:r>
                <a:r>
                  <a:rPr lang="it-IT" dirty="0" err="1"/>
                  <a:t>antiparallel</a:t>
                </a:r>
                <a:r>
                  <a:rPr lang="it-IT" dirty="0"/>
                  <a:t> </a:t>
                </a:r>
                <a:r>
                  <a:rPr lang="it-IT" dirty="0" err="1"/>
                  <a:t>orientations</a:t>
                </a:r>
                <a:r>
                  <a:rPr lang="it-IT" dirty="0"/>
                  <a:t> of </a:t>
                </a:r>
                <a:r>
                  <a:rPr lang="it-IT" dirty="0" err="1"/>
                  <a:t>neighbouring</a:t>
                </a:r>
                <a:r>
                  <a:rPr lang="it-IT" dirty="0"/>
                  <a:t> </a:t>
                </a:r>
                <a:r>
                  <a:rPr lang="it-IT" dirty="0" err="1"/>
                  <a:t>moments.The</a:t>
                </a:r>
                <a:r>
                  <a:rPr lang="it-IT" dirty="0"/>
                  <a:t> theory on the </a:t>
                </a:r>
                <a:r>
                  <a:rPr lang="it-IT" dirty="0" err="1"/>
                  <a:t>origin</a:t>
                </a:r>
                <a:r>
                  <a:rPr lang="it-IT" dirty="0"/>
                  <a:t> of </a:t>
                </a:r>
                <a:r>
                  <a:rPr lang="it-IT" dirty="0" err="1"/>
                  <a:t>magnetic</a:t>
                </a:r>
                <a:r>
                  <a:rPr lang="it-IT" dirty="0"/>
                  <a:t> interactions plays a key </a:t>
                </a:r>
                <a:r>
                  <a:rPr lang="it-IT" dirty="0" err="1"/>
                  <a:t>role</a:t>
                </a:r>
                <a:r>
                  <a:rPr lang="it-IT" dirty="0"/>
                  <a:t> in </a:t>
                </a:r>
                <a:r>
                  <a:rPr lang="it-IT" dirty="0" err="1"/>
                  <a:t>condensed</a:t>
                </a:r>
                <a:r>
                  <a:rPr lang="it-IT" dirty="0"/>
                  <a:t> </a:t>
                </a:r>
                <a:r>
                  <a:rPr lang="it-IT" dirty="0" err="1"/>
                  <a:t>matter</a:t>
                </a:r>
                <a:r>
                  <a:rPr lang="it-IT" dirty="0"/>
                  <a:t> </a:t>
                </a:r>
                <a:r>
                  <a:rPr lang="it-IT" dirty="0" err="1"/>
                  <a:t>physics</a:t>
                </a:r>
                <a:r>
                  <a:rPr lang="it-IT" dirty="0"/>
                  <a:t>, and </a:t>
                </a:r>
                <a:r>
                  <a:rPr lang="it-IT" dirty="0" err="1"/>
                  <a:t>while</a:t>
                </a:r>
                <a:r>
                  <a:rPr lang="it-IT" dirty="0"/>
                  <a:t> the </a:t>
                </a:r>
                <a:r>
                  <a:rPr lang="it-IT" dirty="0" err="1"/>
                  <a:t>phenomenon</a:t>
                </a:r>
                <a:r>
                  <a:rPr lang="it-IT" dirty="0"/>
                  <a:t> </a:t>
                </a:r>
                <a:r>
                  <a:rPr lang="it-IT" dirty="0" err="1"/>
                  <a:t>is</a:t>
                </a:r>
                <a:r>
                  <a:rPr lang="it-IT" dirty="0"/>
                  <a:t> best </a:t>
                </a:r>
                <a:r>
                  <a:rPr lang="it-IT" dirty="0" err="1"/>
                  <a:t>understood</a:t>
                </a:r>
                <a:r>
                  <a:rPr lang="it-IT" dirty="0"/>
                  <a:t> in </a:t>
                </a:r>
                <a:r>
                  <a:rPr lang="it-IT" dirty="0" err="1"/>
                  <a:t>insulators</a:t>
                </a:r>
                <a:r>
                  <a:rPr lang="it-IT" dirty="0"/>
                  <a:t> </a:t>
                </a:r>
                <a:r>
                  <a:rPr lang="it-IT" dirty="0" err="1"/>
                  <a:t>where</a:t>
                </a:r>
                <a:r>
                  <a:rPr lang="it-IT" dirty="0"/>
                  <a:t> the </a:t>
                </a:r>
                <a:r>
                  <a:rPr lang="it-IT" dirty="0" err="1"/>
                  <a:t>magnetic</a:t>
                </a:r>
                <a:r>
                  <a:rPr lang="it-IT" dirty="0"/>
                  <a:t> moments can be </a:t>
                </a:r>
                <a:r>
                  <a:rPr lang="it-IT" dirty="0" err="1"/>
                  <a:t>considered</a:t>
                </a:r>
                <a:r>
                  <a:rPr lang="it-IT" dirty="0"/>
                  <a:t> </a:t>
                </a:r>
                <a:r>
                  <a:rPr lang="it-IT" dirty="0" err="1"/>
                  <a:t>well</a:t>
                </a:r>
                <a:r>
                  <a:rPr lang="it-IT" dirty="0"/>
                  <a:t> </a:t>
                </a:r>
                <a:r>
                  <a:rPr lang="it-IT" dirty="0" err="1"/>
                  <a:t>separated</a:t>
                </a:r>
                <a:r>
                  <a:rPr lang="it-IT" dirty="0"/>
                  <a:t>, the </a:t>
                </a:r>
                <a:r>
                  <a:rPr lang="it-IT" dirty="0" err="1"/>
                  <a:t>developement</a:t>
                </a:r>
                <a:r>
                  <a:rPr lang="it-IT" dirty="0"/>
                  <a:t> of a </a:t>
                </a:r>
                <a:r>
                  <a:rPr lang="it-IT" dirty="0" err="1"/>
                  <a:t>tractable</a:t>
                </a:r>
                <a:r>
                  <a:rPr lang="it-IT" dirty="0"/>
                  <a:t> model of a </a:t>
                </a:r>
                <a:r>
                  <a:rPr lang="it-IT" dirty="0" err="1"/>
                  <a:t>magnetic</a:t>
                </a:r>
                <a:r>
                  <a:rPr lang="it-IT" dirty="0"/>
                  <a:t> metal </a:t>
                </a:r>
                <a:r>
                  <a:rPr lang="it-IT" dirty="0" err="1"/>
                  <a:t>remains</a:t>
                </a:r>
                <a:r>
                  <a:rPr lang="it-IT" dirty="0"/>
                  <a:t> a </a:t>
                </a:r>
                <a:r>
                  <a:rPr lang="it-IT" dirty="0" err="1"/>
                  <a:t>great</a:t>
                </a:r>
                <a:r>
                  <a:rPr lang="it-IT" dirty="0"/>
                  <a:t> </a:t>
                </a:r>
                <a:r>
                  <a:rPr lang="it-IT" dirty="0" err="1"/>
                  <a:t>unsolved</a:t>
                </a:r>
                <a:r>
                  <a:rPr lang="it-IT" dirty="0"/>
                  <a:t> </a:t>
                </a:r>
                <a:r>
                  <a:rPr lang="it-IT" dirty="0" err="1"/>
                  <a:t>problem</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(-&gt;Hubbard </a:t>
                </a:r>
                <a:r>
                  <a:rPr lang="it-IT" dirty="0" err="1"/>
                  <a:t>approx</a:t>
                </a:r>
                <a:r>
                  <a:rPr lang="it-IT" dirty="0"/>
                  <a:t>.) Hubbard </a:t>
                </a:r>
                <a:r>
                  <a:rPr lang="it-IT" dirty="0" err="1"/>
                  <a:t>proposed</a:t>
                </a:r>
                <a:r>
                  <a:rPr lang="it-IT" dirty="0"/>
                  <a:t> an </a:t>
                </a:r>
                <a:r>
                  <a:rPr lang="it-IT" dirty="0" err="1"/>
                  <a:t>highly</a:t>
                </a:r>
                <a:r>
                  <a:rPr lang="it-IT" dirty="0"/>
                  <a:t> </a:t>
                </a:r>
                <a:r>
                  <a:rPr lang="it-IT" dirty="0" err="1"/>
                  <a:t>oversimplified</a:t>
                </a:r>
                <a:r>
                  <a:rPr lang="it-IT" dirty="0"/>
                  <a:t> model </a:t>
                </a:r>
                <a:r>
                  <a:rPr lang="it-IT" dirty="0" err="1"/>
                  <a:t>that</a:t>
                </a:r>
                <a:r>
                  <a:rPr lang="it-IT" dirty="0"/>
                  <a:t> </a:t>
                </a:r>
                <a:r>
                  <a:rPr lang="it-IT" dirty="0" err="1"/>
                  <a:t>contains</a:t>
                </a:r>
                <a:r>
                  <a:rPr lang="it-IT" dirty="0"/>
                  <a:t> the bare minimum features </a:t>
                </a:r>
                <a:r>
                  <a:rPr lang="it-IT" dirty="0" err="1"/>
                  <a:t>necessary</a:t>
                </a:r>
                <a:r>
                  <a:rPr lang="it-IT" dirty="0"/>
                  <a:t> to yield </a:t>
                </a:r>
                <a:r>
                  <a:rPr lang="it-IT" dirty="0" err="1"/>
                  <a:t>both</a:t>
                </a:r>
                <a:r>
                  <a:rPr lang="it-IT" dirty="0"/>
                  <a:t> </a:t>
                </a:r>
                <a:r>
                  <a:rPr lang="it-IT" dirty="0" err="1"/>
                  <a:t>bandlike</a:t>
                </a:r>
                <a:r>
                  <a:rPr lang="it-IT" dirty="0"/>
                  <a:t> and </a:t>
                </a:r>
                <a:r>
                  <a:rPr lang="it-IT" dirty="0" err="1"/>
                  <a:t>localized</a:t>
                </a:r>
                <a:r>
                  <a:rPr lang="it-IT" dirty="0"/>
                  <a:t> </a:t>
                </a:r>
                <a:r>
                  <a:rPr lang="it-IT" dirty="0" err="1"/>
                  <a:t>behaviours</a:t>
                </a:r>
                <a:r>
                  <a:rPr lang="it-IT" dirty="0"/>
                  <a:t> of </a:t>
                </a:r>
                <a:r>
                  <a:rPr lang="it-IT" dirty="0" err="1"/>
                  <a:t>solids</a:t>
                </a:r>
                <a:r>
                  <a:rPr lang="it-IT" dirty="0"/>
                  <a:t> in </a:t>
                </a:r>
                <a:r>
                  <a:rPr lang="it-IT" dirty="0" err="1"/>
                  <a:t>suitable</a:t>
                </a:r>
                <a:r>
                  <a:rPr lang="it-IT" dirty="0"/>
                  <a:t> </a:t>
                </a:r>
                <a:r>
                  <a:rPr lang="it-IT" dirty="0" err="1"/>
                  <a:t>limits</a:t>
                </a:r>
                <a:r>
                  <a:rPr lang="it-IT" dirty="0"/>
                  <a:t>. </a:t>
                </a:r>
                <a:r>
                  <a:rPr lang="it-IT" dirty="0" err="1"/>
                  <a:t>It</a:t>
                </a:r>
                <a:r>
                  <a:rPr lang="it-IT" dirty="0"/>
                  <a:t> </a:t>
                </a:r>
                <a:r>
                  <a:rPr lang="it-IT" dirty="0" err="1"/>
                  <a:t>assumes</a:t>
                </a:r>
                <a:r>
                  <a:rPr lang="it-IT" dirty="0"/>
                  <a:t> </a:t>
                </a:r>
                <a:r>
                  <a:rPr lang="it-IT" dirty="0" err="1"/>
                  <a:t>that</a:t>
                </a:r>
                <a:r>
                  <a:rPr lang="it-IT" dirty="0"/>
                  <a:t> on </a:t>
                </a:r>
                <a:r>
                  <a:rPr lang="it-IT" dirty="0" err="1"/>
                  <a:t>each</a:t>
                </a:r>
                <a:r>
                  <a:rPr lang="it-IT" dirty="0"/>
                  <a:t> lattice site </a:t>
                </a:r>
                <a:r>
                  <a:rPr lang="it-IT" dirty="0" err="1"/>
                  <a:t>there</a:t>
                </a:r>
                <a:r>
                  <a:rPr lang="it-IT" dirty="0"/>
                  <a:t> </a:t>
                </a:r>
                <a:r>
                  <a:rPr lang="it-IT" dirty="0" err="1"/>
                  <a:t>is</a:t>
                </a:r>
                <a:r>
                  <a:rPr lang="it-IT" dirty="0"/>
                  <a:t> </a:t>
                </a:r>
                <a:r>
                  <a:rPr lang="it-IT" dirty="0" err="1"/>
                  <a:t>only</a:t>
                </a:r>
                <a:r>
                  <a:rPr lang="it-IT" dirty="0"/>
                  <a:t> one single </a:t>
                </a:r>
                <a:r>
                  <a:rPr lang="it-IT" dirty="0" err="1"/>
                  <a:t>orbital</a:t>
                </a:r>
                <a:r>
                  <a:rPr lang="it-IT" dirty="0"/>
                  <a:t> </a:t>
                </a:r>
                <a:r>
                  <a:rPr lang="it-IT" dirty="0" err="1"/>
                  <a:t>occupied</a:t>
                </a:r>
                <a:r>
                  <a:rPr lang="it-IT" dirty="0"/>
                  <a:t>, </a:t>
                </a:r>
                <a:r>
                  <a:rPr lang="it-IT" dirty="0" err="1"/>
                  <a:t>whose</a:t>
                </a:r>
                <a:r>
                  <a:rPr lang="it-IT" dirty="0"/>
                  <a:t> </a:t>
                </a:r>
                <a:r>
                  <a:rPr lang="it-IT" dirty="0" err="1"/>
                  <a:t>spatial</a:t>
                </a:r>
                <a:r>
                  <a:rPr lang="it-IT" dirty="0"/>
                  <a:t> component can be </a:t>
                </a:r>
                <a:r>
                  <a:rPr lang="it-IT" dirty="0" err="1"/>
                  <a:t>written</a:t>
                </a:r>
                <a:r>
                  <a:rPr lang="it-IT" dirty="0"/>
                  <a:t> in a </a:t>
                </a:r>
                <a:r>
                  <a:rPr lang="it-IT" dirty="0" err="1"/>
                  <a:t>Wannier</a:t>
                </a:r>
                <a:r>
                  <a:rPr lang="it-IT" dirty="0"/>
                  <a:t> </a:t>
                </a:r>
                <a:r>
                  <a:rPr lang="it-IT" dirty="0" err="1"/>
                  <a:t>orbital</a:t>
                </a:r>
                <a:r>
                  <a:rPr lang="it-IT" dirty="0"/>
                  <a:t> </a:t>
                </a:r>
                <a:r>
                  <a:rPr lang="it-IT" dirty="0" err="1"/>
                  <a:t>basis</a:t>
                </a:r>
                <a:r>
                  <a:rPr lang="it-IT" dirty="0"/>
                  <a:t>. The </a:t>
                </a:r>
                <a:r>
                  <a:rPr lang="it-IT" dirty="0" err="1"/>
                  <a:t>hamiltonian</a:t>
                </a:r>
                <a:r>
                  <a:rPr lang="it-IT" dirty="0"/>
                  <a:t> </a:t>
                </a:r>
                <a:r>
                  <a:rPr lang="it-IT" dirty="0" err="1"/>
                  <a:t>is</a:t>
                </a:r>
                <a:r>
                  <a:rPr lang="it-IT" dirty="0"/>
                  <a:t> </a:t>
                </a:r>
                <a:r>
                  <a:rPr lang="it-IT" dirty="0" err="1"/>
                  <a:t>composed</a:t>
                </a:r>
                <a:r>
                  <a:rPr lang="it-IT" dirty="0"/>
                  <a:t> of </a:t>
                </a:r>
                <a:r>
                  <a:rPr lang="it-IT" dirty="0" err="1"/>
                  <a:t>two</a:t>
                </a:r>
                <a:r>
                  <a:rPr lang="it-IT" dirty="0"/>
                  <a:t> </a:t>
                </a:r>
                <a:r>
                  <a:rPr lang="it-IT" dirty="0" err="1"/>
                  <a:t>terms</a:t>
                </a:r>
                <a:r>
                  <a:rPr lang="it-IT" dirty="0"/>
                  <a:t>: a </a:t>
                </a:r>
                <a:r>
                  <a:rPr lang="it-IT" dirty="0" err="1"/>
                  <a:t>kinetic</a:t>
                </a:r>
                <a:r>
                  <a:rPr lang="it-IT" dirty="0"/>
                  <a:t> </a:t>
                </a:r>
                <a:r>
                  <a:rPr lang="it-IT" dirty="0" err="1"/>
                  <a:t>term</a:t>
                </a:r>
                <a:r>
                  <a:rPr lang="it-IT" dirty="0"/>
                  <a:t> due to tunnelling (</a:t>
                </a:r>
                <a:r>
                  <a:rPr lang="it-IT" i="1" dirty="0" err="1"/>
                  <a:t>hopping</a:t>
                </a:r>
                <a:r>
                  <a:rPr lang="it-IT" dirty="0"/>
                  <a:t>) of </a:t>
                </a:r>
                <a:r>
                  <a:rPr lang="it-IT" dirty="0" err="1"/>
                  <a:t>particles</a:t>
                </a:r>
                <a:r>
                  <a:rPr lang="it-IT" dirty="0"/>
                  <a:t> </a:t>
                </a:r>
                <a:r>
                  <a:rPr lang="it-IT" dirty="0" err="1"/>
                  <a:t>among</a:t>
                </a:r>
                <a:r>
                  <a:rPr lang="it-IT" dirty="0"/>
                  <a:t> the </a:t>
                </a:r>
                <a:r>
                  <a:rPr lang="it-IT" dirty="0" err="1"/>
                  <a:t>neighbour</a:t>
                </a:r>
                <a:r>
                  <a:rPr lang="it-IT" dirty="0"/>
                  <a:t> lattice </a:t>
                </a:r>
                <a:r>
                  <a:rPr lang="it-IT" dirty="0" err="1"/>
                  <a:t>sites</a:t>
                </a:r>
                <a:r>
                  <a:rPr lang="it-IT" dirty="0"/>
                  <a:t>, and a in-sito </a:t>
                </a:r>
                <a:r>
                  <a:rPr lang="it-IT" dirty="0" err="1"/>
                  <a:t>potential</a:t>
                </a:r>
                <a:r>
                  <a:rPr lang="it-IT" dirty="0"/>
                  <a:t> </a:t>
                </a:r>
                <a:r>
                  <a:rPr lang="it-IT" dirty="0" err="1"/>
                  <a:t>term</a:t>
                </a:r>
                <a:r>
                  <a:rPr lang="it-IT" dirty="0"/>
                  <a:t> </a:t>
                </a:r>
                <a:r>
                  <a:rPr lang="it-IT" dirty="0" err="1"/>
                  <a:t>that</a:t>
                </a:r>
                <a:r>
                  <a:rPr lang="it-IT" dirty="0"/>
                  <a:t> </a:t>
                </a:r>
                <a:r>
                  <a:rPr lang="it-IT" dirty="0" err="1"/>
                  <a:t>approximates</a:t>
                </a:r>
                <a:r>
                  <a:rPr lang="it-IT" dirty="0"/>
                  <a:t> in a </a:t>
                </a:r>
                <a:r>
                  <a:rPr lang="it-IT" dirty="0" err="1"/>
                  <a:t>raw</a:t>
                </a:r>
                <a:r>
                  <a:rPr lang="it-IT" dirty="0"/>
                  <a:t> way the short range electron </a:t>
                </a:r>
                <a:r>
                  <a:rPr lang="it-IT" dirty="0" err="1"/>
                  <a:t>repulsion</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a:t>
                </a:r>
                <a:r>
                  <a:rPr lang="it-IT" dirty="0" err="1"/>
                  <a:t>Besides</a:t>
                </a:r>
                <a:r>
                  <a:rPr lang="it-IT" dirty="0"/>
                  <a:t> giving a more accurate </a:t>
                </a:r>
                <a:r>
                  <a:rPr lang="it-IT" dirty="0" err="1"/>
                  <a:t>description</a:t>
                </a:r>
                <a:r>
                  <a:rPr lang="it-IT" dirty="0"/>
                  <a:t> </a:t>
                </a:r>
                <a:r>
                  <a:rPr lang="it-IT" dirty="0" err="1"/>
                  <a:t>than</a:t>
                </a:r>
                <a:r>
                  <a:rPr lang="it-IT" dirty="0"/>
                  <a:t> the non-</a:t>
                </a:r>
                <a:r>
                  <a:rPr lang="it-IT" dirty="0" err="1"/>
                  <a:t>interacting</a:t>
                </a:r>
                <a:r>
                  <a:rPr lang="it-IT" dirty="0"/>
                  <a:t> </a:t>
                </a:r>
                <a:r>
                  <a:rPr lang="it-IT" dirty="0" err="1"/>
                  <a:t>electrons</a:t>
                </a:r>
                <a:r>
                  <a:rPr lang="it-IT" dirty="0"/>
                  <a:t> models, Hubbard model can </a:t>
                </a:r>
                <a:r>
                  <a:rPr lang="it-IT" dirty="0" err="1"/>
                  <a:t>describe</a:t>
                </a:r>
                <a:r>
                  <a:rPr lang="it-IT" dirty="0"/>
                  <a:t> </a:t>
                </a:r>
                <a:r>
                  <a:rPr lang="it-IT" dirty="0" err="1"/>
                  <a:t>as</a:t>
                </a:r>
                <a:r>
                  <a:rPr lang="it-IT" dirty="0"/>
                  <a:t> </a:t>
                </a:r>
                <a:r>
                  <a:rPr lang="it-IT" dirty="0" err="1"/>
                  <a:t>well</a:t>
                </a:r>
                <a:r>
                  <a:rPr lang="it-IT" dirty="0"/>
                  <a:t> Mott </a:t>
                </a:r>
                <a:r>
                  <a:rPr lang="it-IT" dirty="0" err="1"/>
                  <a:t>insulators</a:t>
                </a:r>
                <a:r>
                  <a:rPr lang="it-IT" dirty="0"/>
                  <a:t>. </a:t>
                </a:r>
                <a:r>
                  <a:rPr lang="it-IT" dirty="0" err="1"/>
                  <a:t>These</a:t>
                </a:r>
                <a:r>
                  <a:rPr lang="it-IT" dirty="0"/>
                  <a:t> </a:t>
                </a:r>
                <a:r>
                  <a:rPr lang="it-IT" dirty="0" err="1"/>
                  <a:t>represent</a:t>
                </a:r>
                <a:r>
                  <a:rPr lang="it-IT" dirty="0"/>
                  <a:t> a </a:t>
                </a:r>
                <a:r>
                  <a:rPr lang="it-IT" dirty="0" err="1"/>
                  <a:t>particular</a:t>
                </a:r>
                <a:r>
                  <a:rPr lang="it-IT" dirty="0"/>
                  <a:t> class of metals </a:t>
                </a:r>
                <a:r>
                  <a:rPr lang="it-IT" dirty="0" err="1"/>
                  <a:t>that</a:t>
                </a:r>
                <a:r>
                  <a:rPr lang="it-IT" dirty="0"/>
                  <a:t> are </a:t>
                </a:r>
                <a:r>
                  <a:rPr lang="it-IT" dirty="0" err="1"/>
                  <a:t>indeed</a:t>
                </a:r>
                <a:r>
                  <a:rPr lang="it-IT" dirty="0"/>
                  <a:t> </a:t>
                </a:r>
                <a:r>
                  <a:rPr lang="it-IT" dirty="0" err="1"/>
                  <a:t>insulators</a:t>
                </a:r>
                <a:r>
                  <a:rPr lang="it-IT" dirty="0"/>
                  <a:t> </a:t>
                </a:r>
                <a:r>
                  <a:rPr lang="it-IT" dirty="0" err="1"/>
                  <a:t>because</a:t>
                </a:r>
                <a:r>
                  <a:rPr lang="it-IT" dirty="0"/>
                  <a:t> of the </a:t>
                </a:r>
                <a:r>
                  <a:rPr lang="it-IT" dirty="0" err="1"/>
                  <a:t>effects</a:t>
                </a:r>
                <a:r>
                  <a:rPr lang="it-IT" dirty="0"/>
                  <a:t> of the non-</a:t>
                </a:r>
                <a:r>
                  <a:rPr lang="it-IT" dirty="0" err="1"/>
                  <a:t>negligible</a:t>
                </a:r>
                <a:r>
                  <a:rPr lang="it-IT" dirty="0"/>
                  <a:t> interactions </a:t>
                </a:r>
                <a:r>
                  <a:rPr lang="it-IT" dirty="0" err="1"/>
                  <a:t>among</a:t>
                </a:r>
                <a:r>
                  <a:rPr lang="it-IT" dirty="0"/>
                  <a:t> </a:t>
                </a:r>
                <a:r>
                  <a:rPr lang="it-IT" dirty="0" err="1"/>
                  <a:t>electrons</a:t>
                </a:r>
                <a:r>
                  <a:rPr lang="it-IT" dirty="0"/>
                  <a:t>. For </a:t>
                </a:r>
                <a:r>
                  <a:rPr lang="it-IT" dirty="0" err="1"/>
                  <a:t>such</a:t>
                </a:r>
                <a:r>
                  <a:rPr lang="it-IT" dirty="0"/>
                  <a:t> </a:t>
                </a:r>
                <a:r>
                  <a:rPr lang="it-IT" dirty="0" err="1"/>
                  <a:t>materials</a:t>
                </a:r>
                <a:r>
                  <a:rPr lang="it-IT" dirty="0"/>
                  <a:t> </a:t>
                </a:r>
                <a:r>
                  <a:rPr lang="it-IT" dirty="0" err="1"/>
                  <a:t>conventional</a:t>
                </a:r>
                <a:r>
                  <a:rPr lang="it-IT" dirty="0"/>
                  <a:t> band theory </a:t>
                </a:r>
                <a:r>
                  <a:rPr lang="it-IT" dirty="0" err="1"/>
                  <a:t>predicts</a:t>
                </a:r>
                <a:r>
                  <a:rPr lang="it-IT" dirty="0"/>
                  <a:t> a </a:t>
                </a:r>
                <a:r>
                  <a:rPr lang="it-IT" dirty="0" err="1"/>
                  <a:t>conductive</a:t>
                </a:r>
                <a:r>
                  <a:rPr lang="it-IT" dirty="0"/>
                  <a:t> metal-like </a:t>
                </a:r>
                <a:r>
                  <a:rPr lang="it-IT" dirty="0" err="1"/>
                  <a:t>behaviour</a:t>
                </a:r>
                <a:r>
                  <a:rPr lang="it-IT" dirty="0"/>
                  <a:t>, </a:t>
                </a:r>
                <a:r>
                  <a:rPr lang="it-IT" dirty="0" err="1"/>
                  <a:t>though</a:t>
                </a:r>
                <a:r>
                  <a:rPr lang="it-IT" dirty="0"/>
                  <a:t> </a:t>
                </a:r>
                <a:r>
                  <a:rPr lang="it-IT" dirty="0" err="1"/>
                  <a:t>experimental</a:t>
                </a:r>
                <a:r>
                  <a:rPr lang="it-IT" dirty="0"/>
                  <a:t> </a:t>
                </a:r>
                <a:r>
                  <a:rPr lang="it-IT" dirty="0" err="1"/>
                  <a:t>results</a:t>
                </a:r>
                <a:r>
                  <a:rPr lang="it-IT" dirty="0"/>
                  <a:t> show the opposite: in </a:t>
                </a:r>
                <a:r>
                  <a:rPr lang="it-IT" dirty="0" err="1"/>
                  <a:t>fact</a:t>
                </a:r>
                <a:r>
                  <a:rPr lang="it-IT" dirty="0"/>
                  <a:t>, </a:t>
                </a:r>
                <a:r>
                  <a:rPr lang="it-IT" dirty="0" err="1"/>
                  <a:t>this</a:t>
                </a:r>
                <a:r>
                  <a:rPr lang="it-IT" dirty="0"/>
                  <a:t> </a:t>
                </a:r>
                <a:r>
                  <a:rPr lang="it-IT" dirty="0" err="1"/>
                  <a:t>effect</a:t>
                </a:r>
                <a:r>
                  <a:rPr lang="it-IT" dirty="0"/>
                  <a:t> </a:t>
                </a:r>
                <a:r>
                  <a:rPr lang="it-IT" dirty="0" err="1"/>
                  <a:t>is</a:t>
                </a:r>
                <a:r>
                  <a:rPr lang="it-IT" dirty="0"/>
                  <a:t> due to electron-electron interaction </a:t>
                </a:r>
                <a:r>
                  <a:rPr lang="it-IT" dirty="0" err="1"/>
                  <a:t>that</a:t>
                </a:r>
                <a:r>
                  <a:rPr lang="it-IT" dirty="0"/>
                  <a:t> </a:t>
                </a:r>
                <a:r>
                  <a:rPr lang="it-IT" dirty="0" err="1"/>
                  <a:t>is</a:t>
                </a:r>
                <a:r>
                  <a:rPr lang="it-IT" dirty="0"/>
                  <a:t> </a:t>
                </a:r>
                <a:r>
                  <a:rPr lang="it-IT" dirty="0" err="1"/>
                  <a:t>not</a:t>
                </a:r>
                <a:r>
                  <a:rPr lang="it-IT" dirty="0"/>
                  <a:t> </a:t>
                </a:r>
                <a:r>
                  <a:rPr lang="it-IT" dirty="0" err="1"/>
                  <a:t>taken</a:t>
                </a:r>
                <a:r>
                  <a:rPr lang="it-IT" dirty="0"/>
                  <a:t> </a:t>
                </a:r>
                <a:r>
                  <a:rPr lang="it-IT" dirty="0" err="1"/>
                  <a:t>into</a:t>
                </a:r>
                <a:r>
                  <a:rPr lang="it-IT" dirty="0"/>
                  <a:t> </a:t>
                </a:r>
                <a:r>
                  <a:rPr lang="it-IT" dirty="0" err="1"/>
                  <a:t>consideration</a:t>
                </a:r>
                <a:r>
                  <a:rPr lang="it-IT" dirty="0"/>
                  <a:t> by standard band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2) Taking a single spin chain </a:t>
                </a:r>
                <a:r>
                  <a:rPr lang="it-IT" dirty="0" err="1"/>
                  <a:t>as</a:t>
                </a:r>
                <a:r>
                  <a:rPr lang="it-IT" dirty="0"/>
                  <a:t> </a:t>
                </a:r>
                <a:r>
                  <a:rPr lang="it-IT" dirty="0" err="1"/>
                  <a:t>example</a:t>
                </a:r>
                <a:r>
                  <a:rPr lang="it-IT" dirty="0"/>
                  <a:t> (with</a:t>
                </a:r>
                <a:r>
                  <a:rPr lang="it-IT" baseline="0" dirty="0"/>
                  <a:t> </a:t>
                </a:r>
                <a:r>
                  <a:rPr lang="it-IT" dirty="0"/>
                  <a:t>n=N/L=1), in the </a:t>
                </a:r>
                <a:r>
                  <a:rPr lang="it-IT" dirty="0" err="1"/>
                  <a:t>limit</a:t>
                </a:r>
                <a:r>
                  <a:rPr lang="it-IT" dirty="0"/>
                  <a:t> of infinite </a:t>
                </a:r>
                <a:r>
                  <a:rPr lang="it-IT" dirty="0" err="1"/>
                  <a:t>interatomic</a:t>
                </a:r>
                <a:r>
                  <a:rPr lang="it-IT" dirty="0"/>
                  <a:t> </a:t>
                </a:r>
                <a:r>
                  <a:rPr lang="it-IT" dirty="0" err="1"/>
                  <a:t>distances</a:t>
                </a:r>
                <a:r>
                  <a:rPr lang="it-IT" dirty="0"/>
                  <a:t>, or </a:t>
                </a:r>
                <a:r>
                  <a:rPr lang="it-IT" dirty="0" err="1"/>
                  <a:t>equivalently</a:t>
                </a:r>
                <a:r>
                  <a:rPr lang="it-IT" dirty="0"/>
                  <a:t> for </a:t>
                </a:r>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=0</m:t>
                    </m:r>
                  </m:oMath>
                </a14:m>
                <a:r>
                  <a:rPr lang="it-IT" dirty="0"/>
                  <a:t>, </a:t>
                </a:r>
                <a:r>
                  <a:rPr lang="it-IT" dirty="0" err="1"/>
                  <a:t>it</a:t>
                </a:r>
                <a:r>
                  <a:rPr lang="it-IT" dirty="0"/>
                  <a:t> </a:t>
                </a:r>
                <a:r>
                  <a:rPr lang="it-IT" dirty="0" err="1"/>
                  <a:t>becomes</a:t>
                </a:r>
                <a:r>
                  <a:rPr lang="it-IT" dirty="0"/>
                  <a:t> an ensemble of </a:t>
                </a:r>
                <a:r>
                  <a:rPr lang="it-IT" dirty="0" err="1"/>
                  <a:t>isolated</a:t>
                </a:r>
                <a:r>
                  <a:rPr lang="it-IT" dirty="0"/>
                  <a:t> </a:t>
                </a:r>
                <a:r>
                  <a:rPr lang="it-IT" dirty="0" err="1"/>
                  <a:t>magnetic</a:t>
                </a:r>
                <a:r>
                  <a:rPr lang="it-IT" dirty="0"/>
                  <a:t> moments (Mott </a:t>
                </a:r>
                <a:r>
                  <a:rPr lang="it-IT" dirty="0" err="1"/>
                  <a:t>charge</a:t>
                </a:r>
                <a:r>
                  <a:rPr lang="it-IT" dirty="0"/>
                  <a:t> </a:t>
                </a:r>
                <a:r>
                  <a:rPr lang="it-IT" dirty="0" err="1"/>
                  <a:t>insulator</a:t>
                </a:r>
                <a:r>
                  <a:rPr lang="it-IT" dirty="0"/>
                  <a:t>). </a:t>
                </a:r>
                <a:r>
                  <a:rPr lang="it-IT" dirty="0" err="1"/>
                  <a:t>When</a:t>
                </a:r>
                <a:r>
                  <a:rPr lang="it-IT" dirty="0"/>
                  <a:t> the </a:t>
                </a:r>
                <a:r>
                  <a:rPr lang="it-IT" dirty="0" err="1"/>
                  <a:t>atoms</a:t>
                </a:r>
                <a:r>
                  <a:rPr lang="it-IT" dirty="0"/>
                  <a:t> are </a:t>
                </a:r>
                <a:r>
                  <a:rPr lang="it-IT" dirty="0" err="1"/>
                  <a:t>brought</a:t>
                </a:r>
                <a:r>
                  <a:rPr lang="it-IT" dirty="0"/>
                  <a:t> a </a:t>
                </a:r>
                <a:r>
                  <a:rPr lang="it-IT" dirty="0" err="1"/>
                  <a:t>little</a:t>
                </a:r>
                <a:r>
                  <a:rPr lang="it-IT" dirty="0"/>
                  <a:t> </a:t>
                </a:r>
                <a:r>
                  <a:rPr lang="it-IT" dirty="0" err="1"/>
                  <a:t>closer</a:t>
                </a:r>
                <a:r>
                  <a:rPr lang="it-IT" dirty="0"/>
                  <a:t> (i.e. small </a:t>
                </a:r>
                <a:r>
                  <a:rPr lang="it-IT" dirty="0" err="1"/>
                  <a:t>but</a:t>
                </a:r>
                <a:r>
                  <a:rPr lang="it-IT" dirty="0"/>
                  <a:t> non-zero </a:t>
                </a:r>
                <a:r>
                  <a:rPr lang="it-IT" dirty="0" err="1"/>
                  <a:t>hopping</a:t>
                </a:r>
                <a:r>
                  <a:rPr lang="it-IT" dirty="0"/>
                  <a:t> </a:t>
                </a:r>
                <a:r>
                  <a:rPr lang="it-IT" dirty="0" err="1"/>
                  <a:t>term</a:t>
                </a:r>
                <a:r>
                  <a:rPr lang="it-IT" dirty="0"/>
                  <a:t>), the model </a:t>
                </a:r>
                <a:r>
                  <a:rPr lang="it-IT" dirty="0" err="1"/>
                  <a:t>still</a:t>
                </a:r>
                <a:r>
                  <a:rPr lang="it-IT" dirty="0"/>
                  <a:t> </a:t>
                </a:r>
                <a:r>
                  <a:rPr lang="it-IT" dirty="0" err="1"/>
                  <a:t>corresponds</a:t>
                </a:r>
                <a:r>
                  <a:rPr lang="it-IT" baseline="0" dirty="0"/>
                  <a:t> to an </a:t>
                </a:r>
                <a:r>
                  <a:rPr lang="it-IT" baseline="0" dirty="0" err="1"/>
                  <a:t>insulator</a:t>
                </a:r>
                <a:r>
                  <a:rPr lang="it-IT" baseline="0" dirty="0"/>
                  <a:t>, </a:t>
                </a:r>
                <a:r>
                  <a:rPr lang="it-IT" baseline="0" dirty="0" err="1"/>
                  <a:t>but</a:t>
                </a:r>
                <a:r>
                  <a:rPr lang="it-IT" baseline="0" dirty="0"/>
                  <a:t> </a:t>
                </a:r>
                <a:r>
                  <a:rPr lang="it-IT" baseline="0" dirty="0" err="1"/>
                  <a:t>now</a:t>
                </a:r>
                <a:r>
                  <a:rPr lang="it-IT" baseline="0" dirty="0"/>
                  <a:t> can </a:t>
                </a:r>
                <a:r>
                  <a:rPr lang="it-IT" dirty="0" err="1"/>
                  <a:t>describe</a:t>
                </a:r>
                <a:r>
                  <a:rPr lang="it-IT" dirty="0"/>
                  <a:t> the </a:t>
                </a:r>
                <a:r>
                  <a:rPr lang="it-IT" dirty="0" err="1"/>
                  <a:t>effect</a:t>
                </a:r>
                <a:r>
                  <a:rPr lang="it-IT" dirty="0"/>
                  <a:t> of </a:t>
                </a:r>
                <a:r>
                  <a:rPr lang="it-IT" dirty="0" err="1"/>
                  <a:t>magnetic</a:t>
                </a:r>
                <a:r>
                  <a:rPr lang="it-IT" dirty="0"/>
                  <a:t> </a:t>
                </a:r>
                <a:r>
                  <a:rPr lang="it-IT" dirty="0" err="1"/>
                  <a:t>correlation</a:t>
                </a:r>
                <a:r>
                  <a:rPr lang="it-IT" dirty="0"/>
                  <a:t> (</a:t>
                </a:r>
                <a:r>
                  <a:rPr lang="it-IT" dirty="0" err="1"/>
                  <a:t>through</a:t>
                </a:r>
                <a:r>
                  <a:rPr lang="it-IT" dirty="0"/>
                  <a:t> Coulomb </a:t>
                </a:r>
                <a:r>
                  <a:rPr lang="it-IT" dirty="0" err="1"/>
                  <a:t>electrostatic</a:t>
                </a:r>
                <a:r>
                  <a:rPr lang="it-IT" dirty="0"/>
                  <a:t> interactions) </a:t>
                </a:r>
                <a:r>
                  <a:rPr lang="it-IT" dirty="0" err="1"/>
                  <a:t>that</a:t>
                </a:r>
                <a:r>
                  <a:rPr lang="it-IT" dirty="0"/>
                  <a:t> </a:t>
                </a:r>
                <a:r>
                  <a:rPr lang="it-IT" dirty="0" err="1"/>
                  <a:t>result</a:t>
                </a:r>
                <a:r>
                  <a:rPr lang="it-IT" dirty="0"/>
                  <a:t> in </a:t>
                </a:r>
                <a:r>
                  <a:rPr lang="it-IT" dirty="0" err="1"/>
                  <a:t>phenomena</a:t>
                </a:r>
                <a:r>
                  <a:rPr lang="it-IT" dirty="0"/>
                  <a:t> </a:t>
                </a:r>
                <a:r>
                  <a:rPr lang="it-IT" dirty="0" err="1"/>
                  <a:t>such</a:t>
                </a:r>
                <a:r>
                  <a:rPr lang="it-IT" dirty="0"/>
                  <a:t> </a:t>
                </a:r>
                <a:r>
                  <a:rPr lang="it-IT" dirty="0" err="1"/>
                  <a:t>as</a:t>
                </a:r>
                <a:r>
                  <a:rPr lang="it-IT" dirty="0"/>
                  <a:t> the </a:t>
                </a:r>
                <a:r>
                  <a:rPr lang="it-IT" dirty="0" err="1"/>
                  <a:t>antiferromagnetism</a:t>
                </a:r>
                <a:r>
                  <a:rPr lang="it-IT" dirty="0"/>
                  <a:t>.</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(-&gt;Formula with </a:t>
                </a:r>
                <a:r>
                  <a:rPr lang="it-IT" dirty="0" err="1"/>
                  <a:t>orange</a:t>
                </a:r>
                <a:r>
                  <a:rPr lang="it-IT" dirty="0"/>
                  <a:t> </a:t>
                </a:r>
                <a:r>
                  <a:rPr lang="it-IT" dirty="0" err="1"/>
                  <a:t>dotted</a:t>
                </a:r>
                <a:r>
                  <a:rPr lang="it-IT" dirty="0"/>
                  <a:t> </a:t>
                </a:r>
                <a:r>
                  <a:rPr lang="it-IT" dirty="0" err="1"/>
                  <a:t>term</a:t>
                </a:r>
                <a:r>
                  <a:rPr lang="it-IT" dirty="0"/>
                  <a:t>) In </a:t>
                </a:r>
                <a:r>
                  <a:rPr lang="it-IT" dirty="0" err="1"/>
                  <a:t>order</a:t>
                </a:r>
                <a:r>
                  <a:rPr lang="it-IT" dirty="0"/>
                  <a:t> to account for a </a:t>
                </a:r>
                <a:r>
                  <a:rPr lang="it-IT" dirty="0" err="1"/>
                  <a:t>series</a:t>
                </a:r>
                <a:r>
                  <a:rPr lang="it-IT" dirty="0"/>
                  <a:t> of </a:t>
                </a:r>
                <a:r>
                  <a:rPr lang="it-IT" dirty="0" err="1"/>
                  <a:t>experimental</a:t>
                </a:r>
                <a:r>
                  <a:rPr lang="it-IT" dirty="0"/>
                  <a:t> </a:t>
                </a:r>
                <a:r>
                  <a:rPr lang="it-IT" dirty="0" err="1"/>
                  <a:t>observations</a:t>
                </a:r>
                <a:r>
                  <a:rPr lang="it-IT" dirty="0"/>
                  <a:t> on the </a:t>
                </a:r>
                <a:r>
                  <a:rPr lang="it-IT" dirty="0" err="1"/>
                  <a:t>magnetic</a:t>
                </a:r>
                <a:r>
                  <a:rPr lang="it-IT" dirty="0"/>
                  <a:t> </a:t>
                </a:r>
                <a:r>
                  <a:rPr lang="it-IT" dirty="0" err="1"/>
                  <a:t>properties</a:t>
                </a:r>
                <a:r>
                  <a:rPr lang="it-IT" dirty="0"/>
                  <a:t> of </a:t>
                </a:r>
                <a:r>
                  <a:rPr lang="it-IT" dirty="0" err="1"/>
                  <a:t>solids</a:t>
                </a:r>
                <a:r>
                  <a:rPr lang="it-IT" dirty="0"/>
                  <a:t>, one must drop the </a:t>
                </a:r>
                <a:r>
                  <a:rPr lang="it-IT" dirty="0" err="1"/>
                  <a:t>assumption</a:t>
                </a:r>
                <a:r>
                  <a:rPr lang="it-IT" dirty="0"/>
                  <a:t> </a:t>
                </a:r>
                <a:r>
                  <a:rPr lang="it-IT" dirty="0" err="1"/>
                  <a:t>according</a:t>
                </a:r>
                <a:r>
                  <a:rPr lang="it-IT" dirty="0"/>
                  <a:t> to </a:t>
                </a:r>
                <a:r>
                  <a:rPr lang="it-IT" dirty="0" err="1"/>
                  <a:t>which</a:t>
                </a:r>
                <a:r>
                  <a:rPr lang="it-IT" dirty="0"/>
                  <a:t> the sources of </a:t>
                </a:r>
                <a:r>
                  <a:rPr lang="it-IT" dirty="0" err="1"/>
                  <a:t>magnetic</a:t>
                </a:r>
                <a:r>
                  <a:rPr lang="it-IT" dirty="0"/>
                  <a:t> moments do </a:t>
                </a:r>
                <a:r>
                  <a:rPr lang="it-IT" dirty="0" err="1"/>
                  <a:t>not</a:t>
                </a:r>
                <a:r>
                  <a:rPr lang="it-IT" dirty="0"/>
                  <a:t> </a:t>
                </a:r>
                <a:r>
                  <a:rPr lang="it-IT" dirty="0" err="1"/>
                  <a:t>interact</a:t>
                </a:r>
                <a:r>
                  <a:rPr lang="it-IT" dirty="0"/>
                  <a:t> one </a:t>
                </a:r>
                <a:r>
                  <a:rPr lang="it-IT" dirty="0" err="1"/>
                  <a:t>another</a:t>
                </a:r>
                <a:r>
                  <a:rPr lang="it-IT" dirty="0"/>
                  <a:t>. In </a:t>
                </a:r>
                <a:r>
                  <a:rPr lang="it-IT" dirty="0" err="1"/>
                  <a:t>fact</a:t>
                </a:r>
                <a:r>
                  <a:rPr lang="it-IT" dirty="0"/>
                  <a:t>, in </a:t>
                </a:r>
                <a:r>
                  <a:rPr lang="it-IT" dirty="0" err="1"/>
                  <a:t>solids</a:t>
                </a:r>
                <a:r>
                  <a:rPr lang="it-IT" dirty="0"/>
                  <a:t> </a:t>
                </a:r>
                <a:r>
                  <a:rPr lang="it-IT" dirty="0" err="1"/>
                  <a:t>known</a:t>
                </a:r>
                <a:r>
                  <a:rPr lang="it-IT" dirty="0"/>
                  <a:t> </a:t>
                </a:r>
                <a:r>
                  <a:rPr lang="it-IT" dirty="0" err="1"/>
                  <a:t>as</a:t>
                </a:r>
                <a:r>
                  <a:rPr lang="it-IT" dirty="0"/>
                  <a:t> </a:t>
                </a:r>
                <a:r>
                  <a:rPr lang="it-IT" dirty="0" err="1"/>
                  <a:t>antiferromagnets</a:t>
                </a:r>
                <a:r>
                  <a:rPr lang="it-IT" dirty="0"/>
                  <a:t>, </a:t>
                </a:r>
                <a:r>
                  <a:rPr lang="it-IT" dirty="0" err="1"/>
                  <a:t>although</a:t>
                </a:r>
                <a:r>
                  <a:rPr lang="it-IT" dirty="0"/>
                  <a:t> the net </a:t>
                </a:r>
                <a:r>
                  <a:rPr lang="it-IT" dirty="0" err="1"/>
                  <a:t>total</a:t>
                </a:r>
                <a:r>
                  <a:rPr lang="it-IT" dirty="0"/>
                  <a:t> moment in </a:t>
                </a:r>
                <a:r>
                  <a:rPr lang="it-IT" dirty="0" err="1"/>
                  <a:t>absence</a:t>
                </a:r>
                <a:r>
                  <a:rPr lang="it-IT" dirty="0"/>
                  <a:t> of field </a:t>
                </a:r>
                <a:r>
                  <a:rPr lang="it-IT" dirty="0" err="1"/>
                  <a:t>is</a:t>
                </a:r>
                <a:r>
                  <a:rPr lang="it-IT" dirty="0"/>
                  <a:t> zero, </a:t>
                </a:r>
                <a:r>
                  <a:rPr lang="it-IT" dirty="0" err="1"/>
                  <a:t>there</a:t>
                </a:r>
                <a:r>
                  <a:rPr lang="it-IT" dirty="0"/>
                  <a:t> </a:t>
                </a:r>
                <a:r>
                  <a:rPr lang="it-IT" dirty="0" err="1"/>
                  <a:t>is</a:t>
                </a:r>
                <a:r>
                  <a:rPr lang="it-IT" dirty="0"/>
                  <a:t> a regular </a:t>
                </a:r>
                <a:r>
                  <a:rPr lang="it-IT" dirty="0" err="1"/>
                  <a:t>spatial</a:t>
                </a:r>
                <a:r>
                  <a:rPr lang="it-IT" dirty="0"/>
                  <a:t> pattern of the </a:t>
                </a:r>
                <a:r>
                  <a:rPr lang="it-IT" dirty="0" err="1"/>
                  <a:t>individual</a:t>
                </a:r>
                <a:r>
                  <a:rPr lang="it-IT" dirty="0"/>
                  <a:t> </a:t>
                </a:r>
                <a:r>
                  <a:rPr lang="it-IT" dirty="0" err="1"/>
                  <a:t>magnetic</a:t>
                </a:r>
                <a:r>
                  <a:rPr lang="it-IT" dirty="0"/>
                  <a:t> moments due to interactions </a:t>
                </a:r>
                <a:r>
                  <a:rPr lang="it-IT" dirty="0" err="1"/>
                  <a:t>among</a:t>
                </a:r>
                <a:r>
                  <a:rPr lang="it-IT" dirty="0"/>
                  <a:t> </a:t>
                </a:r>
                <a:r>
                  <a:rPr lang="it-IT" dirty="0" err="1"/>
                  <a:t>them</a:t>
                </a:r>
                <a:r>
                  <a:rPr lang="it-IT" dirty="0"/>
                  <a:t> </a:t>
                </a:r>
                <a:r>
                  <a:rPr lang="it-IT" dirty="0" err="1"/>
                  <a:t>favoring</a:t>
                </a:r>
                <a:r>
                  <a:rPr lang="it-IT" dirty="0"/>
                  <a:t> </a:t>
                </a:r>
                <a:r>
                  <a:rPr lang="it-IT" dirty="0" err="1"/>
                  <a:t>antiparallel</a:t>
                </a:r>
                <a:r>
                  <a:rPr lang="it-IT" dirty="0"/>
                  <a:t> </a:t>
                </a:r>
                <a:r>
                  <a:rPr lang="it-IT" dirty="0" err="1"/>
                  <a:t>orientations</a:t>
                </a:r>
                <a:r>
                  <a:rPr lang="it-IT" dirty="0"/>
                  <a:t> of </a:t>
                </a:r>
                <a:r>
                  <a:rPr lang="it-IT" dirty="0" err="1"/>
                  <a:t>neighbouring</a:t>
                </a:r>
                <a:r>
                  <a:rPr lang="it-IT" dirty="0"/>
                  <a:t> </a:t>
                </a:r>
                <a:r>
                  <a:rPr lang="it-IT" dirty="0" err="1"/>
                  <a:t>moments.The</a:t>
                </a:r>
                <a:r>
                  <a:rPr lang="it-IT" dirty="0"/>
                  <a:t> theory on the </a:t>
                </a:r>
                <a:r>
                  <a:rPr lang="it-IT" dirty="0" err="1"/>
                  <a:t>origin</a:t>
                </a:r>
                <a:r>
                  <a:rPr lang="it-IT" dirty="0"/>
                  <a:t> of </a:t>
                </a:r>
                <a:r>
                  <a:rPr lang="it-IT" dirty="0" err="1"/>
                  <a:t>magnetic</a:t>
                </a:r>
                <a:r>
                  <a:rPr lang="it-IT" dirty="0"/>
                  <a:t> interactions plays a key </a:t>
                </a:r>
                <a:r>
                  <a:rPr lang="it-IT" dirty="0" err="1"/>
                  <a:t>role</a:t>
                </a:r>
                <a:r>
                  <a:rPr lang="it-IT" dirty="0"/>
                  <a:t> in </a:t>
                </a:r>
                <a:r>
                  <a:rPr lang="it-IT" dirty="0" err="1"/>
                  <a:t>condensed</a:t>
                </a:r>
                <a:r>
                  <a:rPr lang="it-IT" dirty="0"/>
                  <a:t> </a:t>
                </a:r>
                <a:r>
                  <a:rPr lang="it-IT" dirty="0" err="1"/>
                  <a:t>matter</a:t>
                </a:r>
                <a:r>
                  <a:rPr lang="it-IT" dirty="0"/>
                  <a:t> </a:t>
                </a:r>
                <a:r>
                  <a:rPr lang="it-IT" dirty="0" err="1"/>
                  <a:t>physics</a:t>
                </a:r>
                <a:r>
                  <a:rPr lang="it-IT" dirty="0"/>
                  <a:t>, and </a:t>
                </a:r>
                <a:r>
                  <a:rPr lang="it-IT" dirty="0" err="1"/>
                  <a:t>while</a:t>
                </a:r>
                <a:r>
                  <a:rPr lang="it-IT" dirty="0"/>
                  <a:t> the </a:t>
                </a:r>
                <a:r>
                  <a:rPr lang="it-IT" dirty="0" err="1"/>
                  <a:t>phenomenon</a:t>
                </a:r>
                <a:r>
                  <a:rPr lang="it-IT" dirty="0"/>
                  <a:t> </a:t>
                </a:r>
                <a:r>
                  <a:rPr lang="it-IT" dirty="0" err="1"/>
                  <a:t>is</a:t>
                </a:r>
                <a:r>
                  <a:rPr lang="it-IT" dirty="0"/>
                  <a:t> best </a:t>
                </a:r>
                <a:r>
                  <a:rPr lang="it-IT" dirty="0" err="1"/>
                  <a:t>understood</a:t>
                </a:r>
                <a:r>
                  <a:rPr lang="it-IT" dirty="0"/>
                  <a:t> in </a:t>
                </a:r>
                <a:r>
                  <a:rPr lang="it-IT" dirty="0" err="1"/>
                  <a:t>insulators</a:t>
                </a:r>
                <a:r>
                  <a:rPr lang="it-IT" dirty="0"/>
                  <a:t> </a:t>
                </a:r>
                <a:r>
                  <a:rPr lang="it-IT" dirty="0" err="1"/>
                  <a:t>where</a:t>
                </a:r>
                <a:r>
                  <a:rPr lang="it-IT" dirty="0"/>
                  <a:t> the </a:t>
                </a:r>
                <a:r>
                  <a:rPr lang="it-IT" dirty="0" err="1"/>
                  <a:t>magnetic</a:t>
                </a:r>
                <a:r>
                  <a:rPr lang="it-IT" dirty="0"/>
                  <a:t> moments can be </a:t>
                </a:r>
                <a:r>
                  <a:rPr lang="it-IT" dirty="0" err="1"/>
                  <a:t>considered</a:t>
                </a:r>
                <a:r>
                  <a:rPr lang="it-IT" dirty="0"/>
                  <a:t> </a:t>
                </a:r>
                <a:r>
                  <a:rPr lang="it-IT" dirty="0" err="1"/>
                  <a:t>well</a:t>
                </a:r>
                <a:r>
                  <a:rPr lang="it-IT" dirty="0"/>
                  <a:t> </a:t>
                </a:r>
                <a:r>
                  <a:rPr lang="it-IT" dirty="0" err="1"/>
                  <a:t>separated</a:t>
                </a:r>
                <a:r>
                  <a:rPr lang="it-IT" dirty="0"/>
                  <a:t>, the </a:t>
                </a:r>
                <a:r>
                  <a:rPr lang="it-IT" dirty="0" err="1"/>
                  <a:t>developement</a:t>
                </a:r>
                <a:r>
                  <a:rPr lang="it-IT" dirty="0"/>
                  <a:t> of a </a:t>
                </a:r>
                <a:r>
                  <a:rPr lang="it-IT" dirty="0" err="1"/>
                  <a:t>tractable</a:t>
                </a:r>
                <a:r>
                  <a:rPr lang="it-IT" dirty="0"/>
                  <a:t> model of a </a:t>
                </a:r>
                <a:r>
                  <a:rPr lang="it-IT" dirty="0" err="1"/>
                  <a:t>magnetic</a:t>
                </a:r>
                <a:r>
                  <a:rPr lang="it-IT" dirty="0"/>
                  <a:t> metal </a:t>
                </a:r>
                <a:r>
                  <a:rPr lang="it-IT" dirty="0" err="1"/>
                  <a:t>remains</a:t>
                </a:r>
                <a:r>
                  <a:rPr lang="it-IT" dirty="0"/>
                  <a:t> a </a:t>
                </a:r>
                <a:r>
                  <a:rPr lang="it-IT" dirty="0" err="1"/>
                  <a:t>great</a:t>
                </a:r>
                <a:r>
                  <a:rPr lang="it-IT" dirty="0"/>
                  <a:t> </a:t>
                </a:r>
                <a:r>
                  <a:rPr lang="it-IT" dirty="0" err="1"/>
                  <a:t>unsolved</a:t>
                </a:r>
                <a:r>
                  <a:rPr lang="it-IT" dirty="0"/>
                  <a:t> </a:t>
                </a:r>
                <a:r>
                  <a:rPr lang="it-IT" dirty="0" err="1"/>
                  <a:t>problem</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(-&gt;Hubbard </a:t>
                </a:r>
                <a:r>
                  <a:rPr lang="it-IT" dirty="0" err="1"/>
                  <a:t>approx</a:t>
                </a:r>
                <a:r>
                  <a:rPr lang="it-IT" dirty="0"/>
                  <a:t>.) Hubbard </a:t>
                </a:r>
                <a:r>
                  <a:rPr lang="it-IT" dirty="0" err="1"/>
                  <a:t>proposed</a:t>
                </a:r>
                <a:r>
                  <a:rPr lang="it-IT" dirty="0"/>
                  <a:t> an </a:t>
                </a:r>
                <a:r>
                  <a:rPr lang="it-IT" dirty="0" err="1"/>
                  <a:t>highly</a:t>
                </a:r>
                <a:r>
                  <a:rPr lang="it-IT" dirty="0"/>
                  <a:t> </a:t>
                </a:r>
                <a:r>
                  <a:rPr lang="it-IT" dirty="0" err="1"/>
                  <a:t>oversimplified</a:t>
                </a:r>
                <a:r>
                  <a:rPr lang="it-IT" dirty="0"/>
                  <a:t> model </a:t>
                </a:r>
                <a:r>
                  <a:rPr lang="it-IT" dirty="0" err="1"/>
                  <a:t>that</a:t>
                </a:r>
                <a:r>
                  <a:rPr lang="it-IT" dirty="0"/>
                  <a:t> </a:t>
                </a:r>
                <a:r>
                  <a:rPr lang="it-IT" dirty="0" err="1"/>
                  <a:t>contains</a:t>
                </a:r>
                <a:r>
                  <a:rPr lang="it-IT" dirty="0"/>
                  <a:t> the bare minimum features </a:t>
                </a:r>
                <a:r>
                  <a:rPr lang="it-IT" dirty="0" err="1"/>
                  <a:t>necessary</a:t>
                </a:r>
                <a:r>
                  <a:rPr lang="it-IT" dirty="0"/>
                  <a:t> to yield </a:t>
                </a:r>
                <a:r>
                  <a:rPr lang="it-IT" dirty="0" err="1"/>
                  <a:t>both</a:t>
                </a:r>
                <a:r>
                  <a:rPr lang="it-IT" dirty="0"/>
                  <a:t> </a:t>
                </a:r>
                <a:r>
                  <a:rPr lang="it-IT" dirty="0" err="1"/>
                  <a:t>bandlike</a:t>
                </a:r>
                <a:r>
                  <a:rPr lang="it-IT" dirty="0"/>
                  <a:t> and </a:t>
                </a:r>
                <a:r>
                  <a:rPr lang="it-IT" dirty="0" err="1"/>
                  <a:t>localized</a:t>
                </a:r>
                <a:r>
                  <a:rPr lang="it-IT" dirty="0"/>
                  <a:t> </a:t>
                </a:r>
                <a:r>
                  <a:rPr lang="it-IT" dirty="0" err="1"/>
                  <a:t>behaviours</a:t>
                </a:r>
                <a:r>
                  <a:rPr lang="it-IT" dirty="0"/>
                  <a:t> of </a:t>
                </a:r>
                <a:r>
                  <a:rPr lang="it-IT" dirty="0" err="1"/>
                  <a:t>solids</a:t>
                </a:r>
                <a:r>
                  <a:rPr lang="it-IT" dirty="0"/>
                  <a:t> in </a:t>
                </a:r>
                <a:r>
                  <a:rPr lang="it-IT" dirty="0" err="1"/>
                  <a:t>suitable</a:t>
                </a:r>
                <a:r>
                  <a:rPr lang="it-IT" dirty="0"/>
                  <a:t> </a:t>
                </a:r>
                <a:r>
                  <a:rPr lang="it-IT" dirty="0" err="1"/>
                  <a:t>limits</a:t>
                </a:r>
                <a:r>
                  <a:rPr lang="it-IT" dirty="0"/>
                  <a:t>. </a:t>
                </a:r>
                <a:r>
                  <a:rPr lang="it-IT" dirty="0" err="1"/>
                  <a:t>It</a:t>
                </a:r>
                <a:r>
                  <a:rPr lang="it-IT" dirty="0"/>
                  <a:t> </a:t>
                </a:r>
                <a:r>
                  <a:rPr lang="it-IT" dirty="0" err="1"/>
                  <a:t>assumes</a:t>
                </a:r>
                <a:r>
                  <a:rPr lang="it-IT" dirty="0"/>
                  <a:t> </a:t>
                </a:r>
                <a:r>
                  <a:rPr lang="it-IT" dirty="0" err="1"/>
                  <a:t>that</a:t>
                </a:r>
                <a:r>
                  <a:rPr lang="it-IT" dirty="0"/>
                  <a:t> on </a:t>
                </a:r>
                <a:r>
                  <a:rPr lang="it-IT" dirty="0" err="1"/>
                  <a:t>each</a:t>
                </a:r>
                <a:r>
                  <a:rPr lang="it-IT" dirty="0"/>
                  <a:t> lattice site </a:t>
                </a:r>
                <a:r>
                  <a:rPr lang="it-IT" dirty="0" err="1"/>
                  <a:t>there</a:t>
                </a:r>
                <a:r>
                  <a:rPr lang="it-IT" dirty="0"/>
                  <a:t> </a:t>
                </a:r>
                <a:r>
                  <a:rPr lang="it-IT" dirty="0" err="1"/>
                  <a:t>is</a:t>
                </a:r>
                <a:r>
                  <a:rPr lang="it-IT" dirty="0"/>
                  <a:t> </a:t>
                </a:r>
                <a:r>
                  <a:rPr lang="it-IT" dirty="0" err="1"/>
                  <a:t>only</a:t>
                </a:r>
                <a:r>
                  <a:rPr lang="it-IT" dirty="0"/>
                  <a:t> one single </a:t>
                </a:r>
                <a:r>
                  <a:rPr lang="it-IT" dirty="0" err="1"/>
                  <a:t>orbital</a:t>
                </a:r>
                <a:r>
                  <a:rPr lang="it-IT" dirty="0"/>
                  <a:t> </a:t>
                </a:r>
                <a:r>
                  <a:rPr lang="it-IT" dirty="0" err="1"/>
                  <a:t>occupied</a:t>
                </a:r>
                <a:r>
                  <a:rPr lang="it-IT" dirty="0"/>
                  <a:t>, </a:t>
                </a:r>
                <a:r>
                  <a:rPr lang="it-IT" dirty="0" err="1"/>
                  <a:t>whose</a:t>
                </a:r>
                <a:r>
                  <a:rPr lang="it-IT" dirty="0"/>
                  <a:t> </a:t>
                </a:r>
                <a:r>
                  <a:rPr lang="it-IT" dirty="0" err="1"/>
                  <a:t>spatial</a:t>
                </a:r>
                <a:r>
                  <a:rPr lang="it-IT" dirty="0"/>
                  <a:t> component can be </a:t>
                </a:r>
                <a:r>
                  <a:rPr lang="it-IT" dirty="0" err="1"/>
                  <a:t>written</a:t>
                </a:r>
                <a:r>
                  <a:rPr lang="it-IT" dirty="0"/>
                  <a:t> in a </a:t>
                </a:r>
                <a:r>
                  <a:rPr lang="it-IT" dirty="0" err="1"/>
                  <a:t>Wannier</a:t>
                </a:r>
                <a:r>
                  <a:rPr lang="it-IT" dirty="0"/>
                  <a:t> </a:t>
                </a:r>
                <a:r>
                  <a:rPr lang="it-IT" dirty="0" err="1"/>
                  <a:t>orbital</a:t>
                </a:r>
                <a:r>
                  <a:rPr lang="it-IT" dirty="0"/>
                  <a:t> </a:t>
                </a:r>
                <a:r>
                  <a:rPr lang="it-IT" dirty="0" err="1"/>
                  <a:t>basis</a:t>
                </a:r>
                <a:r>
                  <a:rPr lang="it-IT" dirty="0"/>
                  <a:t>. The </a:t>
                </a:r>
                <a:r>
                  <a:rPr lang="it-IT" dirty="0" err="1"/>
                  <a:t>hamiltonian</a:t>
                </a:r>
                <a:r>
                  <a:rPr lang="it-IT" dirty="0"/>
                  <a:t> </a:t>
                </a:r>
                <a:r>
                  <a:rPr lang="it-IT" dirty="0" err="1"/>
                  <a:t>is</a:t>
                </a:r>
                <a:r>
                  <a:rPr lang="it-IT" dirty="0"/>
                  <a:t> </a:t>
                </a:r>
                <a:r>
                  <a:rPr lang="it-IT" dirty="0" err="1"/>
                  <a:t>composed</a:t>
                </a:r>
                <a:r>
                  <a:rPr lang="it-IT" dirty="0"/>
                  <a:t> of </a:t>
                </a:r>
                <a:r>
                  <a:rPr lang="it-IT" dirty="0" err="1"/>
                  <a:t>two</a:t>
                </a:r>
                <a:r>
                  <a:rPr lang="it-IT" dirty="0"/>
                  <a:t> </a:t>
                </a:r>
                <a:r>
                  <a:rPr lang="it-IT" dirty="0" err="1"/>
                  <a:t>terms</a:t>
                </a:r>
                <a:r>
                  <a:rPr lang="it-IT" dirty="0"/>
                  <a:t>: a </a:t>
                </a:r>
                <a:r>
                  <a:rPr lang="it-IT" dirty="0" err="1"/>
                  <a:t>kinetic</a:t>
                </a:r>
                <a:r>
                  <a:rPr lang="it-IT" dirty="0"/>
                  <a:t> </a:t>
                </a:r>
                <a:r>
                  <a:rPr lang="it-IT" dirty="0" err="1"/>
                  <a:t>term</a:t>
                </a:r>
                <a:r>
                  <a:rPr lang="it-IT" dirty="0"/>
                  <a:t> due to tunnelling (</a:t>
                </a:r>
                <a:r>
                  <a:rPr lang="it-IT" i="1" dirty="0" err="1"/>
                  <a:t>hopping</a:t>
                </a:r>
                <a:r>
                  <a:rPr lang="it-IT" dirty="0"/>
                  <a:t>) of </a:t>
                </a:r>
                <a:r>
                  <a:rPr lang="it-IT" dirty="0" err="1"/>
                  <a:t>particles</a:t>
                </a:r>
                <a:r>
                  <a:rPr lang="it-IT" dirty="0"/>
                  <a:t> </a:t>
                </a:r>
                <a:r>
                  <a:rPr lang="it-IT" dirty="0" err="1"/>
                  <a:t>among</a:t>
                </a:r>
                <a:r>
                  <a:rPr lang="it-IT" dirty="0"/>
                  <a:t> the </a:t>
                </a:r>
                <a:r>
                  <a:rPr lang="it-IT" dirty="0" err="1"/>
                  <a:t>neighbour</a:t>
                </a:r>
                <a:r>
                  <a:rPr lang="it-IT" dirty="0"/>
                  <a:t> lattice </a:t>
                </a:r>
                <a:r>
                  <a:rPr lang="it-IT" dirty="0" err="1"/>
                  <a:t>sites</a:t>
                </a:r>
                <a:r>
                  <a:rPr lang="it-IT" dirty="0"/>
                  <a:t>, and a in-sito </a:t>
                </a:r>
                <a:r>
                  <a:rPr lang="it-IT" dirty="0" err="1"/>
                  <a:t>potential</a:t>
                </a:r>
                <a:r>
                  <a:rPr lang="it-IT" dirty="0"/>
                  <a:t> </a:t>
                </a:r>
                <a:r>
                  <a:rPr lang="it-IT" dirty="0" err="1"/>
                  <a:t>term</a:t>
                </a:r>
                <a:r>
                  <a:rPr lang="it-IT" dirty="0"/>
                  <a:t> </a:t>
                </a:r>
                <a:r>
                  <a:rPr lang="it-IT" dirty="0" err="1"/>
                  <a:t>that</a:t>
                </a:r>
                <a:r>
                  <a:rPr lang="it-IT" dirty="0"/>
                  <a:t> </a:t>
                </a:r>
                <a:r>
                  <a:rPr lang="it-IT" dirty="0" err="1"/>
                  <a:t>approximates</a:t>
                </a:r>
                <a:r>
                  <a:rPr lang="it-IT" dirty="0"/>
                  <a:t> in a </a:t>
                </a:r>
                <a:r>
                  <a:rPr lang="it-IT" dirty="0" err="1"/>
                  <a:t>raw</a:t>
                </a:r>
                <a:r>
                  <a:rPr lang="it-IT" dirty="0"/>
                  <a:t> way the short range electron </a:t>
                </a:r>
                <a:r>
                  <a:rPr lang="it-IT" dirty="0" err="1"/>
                  <a:t>repulsion</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a:t>
                </a:r>
                <a:r>
                  <a:rPr lang="it-IT" dirty="0" err="1"/>
                  <a:t>Besides</a:t>
                </a:r>
                <a:r>
                  <a:rPr lang="it-IT" dirty="0"/>
                  <a:t> giving a more accurate </a:t>
                </a:r>
                <a:r>
                  <a:rPr lang="it-IT" dirty="0" err="1"/>
                  <a:t>description</a:t>
                </a:r>
                <a:r>
                  <a:rPr lang="it-IT" dirty="0"/>
                  <a:t> </a:t>
                </a:r>
                <a:r>
                  <a:rPr lang="it-IT" dirty="0" err="1"/>
                  <a:t>than</a:t>
                </a:r>
                <a:r>
                  <a:rPr lang="it-IT" dirty="0"/>
                  <a:t> the non-</a:t>
                </a:r>
                <a:r>
                  <a:rPr lang="it-IT" dirty="0" err="1"/>
                  <a:t>interacting</a:t>
                </a:r>
                <a:r>
                  <a:rPr lang="it-IT" dirty="0"/>
                  <a:t> </a:t>
                </a:r>
                <a:r>
                  <a:rPr lang="it-IT" dirty="0" err="1"/>
                  <a:t>electrons</a:t>
                </a:r>
                <a:r>
                  <a:rPr lang="it-IT" dirty="0"/>
                  <a:t> models, Hubbard model can </a:t>
                </a:r>
                <a:r>
                  <a:rPr lang="it-IT" dirty="0" err="1"/>
                  <a:t>describe</a:t>
                </a:r>
                <a:r>
                  <a:rPr lang="it-IT" dirty="0"/>
                  <a:t> </a:t>
                </a:r>
                <a:r>
                  <a:rPr lang="it-IT" dirty="0" err="1"/>
                  <a:t>as</a:t>
                </a:r>
                <a:r>
                  <a:rPr lang="it-IT" dirty="0"/>
                  <a:t> </a:t>
                </a:r>
                <a:r>
                  <a:rPr lang="it-IT" dirty="0" err="1"/>
                  <a:t>well</a:t>
                </a:r>
                <a:r>
                  <a:rPr lang="it-IT" dirty="0"/>
                  <a:t> Mott </a:t>
                </a:r>
                <a:r>
                  <a:rPr lang="it-IT" dirty="0" err="1"/>
                  <a:t>insulators</a:t>
                </a:r>
                <a:r>
                  <a:rPr lang="it-IT" dirty="0"/>
                  <a:t>. </a:t>
                </a:r>
                <a:r>
                  <a:rPr lang="it-IT" dirty="0" err="1"/>
                  <a:t>These</a:t>
                </a:r>
                <a:r>
                  <a:rPr lang="it-IT" dirty="0"/>
                  <a:t> </a:t>
                </a:r>
                <a:r>
                  <a:rPr lang="it-IT" dirty="0" err="1"/>
                  <a:t>represent</a:t>
                </a:r>
                <a:r>
                  <a:rPr lang="it-IT" dirty="0"/>
                  <a:t> a </a:t>
                </a:r>
                <a:r>
                  <a:rPr lang="it-IT" dirty="0" err="1"/>
                  <a:t>particular</a:t>
                </a:r>
                <a:r>
                  <a:rPr lang="it-IT" dirty="0"/>
                  <a:t> class of metals </a:t>
                </a:r>
                <a:r>
                  <a:rPr lang="it-IT" dirty="0" err="1"/>
                  <a:t>that</a:t>
                </a:r>
                <a:r>
                  <a:rPr lang="it-IT" dirty="0"/>
                  <a:t> are </a:t>
                </a:r>
                <a:r>
                  <a:rPr lang="it-IT" dirty="0" err="1"/>
                  <a:t>indeed</a:t>
                </a:r>
                <a:r>
                  <a:rPr lang="it-IT" dirty="0"/>
                  <a:t> </a:t>
                </a:r>
                <a:r>
                  <a:rPr lang="it-IT" dirty="0" err="1"/>
                  <a:t>insulators</a:t>
                </a:r>
                <a:r>
                  <a:rPr lang="it-IT" dirty="0"/>
                  <a:t> </a:t>
                </a:r>
                <a:r>
                  <a:rPr lang="it-IT" dirty="0" err="1"/>
                  <a:t>because</a:t>
                </a:r>
                <a:r>
                  <a:rPr lang="it-IT" dirty="0"/>
                  <a:t> of the </a:t>
                </a:r>
                <a:r>
                  <a:rPr lang="it-IT" dirty="0" err="1"/>
                  <a:t>effects</a:t>
                </a:r>
                <a:r>
                  <a:rPr lang="it-IT" dirty="0"/>
                  <a:t> of the non-</a:t>
                </a:r>
                <a:r>
                  <a:rPr lang="it-IT" dirty="0" err="1"/>
                  <a:t>negligible</a:t>
                </a:r>
                <a:r>
                  <a:rPr lang="it-IT" dirty="0"/>
                  <a:t> interactions </a:t>
                </a:r>
                <a:r>
                  <a:rPr lang="it-IT" dirty="0" err="1"/>
                  <a:t>among</a:t>
                </a:r>
                <a:r>
                  <a:rPr lang="it-IT" dirty="0"/>
                  <a:t> </a:t>
                </a:r>
                <a:r>
                  <a:rPr lang="it-IT" dirty="0" err="1"/>
                  <a:t>electrons</a:t>
                </a:r>
                <a:r>
                  <a:rPr lang="it-IT" dirty="0"/>
                  <a:t>. For </a:t>
                </a:r>
                <a:r>
                  <a:rPr lang="it-IT" dirty="0" err="1"/>
                  <a:t>such</a:t>
                </a:r>
                <a:r>
                  <a:rPr lang="it-IT" dirty="0"/>
                  <a:t> </a:t>
                </a:r>
                <a:r>
                  <a:rPr lang="it-IT" dirty="0" err="1"/>
                  <a:t>materials</a:t>
                </a:r>
                <a:r>
                  <a:rPr lang="it-IT" dirty="0"/>
                  <a:t> </a:t>
                </a:r>
                <a:r>
                  <a:rPr lang="it-IT" dirty="0" err="1"/>
                  <a:t>conventional</a:t>
                </a:r>
                <a:r>
                  <a:rPr lang="it-IT" dirty="0"/>
                  <a:t> band theory </a:t>
                </a:r>
                <a:r>
                  <a:rPr lang="it-IT" dirty="0" err="1"/>
                  <a:t>predicts</a:t>
                </a:r>
                <a:r>
                  <a:rPr lang="it-IT" dirty="0"/>
                  <a:t> a </a:t>
                </a:r>
                <a:r>
                  <a:rPr lang="it-IT" dirty="0" err="1"/>
                  <a:t>conductive</a:t>
                </a:r>
                <a:r>
                  <a:rPr lang="it-IT" dirty="0"/>
                  <a:t> metal-like </a:t>
                </a:r>
                <a:r>
                  <a:rPr lang="it-IT" dirty="0" err="1"/>
                  <a:t>behaviour</a:t>
                </a:r>
                <a:r>
                  <a:rPr lang="it-IT" dirty="0"/>
                  <a:t>, </a:t>
                </a:r>
                <a:r>
                  <a:rPr lang="it-IT" dirty="0" err="1"/>
                  <a:t>though</a:t>
                </a:r>
                <a:r>
                  <a:rPr lang="it-IT" dirty="0"/>
                  <a:t> </a:t>
                </a:r>
                <a:r>
                  <a:rPr lang="it-IT" dirty="0" err="1"/>
                  <a:t>experimental</a:t>
                </a:r>
                <a:r>
                  <a:rPr lang="it-IT" dirty="0"/>
                  <a:t> </a:t>
                </a:r>
                <a:r>
                  <a:rPr lang="it-IT" dirty="0" err="1"/>
                  <a:t>results</a:t>
                </a:r>
                <a:r>
                  <a:rPr lang="it-IT" dirty="0"/>
                  <a:t> show the opposite: in </a:t>
                </a:r>
                <a:r>
                  <a:rPr lang="it-IT" dirty="0" err="1"/>
                  <a:t>fact</a:t>
                </a:r>
                <a:r>
                  <a:rPr lang="it-IT" dirty="0"/>
                  <a:t>, </a:t>
                </a:r>
                <a:r>
                  <a:rPr lang="it-IT" dirty="0" err="1"/>
                  <a:t>this</a:t>
                </a:r>
                <a:r>
                  <a:rPr lang="it-IT" dirty="0"/>
                  <a:t> </a:t>
                </a:r>
                <a:r>
                  <a:rPr lang="it-IT" dirty="0" err="1"/>
                  <a:t>effect</a:t>
                </a:r>
                <a:r>
                  <a:rPr lang="it-IT" dirty="0"/>
                  <a:t> </a:t>
                </a:r>
                <a:r>
                  <a:rPr lang="it-IT" dirty="0" err="1"/>
                  <a:t>is</a:t>
                </a:r>
                <a:r>
                  <a:rPr lang="it-IT" dirty="0"/>
                  <a:t> due to electron-electron interaction </a:t>
                </a:r>
                <a:r>
                  <a:rPr lang="it-IT" dirty="0" err="1"/>
                  <a:t>that</a:t>
                </a:r>
                <a:r>
                  <a:rPr lang="it-IT" dirty="0"/>
                  <a:t> </a:t>
                </a:r>
                <a:r>
                  <a:rPr lang="it-IT" dirty="0" err="1"/>
                  <a:t>is</a:t>
                </a:r>
                <a:r>
                  <a:rPr lang="it-IT" dirty="0"/>
                  <a:t> </a:t>
                </a:r>
                <a:r>
                  <a:rPr lang="it-IT" dirty="0" err="1"/>
                  <a:t>not</a:t>
                </a:r>
                <a:r>
                  <a:rPr lang="it-IT" dirty="0"/>
                  <a:t> </a:t>
                </a:r>
                <a:r>
                  <a:rPr lang="it-IT" dirty="0" err="1"/>
                  <a:t>taken</a:t>
                </a:r>
                <a:r>
                  <a:rPr lang="it-IT" dirty="0"/>
                  <a:t> </a:t>
                </a:r>
                <a:r>
                  <a:rPr lang="it-IT" dirty="0" err="1"/>
                  <a:t>into</a:t>
                </a:r>
                <a:r>
                  <a:rPr lang="it-IT" dirty="0"/>
                  <a:t> </a:t>
                </a:r>
                <a:r>
                  <a:rPr lang="it-IT" dirty="0" err="1"/>
                  <a:t>consideration</a:t>
                </a:r>
                <a:r>
                  <a:rPr lang="it-IT" dirty="0"/>
                  <a:t> by standard band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2) Taking a single spin chain </a:t>
                </a:r>
                <a:r>
                  <a:rPr lang="it-IT" dirty="0" err="1"/>
                  <a:t>as</a:t>
                </a:r>
                <a:r>
                  <a:rPr lang="it-IT" dirty="0"/>
                  <a:t> </a:t>
                </a:r>
                <a:r>
                  <a:rPr lang="it-IT" dirty="0" err="1"/>
                  <a:t>example</a:t>
                </a:r>
                <a:r>
                  <a:rPr lang="it-IT" dirty="0"/>
                  <a:t> (with</a:t>
                </a:r>
                <a:r>
                  <a:rPr lang="it-IT" baseline="0" dirty="0"/>
                  <a:t> </a:t>
                </a:r>
                <a:r>
                  <a:rPr lang="it-IT" dirty="0"/>
                  <a:t>n=N/L=1), in the </a:t>
                </a:r>
                <a:r>
                  <a:rPr lang="it-IT" dirty="0" err="1"/>
                  <a:t>limit</a:t>
                </a:r>
                <a:r>
                  <a:rPr lang="it-IT" dirty="0"/>
                  <a:t> of infinite </a:t>
                </a:r>
                <a:r>
                  <a:rPr lang="it-IT" dirty="0" err="1"/>
                  <a:t>interatomic</a:t>
                </a:r>
                <a:r>
                  <a:rPr lang="it-IT" dirty="0"/>
                  <a:t> </a:t>
                </a:r>
                <a:r>
                  <a:rPr lang="it-IT" dirty="0" err="1"/>
                  <a:t>distances</a:t>
                </a:r>
                <a:r>
                  <a:rPr lang="it-IT" dirty="0"/>
                  <a:t>, or </a:t>
                </a:r>
                <a:r>
                  <a:rPr lang="it-IT" dirty="0" err="1"/>
                  <a:t>equivalently</a:t>
                </a:r>
                <a:r>
                  <a:rPr lang="it-IT" dirty="0"/>
                  <a:t> for </a:t>
                </a:r>
                <a:r>
                  <a:rPr lang="en-GB" b="0" i="0">
                    <a:latin typeface="Cambria Math" panose="02040503050406030204" pitchFamily="18" charset="0"/>
                  </a:rPr>
                  <a:t>𝑇=0</a:t>
                </a:r>
                <a:r>
                  <a:rPr lang="it-IT" dirty="0"/>
                  <a:t>, </a:t>
                </a:r>
                <a:r>
                  <a:rPr lang="it-IT" dirty="0" err="1"/>
                  <a:t>it</a:t>
                </a:r>
                <a:r>
                  <a:rPr lang="it-IT" dirty="0"/>
                  <a:t> </a:t>
                </a:r>
                <a:r>
                  <a:rPr lang="it-IT" dirty="0" err="1"/>
                  <a:t>becomes</a:t>
                </a:r>
                <a:r>
                  <a:rPr lang="it-IT" dirty="0"/>
                  <a:t> an ensemble of </a:t>
                </a:r>
                <a:r>
                  <a:rPr lang="it-IT" dirty="0" err="1"/>
                  <a:t>isolated</a:t>
                </a:r>
                <a:r>
                  <a:rPr lang="it-IT" dirty="0"/>
                  <a:t> </a:t>
                </a:r>
                <a:r>
                  <a:rPr lang="it-IT" dirty="0" err="1"/>
                  <a:t>magnetic</a:t>
                </a:r>
                <a:r>
                  <a:rPr lang="it-IT" dirty="0"/>
                  <a:t> moments (Mott </a:t>
                </a:r>
                <a:r>
                  <a:rPr lang="it-IT" dirty="0" err="1"/>
                  <a:t>charge</a:t>
                </a:r>
                <a:r>
                  <a:rPr lang="it-IT" dirty="0"/>
                  <a:t> </a:t>
                </a:r>
                <a:r>
                  <a:rPr lang="it-IT" dirty="0" err="1"/>
                  <a:t>insulator</a:t>
                </a:r>
                <a:r>
                  <a:rPr lang="it-IT" dirty="0"/>
                  <a:t>). </a:t>
                </a:r>
                <a:r>
                  <a:rPr lang="it-IT" dirty="0" err="1"/>
                  <a:t>When</a:t>
                </a:r>
                <a:r>
                  <a:rPr lang="it-IT" dirty="0"/>
                  <a:t> the </a:t>
                </a:r>
                <a:r>
                  <a:rPr lang="it-IT" dirty="0" err="1"/>
                  <a:t>atoms</a:t>
                </a:r>
                <a:r>
                  <a:rPr lang="it-IT" dirty="0"/>
                  <a:t> are </a:t>
                </a:r>
                <a:r>
                  <a:rPr lang="it-IT" dirty="0" err="1"/>
                  <a:t>brought</a:t>
                </a:r>
                <a:r>
                  <a:rPr lang="it-IT" dirty="0"/>
                  <a:t> a </a:t>
                </a:r>
                <a:r>
                  <a:rPr lang="it-IT" dirty="0" err="1"/>
                  <a:t>little</a:t>
                </a:r>
                <a:r>
                  <a:rPr lang="it-IT" dirty="0"/>
                  <a:t> </a:t>
                </a:r>
                <a:r>
                  <a:rPr lang="it-IT" dirty="0" err="1"/>
                  <a:t>closer</a:t>
                </a:r>
                <a:r>
                  <a:rPr lang="it-IT" dirty="0"/>
                  <a:t> (i.e. small </a:t>
                </a:r>
                <a:r>
                  <a:rPr lang="it-IT" dirty="0" err="1"/>
                  <a:t>but</a:t>
                </a:r>
                <a:r>
                  <a:rPr lang="it-IT" dirty="0"/>
                  <a:t> non-zero </a:t>
                </a:r>
                <a:r>
                  <a:rPr lang="it-IT" dirty="0" err="1"/>
                  <a:t>hopping</a:t>
                </a:r>
                <a:r>
                  <a:rPr lang="it-IT" dirty="0"/>
                  <a:t> </a:t>
                </a:r>
                <a:r>
                  <a:rPr lang="it-IT" dirty="0" err="1"/>
                  <a:t>term</a:t>
                </a:r>
                <a:r>
                  <a:rPr lang="it-IT" dirty="0"/>
                  <a:t>), the model </a:t>
                </a:r>
                <a:r>
                  <a:rPr lang="it-IT" dirty="0" err="1"/>
                  <a:t>still</a:t>
                </a:r>
                <a:r>
                  <a:rPr lang="it-IT" dirty="0"/>
                  <a:t> </a:t>
                </a:r>
                <a:r>
                  <a:rPr lang="it-IT" dirty="0" err="1"/>
                  <a:t>corresponds</a:t>
                </a:r>
                <a:r>
                  <a:rPr lang="it-IT" baseline="0" dirty="0"/>
                  <a:t> to an </a:t>
                </a:r>
                <a:r>
                  <a:rPr lang="it-IT" baseline="0" dirty="0" err="1"/>
                  <a:t>insulator</a:t>
                </a:r>
                <a:r>
                  <a:rPr lang="it-IT" baseline="0" dirty="0"/>
                  <a:t>, </a:t>
                </a:r>
                <a:r>
                  <a:rPr lang="it-IT" baseline="0" dirty="0" err="1"/>
                  <a:t>but</a:t>
                </a:r>
                <a:r>
                  <a:rPr lang="it-IT" baseline="0" dirty="0"/>
                  <a:t> </a:t>
                </a:r>
                <a:r>
                  <a:rPr lang="it-IT" baseline="0" dirty="0" err="1"/>
                  <a:t>now</a:t>
                </a:r>
                <a:r>
                  <a:rPr lang="it-IT" baseline="0" dirty="0"/>
                  <a:t> can </a:t>
                </a:r>
                <a:r>
                  <a:rPr lang="it-IT" dirty="0" err="1"/>
                  <a:t>describe</a:t>
                </a:r>
                <a:r>
                  <a:rPr lang="it-IT" dirty="0"/>
                  <a:t> the </a:t>
                </a:r>
                <a:r>
                  <a:rPr lang="it-IT" dirty="0" err="1"/>
                  <a:t>effect</a:t>
                </a:r>
                <a:r>
                  <a:rPr lang="it-IT" dirty="0"/>
                  <a:t> of </a:t>
                </a:r>
                <a:r>
                  <a:rPr lang="it-IT" dirty="0" err="1"/>
                  <a:t>magnetic</a:t>
                </a:r>
                <a:r>
                  <a:rPr lang="it-IT" dirty="0"/>
                  <a:t> </a:t>
                </a:r>
                <a:r>
                  <a:rPr lang="it-IT" dirty="0" err="1"/>
                  <a:t>correlation</a:t>
                </a:r>
                <a:r>
                  <a:rPr lang="it-IT" dirty="0"/>
                  <a:t> (</a:t>
                </a:r>
                <a:r>
                  <a:rPr lang="it-IT" dirty="0" err="1"/>
                  <a:t>through</a:t>
                </a:r>
                <a:r>
                  <a:rPr lang="it-IT" dirty="0"/>
                  <a:t> Coulomb </a:t>
                </a:r>
                <a:r>
                  <a:rPr lang="it-IT" dirty="0" err="1"/>
                  <a:t>electrostatic</a:t>
                </a:r>
                <a:r>
                  <a:rPr lang="it-IT" dirty="0"/>
                  <a:t> interactions) </a:t>
                </a:r>
                <a:r>
                  <a:rPr lang="it-IT" dirty="0" err="1"/>
                  <a:t>that</a:t>
                </a:r>
                <a:r>
                  <a:rPr lang="it-IT" dirty="0"/>
                  <a:t> </a:t>
                </a:r>
                <a:r>
                  <a:rPr lang="it-IT" dirty="0" err="1"/>
                  <a:t>result</a:t>
                </a:r>
                <a:r>
                  <a:rPr lang="it-IT" dirty="0"/>
                  <a:t> in </a:t>
                </a:r>
                <a:r>
                  <a:rPr lang="it-IT" dirty="0" err="1"/>
                  <a:t>phenomena</a:t>
                </a:r>
                <a:r>
                  <a:rPr lang="it-IT" dirty="0"/>
                  <a:t> </a:t>
                </a:r>
                <a:r>
                  <a:rPr lang="it-IT" dirty="0" err="1"/>
                  <a:t>such</a:t>
                </a:r>
                <a:r>
                  <a:rPr lang="it-IT" dirty="0"/>
                  <a:t> </a:t>
                </a:r>
                <a:r>
                  <a:rPr lang="it-IT" dirty="0" err="1"/>
                  <a:t>as</a:t>
                </a:r>
                <a:r>
                  <a:rPr lang="it-IT" dirty="0"/>
                  <a:t> the </a:t>
                </a:r>
                <a:r>
                  <a:rPr lang="it-IT" dirty="0" err="1"/>
                  <a:t>antiferromagnetism</a:t>
                </a:r>
                <a:r>
                  <a:rPr lang="it-IT" dirty="0"/>
                  <a:t>.</a:t>
                </a:r>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29</a:t>
            </a:fld>
            <a:endParaRPr lang="it-IT"/>
          </a:p>
        </p:txBody>
      </p:sp>
    </p:spTree>
    <p:extLst>
      <p:ext uri="{BB962C8B-B14F-4D97-AF65-F5344CB8AC3E}">
        <p14:creationId xmlns:p14="http://schemas.microsoft.com/office/powerpoint/2010/main" val="3222045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2003D-9F80-12BF-00B2-76018ED5914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D84C15-C090-43C0-5ADF-53F392989B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D0E2320-A36C-51B4-3BFC-7CD7575470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a:r>
            <a:r>
              <a:rPr lang="it-IT" dirty="0" err="1"/>
              <a:t>Beginning</a:t>
            </a:r>
            <a:r>
              <a:rPr lang="it-IT" dirty="0"/>
              <a:t>) </a:t>
            </a:r>
            <a:r>
              <a:rPr lang="it-IT" dirty="0" err="1"/>
              <a:t>Justification</a:t>
            </a:r>
            <a:r>
              <a:rPr lang="it-IT" dirty="0"/>
              <a:t> of </a:t>
            </a:r>
            <a:r>
              <a:rPr lang="it-IT" dirty="0" err="1"/>
              <a:t>this</a:t>
            </a:r>
            <a:r>
              <a:rPr lang="it-IT" dirty="0"/>
              <a:t> project: study of </a:t>
            </a:r>
            <a:r>
              <a:rPr lang="it-IT" dirty="0" err="1"/>
              <a:t>simple</a:t>
            </a:r>
            <a:r>
              <a:rPr lang="it-IT" dirty="0"/>
              <a:t> systems </a:t>
            </a:r>
            <a:r>
              <a:rPr lang="it-IT" dirty="0" err="1"/>
              <a:t>whose</a:t>
            </a:r>
            <a:r>
              <a:rPr lang="it-IT" dirty="0"/>
              <a:t> </a:t>
            </a:r>
            <a:r>
              <a:rPr lang="it-IT" dirty="0" err="1"/>
              <a:t>configuration</a:t>
            </a:r>
            <a:r>
              <a:rPr lang="it-IT" dirty="0"/>
              <a:t> </a:t>
            </a:r>
            <a:r>
              <a:rPr lang="it-IT" dirty="0" err="1"/>
              <a:t>resembles</a:t>
            </a:r>
            <a:r>
              <a:rPr lang="it-IT" dirty="0"/>
              <a:t> the </a:t>
            </a:r>
            <a:r>
              <a:rPr lang="it-IT" dirty="0" err="1"/>
              <a:t>shape</a:t>
            </a:r>
            <a:r>
              <a:rPr lang="it-IT" dirty="0"/>
              <a:t> of more </a:t>
            </a:r>
            <a:r>
              <a:rPr lang="it-IT" dirty="0" err="1"/>
              <a:t>complex</a:t>
            </a:r>
            <a:r>
              <a:rPr lang="it-IT" dirty="0"/>
              <a:t> </a:t>
            </a:r>
            <a:r>
              <a:rPr lang="it-IT" dirty="0" err="1"/>
              <a:t>ones</a:t>
            </a:r>
            <a:r>
              <a:rPr lang="it-IT" dirty="0"/>
              <a:t> with </a:t>
            </a:r>
            <a:r>
              <a:rPr lang="it-IT" dirty="0" err="1"/>
              <a:t>exotic</a:t>
            </a:r>
            <a:r>
              <a:rPr lang="it-IT" dirty="0"/>
              <a:t> </a:t>
            </a:r>
            <a:r>
              <a:rPr lang="it-IT" dirty="0" err="1"/>
              <a:t>behaviours</a:t>
            </a:r>
            <a:r>
              <a:rPr lang="it-IT" dirty="0"/>
              <a:t>. The </a:t>
            </a:r>
            <a:r>
              <a:rPr lang="it-IT" dirty="0" err="1"/>
              <a:t>theoretical</a:t>
            </a:r>
            <a:r>
              <a:rPr lang="it-IT" dirty="0"/>
              <a:t> </a:t>
            </a:r>
            <a:r>
              <a:rPr lang="it-IT" dirty="0" err="1"/>
              <a:t>comprehension</a:t>
            </a:r>
            <a:r>
              <a:rPr lang="it-IT" dirty="0"/>
              <a:t> of </a:t>
            </a:r>
            <a:r>
              <a:rPr lang="it-IT" dirty="0" err="1"/>
              <a:t>such</a:t>
            </a:r>
            <a:r>
              <a:rPr lang="it-IT" dirty="0"/>
              <a:t> </a:t>
            </a:r>
            <a:r>
              <a:rPr lang="it-IT" dirty="0" err="1"/>
              <a:t>materials</a:t>
            </a:r>
            <a:r>
              <a:rPr lang="it-IT" dirty="0"/>
              <a:t> </a:t>
            </a:r>
            <a:r>
              <a:rPr lang="it-IT" dirty="0" err="1"/>
              <a:t>is</a:t>
            </a:r>
            <a:r>
              <a:rPr lang="it-IT" dirty="0"/>
              <a:t> </a:t>
            </a:r>
            <a:r>
              <a:rPr lang="it-IT" dirty="0" err="1"/>
              <a:t>believed</a:t>
            </a:r>
            <a:r>
              <a:rPr lang="it-IT" dirty="0"/>
              <a:t> to </a:t>
            </a:r>
            <a:r>
              <a:rPr lang="it-IT" dirty="0" err="1"/>
              <a:t>bring</a:t>
            </a:r>
            <a:r>
              <a:rPr lang="it-IT" dirty="0"/>
              <a:t> </a:t>
            </a:r>
            <a:r>
              <a:rPr lang="it-IT" dirty="0" err="1"/>
              <a:t>potential</a:t>
            </a:r>
            <a:r>
              <a:rPr lang="it-IT" dirty="0"/>
              <a:t> </a:t>
            </a:r>
            <a:r>
              <a:rPr lang="it-IT" dirty="0" err="1"/>
              <a:t>important</a:t>
            </a:r>
            <a:r>
              <a:rPr lang="it-IT" dirty="0"/>
              <a:t> </a:t>
            </a:r>
            <a:r>
              <a:rPr lang="it-IT" dirty="0" err="1"/>
              <a:t>technological</a:t>
            </a:r>
            <a:r>
              <a:rPr lang="it-IT" dirty="0"/>
              <a:t> </a:t>
            </a:r>
            <a:r>
              <a:rPr lang="it-IT" dirty="0" err="1"/>
              <a:t>applications</a:t>
            </a:r>
            <a:r>
              <a:rPr lang="it-IT" dirty="0"/>
              <a:t> (</a:t>
            </a:r>
            <a:r>
              <a:rPr lang="it-IT" dirty="0" err="1"/>
              <a:t>superconductors</a:t>
            </a:r>
            <a:r>
              <a:rPr lang="it-IT" dirty="0"/>
              <a:t> </a:t>
            </a:r>
            <a:r>
              <a:rPr lang="it-IT" dirty="0" err="1"/>
              <a:t>hight</a:t>
            </a:r>
            <a:r>
              <a:rPr lang="it-IT" dirty="0"/>
              <a:t> Tc, </a:t>
            </a:r>
            <a:r>
              <a:rPr lang="it-IT" dirty="0" err="1"/>
              <a:t>stable</a:t>
            </a:r>
            <a:r>
              <a:rPr lang="it-IT" dirty="0"/>
              <a:t> </a:t>
            </a:r>
            <a:r>
              <a:rPr lang="it-IT" dirty="0" err="1"/>
              <a:t>qbit</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 </a:t>
            </a:r>
            <a:r>
              <a:rPr lang="it-IT" dirty="0" err="1"/>
              <a:t>Curiosity</a:t>
            </a:r>
            <a:r>
              <a:rPr lang="it-IT" dirty="0"/>
              <a:t>) </a:t>
            </a:r>
            <a:r>
              <a:rPr lang="en-GB" dirty="0"/>
              <a:t>The possible existence of quantum spin liquids (QSL) in frustrated magnetic materials and their applications have motivated intense research in the field of quantum magnetism. The QSL is a putative phase with short range magnetic order but subtle quantum orders, that has so far been elusive in real materials. In principle, the QSL state may be realized in many spin1/2 antiferromagnetic Heisenberg (HAF) models such as triangular, Kagome, and ladder systems.</a:t>
            </a:r>
            <a:r>
              <a:rPr lang="en-GB" sz="1200" b="0" i="0" kern="1200" dirty="0">
                <a:solidFill>
                  <a:schemeClr val="tx1"/>
                </a:solidFill>
                <a:effectLst/>
                <a:latin typeface="+mn-lt"/>
                <a:ea typeface="+mn-ea"/>
                <a:cs typeface="+mn-cs"/>
              </a:rPr>
              <a:t> The ground states of spin-1/2 HAF model on a Kagome lattice have been found to exhibit features of a spin liquid. However, its precise nature remains inconclusive due to the theoretical and experimental challenges in deciphering two dimensional frustrated spin systems. There are several studies which focused on the simpler system of HAF spin-1/2 model on a Kagome-strip chain (KSC) to elucidate its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Quantum spin liquids, with their unique properties and exotic excitations, hold promise for </a:t>
            </a:r>
            <a:r>
              <a:rPr lang="en-GB" dirty="0"/>
              <a:t>advancements in quantum computing and high-temperature superconductivity.</a:t>
            </a:r>
          </a:p>
        </p:txBody>
      </p:sp>
      <p:sp>
        <p:nvSpPr>
          <p:cNvPr id="4" name="Segnaposto numero diapositiva 3">
            <a:extLst>
              <a:ext uri="{FF2B5EF4-FFF2-40B4-BE49-F238E27FC236}">
                <a16:creationId xmlns:a16="http://schemas.microsoft.com/office/drawing/2014/main" id="{3F3868F9-452F-BC7B-9632-995C24338DEB}"/>
              </a:ext>
            </a:extLst>
          </p:cNvPr>
          <p:cNvSpPr>
            <a:spLocks noGrp="1"/>
          </p:cNvSpPr>
          <p:nvPr>
            <p:ph type="sldNum" sz="quarter" idx="5"/>
          </p:nvPr>
        </p:nvSpPr>
        <p:spPr/>
        <p:txBody>
          <a:bodyPr/>
          <a:lstStyle/>
          <a:p>
            <a:fld id="{E4002E52-8812-4028-A227-4DE50D755FFE}" type="slidenum">
              <a:rPr lang="it-IT" smtClean="0"/>
              <a:t>3</a:t>
            </a:fld>
            <a:endParaRPr lang="it-IT"/>
          </a:p>
        </p:txBody>
      </p:sp>
    </p:spTree>
    <p:extLst>
      <p:ext uri="{BB962C8B-B14F-4D97-AF65-F5344CB8AC3E}">
        <p14:creationId xmlns:p14="http://schemas.microsoft.com/office/powerpoint/2010/main" val="18485019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a:r>
            <a:r>
              <a:rPr lang="it-IT" dirty="0" err="1"/>
              <a:t>Before</a:t>
            </a:r>
            <a:r>
              <a:rPr lang="it-IT" dirty="0"/>
              <a:t> </a:t>
            </a:r>
            <a:r>
              <a:rPr lang="it-IT" dirty="0" err="1"/>
              <a:t>anything</a:t>
            </a:r>
            <a:r>
              <a:rPr lang="it-IT" dirty="0"/>
              <a:t> else) </a:t>
            </a:r>
            <a:r>
              <a:rPr lang="it-IT" dirty="0" err="1"/>
              <a:t>When</a:t>
            </a:r>
            <a:r>
              <a:rPr lang="it-IT" dirty="0"/>
              <a:t> </a:t>
            </a:r>
            <a:r>
              <a:rPr lang="it-IT" dirty="0" err="1"/>
              <a:t>both</a:t>
            </a:r>
            <a:r>
              <a:rPr lang="it-IT" dirty="0"/>
              <a:t> </a:t>
            </a:r>
            <a:r>
              <a:rPr lang="it-IT" dirty="0" err="1"/>
              <a:t>terms</a:t>
            </a:r>
            <a:r>
              <a:rPr lang="it-IT" dirty="0"/>
              <a:t> are </a:t>
            </a:r>
            <a:r>
              <a:rPr lang="it-IT" dirty="0" err="1"/>
              <a:t>present</a:t>
            </a:r>
            <a:r>
              <a:rPr lang="it-IT" dirty="0"/>
              <a:t> in the Hubbard </a:t>
            </a:r>
            <a:r>
              <a:rPr lang="it-IT" dirty="0" err="1"/>
              <a:t>hamiltonian</a:t>
            </a:r>
            <a:r>
              <a:rPr lang="it-IT" dirty="0"/>
              <a:t>, </a:t>
            </a:r>
            <a:r>
              <a:rPr lang="it-IT" dirty="0" err="1"/>
              <a:t>even</a:t>
            </a:r>
            <a:r>
              <a:rPr lang="it-IT" dirty="0"/>
              <a:t> in the </a:t>
            </a:r>
            <a:r>
              <a:rPr lang="it-IT" dirty="0" err="1"/>
              <a:t>simplest</a:t>
            </a:r>
            <a:r>
              <a:rPr lang="it-IT" dirty="0"/>
              <a:t> </a:t>
            </a:r>
            <a:r>
              <a:rPr lang="it-IT" dirty="0" err="1"/>
              <a:t>configurations</a:t>
            </a:r>
            <a:r>
              <a:rPr lang="it-IT" dirty="0"/>
              <a:t> the model </a:t>
            </a:r>
            <a:r>
              <a:rPr lang="it-IT" dirty="0" err="1"/>
              <a:t>has</a:t>
            </a:r>
            <a:r>
              <a:rPr lang="it-IT" dirty="0"/>
              <a:t> </a:t>
            </a:r>
            <a:r>
              <a:rPr lang="it-IT" dirty="0" err="1"/>
              <a:t>proved</a:t>
            </a:r>
            <a:r>
              <a:rPr lang="it-IT" dirty="0"/>
              <a:t> </a:t>
            </a:r>
            <a:r>
              <a:rPr lang="it-IT" dirty="0" err="1"/>
              <a:t>too</a:t>
            </a:r>
            <a:r>
              <a:rPr lang="it-IT" dirty="0"/>
              <a:t> </a:t>
            </a:r>
            <a:r>
              <a:rPr lang="it-IT" dirty="0" err="1"/>
              <a:t>difficult</a:t>
            </a:r>
            <a:r>
              <a:rPr lang="it-IT" dirty="0"/>
              <a:t> for </a:t>
            </a:r>
            <a:r>
              <a:rPr lang="it-IT" dirty="0" err="1"/>
              <a:t>exact</a:t>
            </a:r>
            <a:r>
              <a:rPr lang="it-IT" dirty="0"/>
              <a:t> </a:t>
            </a:r>
            <a:r>
              <a:rPr lang="it-IT" dirty="0" err="1"/>
              <a:t>analysis</a:t>
            </a:r>
            <a:r>
              <a:rPr lang="it-IT" dirty="0"/>
              <a:t>, </a:t>
            </a:r>
            <a:r>
              <a:rPr lang="it-IT" dirty="0" err="1"/>
              <a:t>although</a:t>
            </a:r>
            <a:r>
              <a:rPr lang="it-IT" dirty="0"/>
              <a:t> </a:t>
            </a:r>
            <a:r>
              <a:rPr lang="it-IT" dirty="0" err="1"/>
              <a:t>much</a:t>
            </a:r>
            <a:r>
              <a:rPr lang="it-IT" dirty="0"/>
              <a:t> </a:t>
            </a:r>
            <a:r>
              <a:rPr lang="it-IT" dirty="0" err="1"/>
              <a:t>interesting</a:t>
            </a:r>
            <a:r>
              <a:rPr lang="it-IT" dirty="0"/>
              <a:t> </a:t>
            </a:r>
            <a:r>
              <a:rPr lang="it-IT" dirty="0" err="1"/>
              <a:t>properties</a:t>
            </a:r>
            <a:r>
              <a:rPr lang="it-IT" dirty="0"/>
              <a:t> </a:t>
            </a:r>
            <a:r>
              <a:rPr lang="it-IT" dirty="0" err="1"/>
              <a:t>has</a:t>
            </a:r>
            <a:r>
              <a:rPr lang="it-IT" dirty="0"/>
              <a:t> </a:t>
            </a:r>
            <a:r>
              <a:rPr lang="it-IT" dirty="0" err="1"/>
              <a:t>been</a:t>
            </a:r>
            <a:r>
              <a:rPr lang="it-IT" dirty="0"/>
              <a:t> </a:t>
            </a:r>
            <a:r>
              <a:rPr lang="it-IT" dirty="0" err="1"/>
              <a:t>exctracted</a:t>
            </a:r>
            <a:r>
              <a:rPr lang="it-IT" dirty="0"/>
              <a:t> in special </a:t>
            </a:r>
            <a:r>
              <a:rPr lang="it-IT" dirty="0" err="1"/>
              <a:t>cases</a:t>
            </a:r>
            <a:r>
              <a:rPr lang="it-IT" dirty="0"/>
              <a:t>. </a:t>
            </a:r>
            <a:r>
              <a:rPr lang="it-IT" dirty="0" err="1"/>
              <a:t>If</a:t>
            </a:r>
            <a:r>
              <a:rPr lang="it-IT" dirty="0"/>
              <a:t>, for </a:t>
            </a:r>
            <a:r>
              <a:rPr lang="it-IT" dirty="0" err="1"/>
              <a:t>example</a:t>
            </a:r>
            <a:r>
              <a:rPr lang="it-IT" dirty="0"/>
              <a:t> the </a:t>
            </a:r>
            <a:r>
              <a:rPr lang="it-IT" dirty="0" err="1"/>
              <a:t>total</a:t>
            </a:r>
            <a:r>
              <a:rPr lang="it-IT" dirty="0"/>
              <a:t> </a:t>
            </a:r>
            <a:r>
              <a:rPr lang="it-IT" dirty="0" err="1"/>
              <a:t>number</a:t>
            </a:r>
            <a:r>
              <a:rPr lang="it-IT" dirty="0"/>
              <a:t> of </a:t>
            </a:r>
            <a:r>
              <a:rPr lang="it-IT" dirty="0" err="1"/>
              <a:t>electrons</a:t>
            </a:r>
            <a:r>
              <a:rPr lang="it-IT" dirty="0"/>
              <a:t> </a:t>
            </a:r>
            <a:r>
              <a:rPr lang="it-IT" dirty="0" err="1"/>
              <a:t>is</a:t>
            </a:r>
            <a:r>
              <a:rPr lang="it-IT" dirty="0"/>
              <a:t> </a:t>
            </a:r>
            <a:r>
              <a:rPr lang="it-IT" dirty="0" err="1"/>
              <a:t>equal</a:t>
            </a:r>
            <a:r>
              <a:rPr lang="it-IT" dirty="0"/>
              <a:t> to the </a:t>
            </a:r>
            <a:r>
              <a:rPr lang="it-IT" dirty="0" err="1"/>
              <a:t>total</a:t>
            </a:r>
            <a:r>
              <a:rPr lang="it-IT" dirty="0"/>
              <a:t> </a:t>
            </a:r>
            <a:r>
              <a:rPr lang="it-IT" dirty="0" err="1"/>
              <a:t>number</a:t>
            </a:r>
            <a:r>
              <a:rPr lang="it-IT" dirty="0"/>
              <a:t> of </a:t>
            </a:r>
            <a:r>
              <a:rPr lang="it-IT" dirty="0" err="1"/>
              <a:t>sites</a:t>
            </a:r>
            <a:r>
              <a:rPr lang="it-IT" dirty="0"/>
              <a:t> (n=N/L=1) </a:t>
            </a:r>
            <a:r>
              <a:rPr lang="it-IT" dirty="0" err="1"/>
              <a:t>then</a:t>
            </a:r>
            <a:r>
              <a:rPr lang="it-IT" dirty="0"/>
              <a:t>: In the </a:t>
            </a:r>
            <a:r>
              <a:rPr lang="it-IT" dirty="0" err="1"/>
              <a:t>limit</a:t>
            </a:r>
            <a:r>
              <a:rPr lang="it-IT" dirty="0"/>
              <a:t> of </a:t>
            </a:r>
            <a:r>
              <a:rPr lang="it-IT" dirty="0" err="1"/>
              <a:t>neglible</a:t>
            </a:r>
            <a:r>
              <a:rPr lang="it-IT" dirty="0"/>
              <a:t> </a:t>
            </a:r>
            <a:r>
              <a:rPr lang="it-IT" dirty="0" err="1"/>
              <a:t>intrasite</a:t>
            </a:r>
            <a:r>
              <a:rPr lang="it-IT" dirty="0"/>
              <a:t> </a:t>
            </a:r>
            <a:r>
              <a:rPr lang="it-IT" dirty="0" err="1"/>
              <a:t>repulsion</a:t>
            </a:r>
            <a:r>
              <a:rPr lang="it-IT" dirty="0"/>
              <a:t> (U&lt;&lt;T) one </a:t>
            </a:r>
            <a:r>
              <a:rPr lang="it-IT" dirty="0" err="1"/>
              <a:t>has</a:t>
            </a:r>
            <a:r>
              <a:rPr lang="it-IT" dirty="0"/>
              <a:t> an </a:t>
            </a:r>
            <a:r>
              <a:rPr lang="it-IT" dirty="0" err="1"/>
              <a:t>ordinary</a:t>
            </a:r>
            <a:r>
              <a:rPr lang="it-IT" dirty="0"/>
              <a:t> </a:t>
            </a:r>
            <a:r>
              <a:rPr lang="it-IT" dirty="0" err="1"/>
              <a:t>half-filled</a:t>
            </a:r>
            <a:r>
              <a:rPr lang="it-IT" dirty="0"/>
              <a:t> </a:t>
            </a:r>
            <a:r>
              <a:rPr lang="it-IT" dirty="0" err="1"/>
              <a:t>metallic</a:t>
            </a:r>
            <a:r>
              <a:rPr lang="it-IT" dirty="0"/>
              <a:t> band; In the opposite </a:t>
            </a:r>
            <a:r>
              <a:rPr lang="it-IT" dirty="0" err="1"/>
              <a:t>limit</a:t>
            </a:r>
            <a:r>
              <a:rPr lang="it-IT" dirty="0"/>
              <a:t> (U&gt;&gt;T), one can derive an </a:t>
            </a:r>
            <a:r>
              <a:rPr lang="it-IT" dirty="0" err="1"/>
              <a:t>antiferromagnetic</a:t>
            </a:r>
            <a:r>
              <a:rPr lang="it-IT" dirty="0"/>
              <a:t> spin model to </a:t>
            </a:r>
            <a:r>
              <a:rPr lang="it-IT" dirty="0" err="1"/>
              <a:t>describe</a:t>
            </a:r>
            <a:r>
              <a:rPr lang="it-IT" dirty="0"/>
              <a:t> the low-</a:t>
            </a:r>
            <a:r>
              <a:rPr lang="it-IT" dirty="0" err="1"/>
              <a:t>lying</a:t>
            </a:r>
            <a:r>
              <a:rPr lang="it-IT" dirty="0"/>
              <a:t> </a:t>
            </a:r>
            <a:r>
              <a:rPr lang="it-IT" dirty="0" err="1"/>
              <a:t>excitations</a:t>
            </a:r>
            <a:r>
              <a:rPr lang="it-IT" dirty="0"/>
              <a:t> (‘</a:t>
            </a:r>
            <a:r>
              <a:rPr lang="it-IT" dirty="0" err="1"/>
              <a:t>Heisemberg</a:t>
            </a:r>
            <a:r>
              <a:rPr lang="it-IT" dirty="0"/>
              <a:t>’ </a:t>
            </a:r>
            <a:r>
              <a:rPr lang="it-IT" dirty="0" err="1"/>
              <a:t>hamiltonian</a:t>
            </a:r>
            <a:r>
              <a:rPr lang="it-IT" dirty="0"/>
              <a:t>, J=4t2/u). No one, </a:t>
            </a:r>
            <a:r>
              <a:rPr lang="it-IT" dirty="0" err="1"/>
              <a:t>however</a:t>
            </a:r>
            <a:r>
              <a:rPr lang="it-IT" dirty="0"/>
              <a:t>, </a:t>
            </a:r>
            <a:r>
              <a:rPr lang="it-IT" dirty="0" err="1"/>
              <a:t>has</a:t>
            </a:r>
            <a:r>
              <a:rPr lang="it-IT" dirty="0"/>
              <a:t> </a:t>
            </a:r>
            <a:r>
              <a:rPr lang="it-IT" dirty="0" err="1"/>
              <a:t>yet</a:t>
            </a:r>
            <a:r>
              <a:rPr lang="it-IT" dirty="0"/>
              <a:t> </a:t>
            </a:r>
            <a:r>
              <a:rPr lang="it-IT" dirty="0" err="1"/>
              <a:t>given</a:t>
            </a:r>
            <a:r>
              <a:rPr lang="it-IT" dirty="0"/>
              <a:t> </a:t>
            </a:r>
            <a:r>
              <a:rPr lang="it-IT" dirty="0" err="1"/>
              <a:t>rigorous</a:t>
            </a:r>
            <a:r>
              <a:rPr lang="it-IT" dirty="0"/>
              <a:t> </a:t>
            </a:r>
            <a:r>
              <a:rPr lang="it-IT" dirty="0" err="1"/>
              <a:t>solution</a:t>
            </a:r>
            <a:r>
              <a:rPr lang="it-IT" dirty="0"/>
              <a:t> to the </a:t>
            </a:r>
            <a:r>
              <a:rPr lang="it-IT" dirty="0" err="1"/>
              <a:t>transition</a:t>
            </a:r>
            <a:r>
              <a:rPr lang="it-IT" dirty="0"/>
              <a:t> from a non </a:t>
            </a:r>
            <a:r>
              <a:rPr lang="it-IT" dirty="0" err="1"/>
              <a:t>magnetic</a:t>
            </a:r>
            <a:r>
              <a:rPr lang="it-IT" dirty="0"/>
              <a:t> metal to an </a:t>
            </a:r>
            <a:r>
              <a:rPr lang="it-IT" dirty="0" err="1"/>
              <a:t>antiferromagnetic</a:t>
            </a:r>
            <a:r>
              <a:rPr lang="it-IT" dirty="0"/>
              <a:t> </a:t>
            </a:r>
            <a:r>
              <a:rPr lang="it-IT" dirty="0" err="1"/>
              <a:t>insulator</a:t>
            </a:r>
            <a:r>
              <a:rPr lang="it-IT" dirty="0"/>
              <a:t> </a:t>
            </a:r>
            <a:r>
              <a:rPr lang="it-IT" dirty="0" err="1"/>
              <a:t>as</a:t>
            </a:r>
            <a:r>
              <a:rPr lang="it-IT" dirty="0"/>
              <a:t> t/u </a:t>
            </a:r>
            <a:r>
              <a:rPr lang="it-IT" dirty="0" err="1"/>
              <a:t>is</a:t>
            </a:r>
            <a:r>
              <a:rPr lang="it-IT" dirty="0"/>
              <a:t> </a:t>
            </a:r>
            <a:r>
              <a:rPr lang="it-IT" dirty="0" err="1"/>
              <a:t>varied</a:t>
            </a:r>
            <a:r>
              <a:rPr lang="it-IT" dirty="0"/>
              <a:t> </a:t>
            </a:r>
            <a:r>
              <a:rPr lang="it-IT" dirty="0" err="1"/>
              <a:t>within</a:t>
            </a:r>
            <a:r>
              <a:rPr lang="it-IT" dirty="0"/>
              <a:t> </a:t>
            </a:r>
            <a:r>
              <a:rPr lang="it-IT" dirty="0" err="1"/>
              <a:t>this</a:t>
            </a:r>
            <a:r>
              <a:rPr lang="it-IT" dirty="0"/>
              <a:t> model!</a:t>
            </a:r>
          </a:p>
          <a:p>
            <a:r>
              <a:rPr lang="it-IT"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Heisemberg</a:t>
            </a:r>
            <a:r>
              <a:rPr lang="it-IT" dirty="0"/>
              <a:t> H) </a:t>
            </a:r>
            <a:r>
              <a:rPr lang="it-IT" dirty="0" err="1"/>
              <a:t>Differently</a:t>
            </a:r>
            <a:r>
              <a:rPr lang="it-IT" dirty="0"/>
              <a:t> from the </a:t>
            </a:r>
            <a:r>
              <a:rPr lang="it-IT" dirty="0" err="1"/>
              <a:t>ferromagnetism</a:t>
            </a:r>
            <a:r>
              <a:rPr lang="it-IT" dirty="0"/>
              <a:t>, </a:t>
            </a:r>
            <a:r>
              <a:rPr lang="it-IT" dirty="0" err="1"/>
              <a:t>typical</a:t>
            </a:r>
            <a:r>
              <a:rPr lang="it-IT" dirty="0"/>
              <a:t> </a:t>
            </a:r>
            <a:r>
              <a:rPr lang="it-IT" dirty="0" err="1"/>
              <a:t>antiferromagnetic</a:t>
            </a:r>
            <a:r>
              <a:rPr lang="it-IT" dirty="0"/>
              <a:t> systems (</a:t>
            </a:r>
            <a:r>
              <a:rPr lang="it-IT" dirty="0" err="1"/>
              <a:t>where</a:t>
            </a:r>
            <a:r>
              <a:rPr lang="it-IT" dirty="0"/>
              <a:t> the interactions </a:t>
            </a:r>
            <a:r>
              <a:rPr lang="it-IT" dirty="0" err="1"/>
              <a:t>between</a:t>
            </a:r>
            <a:r>
              <a:rPr lang="it-IT" dirty="0"/>
              <a:t> </a:t>
            </a:r>
            <a:r>
              <a:rPr lang="it-IT" dirty="0" err="1"/>
              <a:t>magnetic</a:t>
            </a:r>
            <a:r>
              <a:rPr lang="it-IT" dirty="0"/>
              <a:t> moments </a:t>
            </a:r>
            <a:r>
              <a:rPr lang="it-IT" dirty="0" err="1"/>
              <a:t>is</a:t>
            </a:r>
            <a:r>
              <a:rPr lang="it-IT" dirty="0"/>
              <a:t> </a:t>
            </a:r>
            <a:r>
              <a:rPr lang="it-IT" dirty="0" err="1"/>
              <a:t>such</a:t>
            </a:r>
            <a:r>
              <a:rPr lang="it-IT" dirty="0"/>
              <a:t> </a:t>
            </a:r>
            <a:r>
              <a:rPr lang="it-IT" dirty="0" err="1"/>
              <a:t>as</a:t>
            </a:r>
            <a:r>
              <a:rPr lang="it-IT" dirty="0"/>
              <a:t> to </a:t>
            </a:r>
            <a:r>
              <a:rPr lang="it-IT" dirty="0" err="1"/>
              <a:t>tent</a:t>
            </a:r>
            <a:r>
              <a:rPr lang="it-IT" dirty="0"/>
              <a:t> to </a:t>
            </a:r>
            <a:r>
              <a:rPr lang="it-IT" dirty="0" err="1"/>
              <a:t>realize</a:t>
            </a:r>
            <a:r>
              <a:rPr lang="it-IT" dirty="0"/>
              <a:t> a </a:t>
            </a:r>
            <a:r>
              <a:rPr lang="it-IT" dirty="0" err="1"/>
              <a:t>configuration</a:t>
            </a:r>
            <a:r>
              <a:rPr lang="it-IT" dirty="0"/>
              <a:t> of minimal energy </a:t>
            </a:r>
            <a:r>
              <a:rPr lang="it-IT" dirty="0" err="1"/>
              <a:t>when</a:t>
            </a:r>
            <a:r>
              <a:rPr lang="it-IT" dirty="0"/>
              <a:t> the spins are anti-</a:t>
            </a:r>
            <a:r>
              <a:rPr lang="it-IT" dirty="0" err="1"/>
              <a:t>parallel</a:t>
            </a:r>
            <a:r>
              <a:rPr lang="it-IT" dirty="0"/>
              <a:t>) can </a:t>
            </a:r>
            <a:r>
              <a:rPr lang="it-IT" dirty="0" err="1"/>
              <a:t>bring</a:t>
            </a:r>
            <a:r>
              <a:rPr lang="it-IT" dirty="0"/>
              <a:t> to </a:t>
            </a:r>
            <a:r>
              <a:rPr lang="it-IT" dirty="0" err="1"/>
              <a:t>several</a:t>
            </a:r>
            <a:r>
              <a:rPr lang="it-IT" dirty="0"/>
              <a:t> minimum energy </a:t>
            </a:r>
            <a:r>
              <a:rPr lang="it-IT" dirty="0" err="1"/>
              <a:t>configurations</a:t>
            </a:r>
            <a:r>
              <a:rPr lang="it-IT" dirty="0"/>
              <a:t> so </a:t>
            </a:r>
            <a:r>
              <a:rPr lang="it-IT" dirty="0" err="1"/>
              <a:t>that</a:t>
            </a:r>
            <a:r>
              <a:rPr lang="it-IT" dirty="0"/>
              <a:t> the ground state </a:t>
            </a:r>
            <a:r>
              <a:rPr lang="it-IT" dirty="0" err="1"/>
              <a:t>is</a:t>
            </a:r>
            <a:r>
              <a:rPr lang="it-IT" dirty="0"/>
              <a:t> </a:t>
            </a:r>
            <a:r>
              <a:rPr lang="it-IT" dirty="0" err="1"/>
              <a:t>not</a:t>
            </a:r>
            <a:r>
              <a:rPr lang="it-IT" dirty="0"/>
              <a:t> </a:t>
            </a:r>
            <a:r>
              <a:rPr lang="it-IT" dirty="0" err="1"/>
              <a:t>well</a:t>
            </a:r>
            <a:r>
              <a:rPr lang="it-IT" dirty="0"/>
              <a:t> </a:t>
            </a:r>
            <a:r>
              <a:rPr lang="it-IT" dirty="0" err="1"/>
              <a:t>defined</a:t>
            </a:r>
            <a:r>
              <a:rPr lang="it-IT" dirty="0"/>
              <a:t> </a:t>
            </a:r>
            <a:r>
              <a:rPr lang="it-IT" dirty="0" err="1"/>
              <a:t>even</a:t>
            </a:r>
            <a:r>
              <a:rPr lang="it-IT" dirty="0"/>
              <a:t> in the </a:t>
            </a:r>
            <a:r>
              <a:rPr lang="it-IT" dirty="0" err="1"/>
              <a:t>very</a:t>
            </a:r>
            <a:r>
              <a:rPr lang="it-IT" dirty="0"/>
              <a:t> </a:t>
            </a:r>
            <a:r>
              <a:rPr lang="it-IT" dirty="0" err="1"/>
              <a:t>simple</a:t>
            </a:r>
            <a:r>
              <a:rPr lang="it-IT" dirty="0"/>
              <a:t> case of a linear chain! </a:t>
            </a:r>
          </a:p>
          <a:p>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30</a:t>
            </a:fld>
            <a:endParaRPr lang="it-IT"/>
          </a:p>
        </p:txBody>
      </p:sp>
    </p:spTree>
    <p:extLst>
      <p:ext uri="{BB962C8B-B14F-4D97-AF65-F5344CB8AC3E}">
        <p14:creationId xmlns:p14="http://schemas.microsoft.com/office/powerpoint/2010/main" val="2406257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4</a:t>
            </a:fld>
            <a:endParaRPr lang="it-IT"/>
          </a:p>
        </p:txBody>
      </p:sp>
    </p:spTree>
    <p:extLst>
      <p:ext uri="{BB962C8B-B14F-4D97-AF65-F5344CB8AC3E}">
        <p14:creationId xmlns:p14="http://schemas.microsoft.com/office/powerpoint/2010/main" val="279819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a:xfrm>
            <a:off x="685800" y="4423410"/>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parameters</a:t>
            </a:r>
            <a:r>
              <a:rPr lang="it-IT" dirty="0"/>
              <a:t> are </a:t>
            </a:r>
            <a:r>
              <a:rPr lang="it-IT" dirty="0" err="1"/>
              <a:t>defined</a:t>
            </a:r>
            <a:r>
              <a:rPr lang="it-IT" dirty="0"/>
              <a:t>) PBC on the </a:t>
            </a:r>
            <a:r>
              <a:rPr lang="it-IT" dirty="0" err="1"/>
              <a:t>two</a:t>
            </a:r>
            <a:r>
              <a:rPr lang="it-IT" dirty="0"/>
              <a:t> </a:t>
            </a:r>
            <a:r>
              <a:rPr lang="it-IT" dirty="0" err="1"/>
              <a:t>legs</a:t>
            </a:r>
            <a:r>
              <a:rPr lang="it-IT" dirty="0"/>
              <a:t> of the </a:t>
            </a:r>
            <a:r>
              <a:rPr lang="it-IT" dirty="0" err="1"/>
              <a:t>ladder</a:t>
            </a:r>
            <a:r>
              <a:rPr lang="it-IT" dirty="0"/>
              <a:t>.</a:t>
            </a:r>
          </a:p>
          <a:p>
            <a:r>
              <a:rPr lang="it-IT"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previous</a:t>
            </a:r>
            <a:r>
              <a:rPr lang="it-IT" dirty="0"/>
              <a:t>) </a:t>
            </a:r>
            <a:r>
              <a:rPr lang="it-IT" dirty="0" err="1"/>
              <a:t>Even</a:t>
            </a:r>
            <a:r>
              <a:rPr lang="it-IT" dirty="0"/>
              <a:t> </a:t>
            </a:r>
            <a:r>
              <a:rPr lang="it-IT" dirty="0" err="1"/>
              <a:t>number</a:t>
            </a:r>
            <a:r>
              <a:rPr lang="it-IT" dirty="0"/>
              <a:t> of </a:t>
            </a:r>
            <a:r>
              <a:rPr lang="it-IT" dirty="0" err="1"/>
              <a:t>rungs</a:t>
            </a:r>
            <a:r>
              <a:rPr lang="it-IT" dirty="0"/>
              <a:t> to </a:t>
            </a:r>
            <a:r>
              <a:rPr lang="it-IT" dirty="0" err="1"/>
              <a:t>avoid</a:t>
            </a:r>
            <a:r>
              <a:rPr lang="it-IT" dirty="0"/>
              <a:t> </a:t>
            </a:r>
            <a:r>
              <a:rPr lang="it-IT" dirty="0" err="1"/>
              <a:t>frustration</a:t>
            </a:r>
            <a:r>
              <a:rPr lang="it-IT" dirty="0"/>
              <a:t> in </a:t>
            </a:r>
            <a:r>
              <a:rPr lang="it-IT" dirty="0" err="1"/>
              <a:t>this</a:t>
            </a:r>
            <a:r>
              <a:rPr lang="it-IT" dirty="0"/>
              <a:t> </a:t>
            </a:r>
            <a:r>
              <a:rPr lang="it-IT" dirty="0" err="1"/>
              <a:t>simple</a:t>
            </a:r>
            <a:r>
              <a:rPr lang="it-IT" dirty="0"/>
              <a:t> case</a:t>
            </a:r>
          </a:p>
        </p:txBody>
      </p:sp>
      <p:sp>
        <p:nvSpPr>
          <p:cNvPr id="4" name="Segnaposto numero diapositiva 3"/>
          <p:cNvSpPr>
            <a:spLocks noGrp="1"/>
          </p:cNvSpPr>
          <p:nvPr>
            <p:ph type="sldNum" sz="quarter" idx="5"/>
          </p:nvPr>
        </p:nvSpPr>
        <p:spPr/>
        <p:txBody>
          <a:bodyPr/>
          <a:lstStyle/>
          <a:p>
            <a:fld id="{E4002E52-8812-4028-A227-4DE50D755FFE}" type="slidenum">
              <a:rPr lang="it-IT" smtClean="0"/>
              <a:t>5</a:t>
            </a:fld>
            <a:endParaRPr lang="it-IT"/>
          </a:p>
        </p:txBody>
      </p:sp>
    </p:spTree>
    <p:extLst>
      <p:ext uri="{BB962C8B-B14F-4D97-AF65-F5344CB8AC3E}">
        <p14:creationId xmlns:p14="http://schemas.microsoft.com/office/powerpoint/2010/main" val="282865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lnSpc>
                    <a:spcPct val="120000"/>
                  </a:lnSpc>
                  <a:buNone/>
                </a:pPr>
                <a:r>
                  <a:rPr lang="it-IT" dirty="0"/>
                  <a:t>(-&gt;</a:t>
                </a:r>
                <a:r>
                  <a:rPr lang="it-IT" dirty="0" err="1"/>
                  <a:t>Before</a:t>
                </a:r>
                <a:r>
                  <a:rPr lang="it-IT" dirty="0"/>
                  <a:t> the first formula) Algorithm to </a:t>
                </a:r>
                <a:r>
                  <a:rPr lang="it-IT" dirty="0" err="1"/>
                  <a:t>encode</a:t>
                </a:r>
                <a:r>
                  <a:rPr lang="it-IT" dirty="0"/>
                  <a:t> the </a:t>
                </a:r>
                <a14:m>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oMath>
                </a14:m>
                <a:r>
                  <a:rPr lang="it-IT" dirty="0"/>
                  <a:t> </a:t>
                </a:r>
                <a:r>
                  <a:rPr lang="it-IT" dirty="0" err="1"/>
                  <a:t>states</a:t>
                </a:r>
                <a:r>
                  <a:rPr lang="it-IT" dirty="0"/>
                  <a:t> </a:t>
                </a:r>
                <a:r>
                  <a:rPr lang="it-IT" dirty="0" err="1"/>
                  <a:t>written</a:t>
                </a:r>
                <a:r>
                  <a:rPr lang="it-IT" dirty="0"/>
                  <a:t> in the</a:t>
                </a:r>
                <a14:m>
                  <m:oMath xmlns:m="http://schemas.openxmlformats.org/officeDocument/2006/math">
                    <m:r>
                      <a:rPr lang="en-GB" b="0" i="0" smtClean="0">
                        <a:latin typeface="Cambria Math" panose="02040503050406030204" pitchFamily="18" charset="0"/>
                      </a:rPr>
                      <m:t> </m:t>
                    </m:r>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a:t>
                </a:r>
                <a:r>
                  <a:rPr lang="it-IT" dirty="0" err="1"/>
                  <a:t>basis</a:t>
                </a:r>
                <a:r>
                  <a:rPr lang="it-IT" dirty="0"/>
                  <a:t> </a:t>
                </a:r>
                <a:r>
                  <a:rPr lang="it-IT" dirty="0" err="1"/>
                  <a:t>into</a:t>
                </a:r>
                <a:r>
                  <a:rPr lang="it-IT" dirty="0"/>
                  <a:t> </a:t>
                </a:r>
                <a:r>
                  <a:rPr lang="it-IT" dirty="0" err="1"/>
                  <a:t>integers</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endParaRPr lang="it-IT" dirty="0"/>
              </a:p>
            </p:txBody>
          </p:sp>
        </mc:Choice>
        <mc:Fallback xmlns="">
          <p:sp>
            <p:nvSpPr>
              <p:cNvPr id="3" name="Segnaposto note 2"/>
              <p:cNvSpPr>
                <a:spLocks noGrp="1"/>
              </p:cNvSpPr>
              <p:nvPr>
                <p:ph type="body" idx="1"/>
              </p:nvPr>
            </p:nvSpPr>
            <p:spPr/>
            <p:txBody>
              <a:bodyPr/>
              <a:lstStyle/>
              <a:p>
                <a:pPr marL="0" indent="0">
                  <a:lnSpc>
                    <a:spcPct val="120000"/>
                  </a:lnSpc>
                  <a:buNone/>
                </a:pPr>
                <a:r>
                  <a:rPr lang="it-IT" dirty="0"/>
                  <a:t>(-&gt;</a:t>
                </a:r>
                <a:r>
                  <a:rPr lang="it-IT" dirty="0" err="1"/>
                  <a:t>Before</a:t>
                </a:r>
                <a:r>
                  <a:rPr lang="it-IT" dirty="0"/>
                  <a:t> the first formula) Algorithm to </a:t>
                </a:r>
                <a:r>
                  <a:rPr lang="it-IT" dirty="0" err="1"/>
                  <a:t>encode</a:t>
                </a:r>
                <a:r>
                  <a:rPr lang="it-IT" dirty="0"/>
                  <a:t> the </a:t>
                </a:r>
                <a:r>
                  <a:rPr lang="en-GB" b="0" i="0">
                    <a:latin typeface="Cambria Math" panose="02040503050406030204" pitchFamily="18" charset="0"/>
                  </a:rPr>
                  <a:t>2</a:t>
                </a:r>
                <a:r>
                  <a:rPr lang="it-IT" b="0" i="0">
                    <a:latin typeface="Cambria Math" panose="02040503050406030204" pitchFamily="18" charset="0"/>
                  </a:rPr>
                  <a:t>^</a:t>
                </a:r>
                <a:r>
                  <a:rPr lang="en-GB" b="0" i="0">
                    <a:latin typeface="Cambria Math" panose="02040503050406030204" pitchFamily="18" charset="0"/>
                  </a:rPr>
                  <a:t>𝐿</a:t>
                </a:r>
                <a:r>
                  <a:rPr lang="it-IT" dirty="0"/>
                  <a:t> </a:t>
                </a:r>
                <a:r>
                  <a:rPr lang="it-IT" dirty="0" err="1"/>
                  <a:t>states</a:t>
                </a:r>
                <a:r>
                  <a:rPr lang="it-IT" dirty="0"/>
                  <a:t> </a:t>
                </a:r>
                <a:r>
                  <a:rPr lang="it-IT" dirty="0" err="1"/>
                  <a:t>written</a:t>
                </a:r>
                <a:r>
                  <a:rPr lang="it-IT" dirty="0"/>
                  <a:t> in the</a:t>
                </a:r>
                <a:r>
                  <a:rPr lang="en-GB" b="0" i="0">
                    <a:latin typeface="Cambria Math" panose="02040503050406030204" pitchFamily="18" charset="0"/>
                  </a:rPr>
                  <a:t> 𝑆</a:t>
                </a:r>
                <a:r>
                  <a:rPr lang="it-IT" b="0" i="0">
                    <a:latin typeface="Cambria Math" panose="02040503050406030204" pitchFamily="18" charset="0"/>
                  </a:rPr>
                  <a:t>_</a:t>
                </a:r>
                <a:r>
                  <a:rPr lang="en-GB" b="0" i="0">
                    <a:latin typeface="Cambria Math" panose="02040503050406030204" pitchFamily="18" charset="0"/>
                  </a:rPr>
                  <a:t>𝑧</a:t>
                </a:r>
                <a:r>
                  <a:rPr lang="it-IT" dirty="0"/>
                  <a:t>-</a:t>
                </a:r>
                <a:r>
                  <a:rPr lang="it-IT" dirty="0" err="1"/>
                  <a:t>basis</a:t>
                </a:r>
                <a:r>
                  <a:rPr lang="it-IT" dirty="0"/>
                  <a:t> </a:t>
                </a:r>
                <a:r>
                  <a:rPr lang="it-IT" dirty="0" err="1"/>
                  <a:t>into</a:t>
                </a:r>
                <a:r>
                  <a:rPr lang="it-IT" dirty="0"/>
                  <a:t> </a:t>
                </a:r>
                <a:r>
                  <a:rPr lang="it-IT" dirty="0" err="1"/>
                  <a:t>integers</a:t>
                </a:r>
                <a:r>
                  <a:rPr lang="it-IT" dirty="0"/>
                  <a:t> </a:t>
                </a:r>
                <a:r>
                  <a:rPr lang="it-IT" i="0">
                    <a:latin typeface="Cambria Math" panose="02040503050406030204" pitchFamily="18" charset="0"/>
                    <a:ea typeface="Cambria Math" panose="02040503050406030204" pitchFamily="18" charset="0"/>
                  </a:rPr>
                  <a:t>𝜇</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6</a:t>
            </a:fld>
            <a:endParaRPr lang="it-IT"/>
          </a:p>
        </p:txBody>
      </p:sp>
    </p:spTree>
    <p:extLst>
      <p:ext uri="{BB962C8B-B14F-4D97-AF65-F5344CB8AC3E}">
        <p14:creationId xmlns:p14="http://schemas.microsoft.com/office/powerpoint/2010/main" val="2572750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a:t>
                </a:r>
                <a:r>
                  <a:rPr lang="it-IT" dirty="0" err="1"/>
                  <a:t>Before</a:t>
                </a:r>
                <a:r>
                  <a:rPr lang="it-IT" dirty="0"/>
                  <a:t> </a:t>
                </a:r>
                <a:r>
                  <a:rPr lang="it-IT" dirty="0" err="1"/>
                  <a:t>proceding</a:t>
                </a:r>
                <a:r>
                  <a:rPr lang="it-IT" dirty="0"/>
                  <a:t> </a:t>
                </a:r>
                <a:r>
                  <a:rPr lang="it-IT" dirty="0" err="1"/>
                  <a:t>any</a:t>
                </a:r>
                <a:r>
                  <a:rPr lang="it-IT" dirty="0"/>
                  <a:t> </a:t>
                </a:r>
                <a:r>
                  <a:rPr lang="it-IT" dirty="0" err="1"/>
                  <a:t>further</a:t>
                </a:r>
                <a:r>
                  <a:rPr lang="it-IT" dirty="0"/>
                  <a:t>, </a:t>
                </a:r>
                <a:r>
                  <a:rPr lang="it-IT" dirty="0" err="1"/>
                  <a:t>we</a:t>
                </a:r>
                <a:r>
                  <a:rPr lang="it-IT" dirty="0"/>
                  <a:t> </a:t>
                </a:r>
                <a:r>
                  <a:rPr lang="it-IT" dirty="0" err="1"/>
                  <a:t>discuss</a:t>
                </a:r>
                <a:r>
                  <a:rPr lang="it-IT" dirty="0"/>
                  <a:t> the </a:t>
                </a:r>
                <a:r>
                  <a:rPr lang="it-IT" dirty="0" err="1"/>
                  <a:t>issue</a:t>
                </a:r>
                <a:r>
                  <a:rPr lang="it-IT" dirty="0"/>
                  <a:t> of the SYMMETRIES of the HAMILTONIAN. </a:t>
                </a:r>
                <a:r>
                  <a:rPr lang="it-IT" dirty="0" err="1"/>
                  <a:t>Indeed</a:t>
                </a:r>
                <a:r>
                  <a:rPr lang="it-IT" dirty="0"/>
                  <a:t>, </a:t>
                </a:r>
                <a:r>
                  <a:rPr lang="it-IT" dirty="0" err="1"/>
                  <a:t>if</a:t>
                </a:r>
                <a:r>
                  <a:rPr lang="it-IT" dirty="0"/>
                  <a:t> H shows some </a:t>
                </a:r>
                <a:r>
                  <a:rPr lang="it-IT" dirty="0" err="1"/>
                  <a:t>symmetry</a:t>
                </a:r>
                <a:r>
                  <a:rPr lang="it-IT" dirty="0"/>
                  <a:t> (i.e. [H,A]=0 for some operator A), </a:t>
                </a:r>
                <a:r>
                  <a:rPr lang="it-IT" dirty="0" err="1"/>
                  <a:t>it</a:t>
                </a:r>
                <a:r>
                  <a:rPr lang="it-IT" dirty="0"/>
                  <a:t> can be </a:t>
                </a:r>
                <a:r>
                  <a:rPr lang="it-IT" dirty="0" err="1"/>
                  <a:t>block-diagonalized</a:t>
                </a:r>
                <a:r>
                  <a:rPr lang="it-IT" dirty="0"/>
                  <a:t>, </a:t>
                </a:r>
                <a:r>
                  <a:rPr lang="it-IT" dirty="0" err="1"/>
                  <a:t>allowing</a:t>
                </a:r>
                <a:r>
                  <a:rPr lang="it-IT" dirty="0"/>
                  <a:t> </a:t>
                </a:r>
                <a:r>
                  <a:rPr lang="it-IT" dirty="0" err="1"/>
                  <a:t>us</a:t>
                </a:r>
                <a:r>
                  <a:rPr lang="it-IT" dirty="0"/>
                  <a:t> to work on single </a:t>
                </a:r>
                <a:r>
                  <a:rPr lang="it-IT" dirty="0" err="1"/>
                  <a:t>sectors</a:t>
                </a:r>
                <a:r>
                  <a:rPr lang="it-IT" dirty="0"/>
                  <a:t> </a:t>
                </a:r>
                <a:r>
                  <a:rPr lang="it-IT" dirty="0" err="1"/>
                  <a:t>identified</a:t>
                </a:r>
                <a:r>
                  <a:rPr lang="it-IT" dirty="0"/>
                  <a:t> by </a:t>
                </a:r>
                <a:r>
                  <a:rPr lang="it-IT" dirty="0" err="1"/>
                  <a:t>each</a:t>
                </a:r>
                <a:r>
                  <a:rPr lang="it-IT" dirty="0"/>
                  <a:t> </a:t>
                </a:r>
                <a:r>
                  <a:rPr lang="it-IT" dirty="0" err="1"/>
                  <a:t>eigenvalue</a:t>
                </a:r>
                <a:r>
                  <a:rPr lang="it-IT" dirty="0"/>
                  <a:t> of A, </a:t>
                </a:r>
                <a:r>
                  <a:rPr lang="it-IT" dirty="0" err="1"/>
                  <a:t>resulting</a:t>
                </a:r>
                <a:r>
                  <a:rPr lang="it-IT" dirty="0"/>
                  <a:t> in a </a:t>
                </a:r>
                <a:r>
                  <a:rPr lang="it-IT" dirty="0" err="1"/>
                  <a:t>reduction</a:t>
                </a:r>
                <a:r>
                  <a:rPr lang="it-IT" dirty="0"/>
                  <a:t> of </a:t>
                </a:r>
                <a:r>
                  <a:rPr lang="it-IT" dirty="0" err="1"/>
                  <a:t>computational</a:t>
                </a:r>
                <a:r>
                  <a:rPr lang="it-IT" dirty="0"/>
                  <a:t> </a:t>
                </a:r>
                <a:r>
                  <a:rPr lang="it-IT" dirty="0" err="1"/>
                  <a:t>efforts</a:t>
                </a:r>
                <a:r>
                  <a:rPr lang="it-IT" dirty="0"/>
                  <a:t> and times! In </a:t>
                </a:r>
                <a:r>
                  <a:rPr lang="it-IT" dirty="0" err="1"/>
                  <a:t>our</a:t>
                </a:r>
                <a:r>
                  <a:rPr lang="it-IT" dirty="0"/>
                  <a:t> case, for </a:t>
                </a:r>
                <a:r>
                  <a:rPr lang="it-IT" dirty="0" err="1"/>
                  <a:t>instance</a:t>
                </a:r>
                <a:r>
                  <a:rPr lang="it-IT" dirty="0"/>
                  <a:t>, </a:t>
                </a:r>
                <a:r>
                  <a:rPr lang="it-IT" dirty="0" err="1"/>
                  <a:t>it</a:t>
                </a:r>
                <a:r>
                  <a:rPr lang="it-IT" dirty="0"/>
                  <a:t> can be </a:t>
                </a:r>
                <a:r>
                  <a:rPr lang="it-IT" dirty="0" err="1"/>
                  <a:t>shown</a:t>
                </a:r>
                <a:r>
                  <a:rPr lang="it-IT" dirty="0"/>
                  <a:t> </a:t>
                </a:r>
                <a:r>
                  <a:rPr lang="it-IT" dirty="0" err="1"/>
                  <a:t>that</a:t>
                </a:r>
                <a:r>
                  <a:rPr lang="it-IT" dirty="0"/>
                  <a:t> [H, </a:t>
                </a:r>
                <a:r>
                  <a:rPr lang="it-IT" dirty="0" err="1"/>
                  <a:t>Sz</a:t>
                </a:r>
                <a:r>
                  <a:rPr lang="it-IT" dirty="0"/>
                  <a:t>]=0 and so the full </a:t>
                </a:r>
                <a:r>
                  <a:rPr lang="it-IT" dirty="0" err="1"/>
                  <a:t>hamiltonian</a:t>
                </a:r>
                <a:r>
                  <a:rPr lang="it-IT" dirty="0"/>
                  <a:t> can be cast </a:t>
                </a:r>
                <a:r>
                  <a:rPr lang="it-IT" dirty="0" err="1"/>
                  <a:t>into</a:t>
                </a:r>
                <a:r>
                  <a:rPr lang="it-IT" dirty="0"/>
                  <a:t> a </a:t>
                </a:r>
                <a:r>
                  <a:rPr lang="it-IT" dirty="0" err="1"/>
                  <a:t>block</a:t>
                </a:r>
                <a:r>
                  <a:rPr lang="it-IT" dirty="0"/>
                  <a:t> </a:t>
                </a:r>
                <a:r>
                  <a:rPr lang="it-IT" dirty="0" err="1"/>
                  <a:t>diagonal</a:t>
                </a:r>
                <a:r>
                  <a:rPr lang="it-IT" dirty="0"/>
                  <a:t> form of </a:t>
                </a:r>
                <a:r>
                  <a:rPr lang="it-IT" dirty="0" err="1"/>
                  <a:t>Sz</a:t>
                </a:r>
                <a:r>
                  <a:rPr lang="it-IT" dirty="0"/>
                  <a:t> </a:t>
                </a:r>
                <a:r>
                  <a:rPr lang="it-IT" dirty="0" err="1"/>
                  <a:t>fixed</a:t>
                </a:r>
                <a:r>
                  <a:rPr lang="it-IT" dirty="0"/>
                  <a:t> </a:t>
                </a:r>
                <a:r>
                  <a:rPr lang="it-IT" dirty="0" err="1"/>
                  <a:t>sectors</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a:t>
                </a:r>
                <a:r>
                  <a:rPr lang="it-IT" dirty="0" err="1"/>
                  <a:t>showing</a:t>
                </a:r>
                <a:r>
                  <a:rPr lang="it-IT" dirty="0"/>
                  <a:t> the </a:t>
                </a:r>
                <a:r>
                  <a:rPr lang="it-IT" dirty="0" err="1"/>
                  <a:t>hamiltonian</a:t>
                </a:r>
                <a:r>
                  <a:rPr lang="it-IT" dirty="0"/>
                  <a:t>) </a:t>
                </a:r>
                <a:r>
                  <a:rPr lang="it-IT" dirty="0" err="1"/>
                  <a:t>While</a:t>
                </a:r>
                <a:r>
                  <a:rPr lang="it-IT" dirty="0"/>
                  <a:t> the </a:t>
                </a:r>
                <a:r>
                  <a:rPr lang="it-IT" dirty="0" err="1"/>
                  <a:t>total</a:t>
                </a:r>
                <a:r>
                  <a:rPr lang="it-IT" dirty="0"/>
                  <a:t> </a:t>
                </a:r>
                <a:r>
                  <a:rPr lang="it-IT" dirty="0" err="1"/>
                  <a:t>hamiltonian</a:t>
                </a:r>
                <a:r>
                  <a:rPr lang="it-IT" dirty="0"/>
                  <a:t> </a:t>
                </a:r>
                <a:r>
                  <a:rPr lang="it-IT" dirty="0" err="1"/>
                  <a:t>has</a:t>
                </a:r>
                <a:r>
                  <a:rPr lang="it-IT" dirty="0"/>
                  <a:t> </a:t>
                </a:r>
                <a:r>
                  <a:rPr lang="it-IT" dirty="0" err="1"/>
                  <a:t>dimension</a:t>
                </a:r>
                <a:r>
                  <a:rPr lang="it-IT" dirty="0"/>
                  <a:t> </a:t>
                </a:r>
                <a14:m>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r>
                      <a:rPr lang="it-IT" i="1" smtClean="0">
                        <a:latin typeface="Cambria Math" panose="02040503050406030204" pitchFamily="18" charset="0"/>
                        <a:ea typeface="Cambria Math" panose="02040503050406030204" pitchFamily="18" charset="0"/>
                      </a:rPr>
                      <m:t>×</m:t>
                    </m:r>
                    <m:sSup>
                      <m:sSupPr>
                        <m:ctrlPr>
                          <a:rPr lang="it-IT"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2</m:t>
                        </m:r>
                      </m:e>
                      <m:sup>
                        <m:r>
                          <a:rPr lang="en-GB" b="0" i="1" smtClean="0">
                            <a:latin typeface="Cambria Math" panose="02040503050406030204" pitchFamily="18" charset="0"/>
                            <a:ea typeface="Cambria Math" panose="02040503050406030204" pitchFamily="18" charset="0"/>
                          </a:rPr>
                          <m:t>𝐿</m:t>
                        </m:r>
                      </m:sup>
                    </m:sSup>
                  </m:oMath>
                </a14:m>
                <a:r>
                  <a:rPr lang="it-IT" dirty="0"/>
                  <a:t>, working with the </a:t>
                </a:r>
                <a:r>
                  <a:rPr lang="it-IT" dirty="0" err="1"/>
                  <a:t>blocks</a:t>
                </a:r>
                <a:r>
                  <a:rPr lang="it-IT" dirty="0"/>
                  <a:t> </a:t>
                </a:r>
                <a:r>
                  <a:rPr lang="it-IT" dirty="0" err="1"/>
                  <a:t>allows</a:t>
                </a:r>
                <a:r>
                  <a:rPr lang="it-IT" dirty="0"/>
                  <a:t> </a:t>
                </a:r>
                <a:r>
                  <a:rPr lang="it-IT" dirty="0" err="1"/>
                  <a:t>us</a:t>
                </a:r>
                <a:r>
                  <a:rPr lang="it-IT" dirty="0"/>
                  <a:t> to deal with sub-</a:t>
                </a:r>
                <a:r>
                  <a:rPr lang="it-IT" dirty="0" err="1"/>
                  <a:t>matrices</a:t>
                </a:r>
                <a:r>
                  <a:rPr lang="it-IT" baseline="0" dirty="0"/>
                  <a:t> of </a:t>
                </a:r>
                <a:r>
                  <a:rPr lang="it-IT" baseline="0" dirty="0" err="1"/>
                  <a:t>lower</a:t>
                </a:r>
                <a:r>
                  <a:rPr lang="it-IT" baseline="0" dirty="0"/>
                  <a:t> </a:t>
                </a:r>
                <a:r>
                  <a:rPr lang="it-IT" baseline="0" dirty="0" err="1"/>
                  <a:t>dimension</a:t>
                </a:r>
                <a:r>
                  <a:rPr lang="it-IT" baseline="0" dirty="0"/>
                  <a:t>. </a:t>
                </a:r>
                <a:r>
                  <a:rPr lang="it-IT" baseline="0" dirty="0" err="1"/>
                  <a:t>It</a:t>
                </a:r>
                <a:r>
                  <a:rPr lang="it-IT" baseline="0" dirty="0"/>
                  <a:t> </a:t>
                </a:r>
                <a:r>
                  <a:rPr lang="it-IT" baseline="0" dirty="0" err="1"/>
                  <a:t>is</a:t>
                </a:r>
                <a:r>
                  <a:rPr lang="it-IT" baseline="0" dirty="0"/>
                  <a:t> </a:t>
                </a:r>
                <a:r>
                  <a:rPr lang="it-IT" baseline="0" dirty="0" err="1"/>
                  <a:t>indeed</a:t>
                </a:r>
                <a:r>
                  <a:rPr lang="it-IT" baseline="0" dirty="0"/>
                  <a:t> </a:t>
                </a:r>
                <a:r>
                  <a:rPr lang="it-IT" baseline="0" dirty="0" err="1"/>
                  <a:t>this</a:t>
                </a:r>
                <a:r>
                  <a:rPr lang="it-IT" baseline="0" dirty="0"/>
                  <a:t> feature, </a:t>
                </a:r>
                <a:r>
                  <a:rPr lang="it-IT" baseline="0" dirty="0" err="1"/>
                  <a:t>along</a:t>
                </a:r>
                <a:r>
                  <a:rPr lang="it-IT" baseline="0" dirty="0"/>
                  <a:t> with the </a:t>
                </a:r>
                <a:r>
                  <a:rPr lang="it-IT" baseline="0" dirty="0" err="1"/>
                  <a:t>implementation</a:t>
                </a:r>
                <a:r>
                  <a:rPr lang="it-IT" baseline="0" dirty="0"/>
                  <a:t> of the sparse </a:t>
                </a:r>
                <a:r>
                  <a:rPr lang="it-IT" baseline="0" dirty="0" err="1"/>
                  <a:t>matrix</a:t>
                </a:r>
                <a:r>
                  <a:rPr lang="it-IT" baseline="0" dirty="0"/>
                  <a:t> </a:t>
                </a:r>
                <a:r>
                  <a:rPr lang="it-IT" baseline="0" dirty="0" err="1"/>
                  <a:t>formalism</a:t>
                </a:r>
                <a:r>
                  <a:rPr lang="it-IT" baseline="0" dirty="0"/>
                  <a:t> (</a:t>
                </a:r>
                <a:r>
                  <a:rPr lang="it-IT" baseline="0" dirty="0" err="1"/>
                  <a:t>saving</a:t>
                </a:r>
                <a:r>
                  <a:rPr lang="it-IT" baseline="0" dirty="0"/>
                  <a:t> just the non zero entries of a </a:t>
                </a:r>
                <a:r>
                  <a:rPr lang="it-IT" baseline="0" dirty="0" err="1"/>
                  <a:t>matrix</a:t>
                </a:r>
                <a:r>
                  <a:rPr lang="it-IT" baseline="0" dirty="0"/>
                  <a:t> </a:t>
                </a:r>
                <a:r>
                  <a:rPr lang="it-IT" baseline="0" dirty="0" err="1"/>
                  <a:t>that</a:t>
                </a:r>
                <a:r>
                  <a:rPr lang="it-IT" baseline="0" dirty="0"/>
                  <a:t>, </a:t>
                </a:r>
                <a:r>
                  <a:rPr lang="it-IT" baseline="0" dirty="0" err="1"/>
                  <a:t>because</a:t>
                </a:r>
                <a:r>
                  <a:rPr lang="it-IT" baseline="0" dirty="0"/>
                  <a:t> of the </a:t>
                </a:r>
                <a:r>
                  <a:rPr lang="it-IT" baseline="0" dirty="0" err="1"/>
                  <a:t>local</a:t>
                </a:r>
                <a:r>
                  <a:rPr lang="it-IT" baseline="0" dirty="0"/>
                  <a:t> nature of the interactions, </a:t>
                </a:r>
                <a:r>
                  <a:rPr lang="it-IT" baseline="0" dirty="0" err="1"/>
                  <a:t>has</a:t>
                </a:r>
                <a:r>
                  <a:rPr lang="it-IT" baseline="0" dirty="0"/>
                  <a:t> a </a:t>
                </a:r>
                <a:r>
                  <a:rPr lang="it-IT" baseline="0" dirty="0" err="1"/>
                  <a:t>lot</a:t>
                </a:r>
                <a:r>
                  <a:rPr lang="it-IT" baseline="0" dirty="0"/>
                  <a:t> of </a:t>
                </a:r>
                <a:r>
                  <a:rPr lang="it-IT" baseline="0" dirty="0" err="1"/>
                  <a:t>null</a:t>
                </a:r>
                <a:r>
                  <a:rPr lang="it-IT" baseline="0" dirty="0"/>
                  <a:t> </a:t>
                </a:r>
                <a:r>
                  <a:rPr lang="it-IT" baseline="0" dirty="0" err="1"/>
                  <a:t>elements</a:t>
                </a:r>
                <a:r>
                  <a:rPr lang="it-IT" baseline="0" dirty="0"/>
                  <a:t>) </a:t>
                </a:r>
                <a:r>
                  <a:rPr lang="it-IT" baseline="0" dirty="0" err="1"/>
                  <a:t>that</a:t>
                </a:r>
                <a:r>
                  <a:rPr lang="it-IT" baseline="0" dirty="0"/>
                  <a:t> </a:t>
                </a:r>
                <a:r>
                  <a:rPr lang="it-IT" baseline="0" dirty="0" err="1"/>
                  <a:t>allow</a:t>
                </a:r>
                <a:r>
                  <a:rPr lang="it-IT" baseline="0" dirty="0"/>
                  <a:t> the major </a:t>
                </a:r>
                <a:r>
                  <a:rPr lang="it-IT" baseline="0" dirty="0" err="1"/>
                  <a:t>speeding</a:t>
                </a:r>
                <a:r>
                  <a:rPr lang="it-IT" baseline="0" dirty="0"/>
                  <a:t> up of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(-&gt;With the energy </a:t>
                </a:r>
                <a:r>
                  <a:rPr lang="it-IT" baseline="0" dirty="0" err="1"/>
                  <a:t>spectrum</a:t>
                </a:r>
                <a:r>
                  <a:rPr lang="it-IT" baseline="0" dirty="0"/>
                  <a:t>) An easy </a:t>
                </a:r>
                <a:r>
                  <a:rPr lang="it-IT" baseline="0" dirty="0" err="1"/>
                  <a:t>application</a:t>
                </a:r>
                <a:r>
                  <a:rPr lang="it-IT" baseline="0" dirty="0"/>
                  <a:t> of the </a:t>
                </a:r>
                <a:r>
                  <a:rPr lang="it-IT" baseline="0" dirty="0" err="1"/>
                  <a:t>block</a:t>
                </a:r>
                <a:r>
                  <a:rPr lang="it-IT" baseline="0" dirty="0"/>
                  <a:t> </a:t>
                </a:r>
                <a:r>
                  <a:rPr lang="it-IT" baseline="0" dirty="0" err="1"/>
                  <a:t>formalism</a:t>
                </a:r>
                <a:r>
                  <a:rPr lang="it-IT" baseline="0" dirty="0"/>
                  <a:t> in the case of a single S=1/2 chain with L=4. The </a:t>
                </a:r>
                <a:r>
                  <a:rPr lang="it-IT" baseline="0" dirty="0" err="1"/>
                  <a:t>ladder</a:t>
                </a:r>
                <a:r>
                  <a:rPr lang="it-IT" baseline="0" dirty="0"/>
                  <a:t> case </a:t>
                </a:r>
                <a:r>
                  <a:rPr lang="it-IT" baseline="0" dirty="0" err="1"/>
                  <a:t>will</a:t>
                </a:r>
                <a:r>
                  <a:rPr lang="it-IT" baseline="0" dirty="0"/>
                  <a:t> </a:t>
                </a:r>
                <a:r>
                  <a:rPr lang="it-IT" baseline="0" dirty="0" err="1"/>
                  <a:t>provide</a:t>
                </a:r>
                <a:r>
                  <a:rPr lang="it-IT" baseline="0" dirty="0"/>
                  <a:t> in general a </a:t>
                </a:r>
                <a:r>
                  <a:rPr lang="it-IT" baseline="0" dirty="0" err="1"/>
                  <a:t>reacher</a:t>
                </a:r>
                <a:r>
                  <a:rPr lang="it-IT" baseline="0" dirty="0"/>
                  <a:t> </a:t>
                </a:r>
                <a:r>
                  <a:rPr lang="it-IT" baseline="0" dirty="0" err="1"/>
                  <a:t>spectrum</a:t>
                </a:r>
                <a:r>
                  <a:rPr lang="it-IT" baseline="0" dirty="0"/>
                  <a:t>, </a:t>
                </a:r>
                <a:r>
                  <a:rPr lang="it-IT" baseline="0" dirty="0" err="1"/>
                  <a:t>but</a:t>
                </a:r>
                <a:r>
                  <a:rPr lang="it-IT" baseline="0" dirty="0"/>
                  <a:t> the key idea of </a:t>
                </a:r>
                <a:r>
                  <a:rPr lang="it-IT" baseline="0" dirty="0" err="1"/>
                  <a:t>considering</a:t>
                </a:r>
                <a:r>
                  <a:rPr lang="it-IT" baseline="0" dirty="0"/>
                  <a:t> the </a:t>
                </a:r>
                <a:r>
                  <a:rPr lang="it-IT" baseline="0" dirty="0" err="1"/>
                  <a:t>lowest-lying</a:t>
                </a:r>
                <a:r>
                  <a:rPr lang="it-IT" baseline="0" dirty="0"/>
                  <a:t> </a:t>
                </a:r>
                <a:r>
                  <a:rPr lang="it-IT" baseline="0" dirty="0" err="1"/>
                  <a:t>eigenvalues</a:t>
                </a:r>
                <a:r>
                  <a:rPr lang="it-IT" baseline="0" dirty="0"/>
                  <a:t> for </a:t>
                </a:r>
                <a:r>
                  <a:rPr lang="it-IT" baseline="0" dirty="0" err="1"/>
                  <a:t>each</a:t>
                </a:r>
                <a:r>
                  <a:rPr lang="it-IT" baseline="0" dirty="0"/>
                  <a:t> </a:t>
                </a:r>
                <a:r>
                  <a:rPr lang="it-IT" baseline="0" dirty="0" err="1"/>
                  <a:t>sector</a:t>
                </a:r>
                <a:r>
                  <a:rPr lang="it-IT" baseline="0" dirty="0"/>
                  <a:t> </a:t>
                </a:r>
                <a:r>
                  <a:rPr lang="it-IT" baseline="0" dirty="0" err="1"/>
                  <a:t>remains</a:t>
                </a:r>
                <a:r>
                  <a:rPr lang="it-IT" baseline="0" dirty="0"/>
                  <a:t>.</a:t>
                </a:r>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a:t>
                </a:r>
                <a:r>
                  <a:rPr lang="it-IT" dirty="0" err="1"/>
                  <a:t>Before</a:t>
                </a:r>
                <a:r>
                  <a:rPr lang="it-IT" dirty="0"/>
                  <a:t> </a:t>
                </a:r>
                <a:r>
                  <a:rPr lang="it-IT" dirty="0" err="1"/>
                  <a:t>proceding</a:t>
                </a:r>
                <a:r>
                  <a:rPr lang="it-IT" dirty="0"/>
                  <a:t> </a:t>
                </a:r>
                <a:r>
                  <a:rPr lang="it-IT" dirty="0" err="1"/>
                  <a:t>any</a:t>
                </a:r>
                <a:r>
                  <a:rPr lang="it-IT" dirty="0"/>
                  <a:t> </a:t>
                </a:r>
                <a:r>
                  <a:rPr lang="it-IT" dirty="0" err="1"/>
                  <a:t>further</a:t>
                </a:r>
                <a:r>
                  <a:rPr lang="it-IT" dirty="0"/>
                  <a:t>, </a:t>
                </a:r>
                <a:r>
                  <a:rPr lang="it-IT" dirty="0" err="1"/>
                  <a:t>we</a:t>
                </a:r>
                <a:r>
                  <a:rPr lang="it-IT" dirty="0"/>
                  <a:t> </a:t>
                </a:r>
                <a:r>
                  <a:rPr lang="it-IT" dirty="0" err="1"/>
                  <a:t>discuss</a:t>
                </a:r>
                <a:r>
                  <a:rPr lang="it-IT" dirty="0"/>
                  <a:t> the </a:t>
                </a:r>
                <a:r>
                  <a:rPr lang="it-IT" dirty="0" err="1"/>
                  <a:t>issue</a:t>
                </a:r>
                <a:r>
                  <a:rPr lang="it-IT" dirty="0"/>
                  <a:t> of the SYMMETRIES of the HAMILTONIAN. </a:t>
                </a:r>
                <a:r>
                  <a:rPr lang="it-IT" dirty="0" err="1"/>
                  <a:t>Indeed</a:t>
                </a:r>
                <a:r>
                  <a:rPr lang="it-IT" dirty="0"/>
                  <a:t>, </a:t>
                </a:r>
                <a:r>
                  <a:rPr lang="it-IT" dirty="0" err="1"/>
                  <a:t>if</a:t>
                </a:r>
                <a:r>
                  <a:rPr lang="it-IT" dirty="0"/>
                  <a:t> H shows some </a:t>
                </a:r>
                <a:r>
                  <a:rPr lang="it-IT" dirty="0" err="1"/>
                  <a:t>symmetry</a:t>
                </a:r>
                <a:r>
                  <a:rPr lang="it-IT" dirty="0"/>
                  <a:t> (i.e. [H,A]=0 for some operator A), </a:t>
                </a:r>
                <a:r>
                  <a:rPr lang="it-IT" dirty="0" err="1"/>
                  <a:t>it</a:t>
                </a:r>
                <a:r>
                  <a:rPr lang="it-IT" dirty="0"/>
                  <a:t> can be </a:t>
                </a:r>
                <a:r>
                  <a:rPr lang="it-IT" dirty="0" err="1"/>
                  <a:t>block-diagonalized</a:t>
                </a:r>
                <a:r>
                  <a:rPr lang="it-IT" dirty="0"/>
                  <a:t>, </a:t>
                </a:r>
                <a:r>
                  <a:rPr lang="it-IT" dirty="0" err="1"/>
                  <a:t>allowing</a:t>
                </a:r>
                <a:r>
                  <a:rPr lang="it-IT" dirty="0"/>
                  <a:t> </a:t>
                </a:r>
                <a:r>
                  <a:rPr lang="it-IT" dirty="0" err="1"/>
                  <a:t>us</a:t>
                </a:r>
                <a:r>
                  <a:rPr lang="it-IT" dirty="0"/>
                  <a:t> to work on single </a:t>
                </a:r>
                <a:r>
                  <a:rPr lang="it-IT" dirty="0" err="1"/>
                  <a:t>sectors</a:t>
                </a:r>
                <a:r>
                  <a:rPr lang="it-IT" dirty="0"/>
                  <a:t> </a:t>
                </a:r>
                <a:r>
                  <a:rPr lang="it-IT" dirty="0" err="1"/>
                  <a:t>identified</a:t>
                </a:r>
                <a:r>
                  <a:rPr lang="it-IT" dirty="0"/>
                  <a:t> by </a:t>
                </a:r>
                <a:r>
                  <a:rPr lang="it-IT" dirty="0" err="1"/>
                  <a:t>each</a:t>
                </a:r>
                <a:r>
                  <a:rPr lang="it-IT" dirty="0"/>
                  <a:t> </a:t>
                </a:r>
                <a:r>
                  <a:rPr lang="it-IT" dirty="0" err="1"/>
                  <a:t>eigenvalue</a:t>
                </a:r>
                <a:r>
                  <a:rPr lang="it-IT" dirty="0"/>
                  <a:t> of A, </a:t>
                </a:r>
                <a:r>
                  <a:rPr lang="it-IT" dirty="0" err="1"/>
                  <a:t>resulting</a:t>
                </a:r>
                <a:r>
                  <a:rPr lang="it-IT" dirty="0"/>
                  <a:t> in a </a:t>
                </a:r>
                <a:r>
                  <a:rPr lang="it-IT" dirty="0" err="1"/>
                  <a:t>reduction</a:t>
                </a:r>
                <a:r>
                  <a:rPr lang="it-IT" dirty="0"/>
                  <a:t> of </a:t>
                </a:r>
                <a:r>
                  <a:rPr lang="it-IT" dirty="0" err="1"/>
                  <a:t>computational</a:t>
                </a:r>
                <a:r>
                  <a:rPr lang="it-IT" dirty="0"/>
                  <a:t> </a:t>
                </a:r>
                <a:r>
                  <a:rPr lang="it-IT" dirty="0" err="1"/>
                  <a:t>efforts</a:t>
                </a:r>
                <a:r>
                  <a:rPr lang="it-IT" dirty="0"/>
                  <a:t> and times! In </a:t>
                </a:r>
                <a:r>
                  <a:rPr lang="it-IT" dirty="0" err="1"/>
                  <a:t>our</a:t>
                </a:r>
                <a:r>
                  <a:rPr lang="it-IT" dirty="0"/>
                  <a:t> case, for </a:t>
                </a:r>
                <a:r>
                  <a:rPr lang="it-IT" dirty="0" err="1"/>
                  <a:t>instance</a:t>
                </a:r>
                <a:r>
                  <a:rPr lang="it-IT" dirty="0"/>
                  <a:t>, </a:t>
                </a:r>
                <a:r>
                  <a:rPr lang="it-IT" dirty="0" err="1"/>
                  <a:t>it</a:t>
                </a:r>
                <a:r>
                  <a:rPr lang="it-IT" dirty="0"/>
                  <a:t> can be </a:t>
                </a:r>
                <a:r>
                  <a:rPr lang="it-IT" dirty="0" err="1"/>
                  <a:t>shown</a:t>
                </a:r>
                <a:r>
                  <a:rPr lang="it-IT" dirty="0"/>
                  <a:t> </a:t>
                </a:r>
                <a:r>
                  <a:rPr lang="it-IT" dirty="0" err="1"/>
                  <a:t>that</a:t>
                </a:r>
                <a:r>
                  <a:rPr lang="it-IT" dirty="0"/>
                  <a:t> [H, </a:t>
                </a:r>
                <a:r>
                  <a:rPr lang="it-IT" dirty="0" err="1"/>
                  <a:t>Sz</a:t>
                </a:r>
                <a:r>
                  <a:rPr lang="it-IT" dirty="0"/>
                  <a:t>]=0 and so the full </a:t>
                </a:r>
                <a:r>
                  <a:rPr lang="it-IT" dirty="0" err="1"/>
                  <a:t>hamiltonian</a:t>
                </a:r>
                <a:r>
                  <a:rPr lang="it-IT" dirty="0"/>
                  <a:t> can be cast </a:t>
                </a:r>
                <a:r>
                  <a:rPr lang="it-IT" dirty="0" err="1"/>
                  <a:t>into</a:t>
                </a:r>
                <a:r>
                  <a:rPr lang="it-IT" dirty="0"/>
                  <a:t> a </a:t>
                </a:r>
                <a:r>
                  <a:rPr lang="it-IT" dirty="0" err="1"/>
                  <a:t>block</a:t>
                </a:r>
                <a:r>
                  <a:rPr lang="it-IT" dirty="0"/>
                  <a:t> </a:t>
                </a:r>
                <a:r>
                  <a:rPr lang="it-IT" dirty="0" err="1"/>
                  <a:t>diagonal</a:t>
                </a:r>
                <a:r>
                  <a:rPr lang="it-IT" dirty="0"/>
                  <a:t> form of </a:t>
                </a:r>
                <a:r>
                  <a:rPr lang="it-IT" dirty="0" err="1"/>
                  <a:t>Sz</a:t>
                </a:r>
                <a:r>
                  <a:rPr lang="it-IT" dirty="0"/>
                  <a:t> </a:t>
                </a:r>
                <a:r>
                  <a:rPr lang="it-IT" dirty="0" err="1"/>
                  <a:t>fixed</a:t>
                </a:r>
                <a:r>
                  <a:rPr lang="it-IT" dirty="0"/>
                  <a:t> </a:t>
                </a:r>
                <a:r>
                  <a:rPr lang="it-IT" dirty="0" err="1"/>
                  <a:t>sectors</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a:t>
                </a:r>
                <a:r>
                  <a:rPr lang="it-IT" dirty="0" err="1"/>
                  <a:t>showing</a:t>
                </a:r>
                <a:r>
                  <a:rPr lang="it-IT" dirty="0"/>
                  <a:t> the </a:t>
                </a:r>
                <a:r>
                  <a:rPr lang="it-IT" dirty="0" err="1"/>
                  <a:t>hamiltonian</a:t>
                </a:r>
                <a:r>
                  <a:rPr lang="it-IT" dirty="0"/>
                  <a:t>) </a:t>
                </a:r>
                <a:r>
                  <a:rPr lang="it-IT" dirty="0" err="1"/>
                  <a:t>While</a:t>
                </a:r>
                <a:r>
                  <a:rPr lang="it-IT" dirty="0"/>
                  <a:t> the </a:t>
                </a:r>
                <a:r>
                  <a:rPr lang="it-IT" dirty="0" err="1"/>
                  <a:t>total</a:t>
                </a:r>
                <a:r>
                  <a:rPr lang="it-IT" dirty="0"/>
                  <a:t> </a:t>
                </a:r>
                <a:r>
                  <a:rPr lang="it-IT" dirty="0" err="1"/>
                  <a:t>hamiltonian</a:t>
                </a:r>
                <a:r>
                  <a:rPr lang="it-IT" dirty="0"/>
                  <a:t> </a:t>
                </a:r>
                <a:r>
                  <a:rPr lang="it-IT" dirty="0" err="1"/>
                  <a:t>has</a:t>
                </a:r>
                <a:r>
                  <a:rPr lang="it-IT" dirty="0"/>
                  <a:t> </a:t>
                </a:r>
                <a:r>
                  <a:rPr lang="it-IT" dirty="0" err="1"/>
                  <a:t>dimension</a:t>
                </a:r>
                <a:r>
                  <a:rPr lang="it-IT" dirty="0"/>
                  <a:t> </a:t>
                </a:r>
                <a:r>
                  <a:rPr lang="en-GB" b="0" i="0">
                    <a:latin typeface="Cambria Math" panose="02040503050406030204" pitchFamily="18" charset="0"/>
                  </a:rPr>
                  <a:t>2</a:t>
                </a:r>
                <a:r>
                  <a:rPr lang="it-IT" b="0" i="0">
                    <a:latin typeface="Cambria Math" panose="02040503050406030204" pitchFamily="18" charset="0"/>
                  </a:rPr>
                  <a:t>^</a:t>
                </a:r>
                <a:r>
                  <a:rPr lang="en-GB" b="0" i="0">
                    <a:latin typeface="Cambria Math" panose="02040503050406030204" pitchFamily="18" charset="0"/>
                  </a:rPr>
                  <a:t>𝐿</a:t>
                </a:r>
                <a:r>
                  <a:rPr lang="it-IT" i="0">
                    <a:latin typeface="Cambria Math" panose="02040503050406030204" pitchFamily="18" charset="0"/>
                    <a:ea typeface="Cambria Math" panose="02040503050406030204" pitchFamily="18" charset="0"/>
                  </a:rPr>
                  <a:t>×</a:t>
                </a:r>
                <a:r>
                  <a:rPr lang="en-GB" b="0" i="0">
                    <a:latin typeface="Cambria Math" panose="02040503050406030204" pitchFamily="18" charset="0"/>
                    <a:ea typeface="Cambria Math" panose="02040503050406030204" pitchFamily="18" charset="0"/>
                  </a:rPr>
                  <a:t>2</a:t>
                </a:r>
                <a:r>
                  <a:rPr lang="it-IT" b="0" i="0">
                    <a:latin typeface="Cambria Math" panose="02040503050406030204" pitchFamily="18" charset="0"/>
                    <a:ea typeface="Cambria Math" panose="02040503050406030204" pitchFamily="18" charset="0"/>
                  </a:rPr>
                  <a:t>^</a:t>
                </a:r>
                <a:r>
                  <a:rPr lang="en-GB" b="0" i="0">
                    <a:latin typeface="Cambria Math" panose="02040503050406030204" pitchFamily="18" charset="0"/>
                    <a:ea typeface="Cambria Math" panose="02040503050406030204" pitchFamily="18" charset="0"/>
                  </a:rPr>
                  <a:t>𝐿</a:t>
                </a:r>
                <a:r>
                  <a:rPr lang="it-IT" dirty="0"/>
                  <a:t>, working with the </a:t>
                </a:r>
                <a:r>
                  <a:rPr lang="it-IT" dirty="0" err="1"/>
                  <a:t>blocks</a:t>
                </a:r>
                <a:r>
                  <a:rPr lang="it-IT" dirty="0"/>
                  <a:t> </a:t>
                </a:r>
                <a:r>
                  <a:rPr lang="it-IT" dirty="0" err="1"/>
                  <a:t>allows</a:t>
                </a:r>
                <a:r>
                  <a:rPr lang="it-IT" dirty="0"/>
                  <a:t> </a:t>
                </a:r>
                <a:r>
                  <a:rPr lang="it-IT" dirty="0" err="1"/>
                  <a:t>us</a:t>
                </a:r>
                <a:r>
                  <a:rPr lang="it-IT" dirty="0"/>
                  <a:t> to deal with sub-</a:t>
                </a:r>
                <a:r>
                  <a:rPr lang="it-IT" dirty="0" err="1"/>
                  <a:t>matrices</a:t>
                </a:r>
                <a:r>
                  <a:rPr lang="it-IT" baseline="0" dirty="0"/>
                  <a:t> of </a:t>
                </a:r>
                <a:r>
                  <a:rPr lang="it-IT" baseline="0" dirty="0" err="1"/>
                  <a:t>lower</a:t>
                </a:r>
                <a:r>
                  <a:rPr lang="it-IT" baseline="0" dirty="0"/>
                  <a:t> </a:t>
                </a:r>
                <a:r>
                  <a:rPr lang="it-IT" baseline="0" dirty="0" err="1"/>
                  <a:t>dimension</a:t>
                </a:r>
                <a:r>
                  <a:rPr lang="it-IT" baseline="0" dirty="0"/>
                  <a:t>. </a:t>
                </a:r>
                <a:r>
                  <a:rPr lang="it-IT" baseline="0" dirty="0" err="1"/>
                  <a:t>It</a:t>
                </a:r>
                <a:r>
                  <a:rPr lang="it-IT" baseline="0" dirty="0"/>
                  <a:t> </a:t>
                </a:r>
                <a:r>
                  <a:rPr lang="it-IT" baseline="0" dirty="0" err="1"/>
                  <a:t>is</a:t>
                </a:r>
                <a:r>
                  <a:rPr lang="it-IT" baseline="0" dirty="0"/>
                  <a:t> </a:t>
                </a:r>
                <a:r>
                  <a:rPr lang="it-IT" baseline="0" dirty="0" err="1"/>
                  <a:t>indeed</a:t>
                </a:r>
                <a:r>
                  <a:rPr lang="it-IT" baseline="0" dirty="0"/>
                  <a:t> </a:t>
                </a:r>
                <a:r>
                  <a:rPr lang="it-IT" baseline="0" dirty="0" err="1"/>
                  <a:t>this</a:t>
                </a:r>
                <a:r>
                  <a:rPr lang="it-IT" baseline="0" dirty="0"/>
                  <a:t> feature, </a:t>
                </a:r>
                <a:r>
                  <a:rPr lang="it-IT" baseline="0" dirty="0" err="1"/>
                  <a:t>along</a:t>
                </a:r>
                <a:r>
                  <a:rPr lang="it-IT" baseline="0" dirty="0"/>
                  <a:t> with the </a:t>
                </a:r>
                <a:r>
                  <a:rPr lang="it-IT" baseline="0" dirty="0" err="1"/>
                  <a:t>implementation</a:t>
                </a:r>
                <a:r>
                  <a:rPr lang="it-IT" baseline="0" dirty="0"/>
                  <a:t> of the sparse </a:t>
                </a:r>
                <a:r>
                  <a:rPr lang="it-IT" baseline="0" dirty="0" err="1"/>
                  <a:t>matrix</a:t>
                </a:r>
                <a:r>
                  <a:rPr lang="it-IT" baseline="0" dirty="0"/>
                  <a:t> </a:t>
                </a:r>
                <a:r>
                  <a:rPr lang="it-IT" baseline="0" dirty="0" err="1"/>
                  <a:t>formalism</a:t>
                </a:r>
                <a:r>
                  <a:rPr lang="it-IT" baseline="0" dirty="0"/>
                  <a:t> (</a:t>
                </a:r>
                <a:r>
                  <a:rPr lang="it-IT" baseline="0" dirty="0" err="1"/>
                  <a:t>saving</a:t>
                </a:r>
                <a:r>
                  <a:rPr lang="it-IT" baseline="0" dirty="0"/>
                  <a:t> just the non zero entries of a </a:t>
                </a:r>
                <a:r>
                  <a:rPr lang="it-IT" baseline="0" dirty="0" err="1"/>
                  <a:t>matrix</a:t>
                </a:r>
                <a:r>
                  <a:rPr lang="it-IT" baseline="0" dirty="0"/>
                  <a:t> </a:t>
                </a:r>
                <a:r>
                  <a:rPr lang="it-IT" baseline="0" dirty="0" err="1"/>
                  <a:t>that</a:t>
                </a:r>
                <a:r>
                  <a:rPr lang="it-IT" baseline="0" dirty="0"/>
                  <a:t>, </a:t>
                </a:r>
                <a:r>
                  <a:rPr lang="it-IT" baseline="0" dirty="0" err="1"/>
                  <a:t>because</a:t>
                </a:r>
                <a:r>
                  <a:rPr lang="it-IT" baseline="0" dirty="0"/>
                  <a:t> of the </a:t>
                </a:r>
                <a:r>
                  <a:rPr lang="it-IT" baseline="0" dirty="0" err="1"/>
                  <a:t>local</a:t>
                </a:r>
                <a:r>
                  <a:rPr lang="it-IT" baseline="0" dirty="0"/>
                  <a:t> nature of the interactions, </a:t>
                </a:r>
                <a:r>
                  <a:rPr lang="it-IT" baseline="0" dirty="0" err="1"/>
                  <a:t>has</a:t>
                </a:r>
                <a:r>
                  <a:rPr lang="it-IT" baseline="0" dirty="0"/>
                  <a:t> a </a:t>
                </a:r>
                <a:r>
                  <a:rPr lang="it-IT" baseline="0" dirty="0" err="1"/>
                  <a:t>lot</a:t>
                </a:r>
                <a:r>
                  <a:rPr lang="it-IT" baseline="0" dirty="0"/>
                  <a:t> of </a:t>
                </a:r>
                <a:r>
                  <a:rPr lang="it-IT" baseline="0" dirty="0" err="1"/>
                  <a:t>null</a:t>
                </a:r>
                <a:r>
                  <a:rPr lang="it-IT" baseline="0" dirty="0"/>
                  <a:t> </a:t>
                </a:r>
                <a:r>
                  <a:rPr lang="it-IT" baseline="0" dirty="0" err="1"/>
                  <a:t>elements</a:t>
                </a:r>
                <a:r>
                  <a:rPr lang="it-IT" baseline="0" dirty="0"/>
                  <a:t>) </a:t>
                </a:r>
                <a:r>
                  <a:rPr lang="it-IT" baseline="0" dirty="0" err="1"/>
                  <a:t>that</a:t>
                </a:r>
                <a:r>
                  <a:rPr lang="it-IT" baseline="0" dirty="0"/>
                  <a:t> </a:t>
                </a:r>
                <a:r>
                  <a:rPr lang="it-IT" baseline="0" dirty="0" err="1"/>
                  <a:t>allow</a:t>
                </a:r>
                <a:r>
                  <a:rPr lang="it-IT" baseline="0" dirty="0"/>
                  <a:t> the major </a:t>
                </a:r>
                <a:r>
                  <a:rPr lang="it-IT" baseline="0" dirty="0" err="1"/>
                  <a:t>speeding</a:t>
                </a:r>
                <a:r>
                  <a:rPr lang="it-IT" baseline="0" dirty="0"/>
                  <a:t> up of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(-&gt;With the energy </a:t>
                </a:r>
                <a:r>
                  <a:rPr lang="it-IT" baseline="0" dirty="0" err="1"/>
                  <a:t>spectrum</a:t>
                </a:r>
                <a:r>
                  <a:rPr lang="it-IT" baseline="0" dirty="0"/>
                  <a:t>) An easy </a:t>
                </a:r>
                <a:r>
                  <a:rPr lang="it-IT" baseline="0" dirty="0" err="1"/>
                  <a:t>application</a:t>
                </a:r>
                <a:r>
                  <a:rPr lang="it-IT" baseline="0" dirty="0"/>
                  <a:t> of the </a:t>
                </a:r>
                <a:r>
                  <a:rPr lang="it-IT" baseline="0" dirty="0" err="1"/>
                  <a:t>block</a:t>
                </a:r>
                <a:r>
                  <a:rPr lang="it-IT" baseline="0" dirty="0"/>
                  <a:t> </a:t>
                </a:r>
                <a:r>
                  <a:rPr lang="it-IT" baseline="0" dirty="0" err="1"/>
                  <a:t>formalism</a:t>
                </a:r>
                <a:r>
                  <a:rPr lang="it-IT" baseline="0" dirty="0"/>
                  <a:t> in the case of a single S=1/2 chain with L=4. The </a:t>
                </a:r>
                <a:r>
                  <a:rPr lang="it-IT" baseline="0" dirty="0" err="1"/>
                  <a:t>ladder</a:t>
                </a:r>
                <a:r>
                  <a:rPr lang="it-IT" baseline="0" dirty="0"/>
                  <a:t> case </a:t>
                </a:r>
                <a:r>
                  <a:rPr lang="it-IT" baseline="0" dirty="0" err="1"/>
                  <a:t>will</a:t>
                </a:r>
                <a:r>
                  <a:rPr lang="it-IT" baseline="0" dirty="0"/>
                  <a:t> </a:t>
                </a:r>
                <a:r>
                  <a:rPr lang="it-IT" baseline="0" dirty="0" err="1"/>
                  <a:t>provide</a:t>
                </a:r>
                <a:r>
                  <a:rPr lang="it-IT" baseline="0" dirty="0"/>
                  <a:t> in general a </a:t>
                </a:r>
                <a:r>
                  <a:rPr lang="it-IT" baseline="0" dirty="0" err="1"/>
                  <a:t>reacher</a:t>
                </a:r>
                <a:r>
                  <a:rPr lang="it-IT" baseline="0" dirty="0"/>
                  <a:t> </a:t>
                </a:r>
                <a:r>
                  <a:rPr lang="it-IT" baseline="0" dirty="0" err="1"/>
                  <a:t>spectrum</a:t>
                </a:r>
                <a:r>
                  <a:rPr lang="it-IT" baseline="0" dirty="0"/>
                  <a:t>, </a:t>
                </a:r>
                <a:r>
                  <a:rPr lang="it-IT" baseline="0" dirty="0" err="1"/>
                  <a:t>but</a:t>
                </a:r>
                <a:r>
                  <a:rPr lang="it-IT" baseline="0" dirty="0"/>
                  <a:t> the key idea of </a:t>
                </a:r>
                <a:r>
                  <a:rPr lang="it-IT" baseline="0" dirty="0" err="1"/>
                  <a:t>considering</a:t>
                </a:r>
                <a:r>
                  <a:rPr lang="it-IT" baseline="0" dirty="0"/>
                  <a:t> the </a:t>
                </a:r>
                <a:r>
                  <a:rPr lang="it-IT" baseline="0" dirty="0" err="1"/>
                  <a:t>lowest-lying</a:t>
                </a:r>
                <a:r>
                  <a:rPr lang="it-IT" baseline="0" dirty="0"/>
                  <a:t> </a:t>
                </a:r>
                <a:r>
                  <a:rPr lang="it-IT" baseline="0" dirty="0" err="1"/>
                  <a:t>eigenvalues</a:t>
                </a:r>
                <a:r>
                  <a:rPr lang="it-IT" baseline="0" dirty="0"/>
                  <a:t> for </a:t>
                </a:r>
                <a:r>
                  <a:rPr lang="it-IT" baseline="0" dirty="0" err="1"/>
                  <a:t>each</a:t>
                </a:r>
                <a:r>
                  <a:rPr lang="it-IT" baseline="0" dirty="0"/>
                  <a:t> </a:t>
                </a:r>
                <a:r>
                  <a:rPr lang="it-IT" baseline="0" dirty="0" err="1"/>
                  <a:t>sector</a:t>
                </a:r>
                <a:r>
                  <a:rPr lang="it-IT" baseline="0" dirty="0"/>
                  <a:t> </a:t>
                </a:r>
                <a:r>
                  <a:rPr lang="it-IT" baseline="0" dirty="0" err="1"/>
                  <a:t>remains</a:t>
                </a:r>
                <a:r>
                  <a:rPr lang="it-IT" baseline="0" dirty="0"/>
                  <a:t>.</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7</a:t>
            </a:fld>
            <a:endParaRPr lang="it-IT"/>
          </a:p>
        </p:txBody>
      </p:sp>
    </p:spTree>
    <p:extLst>
      <p:ext uri="{BB962C8B-B14F-4D97-AF65-F5344CB8AC3E}">
        <p14:creationId xmlns:p14="http://schemas.microsoft.com/office/powerpoint/2010/main" val="650617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𝐸</m:t>
                            </m:r>
                          </m:e>
                        </m:acc>
                      </m:e>
                      <m:sub>
                        <m:r>
                          <a:rPr lang="en-GB" b="0" i="1" smtClean="0">
                            <a:latin typeface="Cambria Math" panose="02040503050406030204" pitchFamily="18" charset="0"/>
                          </a:rPr>
                          <m:t>0</m:t>
                        </m:r>
                      </m:sub>
                    </m:sSub>
                    <m:r>
                      <a:rPr lang="en-GB" b="0" i="1" smtClean="0">
                        <a:latin typeface="Cambria Math" panose="02040503050406030204" pitchFamily="18" charset="0"/>
                      </a:rPr>
                      <m:t>}</m:t>
                    </m:r>
                  </m:oMath>
                </a14:m>
                <a:r>
                  <a:rPr lang="it-IT" dirty="0"/>
                  <a:t> for </a:t>
                </a:r>
                <a:r>
                  <a:rPr lang="it-IT" dirty="0" err="1"/>
                  <a:t>all</a:t>
                </a:r>
                <a:r>
                  <a:rPr lang="it-IT" dirty="0"/>
                  <a:t>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 </a:t>
                </a:r>
                <a:r>
                  <a:rPr lang="it-IT" baseline="0" dirty="0" err="1"/>
                  <a:t>This</a:t>
                </a:r>
                <a:r>
                  <a:rPr lang="it-IT" baseline="0" dirty="0"/>
                  <a:t> </a:t>
                </a:r>
                <a:r>
                  <a:rPr lang="it-IT" baseline="0" dirty="0" err="1"/>
                  <a:t>will</a:t>
                </a:r>
                <a:r>
                  <a:rPr lang="it-IT" baseline="0" dirty="0"/>
                  <a:t> </a:t>
                </a:r>
                <a:r>
                  <a:rPr lang="it-IT" baseline="0" dirty="0" err="1"/>
                  <a:t>allow</a:t>
                </a:r>
                <a:r>
                  <a:rPr lang="it-IT" baseline="0" dirty="0"/>
                  <a:t> to build a </a:t>
                </a:r>
                <a:r>
                  <a:rPr lang="it-IT" baseline="0" dirty="0" err="1"/>
                  <a:t>magnetization</a:t>
                </a:r>
                <a:r>
                  <a:rPr lang="it-IT" baseline="0" dirty="0"/>
                  <a:t> vs h plot and study </a:t>
                </a:r>
                <a:r>
                  <a:rPr lang="it-IT" baseline="0" dirty="0" err="1"/>
                  <a:t>its</a:t>
                </a:r>
                <a:r>
                  <a:rPr lang="it-IT" baseline="0" dirty="0"/>
                  <a:t> </a:t>
                </a:r>
                <a:r>
                  <a:rPr lang="it-IT" baseline="0" dirty="0" err="1"/>
                  <a:t>behaviour</a:t>
                </a:r>
                <a:r>
                  <a:rPr lang="it-IT" baseline="0" dirty="0"/>
                  <a:t> for </a:t>
                </a:r>
                <a:r>
                  <a:rPr lang="it-IT" baseline="0" dirty="0" err="1"/>
                  <a:t>different</a:t>
                </a:r>
                <a:r>
                  <a:rPr lang="it-IT" baseline="0" dirty="0"/>
                  <a:t> </a:t>
                </a:r>
                <a:r>
                  <a:rPr lang="it-IT" baseline="0" dirty="0" err="1"/>
                  <a:t>configurations</a:t>
                </a:r>
                <a:r>
                  <a:rPr lang="it-IT" baseline="0" dirty="0"/>
                  <a:t>!</a:t>
                </a:r>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r>
                  <a:rPr lang="en-GB" b="0" i="0">
                    <a:latin typeface="Cambria Math" panose="02040503050406030204" pitchFamily="18" charset="0"/>
                  </a:rPr>
                  <a:t>{𝐸 ̃_0}</a:t>
                </a:r>
                <a:r>
                  <a:rPr lang="it-IT" dirty="0"/>
                  <a:t> for </a:t>
                </a:r>
                <a:r>
                  <a:rPr lang="it-IT" dirty="0" err="1"/>
                  <a:t>all</a:t>
                </a:r>
                <a:r>
                  <a:rPr lang="it-IT" dirty="0"/>
                  <a:t> </a:t>
                </a:r>
                <a:r>
                  <a:rPr lang="en-GB" b="0" i="0">
                    <a:latin typeface="Cambria Math" panose="02040503050406030204" pitchFamily="18" charset="0"/>
                  </a:rPr>
                  <a:t>𝑆</a:t>
                </a:r>
                <a:r>
                  <a:rPr lang="it-IT" b="0" i="0">
                    <a:latin typeface="Cambria Math" panose="02040503050406030204" pitchFamily="18" charset="0"/>
                  </a:rPr>
                  <a:t>_</a:t>
                </a:r>
                <a:r>
                  <a:rPr lang="en-GB" b="0" i="0">
                    <a:latin typeface="Cambria Math" panose="02040503050406030204" pitchFamily="18" charset="0"/>
                  </a:rPr>
                  <a:t>𝑧</a:t>
                </a:r>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8</a:t>
            </a:fld>
            <a:endParaRPr lang="it-IT"/>
          </a:p>
        </p:txBody>
      </p:sp>
    </p:spTree>
    <p:extLst>
      <p:ext uri="{BB962C8B-B14F-4D97-AF65-F5344CB8AC3E}">
        <p14:creationId xmlns:p14="http://schemas.microsoft.com/office/powerpoint/2010/main" val="68600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E4002E52-8812-4028-A227-4DE50D755FFE}" type="slidenum">
              <a:rPr lang="it-IT" smtClean="0"/>
              <a:t>9</a:t>
            </a:fld>
            <a:endParaRPr lang="it-IT"/>
          </a:p>
        </p:txBody>
      </p:sp>
    </p:spTree>
    <p:extLst>
      <p:ext uri="{BB962C8B-B14F-4D97-AF65-F5344CB8AC3E}">
        <p14:creationId xmlns:p14="http://schemas.microsoft.com/office/powerpoint/2010/main" val="320481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1A038-0E27-A39C-18A3-10ACD134A11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424A5C8-963F-8AC7-B432-CCD711F3D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48C4A2-A955-BB4E-CFF5-D7A2EEEBA7FF}"/>
              </a:ext>
            </a:extLst>
          </p:cNvPr>
          <p:cNvSpPr>
            <a:spLocks noGrp="1"/>
          </p:cNvSpPr>
          <p:nvPr>
            <p:ph type="dt" sz="half" idx="10"/>
          </p:nvPr>
        </p:nvSpPr>
        <p:spPr/>
        <p:txBody>
          <a:bodyPr/>
          <a:lstStyle/>
          <a:p>
            <a:fld id="{04422586-6F9D-4E96-AE36-9EF05DC9D36B}" type="datetime1">
              <a:rPr lang="it-IT" smtClean="0"/>
              <a:t>23/06/2025</a:t>
            </a:fld>
            <a:endParaRPr lang="it-IT"/>
          </a:p>
        </p:txBody>
      </p:sp>
      <p:sp>
        <p:nvSpPr>
          <p:cNvPr id="5" name="Segnaposto piè di pagina 4">
            <a:extLst>
              <a:ext uri="{FF2B5EF4-FFF2-40B4-BE49-F238E27FC236}">
                <a16:creationId xmlns:a16="http://schemas.microsoft.com/office/drawing/2014/main" id="{7F6282EE-1472-0423-2846-03F7ACBACB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EE7BAD-7A2F-C271-B2CA-9FB9FB86DC0C}"/>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321342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A37647-C50F-3660-C5BF-6F8A79414C5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6F965-CB1A-5EF5-8754-E01865115A8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BB7392-B70C-8C62-02B3-0684A29978D1}"/>
              </a:ext>
            </a:extLst>
          </p:cNvPr>
          <p:cNvSpPr>
            <a:spLocks noGrp="1"/>
          </p:cNvSpPr>
          <p:nvPr>
            <p:ph type="dt" sz="half" idx="10"/>
          </p:nvPr>
        </p:nvSpPr>
        <p:spPr/>
        <p:txBody>
          <a:bodyPr/>
          <a:lstStyle/>
          <a:p>
            <a:fld id="{2DA2A89B-4356-479E-B503-41B2EC8FFEDC}" type="datetime1">
              <a:rPr lang="it-IT" smtClean="0"/>
              <a:t>23/06/2025</a:t>
            </a:fld>
            <a:endParaRPr lang="it-IT"/>
          </a:p>
        </p:txBody>
      </p:sp>
      <p:sp>
        <p:nvSpPr>
          <p:cNvPr id="5" name="Segnaposto piè di pagina 4">
            <a:extLst>
              <a:ext uri="{FF2B5EF4-FFF2-40B4-BE49-F238E27FC236}">
                <a16:creationId xmlns:a16="http://schemas.microsoft.com/office/drawing/2014/main" id="{2BBC066E-F0D7-2C60-9E3F-3A37AFC522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6000100-6FA8-65DB-8B93-1B1DF5D71A09}"/>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18900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8593D9F-10B1-2ABD-306A-056B7BFD729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D5D15A0-0405-A89B-F117-77E6B7F163E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804521-A0E4-3037-DE96-9BC9026159AA}"/>
              </a:ext>
            </a:extLst>
          </p:cNvPr>
          <p:cNvSpPr>
            <a:spLocks noGrp="1"/>
          </p:cNvSpPr>
          <p:nvPr>
            <p:ph type="dt" sz="half" idx="10"/>
          </p:nvPr>
        </p:nvSpPr>
        <p:spPr/>
        <p:txBody>
          <a:bodyPr/>
          <a:lstStyle/>
          <a:p>
            <a:fld id="{37D98B11-BB97-4194-84F4-F03430374ACF}" type="datetime1">
              <a:rPr lang="it-IT" smtClean="0"/>
              <a:t>23/06/2025</a:t>
            </a:fld>
            <a:endParaRPr lang="it-IT"/>
          </a:p>
        </p:txBody>
      </p:sp>
      <p:sp>
        <p:nvSpPr>
          <p:cNvPr id="5" name="Segnaposto piè di pagina 4">
            <a:extLst>
              <a:ext uri="{FF2B5EF4-FFF2-40B4-BE49-F238E27FC236}">
                <a16:creationId xmlns:a16="http://schemas.microsoft.com/office/drawing/2014/main" id="{27F040C4-D9A8-E192-C2B1-E7EE3BB945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866BB7-14DA-8F94-7F1F-D5A6BFAD9896}"/>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98255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2968B2-CE96-E6DF-49D8-0F056C78D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828B1B0-690F-E056-EA7D-EC79858EEBF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2D14DE2-A2D7-B0F7-0FB4-38D21C890A48}"/>
              </a:ext>
            </a:extLst>
          </p:cNvPr>
          <p:cNvSpPr>
            <a:spLocks noGrp="1"/>
          </p:cNvSpPr>
          <p:nvPr>
            <p:ph type="dt" sz="half" idx="10"/>
          </p:nvPr>
        </p:nvSpPr>
        <p:spPr/>
        <p:txBody>
          <a:bodyPr/>
          <a:lstStyle/>
          <a:p>
            <a:fld id="{74A25839-63D9-4FFB-895F-8D0A623B92E3}" type="datetime1">
              <a:rPr lang="it-IT" smtClean="0"/>
              <a:t>23/06/2025</a:t>
            </a:fld>
            <a:endParaRPr lang="it-IT"/>
          </a:p>
        </p:txBody>
      </p:sp>
      <p:sp>
        <p:nvSpPr>
          <p:cNvPr id="5" name="Segnaposto piè di pagina 4">
            <a:extLst>
              <a:ext uri="{FF2B5EF4-FFF2-40B4-BE49-F238E27FC236}">
                <a16:creationId xmlns:a16="http://schemas.microsoft.com/office/drawing/2014/main" id="{C9160A13-1DE9-54A2-8BCC-06E53257FBC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BB7F4F8-AE8D-6D33-2064-F55B707DD9CC}"/>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08654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027C6-67BD-8AE9-AC9B-4C3DCD5B19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8AF893-FA9B-43FB-5DF3-056D12055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5233373-16FD-4DBC-40CC-06D4A04CEBDA}"/>
              </a:ext>
            </a:extLst>
          </p:cNvPr>
          <p:cNvSpPr>
            <a:spLocks noGrp="1"/>
          </p:cNvSpPr>
          <p:nvPr>
            <p:ph type="dt" sz="half" idx="10"/>
          </p:nvPr>
        </p:nvSpPr>
        <p:spPr/>
        <p:txBody>
          <a:bodyPr/>
          <a:lstStyle/>
          <a:p>
            <a:fld id="{734DC8B0-CED7-4C07-B81E-6A2C222A2D60}" type="datetime1">
              <a:rPr lang="it-IT" smtClean="0"/>
              <a:t>23/06/2025</a:t>
            </a:fld>
            <a:endParaRPr lang="it-IT"/>
          </a:p>
        </p:txBody>
      </p:sp>
      <p:sp>
        <p:nvSpPr>
          <p:cNvPr id="5" name="Segnaposto piè di pagina 4">
            <a:extLst>
              <a:ext uri="{FF2B5EF4-FFF2-40B4-BE49-F238E27FC236}">
                <a16:creationId xmlns:a16="http://schemas.microsoft.com/office/drawing/2014/main" id="{9559141A-3712-DE0B-623A-C9B2BEAA216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4661FD-477A-7BD9-5C09-765324E43470}"/>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00025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245977-16E5-9D4D-3C86-2F752C25A34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288CB7-C8E3-86B8-1451-CC66BD7C96A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C05CEF-4D1A-3BC0-8428-F180F338602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9DE47A-361A-472B-A555-04BAC2C454A9}"/>
              </a:ext>
            </a:extLst>
          </p:cNvPr>
          <p:cNvSpPr>
            <a:spLocks noGrp="1"/>
          </p:cNvSpPr>
          <p:nvPr>
            <p:ph type="dt" sz="half" idx="10"/>
          </p:nvPr>
        </p:nvSpPr>
        <p:spPr/>
        <p:txBody>
          <a:bodyPr/>
          <a:lstStyle/>
          <a:p>
            <a:fld id="{E386BE1F-535B-48CD-9706-C48C31785CE6}" type="datetime1">
              <a:rPr lang="it-IT" smtClean="0"/>
              <a:t>23/06/2025</a:t>
            </a:fld>
            <a:endParaRPr lang="it-IT"/>
          </a:p>
        </p:txBody>
      </p:sp>
      <p:sp>
        <p:nvSpPr>
          <p:cNvPr id="6" name="Segnaposto piè di pagina 5">
            <a:extLst>
              <a:ext uri="{FF2B5EF4-FFF2-40B4-BE49-F238E27FC236}">
                <a16:creationId xmlns:a16="http://schemas.microsoft.com/office/drawing/2014/main" id="{B65D8D1F-B697-09C9-507D-64548B26B4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D608A87-CD18-0193-4D74-A7E0D88E8BCB}"/>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36301403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F7923-CDFE-DBD0-B69B-A93CB63DF6D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5EE6BD-A997-52FF-3D06-32B15CF69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D9905B6-FF26-AD16-BAD6-031DB38301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D440884-88AA-41EF-8D7E-4E2A16FD2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8B5A1BB-3546-0FE7-5701-33B33AB2A09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5C3D7C7-7F8E-125B-F2F5-82EA87A7E421}"/>
              </a:ext>
            </a:extLst>
          </p:cNvPr>
          <p:cNvSpPr>
            <a:spLocks noGrp="1"/>
          </p:cNvSpPr>
          <p:nvPr>
            <p:ph type="dt" sz="half" idx="10"/>
          </p:nvPr>
        </p:nvSpPr>
        <p:spPr/>
        <p:txBody>
          <a:bodyPr/>
          <a:lstStyle/>
          <a:p>
            <a:fld id="{137049C2-C585-41B2-B9F3-5BDC0920C822}" type="datetime1">
              <a:rPr lang="it-IT" smtClean="0"/>
              <a:t>23/06/2025</a:t>
            </a:fld>
            <a:endParaRPr lang="it-IT"/>
          </a:p>
        </p:txBody>
      </p:sp>
      <p:sp>
        <p:nvSpPr>
          <p:cNvPr id="8" name="Segnaposto piè di pagina 7">
            <a:extLst>
              <a:ext uri="{FF2B5EF4-FFF2-40B4-BE49-F238E27FC236}">
                <a16:creationId xmlns:a16="http://schemas.microsoft.com/office/drawing/2014/main" id="{B5AB836B-7DD6-B07C-FC4B-6EE0BDC5AA8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EDAC831-A6F7-9F9A-6B04-3466234094B4}"/>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2541503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5A20D-54D2-B5D2-A872-DD6D1916D59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04AC524-20FF-83E9-712B-0C23F7C35E8C}"/>
              </a:ext>
            </a:extLst>
          </p:cNvPr>
          <p:cNvSpPr>
            <a:spLocks noGrp="1"/>
          </p:cNvSpPr>
          <p:nvPr>
            <p:ph type="dt" sz="half" idx="10"/>
          </p:nvPr>
        </p:nvSpPr>
        <p:spPr/>
        <p:txBody>
          <a:bodyPr/>
          <a:lstStyle/>
          <a:p>
            <a:fld id="{6BC6F700-2F6B-457C-8963-3183CED73971}" type="datetime1">
              <a:rPr lang="it-IT" smtClean="0"/>
              <a:t>23/06/2025</a:t>
            </a:fld>
            <a:endParaRPr lang="it-IT"/>
          </a:p>
        </p:txBody>
      </p:sp>
      <p:sp>
        <p:nvSpPr>
          <p:cNvPr id="4" name="Segnaposto piè di pagina 3">
            <a:extLst>
              <a:ext uri="{FF2B5EF4-FFF2-40B4-BE49-F238E27FC236}">
                <a16:creationId xmlns:a16="http://schemas.microsoft.com/office/drawing/2014/main" id="{B66F0EF9-3305-C069-E4C7-AEC6D00FD2C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87FA601-75B2-9723-CC24-5814BE940EA5}"/>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23175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1552C9F-6543-5F1F-960B-31395675E9CF}"/>
              </a:ext>
            </a:extLst>
          </p:cNvPr>
          <p:cNvSpPr>
            <a:spLocks noGrp="1"/>
          </p:cNvSpPr>
          <p:nvPr>
            <p:ph type="dt" sz="half" idx="10"/>
          </p:nvPr>
        </p:nvSpPr>
        <p:spPr/>
        <p:txBody>
          <a:bodyPr/>
          <a:lstStyle/>
          <a:p>
            <a:fld id="{453145EF-F554-45C1-ACE0-A60A7C3968A8}" type="datetime1">
              <a:rPr lang="it-IT" smtClean="0"/>
              <a:t>23/06/2025</a:t>
            </a:fld>
            <a:endParaRPr lang="it-IT"/>
          </a:p>
        </p:txBody>
      </p:sp>
      <p:sp>
        <p:nvSpPr>
          <p:cNvPr id="3" name="Segnaposto piè di pagina 2">
            <a:extLst>
              <a:ext uri="{FF2B5EF4-FFF2-40B4-BE49-F238E27FC236}">
                <a16:creationId xmlns:a16="http://schemas.microsoft.com/office/drawing/2014/main" id="{044985F1-3BCA-ADC0-2B90-01FD1D8AA47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DF3565E-E032-C4BD-3378-5397157A7124}"/>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77549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55B21-6045-2D59-5D3C-22F54808191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21F955-ADF3-71F0-65F8-CAC2EA792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A67BD46-9498-E86E-E005-8734A7917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24F9AFB-745F-53E0-4444-5414B92DA97A}"/>
              </a:ext>
            </a:extLst>
          </p:cNvPr>
          <p:cNvSpPr>
            <a:spLocks noGrp="1"/>
          </p:cNvSpPr>
          <p:nvPr>
            <p:ph type="dt" sz="half" idx="10"/>
          </p:nvPr>
        </p:nvSpPr>
        <p:spPr/>
        <p:txBody>
          <a:bodyPr/>
          <a:lstStyle/>
          <a:p>
            <a:fld id="{A0D33E7D-39AD-486A-B0D2-0AD0A63D1172}" type="datetime1">
              <a:rPr lang="it-IT" smtClean="0"/>
              <a:t>23/06/2025</a:t>
            </a:fld>
            <a:endParaRPr lang="it-IT"/>
          </a:p>
        </p:txBody>
      </p:sp>
      <p:sp>
        <p:nvSpPr>
          <p:cNvPr id="6" name="Segnaposto piè di pagina 5">
            <a:extLst>
              <a:ext uri="{FF2B5EF4-FFF2-40B4-BE49-F238E27FC236}">
                <a16:creationId xmlns:a16="http://schemas.microsoft.com/office/drawing/2014/main" id="{4EBD1610-5040-DBC9-D17F-710D0ABA83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DFD0350-973C-5B9E-F822-A9E897329F23}"/>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916332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A767F-97B2-506A-FDFF-2832B4E5077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F2BE2C-10FB-FEA0-B7AD-5478CD1D6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8BBC4F1-378F-DCC5-6A40-60079384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4EC756-C924-6939-8F91-3C27D14DD295}"/>
              </a:ext>
            </a:extLst>
          </p:cNvPr>
          <p:cNvSpPr>
            <a:spLocks noGrp="1"/>
          </p:cNvSpPr>
          <p:nvPr>
            <p:ph type="dt" sz="half" idx="10"/>
          </p:nvPr>
        </p:nvSpPr>
        <p:spPr/>
        <p:txBody>
          <a:bodyPr/>
          <a:lstStyle/>
          <a:p>
            <a:fld id="{6CF59739-32F8-4763-9A23-AF9055F962DE}" type="datetime1">
              <a:rPr lang="it-IT" smtClean="0"/>
              <a:t>23/06/2025</a:t>
            </a:fld>
            <a:endParaRPr lang="it-IT"/>
          </a:p>
        </p:txBody>
      </p:sp>
      <p:sp>
        <p:nvSpPr>
          <p:cNvPr id="6" name="Segnaposto piè di pagina 5">
            <a:extLst>
              <a:ext uri="{FF2B5EF4-FFF2-40B4-BE49-F238E27FC236}">
                <a16:creationId xmlns:a16="http://schemas.microsoft.com/office/drawing/2014/main" id="{728057FF-5885-5E85-EFC1-F876F711CD7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E32AC2-C262-6053-C9E0-E0C9E5A4C067}"/>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380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ED307CA-F79D-C7D3-4A53-C759DB82D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2C9D07D-C641-285A-7DA6-B3896F294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93ED87-CDD2-21DD-5C42-499898D9A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B109F-63F8-491A-8C0A-077CFC3C0E1B}" type="datetime1">
              <a:rPr lang="it-IT" smtClean="0"/>
              <a:t>23/06/2025</a:t>
            </a:fld>
            <a:endParaRPr lang="it-IT"/>
          </a:p>
        </p:txBody>
      </p:sp>
      <p:sp>
        <p:nvSpPr>
          <p:cNvPr id="5" name="Segnaposto piè di pagina 4">
            <a:extLst>
              <a:ext uri="{FF2B5EF4-FFF2-40B4-BE49-F238E27FC236}">
                <a16:creationId xmlns:a16="http://schemas.microsoft.com/office/drawing/2014/main" id="{EB290FD0-7B4D-E363-1C65-49778A6B6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8FE1375-D686-E98C-3DE6-2E1728DA7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8BDA9-E901-4CFA-965B-1BC2748E3398}" type="slidenum">
              <a:rPr lang="it-IT" smtClean="0"/>
              <a:t>‹N›</a:t>
            </a:fld>
            <a:endParaRPr lang="it-IT"/>
          </a:p>
        </p:txBody>
      </p:sp>
    </p:spTree>
    <p:extLst>
      <p:ext uri="{BB962C8B-B14F-4D97-AF65-F5344CB8AC3E}">
        <p14:creationId xmlns:p14="http://schemas.microsoft.com/office/powerpoint/2010/main" val="211907045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8.png"/><Relationship Id="rId4" Type="http://schemas.openxmlformats.org/officeDocument/2006/relationships/image" Target="../media/image34.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47.pn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4.png"/><Relationship Id="rId11" Type="http://schemas.openxmlformats.org/officeDocument/2006/relationships/image" Target="../media/image66.png"/><Relationship Id="rId5" Type="http://schemas.openxmlformats.org/officeDocument/2006/relationships/image" Target="../media/image50.png"/><Relationship Id="rId10" Type="http://schemas.openxmlformats.org/officeDocument/2006/relationships/image" Target="../media/image65.png"/><Relationship Id="rId4" Type="http://schemas.openxmlformats.org/officeDocument/2006/relationships/image" Target="../media/image48.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0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0.png"/><Relationship Id="rId5" Type="http://schemas.openxmlformats.org/officeDocument/2006/relationships/image" Target="../media/image30.png"/><Relationship Id="rId10" Type="http://schemas.openxmlformats.org/officeDocument/2006/relationships/image" Target="../media/image28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10.png"/><Relationship Id="rId4" Type="http://schemas.openxmlformats.org/officeDocument/2006/relationships/image" Target="../media/image3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3.png"/><Relationship Id="rId4" Type="http://schemas.openxmlformats.org/officeDocument/2006/relationships/image" Target="../media/image6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1.png"/><Relationship Id="rId7" Type="http://schemas.openxmlformats.org/officeDocument/2006/relationships/image" Target="../media/image160.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7.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20.png"/><Relationship Id="rId5" Type="http://schemas.openxmlformats.org/officeDocument/2006/relationships/image" Target="../media/image141.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1.png"/><Relationship Id="rId9" Type="http://schemas.openxmlformats.org/officeDocument/2006/relationships/image" Target="../media/image18.png"/><Relationship Id="rId14" Type="http://schemas.openxmlformats.org/officeDocument/2006/relationships/image" Target="../media/image23.png"/></Relationships>
</file>

<file path=ppt/slides/_rels/slide8.xml.rels><?xml version="1.0" encoding="UTF-8" standalone="yes"?>
<Relationships xmlns="http://schemas.openxmlformats.org/package/2006/relationships"><Relationship Id="rId13" Type="http://schemas.openxmlformats.org/officeDocument/2006/relationships/image" Target="../media/image6.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0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0.png"/><Relationship Id="rId5" Type="http://schemas.openxmlformats.org/officeDocument/2006/relationships/image" Target="../media/image30.png"/><Relationship Id="rId10" Type="http://schemas.openxmlformats.org/officeDocument/2006/relationships/image" Target="../media/image280.png"/><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846657-760F-6848-1013-8037CD992514}"/>
              </a:ext>
            </a:extLst>
          </p:cNvPr>
          <p:cNvSpPr>
            <a:spLocks noGrp="1"/>
          </p:cNvSpPr>
          <p:nvPr>
            <p:ph type="ctrTitle"/>
          </p:nvPr>
        </p:nvSpPr>
        <p:spPr/>
        <p:txBody>
          <a:bodyPr>
            <a:noAutofit/>
          </a:bodyPr>
          <a:lstStyle/>
          <a:p>
            <a:r>
              <a:rPr lang="it-IT" sz="9000" dirty="0">
                <a:solidFill>
                  <a:schemeClr val="accent1">
                    <a:lumMod val="75000"/>
                  </a:schemeClr>
                </a:solidFill>
                <a:latin typeface="+mn-lt"/>
              </a:rPr>
              <a:t>Ladder lattice </a:t>
            </a:r>
            <a:r>
              <a:rPr lang="it-IT" sz="9000" dirty="0" err="1">
                <a:solidFill>
                  <a:schemeClr val="accent1">
                    <a:lumMod val="75000"/>
                  </a:schemeClr>
                </a:solidFill>
                <a:latin typeface="+mn-lt"/>
              </a:rPr>
              <a:t>antiferromagnet</a:t>
            </a:r>
            <a:endParaRPr lang="it-IT" sz="9000" dirty="0">
              <a:solidFill>
                <a:schemeClr val="accent1">
                  <a:lumMod val="75000"/>
                </a:schemeClr>
              </a:solidFill>
              <a:latin typeface="+mn-lt"/>
            </a:endParaRPr>
          </a:p>
        </p:txBody>
      </p:sp>
      <p:sp>
        <p:nvSpPr>
          <p:cNvPr id="4" name="Sottotitolo 2">
            <a:extLst>
              <a:ext uri="{FF2B5EF4-FFF2-40B4-BE49-F238E27FC236}">
                <a16:creationId xmlns:a16="http://schemas.microsoft.com/office/drawing/2014/main" id="{62749BB0-FC7F-048A-1D5C-9EEE6072F5A0}"/>
              </a:ext>
            </a:extLst>
          </p:cNvPr>
          <p:cNvSpPr>
            <a:spLocks noGrp="1"/>
          </p:cNvSpPr>
          <p:nvPr>
            <p:ph type="subTitle" idx="1"/>
          </p:nvPr>
        </p:nvSpPr>
        <p:spPr>
          <a:xfrm>
            <a:off x="1524000" y="4329825"/>
            <a:ext cx="9144000" cy="1655762"/>
          </a:xfrm>
        </p:spPr>
        <p:txBody>
          <a:bodyPr>
            <a:normAutofit fontScale="70000" lnSpcReduction="20000"/>
          </a:bodyPr>
          <a:lstStyle/>
          <a:p>
            <a:pPr>
              <a:lnSpc>
                <a:spcPct val="120000"/>
              </a:lnSpc>
            </a:pPr>
            <a:r>
              <a:rPr lang="en-GB" sz="4800" dirty="0">
                <a:solidFill>
                  <a:schemeClr val="accent1">
                    <a:lumMod val="75000"/>
                  </a:schemeClr>
                </a:solidFill>
              </a:rPr>
              <a:t>S = 1/2 antiferromagnetic Heisenberg model for a 1D chain bilayer with nearest-neighbour interlayer coupling</a:t>
            </a:r>
            <a:endParaRPr lang="it-IT" sz="4800" dirty="0">
              <a:solidFill>
                <a:schemeClr val="accent1">
                  <a:lumMod val="75000"/>
                </a:schemeClr>
              </a:solidFill>
            </a:endParaRPr>
          </a:p>
        </p:txBody>
      </p:sp>
    </p:spTree>
    <p:extLst>
      <p:ext uri="{BB962C8B-B14F-4D97-AF65-F5344CB8AC3E}">
        <p14:creationId xmlns:p14="http://schemas.microsoft.com/office/powerpoint/2010/main" val="32102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14238-E860-D3BE-04DF-82C309D413D4}"/>
              </a:ext>
            </a:extLst>
          </p:cNvPr>
          <p:cNvSpPr>
            <a:spLocks noGrp="1"/>
          </p:cNvSpPr>
          <p:nvPr>
            <p:ph type="title"/>
          </p:nvPr>
        </p:nvSpPr>
        <p:spPr/>
        <p:txBody>
          <a:bodyPr>
            <a:normAutofit/>
          </a:bodyPr>
          <a:lstStyle/>
          <a:p>
            <a:pPr algn="ctr"/>
            <a:r>
              <a:rPr lang="it-IT" sz="4000" b="1" dirty="0" err="1"/>
              <a:t>Lanczos</a:t>
            </a:r>
            <a:r>
              <a:rPr lang="it-IT" sz="4000" b="1" dirty="0"/>
              <a:t> </a:t>
            </a:r>
            <a:r>
              <a:rPr lang="it-IT" sz="4000" dirty="0" err="1"/>
              <a:t>algorithm</a:t>
            </a:r>
            <a:r>
              <a:rPr lang="it-IT" sz="4000" dirty="0"/>
              <a:t> for the </a:t>
            </a:r>
            <a:r>
              <a:rPr lang="it-IT" sz="4000" b="1" dirty="0"/>
              <a:t>GS </a:t>
            </a:r>
            <a:r>
              <a:rPr lang="it-IT" sz="4000" b="1" dirty="0" err="1"/>
              <a:t>eigenvalue</a:t>
            </a:r>
            <a:endParaRPr lang="it-IT" sz="4000" b="1" dirty="0"/>
          </a:p>
        </p:txBody>
      </p:sp>
      <p:grpSp>
        <p:nvGrpSpPr>
          <p:cNvPr id="23" name="Gruppo 22">
            <a:extLst>
              <a:ext uri="{FF2B5EF4-FFF2-40B4-BE49-F238E27FC236}">
                <a16:creationId xmlns:a16="http://schemas.microsoft.com/office/drawing/2014/main" id="{235CB952-C1D0-FE9C-7920-A9251D770CCF}"/>
              </a:ext>
            </a:extLst>
          </p:cNvPr>
          <p:cNvGrpSpPr/>
          <p:nvPr/>
        </p:nvGrpSpPr>
        <p:grpSpPr>
          <a:xfrm>
            <a:off x="1053473" y="1940890"/>
            <a:ext cx="4132978" cy="1698912"/>
            <a:chOff x="706066" y="3975958"/>
            <a:chExt cx="4132978" cy="1698912"/>
          </a:xfrm>
        </p:grpSpPr>
        <p:sp>
          <p:nvSpPr>
            <p:cNvPr id="10" name="Doppia parentesi quadra 9">
              <a:extLst>
                <a:ext uri="{FF2B5EF4-FFF2-40B4-BE49-F238E27FC236}">
                  <a16:creationId xmlns:a16="http://schemas.microsoft.com/office/drawing/2014/main" id="{29A01C9D-47E3-1385-847B-53A6A068DDBF}"/>
                </a:ext>
              </a:extLst>
            </p:cNvPr>
            <p:cNvSpPr/>
            <p:nvPr/>
          </p:nvSpPr>
          <p:spPr>
            <a:xfrm>
              <a:off x="2564808" y="3975958"/>
              <a:ext cx="2274236" cy="1698912"/>
            </a:xfrm>
            <a:prstGeom prst="bracketPair">
              <a:avLst>
                <a:gd name="adj" fmla="val 1555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1A94EE05-711E-A1EB-971E-E1C570A4B0DC}"/>
                    </a:ext>
                  </a:extLst>
                </p:cNvPr>
                <p:cNvSpPr txBox="1"/>
                <p:nvPr/>
              </p:nvSpPr>
              <p:spPr>
                <a:xfrm>
                  <a:off x="706066" y="4523415"/>
                  <a:ext cx="173515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𝐻</m:t>
                        </m:r>
                        <m:r>
                          <a:rPr lang="en-GB" sz="3600" b="0" i="1" smtClean="0">
                            <a:latin typeface="Cambria Math" panose="02040503050406030204" pitchFamily="18" charset="0"/>
                          </a:rPr>
                          <m:t>        =</m:t>
                        </m:r>
                      </m:oMath>
                    </m:oMathPara>
                  </a14:m>
                  <a:endParaRPr lang="it-IT" sz="3600" dirty="0"/>
                </a:p>
              </p:txBody>
            </p:sp>
          </mc:Choice>
          <mc:Fallback xmlns="">
            <p:sp>
              <p:nvSpPr>
                <p:cNvPr id="9" name="CasellaDiTesto 8">
                  <a:extLst>
                    <a:ext uri="{FF2B5EF4-FFF2-40B4-BE49-F238E27FC236}">
                      <a16:creationId xmlns:a16="http://schemas.microsoft.com/office/drawing/2014/main" id="{1A94EE05-711E-A1EB-971E-E1C570A4B0DC}"/>
                    </a:ext>
                  </a:extLst>
                </p:cNvPr>
                <p:cNvSpPr txBox="1">
                  <a:spLocks noRot="1" noChangeAspect="1" noMove="1" noResize="1" noEditPoints="1" noAdjustHandles="1" noChangeArrowheads="1" noChangeShapeType="1" noTextEdit="1"/>
                </p:cNvSpPr>
                <p:nvPr/>
              </p:nvSpPr>
              <p:spPr>
                <a:xfrm>
                  <a:off x="706066" y="4523415"/>
                  <a:ext cx="1735155" cy="55399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F467254-523C-6F56-C4AA-DA10324AD488}"/>
                    </a:ext>
                  </a:extLst>
                </p:cNvPr>
                <p:cNvSpPr txBox="1"/>
                <p:nvPr/>
              </p:nvSpPr>
              <p:spPr>
                <a:xfrm>
                  <a:off x="996121" y="4825414"/>
                  <a:ext cx="970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𝑓𝑖𝑥𝑒𝑑</m:t>
                        </m:r>
                      </m:oMath>
                    </m:oMathPara>
                  </a14:m>
                  <a:endParaRPr lang="it-IT" dirty="0"/>
                </a:p>
              </p:txBody>
            </p:sp>
          </mc:Choice>
          <mc:Fallback xmlns="">
            <p:sp>
              <p:nvSpPr>
                <p:cNvPr id="7" name="CasellaDiTesto 6">
                  <a:extLst>
                    <a:ext uri="{FF2B5EF4-FFF2-40B4-BE49-F238E27FC236}">
                      <a16:creationId xmlns:a16="http://schemas.microsoft.com/office/drawing/2014/main" id="{5F467254-523C-6F56-C4AA-DA10324AD488}"/>
                    </a:ext>
                  </a:extLst>
                </p:cNvPr>
                <p:cNvSpPr txBox="1">
                  <a:spLocks noRot="1" noChangeAspect="1" noMove="1" noResize="1" noEditPoints="1" noAdjustHandles="1" noChangeArrowheads="1" noChangeShapeType="1" noTextEdit="1"/>
                </p:cNvSpPr>
                <p:nvPr/>
              </p:nvSpPr>
              <p:spPr>
                <a:xfrm>
                  <a:off x="996121" y="4825414"/>
                  <a:ext cx="970650" cy="276999"/>
                </a:xfrm>
                <a:prstGeom prst="rect">
                  <a:avLst/>
                </a:prstGeom>
                <a:blipFill>
                  <a:blip r:embed="rId4"/>
                  <a:stretch>
                    <a:fillRect l="-8176" t="-2174" r="-8176" b="-326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808BD7E-4E08-FBF3-6537-8FBF35B4B36D}"/>
                    </a:ext>
                  </a:extLst>
                </p:cNvPr>
                <p:cNvSpPr txBox="1"/>
                <p:nvPr/>
              </p:nvSpPr>
              <p:spPr>
                <a:xfrm>
                  <a:off x="2801522" y="4345706"/>
                  <a:ext cx="1800808" cy="923330"/>
                </a:xfrm>
                <a:prstGeom prst="rect">
                  <a:avLst/>
                </a:prstGeom>
                <a:noFill/>
                <a:ln>
                  <a:solidFill>
                    <a:schemeClr val="tx1"/>
                  </a:solidFill>
                </a:ln>
              </p:spPr>
              <p:txBody>
                <a:bodyPr wrap="square" rtlCol="0">
                  <a:spAutoFit/>
                </a:bodyPr>
                <a:lstStyle/>
                <a:p>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𝑑</m:t>
                      </m:r>
                    </m:oMath>
                  </a14:m>
                  <a:r>
                    <a:rPr lang="it-IT" dirty="0"/>
                    <a:t> </a:t>
                  </a:r>
                  <a:r>
                    <a:rPr lang="it-IT" dirty="0" err="1"/>
                    <a:t>symmetric</a:t>
                  </a:r>
                  <a:r>
                    <a:rPr lang="it-IT" dirty="0"/>
                    <a:t> sparse </a:t>
                  </a:r>
                  <a:r>
                    <a:rPr lang="it-IT" dirty="0" err="1"/>
                    <a:t>matrix</a:t>
                  </a:r>
                  <a:r>
                    <a:rPr lang="it-IT" dirty="0"/>
                    <a:t> of a </a:t>
                  </a:r>
                  <a:r>
                    <a:rPr lang="it-IT" dirty="0" err="1"/>
                    <a:t>fixed</a:t>
                  </a:r>
                  <a:r>
                    <a:rPr lang="it-IT" dirty="0"/>
                    <a:t>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 </a:t>
                  </a:r>
                  <a:r>
                    <a:rPr lang="it-IT" dirty="0" err="1"/>
                    <a:t>sector</a:t>
                  </a:r>
                  <a:r>
                    <a:rPr lang="it-IT" dirty="0"/>
                    <a:t> </a:t>
                  </a:r>
                </a:p>
              </p:txBody>
            </p:sp>
          </mc:Choice>
          <mc:Fallback xmlns="">
            <p:sp>
              <p:nvSpPr>
                <p:cNvPr id="22" name="CasellaDiTesto 21">
                  <a:extLst>
                    <a:ext uri="{FF2B5EF4-FFF2-40B4-BE49-F238E27FC236}">
                      <a16:creationId xmlns:a16="http://schemas.microsoft.com/office/drawing/2014/main" id="{2808BD7E-4E08-FBF3-6537-8FBF35B4B36D}"/>
                    </a:ext>
                  </a:extLst>
                </p:cNvPr>
                <p:cNvSpPr txBox="1">
                  <a:spLocks noRot="1" noChangeAspect="1" noMove="1" noResize="1" noEditPoints="1" noAdjustHandles="1" noChangeArrowheads="1" noChangeShapeType="1" noTextEdit="1"/>
                </p:cNvSpPr>
                <p:nvPr/>
              </p:nvSpPr>
              <p:spPr>
                <a:xfrm>
                  <a:off x="2801522" y="4345706"/>
                  <a:ext cx="1800808" cy="923330"/>
                </a:xfrm>
                <a:prstGeom prst="rect">
                  <a:avLst/>
                </a:prstGeom>
                <a:blipFill>
                  <a:blip r:embed="rId5"/>
                  <a:stretch>
                    <a:fillRect l="-2349" t="-2597" r="-336" b="-8442"/>
                  </a:stretch>
                </a:blipFill>
                <a:ln>
                  <a:solidFill>
                    <a:schemeClr val="tx1"/>
                  </a:solidFill>
                </a:ln>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graphicFrame>
            <p:nvGraphicFramePr>
              <p:cNvPr id="29" name="Tabella 28">
                <a:extLst>
                  <a:ext uri="{FF2B5EF4-FFF2-40B4-BE49-F238E27FC236}">
                    <a16:creationId xmlns:a16="http://schemas.microsoft.com/office/drawing/2014/main" id="{43DF4E6B-D8FF-4011-4881-0BF3C0D616BE}"/>
                  </a:ext>
                </a:extLst>
              </p:cNvPr>
              <p:cNvGraphicFramePr>
                <a:graphicFrameLocks noGrp="1"/>
              </p:cNvGraphicFramePr>
              <p:nvPr>
                <p:extLst>
                  <p:ext uri="{D42A27DB-BD31-4B8C-83A1-F6EECF244321}">
                    <p14:modId xmlns:p14="http://schemas.microsoft.com/office/powerpoint/2010/main" val="368097711"/>
                  </p:ext>
                </p:extLst>
              </p:nvPr>
            </p:nvGraphicFramePr>
            <p:xfrm>
              <a:off x="8839226" y="2047554"/>
              <a:ext cx="1332000" cy="1341120"/>
            </p:xfrm>
            <a:graphic>
              <a:graphicData uri="http://schemas.openxmlformats.org/drawingml/2006/table">
                <a:tbl>
                  <a:tblPr firstRow="1" bandRow="1">
                    <a:tableStyleId>{5C22544A-7EE6-4342-B048-85BDC9FD1C3A}</a:tableStyleId>
                  </a:tblPr>
                  <a:tblGrid>
                    <a:gridCol w="333000">
                      <a:extLst>
                        <a:ext uri="{9D8B030D-6E8A-4147-A177-3AD203B41FA5}">
                          <a16:colId xmlns:a16="http://schemas.microsoft.com/office/drawing/2014/main" val="1478207596"/>
                        </a:ext>
                      </a:extLst>
                    </a:gridCol>
                    <a:gridCol w="333000">
                      <a:extLst>
                        <a:ext uri="{9D8B030D-6E8A-4147-A177-3AD203B41FA5}">
                          <a16:colId xmlns:a16="http://schemas.microsoft.com/office/drawing/2014/main" val="4144612434"/>
                        </a:ext>
                      </a:extLst>
                    </a:gridCol>
                    <a:gridCol w="333000">
                      <a:extLst>
                        <a:ext uri="{9D8B030D-6E8A-4147-A177-3AD203B41FA5}">
                          <a16:colId xmlns:a16="http://schemas.microsoft.com/office/drawing/2014/main" val="2438819872"/>
                        </a:ext>
                      </a:extLst>
                    </a:gridCol>
                    <a:gridCol w="333000">
                      <a:extLst>
                        <a:ext uri="{9D8B030D-6E8A-4147-A177-3AD203B41FA5}">
                          <a16:colId xmlns:a16="http://schemas.microsoft.com/office/drawing/2014/main" val="3795451249"/>
                        </a:ext>
                      </a:extLst>
                    </a:gridCol>
                  </a:tblGrid>
                  <a:tr h="333000">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rPr>
                                      <m:t>𝟏</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8950882"/>
                      </a:ext>
                    </a:extLst>
                  </a:tr>
                  <a:tr h="333000">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91379"/>
                      </a:ext>
                    </a:extLst>
                  </a:tr>
                  <a:tr h="33300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7430335"/>
                      </a:ext>
                    </a:extLst>
                  </a:tr>
                  <a:tr h="33300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242895"/>
                      </a:ext>
                    </a:extLst>
                  </a:tr>
                </a:tbl>
              </a:graphicData>
            </a:graphic>
          </p:graphicFrame>
        </mc:Choice>
        <mc:Fallback xmlns="">
          <p:graphicFrame>
            <p:nvGraphicFramePr>
              <p:cNvPr id="29" name="Tabella 28">
                <a:extLst>
                  <a:ext uri="{FF2B5EF4-FFF2-40B4-BE49-F238E27FC236}">
                    <a16:creationId xmlns:a16="http://schemas.microsoft.com/office/drawing/2014/main" id="{43DF4E6B-D8FF-4011-4881-0BF3C0D616BE}"/>
                  </a:ext>
                </a:extLst>
              </p:cNvPr>
              <p:cNvGraphicFramePr>
                <a:graphicFrameLocks noGrp="1"/>
              </p:cNvGraphicFramePr>
              <p:nvPr>
                <p:extLst>
                  <p:ext uri="{D42A27DB-BD31-4B8C-83A1-F6EECF244321}">
                    <p14:modId xmlns:p14="http://schemas.microsoft.com/office/powerpoint/2010/main" val="368097711"/>
                  </p:ext>
                </p:extLst>
              </p:nvPr>
            </p:nvGraphicFramePr>
            <p:xfrm>
              <a:off x="8839226" y="2047554"/>
              <a:ext cx="1332000" cy="1341120"/>
            </p:xfrm>
            <a:graphic>
              <a:graphicData uri="http://schemas.openxmlformats.org/drawingml/2006/table">
                <a:tbl>
                  <a:tblPr firstRow="1" bandRow="1">
                    <a:tableStyleId>{5C22544A-7EE6-4342-B048-85BDC9FD1C3A}</a:tableStyleId>
                  </a:tblPr>
                  <a:tblGrid>
                    <a:gridCol w="333000">
                      <a:extLst>
                        <a:ext uri="{9D8B030D-6E8A-4147-A177-3AD203B41FA5}">
                          <a16:colId xmlns:a16="http://schemas.microsoft.com/office/drawing/2014/main" val="1478207596"/>
                        </a:ext>
                      </a:extLst>
                    </a:gridCol>
                    <a:gridCol w="333000">
                      <a:extLst>
                        <a:ext uri="{9D8B030D-6E8A-4147-A177-3AD203B41FA5}">
                          <a16:colId xmlns:a16="http://schemas.microsoft.com/office/drawing/2014/main" val="4144612434"/>
                        </a:ext>
                      </a:extLst>
                    </a:gridCol>
                    <a:gridCol w="333000">
                      <a:extLst>
                        <a:ext uri="{9D8B030D-6E8A-4147-A177-3AD203B41FA5}">
                          <a16:colId xmlns:a16="http://schemas.microsoft.com/office/drawing/2014/main" val="2438819872"/>
                        </a:ext>
                      </a:extLst>
                    </a:gridCol>
                    <a:gridCol w="333000">
                      <a:extLst>
                        <a:ext uri="{9D8B030D-6E8A-4147-A177-3AD203B41FA5}">
                          <a16:colId xmlns:a16="http://schemas.microsoft.com/office/drawing/2014/main" val="3795451249"/>
                        </a:ext>
                      </a:extLst>
                    </a:gridCol>
                  </a:tblGrid>
                  <a:tr h="335280">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3636" r="-298182" b="-325455"/>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3636" r="-198182" b="-325455"/>
                          </a:stretch>
                        </a:blip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8950882"/>
                      </a:ext>
                    </a:extLst>
                  </a:tr>
                  <a:tr h="335280">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101786" r="-298182" b="-219643"/>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101786" r="-198182" b="-219643"/>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101786" r="-101852" b="-219643"/>
                          </a:stretch>
                        </a:blip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91379"/>
                      </a:ext>
                    </a:extLst>
                  </a:tr>
                  <a:tr h="33528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205455" r="-198182" b="-1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205455" r="-101852" b="-1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98182" t="-205455" b="-123636"/>
                          </a:stretch>
                        </a:blipFill>
                      </a:tcPr>
                    </a:tc>
                    <a:extLst>
                      <a:ext uri="{0D108BD9-81ED-4DB2-BD59-A6C34878D82A}">
                        <a16:rowId xmlns:a16="http://schemas.microsoft.com/office/drawing/2014/main" val="957430335"/>
                      </a:ext>
                    </a:extLst>
                  </a:tr>
                  <a:tr h="33528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305455" r="-101852" b="-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98182" t="-305455" b="-23636"/>
                          </a:stretch>
                        </a:blipFill>
                      </a:tcPr>
                    </a:tc>
                    <a:extLst>
                      <a:ext uri="{0D108BD9-81ED-4DB2-BD59-A6C34878D82A}">
                        <a16:rowId xmlns:a16="http://schemas.microsoft.com/office/drawing/2014/main" val="2918242895"/>
                      </a:ext>
                    </a:extLst>
                  </a:tr>
                </a:tbl>
              </a:graphicData>
            </a:graphic>
          </p:graphicFrame>
        </mc:Fallback>
      </mc:AlternateContent>
      <p:grpSp>
        <p:nvGrpSpPr>
          <p:cNvPr id="33" name="Gruppo 32">
            <a:extLst>
              <a:ext uri="{FF2B5EF4-FFF2-40B4-BE49-F238E27FC236}">
                <a16:creationId xmlns:a16="http://schemas.microsoft.com/office/drawing/2014/main" id="{E466946D-4425-9863-F489-19E119140EAE}"/>
              </a:ext>
            </a:extLst>
          </p:cNvPr>
          <p:cNvGrpSpPr/>
          <p:nvPr/>
        </p:nvGrpSpPr>
        <p:grpSpPr>
          <a:xfrm>
            <a:off x="6952370" y="1940890"/>
            <a:ext cx="3896102" cy="2114410"/>
            <a:chOff x="6330074" y="2463106"/>
            <a:chExt cx="3896102" cy="2114410"/>
          </a:xfrm>
        </p:grpSpPr>
        <p:grpSp>
          <p:nvGrpSpPr>
            <p:cNvPr id="32" name="Gruppo 31">
              <a:extLst>
                <a:ext uri="{FF2B5EF4-FFF2-40B4-BE49-F238E27FC236}">
                  <a16:creationId xmlns:a16="http://schemas.microsoft.com/office/drawing/2014/main" id="{223AB1BA-571E-D339-FFC5-283625609CEA}"/>
                </a:ext>
              </a:extLst>
            </p:cNvPr>
            <p:cNvGrpSpPr/>
            <p:nvPr/>
          </p:nvGrpSpPr>
          <p:grpSpPr>
            <a:xfrm>
              <a:off x="6330074" y="2463106"/>
              <a:ext cx="3551044" cy="1698912"/>
              <a:chOff x="6330074" y="2463106"/>
              <a:chExt cx="3551044" cy="1698912"/>
            </a:xfrm>
          </p:grpSpPr>
          <p:sp>
            <p:nvSpPr>
              <p:cNvPr id="25" name="Doppia parentesi quadra 24">
                <a:extLst>
                  <a:ext uri="{FF2B5EF4-FFF2-40B4-BE49-F238E27FC236}">
                    <a16:creationId xmlns:a16="http://schemas.microsoft.com/office/drawing/2014/main" id="{9F1C011D-FE0A-B5E5-EAC3-5A536FF23229}"/>
                  </a:ext>
                </a:extLst>
              </p:cNvPr>
              <p:cNvSpPr/>
              <p:nvPr/>
            </p:nvSpPr>
            <p:spPr>
              <a:xfrm>
                <a:off x="8048048" y="2463106"/>
                <a:ext cx="1833070" cy="1698912"/>
              </a:xfrm>
              <a:prstGeom prst="bracketPair">
                <a:avLst>
                  <a:gd name="adj" fmla="val 1555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BF378CC1-3940-13D5-6FB8-D8FDAEFD4AD1}"/>
                      </a:ext>
                    </a:extLst>
                  </p:cNvPr>
                  <p:cNvSpPr txBox="1"/>
                  <p:nvPr/>
                </p:nvSpPr>
                <p:spPr>
                  <a:xfrm>
                    <a:off x="6330074" y="2979531"/>
                    <a:ext cx="1634165" cy="567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𝐻</m:t>
                              </m:r>
                            </m:e>
                          </m:acc>
                          <m:r>
                            <a:rPr lang="en-GB" sz="3600" b="0" i="1" smtClean="0">
                              <a:latin typeface="Cambria Math" panose="02040503050406030204" pitchFamily="18" charset="0"/>
                            </a:rPr>
                            <m:t>       =</m:t>
                          </m:r>
                        </m:oMath>
                      </m:oMathPara>
                    </a14:m>
                    <a:endParaRPr lang="it-IT" sz="3600" dirty="0"/>
                  </a:p>
                </p:txBody>
              </p:sp>
            </mc:Choice>
            <mc:Fallback xmlns="">
              <p:sp>
                <p:nvSpPr>
                  <p:cNvPr id="26" name="CasellaDiTesto 25">
                    <a:extLst>
                      <a:ext uri="{FF2B5EF4-FFF2-40B4-BE49-F238E27FC236}">
                        <a16:creationId xmlns:a16="http://schemas.microsoft.com/office/drawing/2014/main" id="{BF378CC1-3940-13D5-6FB8-D8FDAEFD4AD1}"/>
                      </a:ext>
                    </a:extLst>
                  </p:cNvPr>
                  <p:cNvSpPr txBox="1">
                    <a:spLocks noRot="1" noChangeAspect="1" noMove="1" noResize="1" noEditPoints="1" noAdjustHandles="1" noChangeArrowheads="1" noChangeShapeType="1" noTextEdit="1"/>
                  </p:cNvSpPr>
                  <p:nvPr/>
                </p:nvSpPr>
                <p:spPr>
                  <a:xfrm>
                    <a:off x="6330074" y="2979531"/>
                    <a:ext cx="1634165" cy="56791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6C2C0BEB-D449-5049-455C-720A2807DF44}"/>
                      </a:ext>
                    </a:extLst>
                  </p:cNvPr>
                  <p:cNvSpPr txBox="1"/>
                  <p:nvPr/>
                </p:nvSpPr>
                <p:spPr>
                  <a:xfrm>
                    <a:off x="6651531" y="3312562"/>
                    <a:ext cx="891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𝐿𝑎𝑛𝑐𝑧𝑜𝑠</m:t>
                          </m:r>
                        </m:oMath>
                      </m:oMathPara>
                    </a14:m>
                    <a:endParaRPr lang="it-IT" dirty="0"/>
                  </a:p>
                </p:txBody>
              </p:sp>
            </mc:Choice>
            <mc:Fallback xmlns="">
              <p:sp>
                <p:nvSpPr>
                  <p:cNvPr id="27" name="CasellaDiTesto 26">
                    <a:extLst>
                      <a:ext uri="{FF2B5EF4-FFF2-40B4-BE49-F238E27FC236}">
                        <a16:creationId xmlns:a16="http://schemas.microsoft.com/office/drawing/2014/main" id="{6C2C0BEB-D449-5049-455C-720A2807DF44}"/>
                      </a:ext>
                    </a:extLst>
                  </p:cNvPr>
                  <p:cNvSpPr txBox="1">
                    <a:spLocks noRot="1" noChangeAspect="1" noMove="1" noResize="1" noEditPoints="1" noAdjustHandles="1" noChangeArrowheads="1" noChangeShapeType="1" noTextEdit="1"/>
                  </p:cNvSpPr>
                  <p:nvPr/>
                </p:nvSpPr>
                <p:spPr>
                  <a:xfrm>
                    <a:off x="6651531" y="3312562"/>
                    <a:ext cx="891206" cy="276999"/>
                  </a:xfrm>
                  <a:prstGeom prst="rect">
                    <a:avLst/>
                  </a:prstGeom>
                  <a:blipFill>
                    <a:blip r:embed="rId8"/>
                    <a:stretch>
                      <a:fillRect l="-5479" r="-6164" b="-6667"/>
                    </a:stretch>
                  </a:blipFill>
                </p:spPr>
                <p:txBody>
                  <a:bodyPr/>
                  <a:lstStyle/>
                  <a:p>
                    <a:r>
                      <a:rPr lang="it-IT">
                        <a:noFill/>
                      </a:rPr>
                      <a:t> </a:t>
                    </a:r>
                  </a:p>
                </p:txBody>
              </p:sp>
            </mc:Fallback>
          </mc:AlternateContent>
        </p:grpSp>
        <p:sp>
          <p:nvSpPr>
            <p:cNvPr id="30" name="CasellaDiTesto 29">
              <a:extLst>
                <a:ext uri="{FF2B5EF4-FFF2-40B4-BE49-F238E27FC236}">
                  <a16:creationId xmlns:a16="http://schemas.microsoft.com/office/drawing/2014/main" id="{0C2FC7E7-EF7E-0C80-F83D-4900AFBEC07F}"/>
                </a:ext>
              </a:extLst>
            </p:cNvPr>
            <p:cNvSpPr txBox="1"/>
            <p:nvPr/>
          </p:nvSpPr>
          <p:spPr>
            <a:xfrm rot="5400000">
              <a:off x="9050694" y="2847989"/>
              <a:ext cx="1519968" cy="830997"/>
            </a:xfrm>
            <a:prstGeom prst="rect">
              <a:avLst/>
            </a:prstGeom>
            <a:noFill/>
          </p:spPr>
          <p:txBody>
            <a:bodyPr wrap="none" rtlCol="0">
              <a:spAutoFit/>
            </a:bodyPr>
            <a:lstStyle/>
            <a:p>
              <a:r>
                <a:rPr lang="it-IT" sz="4800" dirty="0"/>
                <a:t>. . . . .</a:t>
              </a:r>
            </a:p>
          </p:txBody>
        </p:sp>
        <p:sp>
          <p:nvSpPr>
            <p:cNvPr id="31" name="CasellaDiTesto 30">
              <a:extLst>
                <a:ext uri="{FF2B5EF4-FFF2-40B4-BE49-F238E27FC236}">
                  <a16:creationId xmlns:a16="http://schemas.microsoft.com/office/drawing/2014/main" id="{393C1375-F2CE-3253-080F-ADB5EFACC31C}"/>
                </a:ext>
              </a:extLst>
            </p:cNvPr>
            <p:cNvSpPr txBox="1"/>
            <p:nvPr/>
          </p:nvSpPr>
          <p:spPr>
            <a:xfrm rot="10800000">
              <a:off x="8167464" y="3746519"/>
              <a:ext cx="1519968" cy="830997"/>
            </a:xfrm>
            <a:prstGeom prst="rect">
              <a:avLst/>
            </a:prstGeom>
            <a:noFill/>
          </p:spPr>
          <p:txBody>
            <a:bodyPr wrap="none" rtlCol="0">
              <a:spAutoFit/>
            </a:bodyPr>
            <a:lstStyle/>
            <a:p>
              <a:r>
                <a:rPr lang="it-IT" sz="4800" dirty="0"/>
                <a:t>. . . . .</a:t>
              </a:r>
            </a:p>
          </p:txBody>
        </p:sp>
      </p:grpSp>
      <p:sp>
        <p:nvSpPr>
          <p:cNvPr id="34" name="Freccia a destra 33">
            <a:extLst>
              <a:ext uri="{FF2B5EF4-FFF2-40B4-BE49-F238E27FC236}">
                <a16:creationId xmlns:a16="http://schemas.microsoft.com/office/drawing/2014/main" id="{C51CF88E-0A0E-2596-90D5-73945FA8C31C}"/>
              </a:ext>
            </a:extLst>
          </p:cNvPr>
          <p:cNvSpPr/>
          <p:nvPr/>
        </p:nvSpPr>
        <p:spPr>
          <a:xfrm>
            <a:off x="5730570" y="2598943"/>
            <a:ext cx="924992" cy="3828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29657E2A-4B14-89C3-347F-7833BAA267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1193" y="3925595"/>
            <a:ext cx="3600000" cy="2612905"/>
          </a:xfrm>
          <a:prstGeom prst="rect">
            <a:avLst/>
          </a:prstGeom>
        </p:spPr>
      </p:pic>
      <p:pic>
        <p:nvPicPr>
          <p:cNvPr id="14" name="Immagine 13">
            <a:extLst>
              <a:ext uri="{FF2B5EF4-FFF2-40B4-BE49-F238E27FC236}">
                <a16:creationId xmlns:a16="http://schemas.microsoft.com/office/drawing/2014/main" id="{D1BE5BD1-EB11-0D7D-B801-8DC94819B7C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49539" y="3941801"/>
            <a:ext cx="3600000" cy="2612905"/>
          </a:xfrm>
          <a:prstGeom prst="rect">
            <a:avLst/>
          </a:prstGeom>
        </p:spPr>
      </p:pic>
      <p:sp>
        <p:nvSpPr>
          <p:cNvPr id="3" name="Segnaposto numero diapositiva 5">
            <a:extLst>
              <a:ext uri="{FF2B5EF4-FFF2-40B4-BE49-F238E27FC236}">
                <a16:creationId xmlns:a16="http://schemas.microsoft.com/office/drawing/2014/main" id="{6BEA28AB-A113-5E78-1500-D3F1E4593A3B}"/>
              </a:ext>
            </a:extLst>
          </p:cNvPr>
          <p:cNvSpPr>
            <a:spLocks noGrp="1"/>
          </p:cNvSpPr>
          <p:nvPr>
            <p:ph type="sldNum" sz="quarter" idx="12"/>
          </p:nvPr>
        </p:nvSpPr>
        <p:spPr>
          <a:xfrm>
            <a:off x="8610600" y="6356350"/>
            <a:ext cx="2743200" cy="365125"/>
          </a:xfrm>
        </p:spPr>
        <p:txBody>
          <a:bodyPr/>
          <a:lstStyle/>
          <a:p>
            <a:fld id="{9378BDA9-E901-4CFA-965B-1BC2748E3398}" type="slidenum">
              <a:rPr lang="it-IT" smtClean="0"/>
              <a:t>10</a:t>
            </a:fld>
            <a:endParaRPr lang="it-IT" dirty="0"/>
          </a:p>
        </p:txBody>
      </p:sp>
    </p:spTree>
    <p:extLst>
      <p:ext uri="{BB962C8B-B14F-4D97-AF65-F5344CB8AC3E}">
        <p14:creationId xmlns:p14="http://schemas.microsoft.com/office/powerpoint/2010/main" val="53500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D5BB8-4E36-C48C-F07D-4839C113D78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2B990CA-B892-0009-37C5-5BB29A99775D}"/>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Limit</a:t>
                </a:r>
                <a:r>
                  <a:rPr lang="en-GB" sz="3600" dirty="0"/>
                  <a:t> cases of the </a:t>
                </a:r>
                <a:r>
                  <a:rPr lang="en-GB" sz="3600" b="1" dirty="0"/>
                  <a:t>interacting parameters</a:t>
                </a:r>
              </a:p>
              <a:p>
                <a:pPr lvl="1" algn="just">
                  <a:lnSpc>
                    <a:spcPct val="120000"/>
                  </a:lnSpc>
                  <a:buClr>
                    <a:schemeClr val="accent1"/>
                  </a:buClr>
                  <a:buFont typeface="Wingdings" panose="05000000000000000000" pitchFamily="2" charset="2"/>
                  <a:buChar char="Ø"/>
                </a:pPr>
                <a:r>
                  <a:rPr lang="en-GB" sz="2800" b="1" dirty="0">
                    <a:solidFill>
                      <a:schemeClr val="tx1"/>
                    </a:solidFill>
                  </a:rPr>
                  <a:t>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r>
                  <a:rPr lang="en-GB" sz="2800" b="1" dirty="0">
                    <a:solidFill>
                      <a:schemeClr val="tx1"/>
                    </a:solidFill>
                  </a:rPr>
                  <a:t>  </a:t>
                </a:r>
                <a:r>
                  <a:rPr lang="en-GB" sz="2800" dirty="0">
                    <a:solidFill>
                      <a:schemeClr val="tx1"/>
                    </a:solidFill>
                  </a:rPr>
                  <a:t>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endParaRPr lang="en-GB" sz="2800" b="1" dirty="0">
                  <a:solidFill>
                    <a:schemeClr val="tx1"/>
                  </a:solidFill>
                </a:endParaRPr>
              </a:p>
              <a:p>
                <a:pPr lvl="1" algn="just">
                  <a:lnSpc>
                    <a:spcPct val="120000"/>
                  </a:lnSpc>
                </a:pPr>
                <a14:m>
                  <m:oMath xmlns:m="http://schemas.openxmlformats.org/officeDocument/2006/math">
                    <m:sSub>
                      <m:sSubPr>
                        <m:ctrlPr>
                          <a:rPr lang="en-GB" sz="2800" b="1" i="1" smtClean="0">
                            <a:solidFill>
                              <a:schemeClr val="bg2">
                                <a:lumMod val="90000"/>
                              </a:schemeClr>
                            </a:solidFill>
                            <a:latin typeface="Cambria Math" panose="02040503050406030204" pitchFamily="18" charset="0"/>
                          </a:rPr>
                        </m:ctrlPr>
                      </m:sSubPr>
                      <m:e>
                        <m:r>
                          <a:rPr lang="en-GB" sz="2800" b="1" i="1" smtClean="0">
                            <a:solidFill>
                              <a:schemeClr val="bg2">
                                <a:lumMod val="90000"/>
                              </a:schemeClr>
                            </a:solidFill>
                            <a:latin typeface="Cambria Math" panose="02040503050406030204" pitchFamily="18" charset="0"/>
                          </a:rPr>
                          <m:t>𝑱</m:t>
                        </m:r>
                      </m:e>
                      <m: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ub>
                    </m:s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smtClean="0">
                            <a:solidFill>
                              <a:schemeClr val="bg2">
                                <a:lumMod val="90000"/>
                              </a:schemeClr>
                            </a:solidFill>
                            <a:latin typeface="Cambria Math" panose="02040503050406030204" pitchFamily="18" charset="0"/>
                            <a:ea typeface="Cambria Math" panose="02040503050406030204" pitchFamily="18" charset="0"/>
                          </a:rPr>
                        </m:ctrlPr>
                      </m:sSubPr>
                      <m:e>
                        <m:r>
                          <a:rPr lang="en-GB" sz="2800" b="1" i="1" smtClean="0">
                            <a:solidFill>
                              <a:schemeClr val="bg2">
                                <a:lumMod val="90000"/>
                              </a:schemeClr>
                            </a:solidFill>
                            <a:latin typeface="Cambria Math" panose="02040503050406030204" pitchFamily="18" charset="0"/>
                            <a:ea typeface="Cambria Math" panose="02040503050406030204" pitchFamily="18" charset="0"/>
                          </a:rPr>
                          <m:t>𝑱</m:t>
                        </m:r>
                      </m:e>
                      <m: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B2B990CA-B892-0009-37C5-5BB29A99775D}"/>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36CCA5E8-D1F9-BE58-6951-A1DC15191BFE}"/>
              </a:ext>
            </a:extLst>
          </p:cNvPr>
          <p:cNvSpPr>
            <a:spLocks noGrp="1"/>
          </p:cNvSpPr>
          <p:nvPr>
            <p:ph type="sldNum" sz="quarter" idx="12"/>
          </p:nvPr>
        </p:nvSpPr>
        <p:spPr/>
        <p:txBody>
          <a:bodyPr/>
          <a:lstStyle/>
          <a:p>
            <a:fld id="{9378BDA9-E901-4CFA-965B-1BC2748E3398}" type="slidenum">
              <a:rPr lang="it-IT" smtClean="0"/>
              <a:t>11</a:t>
            </a:fld>
            <a:endParaRPr lang="it-IT"/>
          </a:p>
        </p:txBody>
      </p:sp>
    </p:spTree>
    <p:extLst>
      <p:ext uri="{BB962C8B-B14F-4D97-AF65-F5344CB8AC3E}">
        <p14:creationId xmlns:p14="http://schemas.microsoft.com/office/powerpoint/2010/main" val="98788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2E9BE6E9-A168-BFC3-3682-3C4D51B9484C}"/>
                  </a:ext>
                </a:extLst>
              </p:cNvPr>
              <p:cNvSpPr>
                <a:spLocks noGrp="1"/>
              </p:cNvSpPr>
              <p:nvPr>
                <p:ph type="title"/>
              </p:nvPr>
            </p:nvSpPr>
            <p:spPr/>
            <p:txBody>
              <a:bodyPr/>
              <a:lstStyle/>
              <a:p>
                <a:pPr algn="ctr"/>
                <a:r>
                  <a:rPr lang="en-GB" b="1" dirty="0"/>
                  <a:t> </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r>
                  <a:rPr lang="en-GB" sz="4000" dirty="0"/>
                  <a:t>and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endParaRPr lang="it-IT" dirty="0"/>
              </a:p>
            </p:txBody>
          </p:sp>
        </mc:Choice>
        <mc:Fallback xmlns="">
          <p:sp>
            <p:nvSpPr>
              <p:cNvPr id="2" name="Titolo 1">
                <a:extLst>
                  <a:ext uri="{FF2B5EF4-FFF2-40B4-BE49-F238E27FC236}">
                    <a16:creationId xmlns:a16="http://schemas.microsoft.com/office/drawing/2014/main" id="{2E9BE6E9-A168-BFC3-3682-3C4D51B9484C}"/>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1205CB81-3379-DBD5-6CB3-8BD1019012EB}"/>
              </a:ext>
            </a:extLst>
          </p:cNvPr>
          <p:cNvSpPr>
            <a:spLocks noGrp="1"/>
          </p:cNvSpPr>
          <p:nvPr>
            <p:ph type="sldNum" sz="quarter" idx="12"/>
          </p:nvPr>
        </p:nvSpPr>
        <p:spPr/>
        <p:txBody>
          <a:bodyPr/>
          <a:lstStyle/>
          <a:p>
            <a:fld id="{9378BDA9-E901-4CFA-965B-1BC2748E3398}" type="slidenum">
              <a:rPr lang="it-IT" smtClean="0"/>
              <a:t>12</a:t>
            </a:fld>
            <a:endParaRPr lang="it-IT"/>
          </a:p>
        </p:txBody>
      </p:sp>
      <p:grpSp>
        <p:nvGrpSpPr>
          <p:cNvPr id="5" name="Gruppo 4">
            <a:extLst>
              <a:ext uri="{FF2B5EF4-FFF2-40B4-BE49-F238E27FC236}">
                <a16:creationId xmlns:a16="http://schemas.microsoft.com/office/drawing/2014/main" id="{D90ACACE-E8C0-5294-7C51-04DB37ED0E44}"/>
              </a:ext>
            </a:extLst>
          </p:cNvPr>
          <p:cNvGrpSpPr/>
          <p:nvPr/>
        </p:nvGrpSpPr>
        <p:grpSpPr>
          <a:xfrm>
            <a:off x="1474195" y="2257185"/>
            <a:ext cx="2156927" cy="1216549"/>
            <a:chOff x="1031964" y="4255048"/>
            <a:chExt cx="2156927" cy="1216549"/>
          </a:xfrm>
        </p:grpSpPr>
        <p:grpSp>
          <p:nvGrpSpPr>
            <p:cNvPr id="6" name="Gruppo 5">
              <a:extLst>
                <a:ext uri="{FF2B5EF4-FFF2-40B4-BE49-F238E27FC236}">
                  <a16:creationId xmlns:a16="http://schemas.microsoft.com/office/drawing/2014/main" id="{C5FB5028-143E-919F-6747-459C5547AE35}"/>
                </a:ext>
              </a:extLst>
            </p:cNvPr>
            <p:cNvGrpSpPr/>
            <p:nvPr/>
          </p:nvGrpSpPr>
          <p:grpSpPr>
            <a:xfrm>
              <a:off x="1268963" y="4255048"/>
              <a:ext cx="1811382" cy="1216549"/>
              <a:chOff x="1436914" y="3138439"/>
              <a:chExt cx="1811382" cy="1216549"/>
            </a:xfrm>
          </p:grpSpPr>
          <p:cxnSp>
            <p:nvCxnSpPr>
              <p:cNvPr id="15" name="Connettore diritto 14">
                <a:extLst>
                  <a:ext uri="{FF2B5EF4-FFF2-40B4-BE49-F238E27FC236}">
                    <a16:creationId xmlns:a16="http://schemas.microsoft.com/office/drawing/2014/main" id="{A332742E-4069-7355-B691-A445F41711E6}"/>
                  </a:ext>
                </a:extLst>
              </p:cNvPr>
              <p:cNvCxnSpPr>
                <a:cxnSpLocks/>
                <a:endCxn id="24"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EF246217-B474-D42F-BC1F-4D53482A897B}"/>
                  </a:ext>
                </a:extLst>
              </p:cNvPr>
              <p:cNvCxnSpPr>
                <a:cxnSpLocks/>
                <a:endCxn id="23"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Ovale 16">
                <a:extLst>
                  <a:ext uri="{FF2B5EF4-FFF2-40B4-BE49-F238E27FC236}">
                    <a16:creationId xmlns:a16="http://schemas.microsoft.com/office/drawing/2014/main" id="{ACBE94E2-EBD4-0AE2-4567-0E58160C6D3F}"/>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FE5BE46E-6149-2C90-10C2-0018E96FF117}"/>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83E88ED6-F477-212C-D8F5-5CC7936334B7}"/>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4530C713-2D93-8652-1264-D37413E20402}"/>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E3743028-FFEA-D214-2F74-8F9BAFF95751}"/>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AD442671-947D-CB47-97C0-FA9311909EA8}"/>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1AB1009B-DD69-A611-8932-98115C484828}"/>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0A7584EA-485B-C9E1-84A4-FE9191F70EF4}"/>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9" name="Freccia a destra 28">
                <a:extLst>
                  <a:ext uri="{FF2B5EF4-FFF2-40B4-BE49-F238E27FC236}">
                    <a16:creationId xmlns:a16="http://schemas.microsoft.com/office/drawing/2014/main" id="{12794D51-6385-8DBD-C946-4E78FE7989D8}"/>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reccia a destra 29">
                <a:extLst>
                  <a:ext uri="{FF2B5EF4-FFF2-40B4-BE49-F238E27FC236}">
                    <a16:creationId xmlns:a16="http://schemas.microsoft.com/office/drawing/2014/main" id="{8262F044-1714-03EA-D47E-E4D803DAC6F1}"/>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AE6BC751-1C64-2B65-DC3B-CD3169D873E0}"/>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FA42EBDE-AA67-CD45-58C6-3B0E126A5F75}"/>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3FEA7953-5117-3493-A37A-F5F9CF4E52AF}"/>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FB923D8F-12BE-7493-5A6D-F326BB2F9E18}"/>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4E7A2D2A-BCB5-59B5-2AAB-E18BDBA5406F}"/>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B605D410-3434-1106-072C-627B084F6140}"/>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 name="CasellaDiTesto 6">
              <a:extLst>
                <a:ext uri="{FF2B5EF4-FFF2-40B4-BE49-F238E27FC236}">
                  <a16:creationId xmlns:a16="http://schemas.microsoft.com/office/drawing/2014/main" id="{A4D8C8ED-F260-150B-C03C-254E7AC22CA9}"/>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8" name="CasellaDiTesto 7">
              <a:extLst>
                <a:ext uri="{FF2B5EF4-FFF2-40B4-BE49-F238E27FC236}">
                  <a16:creationId xmlns:a16="http://schemas.microsoft.com/office/drawing/2014/main" id="{616E9222-8DAA-97A0-ED11-DB13B7664088}"/>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9" name="CasellaDiTesto 8">
              <a:extLst>
                <a:ext uri="{FF2B5EF4-FFF2-40B4-BE49-F238E27FC236}">
                  <a16:creationId xmlns:a16="http://schemas.microsoft.com/office/drawing/2014/main" id="{DDD3A1B4-06F4-F34B-AFA8-CC1F5DE8BB56}"/>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0" name="CasellaDiTesto 9">
              <a:extLst>
                <a:ext uri="{FF2B5EF4-FFF2-40B4-BE49-F238E27FC236}">
                  <a16:creationId xmlns:a16="http://schemas.microsoft.com/office/drawing/2014/main" id="{67386936-9633-7E5A-7ECE-306676E32063}"/>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1" name="CasellaDiTesto 10">
              <a:extLst>
                <a:ext uri="{FF2B5EF4-FFF2-40B4-BE49-F238E27FC236}">
                  <a16:creationId xmlns:a16="http://schemas.microsoft.com/office/drawing/2014/main" id="{350DCA50-8F64-151E-2306-4C90B4E032B2}"/>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2" name="CasellaDiTesto 11">
              <a:extLst>
                <a:ext uri="{FF2B5EF4-FFF2-40B4-BE49-F238E27FC236}">
                  <a16:creationId xmlns:a16="http://schemas.microsoft.com/office/drawing/2014/main" id="{E43E6358-2235-6ACE-4F80-AE012956D948}"/>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3" name="CasellaDiTesto 12">
              <a:extLst>
                <a:ext uri="{FF2B5EF4-FFF2-40B4-BE49-F238E27FC236}">
                  <a16:creationId xmlns:a16="http://schemas.microsoft.com/office/drawing/2014/main" id="{77997911-4BE6-FBD7-A215-9E40791ACC33}"/>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4" name="CasellaDiTesto 13">
              <a:extLst>
                <a:ext uri="{FF2B5EF4-FFF2-40B4-BE49-F238E27FC236}">
                  <a16:creationId xmlns:a16="http://schemas.microsoft.com/office/drawing/2014/main" id="{9D1B82C8-638A-E1EC-F723-BC1CE276FCA9}"/>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E1F75964-43A4-D8D2-4ACA-E0A51E51484A}"/>
                  </a:ext>
                </a:extLst>
              </p:cNvPr>
              <p:cNvSpPr txBox="1"/>
              <p:nvPr/>
            </p:nvSpPr>
            <p:spPr>
              <a:xfrm>
                <a:off x="5045958" y="2580069"/>
                <a:ext cx="5560709" cy="461665"/>
              </a:xfrm>
              <a:prstGeom prst="rect">
                <a:avLst/>
              </a:prstGeom>
              <a:noFill/>
            </p:spPr>
            <p:txBody>
              <a:bodyPr wrap="square" rtlCol="0">
                <a:spAutoFit/>
              </a:bodyPr>
              <a:lstStyle/>
              <a:p>
                <a14:m>
                  <m:oMath xmlns:m="http://schemas.openxmlformats.org/officeDocument/2006/math">
                    <m:sSub>
                      <m:sSubPr>
                        <m:ctrlPr>
                          <a:rPr lang="en-GB" sz="2400" b="1" i="1" smtClean="0">
                            <a:latin typeface="Cambria Math" panose="02040503050406030204" pitchFamily="18" charset="0"/>
                          </a:rPr>
                        </m:ctrlPr>
                      </m:sSubPr>
                      <m:e>
                        <m:r>
                          <a:rPr lang="en-GB" sz="2400" b="1" i="1">
                            <a:latin typeface="Cambria Math" panose="02040503050406030204" pitchFamily="18" charset="0"/>
                          </a:rPr>
                          <m:t>𝑱</m:t>
                        </m:r>
                      </m:e>
                      <m:sub>
                        <m:r>
                          <a:rPr lang="en-GB" sz="2400" b="1" i="1">
                            <a:latin typeface="Cambria Math" panose="02040503050406030204" pitchFamily="18" charset="0"/>
                            <a:ea typeface="Cambria Math" panose="02040503050406030204" pitchFamily="18" charset="0"/>
                          </a:rPr>
                          <m:t>⊥</m:t>
                        </m:r>
                      </m:sub>
                    </m:sSub>
                    <m:r>
                      <a:rPr lang="en-GB" sz="2400" b="1" i="1">
                        <a:latin typeface="Cambria Math" panose="02040503050406030204" pitchFamily="18" charset="0"/>
                      </a:rPr>
                      <m:t>=</m:t>
                    </m:r>
                    <m:r>
                      <a:rPr lang="en-GB" sz="2400" b="1" i="1">
                        <a:latin typeface="Cambria Math" panose="02040503050406030204" pitchFamily="18" charset="0"/>
                      </a:rPr>
                      <m:t>𝟎</m:t>
                    </m:r>
                  </m:oMath>
                </a14:m>
                <a:r>
                  <a:rPr lang="it-IT" sz="2400" b="1" dirty="0"/>
                  <a:t> : </a:t>
                </a:r>
                <a:r>
                  <a:rPr lang="it-IT" sz="2400" b="1" dirty="0" err="1"/>
                  <a:t>two</a:t>
                </a:r>
                <a:r>
                  <a:rPr lang="it-IT" sz="2400" dirty="0"/>
                  <a:t> </a:t>
                </a:r>
                <a:r>
                  <a:rPr lang="it-IT" sz="2400" b="1" dirty="0" err="1"/>
                  <a:t>independent</a:t>
                </a:r>
                <a:r>
                  <a:rPr lang="it-IT" sz="2400" dirty="0"/>
                  <a:t> linear </a:t>
                </a:r>
                <a:r>
                  <a:rPr lang="it-IT" sz="2400" b="1" dirty="0"/>
                  <a:t>chains</a:t>
                </a:r>
                <a:r>
                  <a:rPr lang="it-IT" sz="2400" dirty="0"/>
                  <a:t> </a:t>
                </a:r>
              </a:p>
            </p:txBody>
          </p:sp>
        </mc:Choice>
        <mc:Fallback xmlns="">
          <p:sp>
            <p:nvSpPr>
              <p:cNvPr id="37" name="CasellaDiTesto 36">
                <a:extLst>
                  <a:ext uri="{FF2B5EF4-FFF2-40B4-BE49-F238E27FC236}">
                    <a16:creationId xmlns:a16="http://schemas.microsoft.com/office/drawing/2014/main" id="{E1F75964-43A4-D8D2-4ACA-E0A51E51484A}"/>
                  </a:ext>
                </a:extLst>
              </p:cNvPr>
              <p:cNvSpPr txBox="1">
                <a:spLocks noRot="1" noChangeAspect="1" noMove="1" noResize="1" noEditPoints="1" noAdjustHandles="1" noChangeArrowheads="1" noChangeShapeType="1" noTextEdit="1"/>
              </p:cNvSpPr>
              <p:nvPr/>
            </p:nvSpPr>
            <p:spPr>
              <a:xfrm>
                <a:off x="5045958" y="2580069"/>
                <a:ext cx="5560709" cy="461665"/>
              </a:xfrm>
              <a:prstGeom prst="rect">
                <a:avLst/>
              </a:prstGeom>
              <a:blipFill>
                <a:blip r:embed="rId4"/>
                <a:stretch>
                  <a:fillRect l="-768" t="-10526" b="-28947"/>
                </a:stretch>
              </a:blipFill>
            </p:spPr>
            <p:txBody>
              <a:bodyPr/>
              <a:lstStyle/>
              <a:p>
                <a:r>
                  <a:rPr lang="it-IT">
                    <a:noFill/>
                  </a:rPr>
                  <a:t> </a:t>
                </a:r>
              </a:p>
            </p:txBody>
          </p:sp>
        </mc:Fallback>
      </mc:AlternateContent>
      <p:grpSp>
        <p:nvGrpSpPr>
          <p:cNvPr id="40" name="Gruppo 39">
            <a:extLst>
              <a:ext uri="{FF2B5EF4-FFF2-40B4-BE49-F238E27FC236}">
                <a16:creationId xmlns:a16="http://schemas.microsoft.com/office/drawing/2014/main" id="{F08F26B8-BD28-37D6-F41C-1A1046D96E4B}"/>
              </a:ext>
            </a:extLst>
          </p:cNvPr>
          <p:cNvGrpSpPr/>
          <p:nvPr/>
        </p:nvGrpSpPr>
        <p:grpSpPr>
          <a:xfrm>
            <a:off x="1365649" y="4364804"/>
            <a:ext cx="2156927" cy="1216549"/>
            <a:chOff x="1031964" y="4255048"/>
            <a:chExt cx="2156927" cy="1216549"/>
          </a:xfrm>
        </p:grpSpPr>
        <p:grpSp>
          <p:nvGrpSpPr>
            <p:cNvPr id="41" name="Gruppo 40">
              <a:extLst>
                <a:ext uri="{FF2B5EF4-FFF2-40B4-BE49-F238E27FC236}">
                  <a16:creationId xmlns:a16="http://schemas.microsoft.com/office/drawing/2014/main" id="{62F3E470-DF76-E869-2D0F-31E6CF9FDA9E}"/>
                </a:ext>
              </a:extLst>
            </p:cNvPr>
            <p:cNvGrpSpPr/>
            <p:nvPr/>
          </p:nvGrpSpPr>
          <p:grpSpPr>
            <a:xfrm>
              <a:off x="1268963" y="4255048"/>
              <a:ext cx="1811382" cy="1216549"/>
              <a:chOff x="1436914" y="3138439"/>
              <a:chExt cx="1811382" cy="1216549"/>
            </a:xfrm>
          </p:grpSpPr>
          <p:sp>
            <p:nvSpPr>
              <p:cNvPr id="52" name="Ovale 51">
                <a:extLst>
                  <a:ext uri="{FF2B5EF4-FFF2-40B4-BE49-F238E27FC236}">
                    <a16:creationId xmlns:a16="http://schemas.microsoft.com/office/drawing/2014/main" id="{6555A3A2-13D8-B5E2-67FC-7C2A9639FDFA}"/>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3" name="Ovale 52">
                <a:extLst>
                  <a:ext uri="{FF2B5EF4-FFF2-40B4-BE49-F238E27FC236}">
                    <a16:creationId xmlns:a16="http://schemas.microsoft.com/office/drawing/2014/main" id="{3C7BFDCC-F7E8-89FF-F9CC-B1112EBC26E2}"/>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4" name="Ovale 53">
                <a:extLst>
                  <a:ext uri="{FF2B5EF4-FFF2-40B4-BE49-F238E27FC236}">
                    <a16:creationId xmlns:a16="http://schemas.microsoft.com/office/drawing/2014/main" id="{7F153E5B-5DDC-46FF-BBB6-7DC1E3B4F4B4}"/>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5" name="Ovale 54">
                <a:extLst>
                  <a:ext uri="{FF2B5EF4-FFF2-40B4-BE49-F238E27FC236}">
                    <a16:creationId xmlns:a16="http://schemas.microsoft.com/office/drawing/2014/main" id="{98790D8C-957A-0A0F-3249-D8FA08621E65}"/>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7E437AF1-AB05-BA1B-5507-40BA184A979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7" name="Ovale 56">
                <a:extLst>
                  <a:ext uri="{FF2B5EF4-FFF2-40B4-BE49-F238E27FC236}">
                    <a16:creationId xmlns:a16="http://schemas.microsoft.com/office/drawing/2014/main" id="{90E2809A-9B03-118D-A067-1EB0B9DA1B94}"/>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8" name="Ovale 57">
                <a:extLst>
                  <a:ext uri="{FF2B5EF4-FFF2-40B4-BE49-F238E27FC236}">
                    <a16:creationId xmlns:a16="http://schemas.microsoft.com/office/drawing/2014/main" id="{6F820931-7F5B-B0C0-A30F-E32762A0D017}"/>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9" name="Ovale 58">
                <a:extLst>
                  <a:ext uri="{FF2B5EF4-FFF2-40B4-BE49-F238E27FC236}">
                    <a16:creationId xmlns:a16="http://schemas.microsoft.com/office/drawing/2014/main" id="{44783BA0-1FA1-43CC-AD5F-FB7BFB0829A6}"/>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0" name="Connettore diritto 59">
                <a:extLst>
                  <a:ext uri="{FF2B5EF4-FFF2-40B4-BE49-F238E27FC236}">
                    <a16:creationId xmlns:a16="http://schemas.microsoft.com/office/drawing/2014/main" id="{F16E9C39-A8DF-C213-73E5-A6CBD66B3AD2}"/>
                  </a:ext>
                </a:extLst>
              </p:cNvPr>
              <p:cNvCxnSpPr>
                <a:stCxn id="53" idx="0"/>
                <a:endCxn id="52"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1" name="Connettore diritto 60">
                <a:extLst>
                  <a:ext uri="{FF2B5EF4-FFF2-40B4-BE49-F238E27FC236}">
                    <a16:creationId xmlns:a16="http://schemas.microsoft.com/office/drawing/2014/main" id="{38153B4E-F795-3065-2FE5-F1D5E422F6BE}"/>
                  </a:ext>
                </a:extLst>
              </p:cNvPr>
              <p:cNvCxnSpPr>
                <a:stCxn id="55" idx="0"/>
                <a:endCxn id="54"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366BCE9F-AFB7-D7D6-1E20-3EF8E022379C}"/>
                  </a:ext>
                </a:extLst>
              </p:cNvPr>
              <p:cNvCxnSpPr>
                <a:stCxn id="57" idx="0"/>
                <a:endCxn id="56"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0FF66FCB-0719-C180-5F46-6FA5B9FE6699}"/>
                  </a:ext>
                </a:extLst>
              </p:cNvPr>
              <p:cNvCxnSpPr>
                <a:stCxn id="59" idx="0"/>
                <a:endCxn id="58"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4" name="Freccia a destra 63">
                <a:extLst>
                  <a:ext uri="{FF2B5EF4-FFF2-40B4-BE49-F238E27FC236}">
                    <a16:creationId xmlns:a16="http://schemas.microsoft.com/office/drawing/2014/main" id="{36294B64-EB95-324B-5DA9-433DF6102C5F}"/>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Freccia a destra 64">
                <a:extLst>
                  <a:ext uri="{FF2B5EF4-FFF2-40B4-BE49-F238E27FC236}">
                    <a16:creationId xmlns:a16="http://schemas.microsoft.com/office/drawing/2014/main" id="{B7371492-2154-D461-DAED-024B69452DFB}"/>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Freccia a destra 65">
                <a:extLst>
                  <a:ext uri="{FF2B5EF4-FFF2-40B4-BE49-F238E27FC236}">
                    <a16:creationId xmlns:a16="http://schemas.microsoft.com/office/drawing/2014/main" id="{CA7B89DF-5662-7798-E87A-1A12FE419E1B}"/>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05C5881C-838F-A289-C8E7-5BFE92805420}"/>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Freccia a destra 67">
                <a:extLst>
                  <a:ext uri="{FF2B5EF4-FFF2-40B4-BE49-F238E27FC236}">
                    <a16:creationId xmlns:a16="http://schemas.microsoft.com/office/drawing/2014/main" id="{65D6B2E7-1EFD-57E7-D30F-7DB006FD765A}"/>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Freccia a destra 68">
                <a:extLst>
                  <a:ext uri="{FF2B5EF4-FFF2-40B4-BE49-F238E27FC236}">
                    <a16:creationId xmlns:a16="http://schemas.microsoft.com/office/drawing/2014/main" id="{6A6FA9EF-5906-ADFE-93C0-7BB9435E530F}"/>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Freccia a destra 69">
                <a:extLst>
                  <a:ext uri="{FF2B5EF4-FFF2-40B4-BE49-F238E27FC236}">
                    <a16:creationId xmlns:a16="http://schemas.microsoft.com/office/drawing/2014/main" id="{207C13AE-DB46-B4E4-F689-B693F27CC4E5}"/>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Freccia a destra 70">
                <a:extLst>
                  <a:ext uri="{FF2B5EF4-FFF2-40B4-BE49-F238E27FC236}">
                    <a16:creationId xmlns:a16="http://schemas.microsoft.com/office/drawing/2014/main" id="{94C85F18-134C-5854-3CAC-53C6EF93CFF2}"/>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 name="CasellaDiTesto 41">
              <a:extLst>
                <a:ext uri="{FF2B5EF4-FFF2-40B4-BE49-F238E27FC236}">
                  <a16:creationId xmlns:a16="http://schemas.microsoft.com/office/drawing/2014/main" id="{EA2663F4-80A6-BABE-8382-28DFD0825760}"/>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3" name="CasellaDiTesto 42">
              <a:extLst>
                <a:ext uri="{FF2B5EF4-FFF2-40B4-BE49-F238E27FC236}">
                  <a16:creationId xmlns:a16="http://schemas.microsoft.com/office/drawing/2014/main" id="{59091FD8-13F2-C05F-A4BD-7D1397AF60ED}"/>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44" name="CasellaDiTesto 43">
              <a:extLst>
                <a:ext uri="{FF2B5EF4-FFF2-40B4-BE49-F238E27FC236}">
                  <a16:creationId xmlns:a16="http://schemas.microsoft.com/office/drawing/2014/main" id="{025E5660-2842-D12F-DB8A-70E214B034D0}"/>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5" name="CasellaDiTesto 44">
              <a:extLst>
                <a:ext uri="{FF2B5EF4-FFF2-40B4-BE49-F238E27FC236}">
                  <a16:creationId xmlns:a16="http://schemas.microsoft.com/office/drawing/2014/main" id="{E2B5D9D6-BFD7-C788-3D09-24EF0A2E14B4}"/>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46" name="CasellaDiTesto 45">
              <a:extLst>
                <a:ext uri="{FF2B5EF4-FFF2-40B4-BE49-F238E27FC236}">
                  <a16:creationId xmlns:a16="http://schemas.microsoft.com/office/drawing/2014/main" id="{4BC75B6A-CA14-A951-9ADB-C3D742995E9C}"/>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7" name="CasellaDiTesto 46">
              <a:extLst>
                <a:ext uri="{FF2B5EF4-FFF2-40B4-BE49-F238E27FC236}">
                  <a16:creationId xmlns:a16="http://schemas.microsoft.com/office/drawing/2014/main" id="{C42FB32B-6EEC-E43C-5DAB-AC05E3C5A7F0}"/>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48" name="CasellaDiTesto 47">
              <a:extLst>
                <a:ext uri="{FF2B5EF4-FFF2-40B4-BE49-F238E27FC236}">
                  <a16:creationId xmlns:a16="http://schemas.microsoft.com/office/drawing/2014/main" id="{A0C3C4F4-05B4-55E6-EFE8-F2CD2AA1CD36}"/>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9" name="CasellaDiTesto 48">
              <a:extLst>
                <a:ext uri="{FF2B5EF4-FFF2-40B4-BE49-F238E27FC236}">
                  <a16:creationId xmlns:a16="http://schemas.microsoft.com/office/drawing/2014/main" id="{D4499815-A926-BDA9-B3E7-A310935B10F7}"/>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xmlns:a14="http://schemas.microsoft.com/office/drawing/2010/main">
        <mc:Choice Requires="a14">
          <p:sp>
            <p:nvSpPr>
              <p:cNvPr id="104" name="CasellaDiTesto 103">
                <a:extLst>
                  <a:ext uri="{FF2B5EF4-FFF2-40B4-BE49-F238E27FC236}">
                    <a16:creationId xmlns:a16="http://schemas.microsoft.com/office/drawing/2014/main" id="{8F86A42A-7235-DE5D-80CD-DC1DCEB9F662}"/>
                  </a:ext>
                </a:extLst>
              </p:cNvPr>
              <p:cNvSpPr txBox="1"/>
              <p:nvPr/>
            </p:nvSpPr>
            <p:spPr>
              <a:xfrm>
                <a:off x="5045958" y="4605693"/>
                <a:ext cx="5560709" cy="496611"/>
              </a:xfrm>
              <a:prstGeom prst="rect">
                <a:avLst/>
              </a:prstGeom>
              <a:noFill/>
            </p:spPr>
            <p:txBody>
              <a:bodyPr wrap="square" rtlCol="0">
                <a:spAutoFit/>
              </a:bodyPr>
              <a:lstStyle/>
              <a:p>
                <a14:m>
                  <m:oMath xmlns:m="http://schemas.openxmlformats.org/officeDocument/2006/math">
                    <m:sSub>
                      <m:sSubPr>
                        <m:ctrlPr>
                          <a:rPr lang="en-GB" sz="2400" b="1" i="1" smtClean="0">
                            <a:latin typeface="Cambria Math" panose="02040503050406030204" pitchFamily="18" charset="0"/>
                          </a:rPr>
                        </m:ctrlPr>
                      </m:sSubPr>
                      <m:e>
                        <m:r>
                          <a:rPr lang="en-GB" sz="2400" b="1" i="1">
                            <a:latin typeface="Cambria Math" panose="02040503050406030204" pitchFamily="18" charset="0"/>
                          </a:rPr>
                          <m:t>𝑱</m:t>
                        </m:r>
                      </m:e>
                      <m:sub>
                        <m:r>
                          <a:rPr lang="en-GB" sz="2400" b="1" i="1">
                            <a:latin typeface="Cambria Math" panose="02040503050406030204" pitchFamily="18" charset="0"/>
                            <a:ea typeface="Cambria Math" panose="02040503050406030204" pitchFamily="18" charset="0"/>
                          </a:rPr>
                          <m:t>⊥</m:t>
                        </m:r>
                      </m:sub>
                    </m:sSub>
                    <m:r>
                      <a:rPr lang="en-GB" sz="2400" b="1" i="1">
                        <a:latin typeface="Cambria Math" panose="02040503050406030204" pitchFamily="18" charset="0"/>
                      </a:rPr>
                      <m:t>=</m:t>
                    </m:r>
                    <m:r>
                      <a:rPr lang="en-GB" sz="2400" b="1" i="1">
                        <a:latin typeface="Cambria Math" panose="02040503050406030204" pitchFamily="18" charset="0"/>
                      </a:rPr>
                      <m:t>𝟎</m:t>
                    </m:r>
                  </m:oMath>
                </a14:m>
                <a:r>
                  <a:rPr lang="it-IT" sz="2400" b="1" dirty="0"/>
                  <a:t> : </a:t>
                </a:r>
                <a14:m>
                  <m:oMath xmlns:m="http://schemas.openxmlformats.org/officeDocument/2006/math">
                    <m:sSub>
                      <m:sSubPr>
                        <m:ctrlPr>
                          <a:rPr lang="it-IT" sz="2400" b="1" i="1" smtClean="0">
                            <a:latin typeface="Cambria Math" panose="02040503050406030204" pitchFamily="18" charset="0"/>
                          </a:rPr>
                        </m:ctrlPr>
                      </m:sSubPr>
                      <m:e>
                        <m:r>
                          <a:rPr lang="en-GB" sz="2400" b="1" i="1" smtClean="0">
                            <a:latin typeface="Cambria Math" panose="02040503050406030204" pitchFamily="18" charset="0"/>
                          </a:rPr>
                          <m:t>𝑵</m:t>
                        </m:r>
                      </m:e>
                      <m:sub>
                        <m:r>
                          <a:rPr lang="en-GB" sz="2400" b="1" i="1" smtClean="0">
                            <a:latin typeface="Cambria Math" panose="02040503050406030204" pitchFamily="18" charset="0"/>
                          </a:rPr>
                          <m:t>𝒓𝒖𝒏𝒈𝒔</m:t>
                        </m:r>
                      </m:sub>
                    </m:sSub>
                  </m:oMath>
                </a14:m>
                <a:r>
                  <a:rPr lang="it-IT" sz="2400" b="1" dirty="0"/>
                  <a:t> </a:t>
                </a:r>
                <a:r>
                  <a:rPr lang="it-IT" sz="2400" b="1" dirty="0" err="1"/>
                  <a:t>uncoupled</a:t>
                </a:r>
                <a:r>
                  <a:rPr lang="it-IT" sz="2400" b="1" dirty="0"/>
                  <a:t> </a:t>
                </a:r>
                <a:r>
                  <a:rPr lang="it-IT" sz="2400" b="1" dirty="0" err="1"/>
                  <a:t>dimers</a:t>
                </a:r>
                <a:r>
                  <a:rPr lang="it-IT" sz="2400" b="1" dirty="0"/>
                  <a:t> </a:t>
                </a:r>
                <a:r>
                  <a:rPr lang="it-IT" sz="2400" dirty="0"/>
                  <a:t> </a:t>
                </a:r>
              </a:p>
            </p:txBody>
          </p:sp>
        </mc:Choice>
        <mc:Fallback xmlns="">
          <p:sp>
            <p:nvSpPr>
              <p:cNvPr id="104" name="CasellaDiTesto 103">
                <a:extLst>
                  <a:ext uri="{FF2B5EF4-FFF2-40B4-BE49-F238E27FC236}">
                    <a16:creationId xmlns:a16="http://schemas.microsoft.com/office/drawing/2014/main" id="{8F86A42A-7235-DE5D-80CD-DC1DCEB9F662}"/>
                  </a:ext>
                </a:extLst>
              </p:cNvPr>
              <p:cNvSpPr txBox="1">
                <a:spLocks noRot="1" noChangeAspect="1" noMove="1" noResize="1" noEditPoints="1" noAdjustHandles="1" noChangeArrowheads="1" noChangeShapeType="1" noTextEdit="1"/>
              </p:cNvSpPr>
              <p:nvPr/>
            </p:nvSpPr>
            <p:spPr>
              <a:xfrm>
                <a:off x="5045958" y="4605693"/>
                <a:ext cx="5560709" cy="496611"/>
              </a:xfrm>
              <a:prstGeom prst="rect">
                <a:avLst/>
              </a:prstGeom>
              <a:blipFill>
                <a:blip r:embed="rId5"/>
                <a:stretch>
                  <a:fillRect l="-768" t="-8642" b="-22222"/>
                </a:stretch>
              </a:blipFill>
            </p:spPr>
            <p:txBody>
              <a:bodyPr/>
              <a:lstStyle/>
              <a:p>
                <a:r>
                  <a:rPr lang="it-IT">
                    <a:noFill/>
                  </a:rPr>
                  <a:t> </a:t>
                </a:r>
              </a:p>
            </p:txBody>
          </p:sp>
        </mc:Fallback>
      </mc:AlternateContent>
    </p:spTree>
    <p:extLst>
      <p:ext uri="{BB962C8B-B14F-4D97-AF65-F5344CB8AC3E}">
        <p14:creationId xmlns:p14="http://schemas.microsoft.com/office/powerpoint/2010/main" val="5078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7A6E4-7DE2-717A-D7E4-06F789E8045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6A982ED-ECF8-24F5-E6C1-95F11BF52E26}"/>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Limit </a:t>
                </a:r>
                <a:r>
                  <a:rPr lang="en-GB" sz="3600" dirty="0"/>
                  <a:t>cases of the </a:t>
                </a:r>
                <a:r>
                  <a:rPr lang="en-GB" sz="3600" b="1" dirty="0"/>
                  <a:t>interacting parameters</a:t>
                </a:r>
              </a:p>
              <a:p>
                <a:pPr lvl="1" algn="just">
                  <a:lnSpc>
                    <a:spcPct val="120000"/>
                  </a:lnSpc>
                </a:pP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gn="just">
                  <a:lnSpc>
                    <a:spcPct val="120000"/>
                  </a:lnSpc>
                  <a:buClr>
                    <a:schemeClr val="accent1"/>
                  </a:buClr>
                  <a:buFont typeface="Wingdings" panose="05000000000000000000" pitchFamily="2" charset="2"/>
                  <a:buChar char="Ø"/>
                </a:pP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ea typeface="Cambria Math" panose="02040503050406030204" pitchFamily="18" charset="0"/>
                      </a:rPr>
                      <m:t>≪</m:t>
                    </m:r>
                    <m:sSub>
                      <m:sSubPr>
                        <m:ctrlPr>
                          <a:rPr lang="en-GB" sz="2800" b="1" i="1">
                            <a:solidFill>
                              <a:schemeClr val="tx1"/>
                            </a:solidFill>
                            <a:latin typeface="Cambria Math" panose="02040503050406030204" pitchFamily="18" charset="0"/>
                            <a:ea typeface="Cambria Math" panose="02040503050406030204" pitchFamily="18" charset="0"/>
                          </a:rPr>
                        </m:ctrlPr>
                      </m:sSubPr>
                      <m:e>
                        <m:r>
                          <a:rPr lang="en-GB" sz="2800" b="1" i="1">
                            <a:solidFill>
                              <a:schemeClr val="tx1"/>
                            </a:solidFill>
                            <a:latin typeface="Cambria Math" panose="02040503050406030204" pitchFamily="18" charset="0"/>
                            <a:ea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oMath>
                </a14:m>
                <a:r>
                  <a:rPr lang="en-GB" sz="2800" b="1" dirty="0">
                    <a:solidFill>
                      <a:schemeClr val="tx1"/>
                    </a:solidFill>
                  </a:rPr>
                  <a:t> :  Effective </a:t>
                </a:r>
                <a:r>
                  <a:rPr lang="en-GB" sz="2800" dirty="0">
                    <a:solidFill>
                      <a:schemeClr val="tx1"/>
                    </a:solidFill>
                  </a:rPr>
                  <a:t>Hamiltonian of hopping </a:t>
                </a:r>
                <a:r>
                  <a:rPr lang="en-GB" sz="2800" b="1" dirty="0">
                    <a:solidFill>
                      <a:schemeClr val="tx1"/>
                    </a:solidFill>
                  </a:rPr>
                  <a:t>bosons</a:t>
                </a:r>
                <a:endParaRPr lang="en-GB" sz="2800" dirty="0"/>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F6A982ED-ECF8-24F5-E6C1-95F11BF52E26}"/>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AA27EC7B-D439-628A-02DD-968D8D7309FD}"/>
              </a:ext>
            </a:extLst>
          </p:cNvPr>
          <p:cNvSpPr>
            <a:spLocks noGrp="1"/>
          </p:cNvSpPr>
          <p:nvPr>
            <p:ph type="sldNum" sz="quarter" idx="12"/>
          </p:nvPr>
        </p:nvSpPr>
        <p:spPr/>
        <p:txBody>
          <a:bodyPr/>
          <a:lstStyle/>
          <a:p>
            <a:fld id="{9378BDA9-E901-4CFA-965B-1BC2748E3398}" type="slidenum">
              <a:rPr lang="it-IT" smtClean="0"/>
              <a:t>13</a:t>
            </a:fld>
            <a:endParaRPr lang="it-IT"/>
          </a:p>
        </p:txBody>
      </p:sp>
    </p:spTree>
    <p:extLst>
      <p:ext uri="{BB962C8B-B14F-4D97-AF65-F5344CB8AC3E}">
        <p14:creationId xmlns:p14="http://schemas.microsoft.com/office/powerpoint/2010/main" val="3815258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394D24AF-FAD7-74A9-F26E-D9A7995805F9}"/>
                  </a:ext>
                </a:extLst>
              </p:cNvPr>
              <p:cNvSpPr>
                <a:spLocks noGrp="1"/>
              </p:cNvSpPr>
              <p:nvPr>
                <p:ph type="title"/>
              </p:nvPr>
            </p:nvSpPr>
            <p:spPr/>
            <p:txBody>
              <a:bodyPr>
                <a:normAutofit fontScale="90000"/>
              </a:bodyPr>
              <a:lstStyle/>
              <a:p>
                <a:pPr lvl="1" algn="just">
                  <a:lnSpc>
                    <a:spcPct val="120000"/>
                  </a:lnSpc>
                  <a:buClr>
                    <a:schemeClr val="accent1"/>
                  </a:buClr>
                </a:pPr>
                <a14:m>
                  <m:oMath xmlns:m="http://schemas.openxmlformats.org/officeDocument/2006/math">
                    <m:sSub>
                      <m:sSubPr>
                        <m:ctrlPr>
                          <a:rPr lang="en-GB" sz="4000" b="1" i="1" smtClean="0">
                            <a:solidFill>
                              <a:schemeClr val="tx1"/>
                            </a:solidFill>
                            <a:latin typeface="Cambria Math" panose="02040503050406030204" pitchFamily="18" charset="0"/>
                          </a:rPr>
                        </m:ctrlPr>
                      </m:sSubPr>
                      <m:e>
                        <m:r>
                          <a:rPr lang="en-GB" sz="4000" b="1" i="1">
                            <a:solidFill>
                              <a:schemeClr val="tx1"/>
                            </a:solidFill>
                            <a:latin typeface="Cambria Math" panose="02040503050406030204" pitchFamily="18" charset="0"/>
                          </a:rPr>
                          <m:t>𝑱</m:t>
                        </m:r>
                      </m:e>
                      <m:sub>
                        <m:r>
                          <a:rPr lang="en-GB" sz="4000" b="1" i="1">
                            <a:solidFill>
                              <a:schemeClr val="tx1"/>
                            </a:solidFill>
                            <a:latin typeface="Cambria Math" panose="02040503050406030204" pitchFamily="18" charset="0"/>
                            <a:ea typeface="Cambria Math" panose="02040503050406030204" pitchFamily="18" charset="0"/>
                          </a:rPr>
                          <m:t>∥</m:t>
                        </m:r>
                      </m:sub>
                    </m:sSub>
                    <m:r>
                      <a:rPr lang="en-GB" sz="4000" b="1" i="1">
                        <a:solidFill>
                          <a:schemeClr val="tx1"/>
                        </a:solidFill>
                        <a:latin typeface="Cambria Math" panose="02040503050406030204" pitchFamily="18" charset="0"/>
                        <a:ea typeface="Cambria Math" panose="02040503050406030204" pitchFamily="18" charset="0"/>
                      </a:rPr>
                      <m:t>≪</m:t>
                    </m:r>
                    <m:sSub>
                      <m:sSubPr>
                        <m:ctrlPr>
                          <a:rPr lang="en-GB" sz="4000" b="1" i="1">
                            <a:solidFill>
                              <a:schemeClr val="tx1"/>
                            </a:solidFill>
                            <a:latin typeface="Cambria Math" panose="02040503050406030204" pitchFamily="18" charset="0"/>
                            <a:ea typeface="Cambria Math" panose="02040503050406030204" pitchFamily="18" charset="0"/>
                          </a:rPr>
                        </m:ctrlPr>
                      </m:sSubPr>
                      <m:e>
                        <m:r>
                          <a:rPr lang="en-GB" sz="4000" b="1" i="1">
                            <a:solidFill>
                              <a:schemeClr val="tx1"/>
                            </a:solidFill>
                            <a:latin typeface="Cambria Math" panose="02040503050406030204" pitchFamily="18" charset="0"/>
                            <a:ea typeface="Cambria Math" panose="02040503050406030204" pitchFamily="18" charset="0"/>
                          </a:rPr>
                          <m:t>𝑱</m:t>
                        </m:r>
                      </m:e>
                      <m:sub>
                        <m:r>
                          <a:rPr lang="en-GB" sz="4000" b="1" i="1">
                            <a:solidFill>
                              <a:schemeClr val="tx1"/>
                            </a:solidFill>
                            <a:latin typeface="Cambria Math" panose="02040503050406030204" pitchFamily="18" charset="0"/>
                            <a:ea typeface="Cambria Math" panose="02040503050406030204" pitchFamily="18" charset="0"/>
                          </a:rPr>
                          <m:t>⊥</m:t>
                        </m:r>
                      </m:sub>
                    </m:sSub>
                  </m:oMath>
                </a14:m>
                <a:r>
                  <a:rPr lang="en-GB" sz="4000" b="1" dirty="0">
                    <a:solidFill>
                      <a:schemeClr val="tx1"/>
                    </a:solidFill>
                  </a:rPr>
                  <a:t>: Effective </a:t>
                </a:r>
                <a:r>
                  <a:rPr lang="en-GB" sz="4000" dirty="0">
                    <a:solidFill>
                      <a:schemeClr val="tx1"/>
                    </a:solidFill>
                  </a:rPr>
                  <a:t>Hamiltonian of hopping </a:t>
                </a:r>
                <a:r>
                  <a:rPr lang="en-GB" sz="4000" b="1" dirty="0">
                    <a:solidFill>
                      <a:schemeClr val="tx1"/>
                    </a:solidFill>
                  </a:rPr>
                  <a:t>bosons</a:t>
                </a:r>
                <a:endParaRPr lang="en-GB" sz="4000" dirty="0"/>
              </a:p>
            </p:txBody>
          </p:sp>
        </mc:Choice>
        <mc:Fallback xmlns="">
          <p:sp>
            <p:nvSpPr>
              <p:cNvPr id="2" name="Titolo 1">
                <a:extLst>
                  <a:ext uri="{FF2B5EF4-FFF2-40B4-BE49-F238E27FC236}">
                    <a16:creationId xmlns:a16="http://schemas.microsoft.com/office/drawing/2014/main" id="{394D24AF-FAD7-74A9-F26E-D9A7995805F9}"/>
                  </a:ext>
                </a:extLst>
              </p:cNvPr>
              <p:cNvSpPr>
                <a:spLocks noGrp="1" noRot="1" noChangeAspect="1" noMove="1" noResize="1" noEditPoints="1" noAdjustHandles="1" noChangeArrowheads="1" noChangeShapeType="1" noTextEdit="1"/>
              </p:cNvSpPr>
              <p:nvPr>
                <p:ph type="title"/>
              </p:nvPr>
            </p:nvSpPr>
            <p:spPr>
              <a:blipFill>
                <a:blip r:embed="rId3"/>
                <a:stretch>
                  <a:fillRect r="-696"/>
                </a:stretch>
              </a:blipFill>
            </p:spPr>
            <p:txBody>
              <a:bodyPr/>
              <a:lstStyle/>
              <a:p>
                <a:r>
                  <a:rPr lang="it-IT">
                    <a:noFill/>
                  </a:rPr>
                  <a:t> </a:t>
                </a:r>
              </a:p>
            </p:txBody>
          </p:sp>
        </mc:Fallback>
      </mc:AlternateContent>
      <p:pic>
        <p:nvPicPr>
          <p:cNvPr id="6" name="Segnaposto contenuto 5">
            <a:extLst>
              <a:ext uri="{FF2B5EF4-FFF2-40B4-BE49-F238E27FC236}">
                <a16:creationId xmlns:a16="http://schemas.microsoft.com/office/drawing/2014/main" id="{07A2A4B4-D1F0-1997-B606-D11A750606C9}"/>
              </a:ext>
            </a:extLst>
          </p:cNvPr>
          <p:cNvPicPr>
            <a:picLocks noGrp="1" noChangeAspect="1"/>
          </p:cNvPicPr>
          <p:nvPr>
            <p:ph idx="1"/>
          </p:nvPr>
        </p:nvPicPr>
        <p:blipFill>
          <a:blip r:embed="rId4"/>
          <a:srcRect t="73946"/>
          <a:stretch>
            <a:fillRect/>
          </a:stretch>
        </p:blipFill>
        <p:spPr>
          <a:xfrm>
            <a:off x="732962" y="4094096"/>
            <a:ext cx="4680000" cy="419524"/>
          </a:xfrm>
        </p:spPr>
      </p:pic>
      <p:sp>
        <p:nvSpPr>
          <p:cNvPr id="4" name="Segnaposto numero diapositiva 3">
            <a:extLst>
              <a:ext uri="{FF2B5EF4-FFF2-40B4-BE49-F238E27FC236}">
                <a16:creationId xmlns:a16="http://schemas.microsoft.com/office/drawing/2014/main" id="{2C7FFF61-EC67-34C6-BB4F-74349A5A4216}"/>
              </a:ext>
            </a:extLst>
          </p:cNvPr>
          <p:cNvSpPr>
            <a:spLocks noGrp="1"/>
          </p:cNvSpPr>
          <p:nvPr>
            <p:ph type="sldNum" sz="quarter" idx="12"/>
          </p:nvPr>
        </p:nvSpPr>
        <p:spPr/>
        <p:txBody>
          <a:bodyPr/>
          <a:lstStyle/>
          <a:p>
            <a:fld id="{9378BDA9-E901-4CFA-965B-1BC2748E3398}" type="slidenum">
              <a:rPr lang="it-IT" smtClean="0"/>
              <a:t>14</a:t>
            </a:fld>
            <a:endParaRPr lang="it-IT"/>
          </a:p>
        </p:txBody>
      </p:sp>
      <p:pic>
        <p:nvPicPr>
          <p:cNvPr id="8" name="Immagine 7">
            <a:extLst>
              <a:ext uri="{FF2B5EF4-FFF2-40B4-BE49-F238E27FC236}">
                <a16:creationId xmlns:a16="http://schemas.microsoft.com/office/drawing/2014/main" id="{4969F6A1-7E6E-25DB-0AA8-271937E5F108}"/>
              </a:ext>
            </a:extLst>
          </p:cNvPr>
          <p:cNvPicPr>
            <a:picLocks noChangeAspect="1"/>
          </p:cNvPicPr>
          <p:nvPr/>
        </p:nvPicPr>
        <p:blipFill>
          <a:blip r:embed="rId5"/>
          <a:stretch>
            <a:fillRect/>
          </a:stretch>
        </p:blipFill>
        <p:spPr>
          <a:xfrm>
            <a:off x="6413990" y="2779213"/>
            <a:ext cx="4536000" cy="1530034"/>
          </a:xfrm>
          <a:prstGeom prst="rect">
            <a:avLst/>
          </a:prstGeom>
        </p:spPr>
      </p:pic>
      <p:sp>
        <p:nvSpPr>
          <p:cNvPr id="12" name="CasellaDiTesto 11">
            <a:extLst>
              <a:ext uri="{FF2B5EF4-FFF2-40B4-BE49-F238E27FC236}">
                <a16:creationId xmlns:a16="http://schemas.microsoft.com/office/drawing/2014/main" id="{CC9683AE-CA8E-C4C4-F69E-E7EF66FD6BF6}"/>
              </a:ext>
            </a:extLst>
          </p:cNvPr>
          <p:cNvSpPr txBox="1"/>
          <p:nvPr/>
        </p:nvSpPr>
        <p:spPr>
          <a:xfrm>
            <a:off x="9179868" y="4419738"/>
            <a:ext cx="2173932" cy="246221"/>
          </a:xfrm>
          <a:prstGeom prst="rect">
            <a:avLst/>
          </a:prstGeom>
          <a:noFill/>
        </p:spPr>
        <p:txBody>
          <a:bodyPr wrap="square" rtlCol="0">
            <a:spAutoFit/>
          </a:bodyPr>
          <a:lstStyle/>
          <a:p>
            <a:r>
              <a:rPr lang="it-IT" sz="1000" dirty="0"/>
              <a:t>Credits: Gary </a:t>
            </a:r>
            <a:r>
              <a:rPr lang="it-IT" sz="1000" dirty="0" err="1"/>
              <a:t>Shmiedinghoff</a:t>
            </a:r>
            <a:r>
              <a:rPr lang="it-IT" sz="1000" dirty="0"/>
              <a:t> &amp; </a:t>
            </a:r>
            <a:r>
              <a:rPr lang="it-IT" sz="1000" dirty="0" err="1"/>
              <a:t>all</a:t>
            </a:r>
            <a:endParaRPr lang="it-IT" sz="1000" dirty="0"/>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FDA1E31C-63A5-DCB3-04A2-0E2463441002}"/>
                  </a:ext>
                </a:extLst>
              </p:cNvPr>
              <p:cNvSpPr txBox="1"/>
              <p:nvPr/>
            </p:nvSpPr>
            <p:spPr>
              <a:xfrm>
                <a:off x="6881843" y="5022673"/>
                <a:ext cx="4068147" cy="923330"/>
              </a:xfrm>
              <a:prstGeom prst="rect">
                <a:avLst/>
              </a:prstGeom>
              <a:noFill/>
            </p:spPr>
            <p:txBody>
              <a:bodyPr wrap="square" rtlCol="0">
                <a:spAutoFit/>
              </a:bodyPr>
              <a:lstStyle/>
              <a:p>
                <a:r>
                  <a:rPr lang="en-GB" dirty="0"/>
                  <a:t>For</a:t>
                </a:r>
                <a:r>
                  <a:rPr lang="en-GB" b="1" dirty="0"/>
                  <a:t>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𝑱</m:t>
                        </m:r>
                      </m:e>
                      <m:sub>
                        <m:r>
                          <a:rPr lang="en-GB"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r>
                      <a:rPr lang="en-GB" b="1" i="1" smtClean="0">
                        <a:latin typeface="Cambria Math" panose="02040503050406030204" pitchFamily="18" charset="0"/>
                      </a:rPr>
                      <m:t>𝟎</m:t>
                    </m:r>
                  </m:oMath>
                </a14:m>
                <a:r>
                  <a:rPr lang="en-GB" dirty="0"/>
                  <a:t>, the </a:t>
                </a:r>
                <a:r>
                  <a:rPr lang="en-GB" b="1" dirty="0"/>
                  <a:t>excitations</a:t>
                </a:r>
                <a:r>
                  <a:rPr lang="en-GB" dirty="0"/>
                  <a:t> are </a:t>
                </a:r>
                <a:r>
                  <a:rPr lang="en-GB" b="1" dirty="0"/>
                  <a:t>local </a:t>
                </a:r>
                <a:r>
                  <a:rPr lang="en-GB" b="1" i="1" dirty="0"/>
                  <a:t>S</a:t>
                </a:r>
                <a:r>
                  <a:rPr lang="en-GB" b="1" dirty="0"/>
                  <a:t> = 1 triplets</a:t>
                </a:r>
                <a:r>
                  <a:rPr lang="en-GB" dirty="0"/>
                  <a:t> above the </a:t>
                </a:r>
                <a:r>
                  <a:rPr lang="en-GB" i="1" dirty="0"/>
                  <a:t>S</a:t>
                </a:r>
                <a:r>
                  <a:rPr lang="en-GB" dirty="0"/>
                  <a:t> = 0 singlet ground state.</a:t>
                </a:r>
                <a:endParaRPr lang="it-IT" dirty="0"/>
              </a:p>
            </p:txBody>
          </p:sp>
        </mc:Choice>
        <mc:Fallback xmlns="">
          <p:sp>
            <p:nvSpPr>
              <p:cNvPr id="13" name="CasellaDiTesto 12">
                <a:extLst>
                  <a:ext uri="{FF2B5EF4-FFF2-40B4-BE49-F238E27FC236}">
                    <a16:creationId xmlns:a16="http://schemas.microsoft.com/office/drawing/2014/main" id="{FDA1E31C-63A5-DCB3-04A2-0E2463441002}"/>
                  </a:ext>
                </a:extLst>
              </p:cNvPr>
              <p:cNvSpPr txBox="1">
                <a:spLocks noRot="1" noChangeAspect="1" noMove="1" noResize="1" noEditPoints="1" noAdjustHandles="1" noChangeArrowheads="1" noChangeShapeType="1" noTextEdit="1"/>
              </p:cNvSpPr>
              <p:nvPr/>
            </p:nvSpPr>
            <p:spPr>
              <a:xfrm>
                <a:off x="6881843" y="5022673"/>
                <a:ext cx="4068147" cy="923330"/>
              </a:xfrm>
              <a:prstGeom prst="rect">
                <a:avLst/>
              </a:prstGeom>
              <a:blipFill>
                <a:blip r:embed="rId6"/>
                <a:stretch>
                  <a:fillRect l="-1349" t="-3311" r="-300" b="-10596"/>
                </a:stretch>
              </a:blipFill>
            </p:spPr>
            <p:txBody>
              <a:bodyPr/>
              <a:lstStyle/>
              <a:p>
                <a:r>
                  <a:rPr lang="it-IT">
                    <a:noFill/>
                  </a:rPr>
                  <a:t> </a:t>
                </a:r>
              </a:p>
            </p:txBody>
          </p:sp>
        </mc:Fallback>
      </mc:AlternateContent>
      <p:grpSp>
        <p:nvGrpSpPr>
          <p:cNvPr id="79" name="Gruppo 78">
            <a:extLst>
              <a:ext uri="{FF2B5EF4-FFF2-40B4-BE49-F238E27FC236}">
                <a16:creationId xmlns:a16="http://schemas.microsoft.com/office/drawing/2014/main" id="{1D4B6B9B-CA70-C3E7-690C-82B394B69677}"/>
              </a:ext>
            </a:extLst>
          </p:cNvPr>
          <p:cNvGrpSpPr/>
          <p:nvPr/>
        </p:nvGrpSpPr>
        <p:grpSpPr>
          <a:xfrm>
            <a:off x="1298772" y="2919723"/>
            <a:ext cx="3661501" cy="1073490"/>
            <a:chOff x="2204635" y="2329093"/>
            <a:chExt cx="3661501" cy="1073490"/>
          </a:xfrm>
        </p:grpSpPr>
        <p:sp>
          <p:nvSpPr>
            <p:cNvPr id="25" name="Ovale 24">
              <a:extLst>
                <a:ext uri="{FF2B5EF4-FFF2-40B4-BE49-F238E27FC236}">
                  <a16:creationId xmlns:a16="http://schemas.microsoft.com/office/drawing/2014/main" id="{B26E3754-FD67-1764-BBCC-756765872422}"/>
                </a:ext>
              </a:extLst>
            </p:cNvPr>
            <p:cNvSpPr/>
            <p:nvPr/>
          </p:nvSpPr>
          <p:spPr>
            <a:xfrm>
              <a:off x="2441634" y="3038163"/>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2EEC34C8-2FB3-F13E-A148-5DA4BE1BC0EF}"/>
                </a:ext>
              </a:extLst>
            </p:cNvPr>
            <p:cNvSpPr/>
            <p:nvPr/>
          </p:nvSpPr>
          <p:spPr>
            <a:xfrm>
              <a:off x="2441634"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7" name="Ovale 26">
              <a:extLst>
                <a:ext uri="{FF2B5EF4-FFF2-40B4-BE49-F238E27FC236}">
                  <a16:creationId xmlns:a16="http://schemas.microsoft.com/office/drawing/2014/main" id="{2BA608B6-904D-C3A8-FCEA-5B88ED585D6B}"/>
                </a:ext>
              </a:extLst>
            </p:cNvPr>
            <p:cNvSpPr/>
            <p:nvPr/>
          </p:nvSpPr>
          <p:spPr>
            <a:xfrm>
              <a:off x="2995251"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8" name="Ovale 27">
              <a:extLst>
                <a:ext uri="{FF2B5EF4-FFF2-40B4-BE49-F238E27FC236}">
                  <a16:creationId xmlns:a16="http://schemas.microsoft.com/office/drawing/2014/main" id="{EBC1AEEF-C583-23EC-E3C7-3F34C012F677}"/>
                </a:ext>
              </a:extLst>
            </p:cNvPr>
            <p:cNvSpPr/>
            <p:nvPr/>
          </p:nvSpPr>
          <p:spPr>
            <a:xfrm>
              <a:off x="2995251"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9" name="Ovale 28">
              <a:extLst>
                <a:ext uri="{FF2B5EF4-FFF2-40B4-BE49-F238E27FC236}">
                  <a16:creationId xmlns:a16="http://schemas.microsoft.com/office/drawing/2014/main" id="{B2453B78-CA4F-DCF1-B566-967FC72089A3}"/>
                </a:ext>
              </a:extLst>
            </p:cNvPr>
            <p:cNvSpPr/>
            <p:nvPr/>
          </p:nvSpPr>
          <p:spPr>
            <a:xfrm>
              <a:off x="3548868"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0" name="Ovale 29">
              <a:extLst>
                <a:ext uri="{FF2B5EF4-FFF2-40B4-BE49-F238E27FC236}">
                  <a16:creationId xmlns:a16="http://schemas.microsoft.com/office/drawing/2014/main" id="{13625F8D-82FE-8DF4-F184-A29822E0927F}"/>
                </a:ext>
              </a:extLst>
            </p:cNvPr>
            <p:cNvSpPr/>
            <p:nvPr/>
          </p:nvSpPr>
          <p:spPr>
            <a:xfrm>
              <a:off x="3548868"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33" name="Connettore diritto 32">
              <a:extLst>
                <a:ext uri="{FF2B5EF4-FFF2-40B4-BE49-F238E27FC236}">
                  <a16:creationId xmlns:a16="http://schemas.microsoft.com/office/drawing/2014/main" id="{58C857E0-05F6-F85C-AA56-9F7E258D4D2C}"/>
                </a:ext>
              </a:extLst>
            </p:cNvPr>
            <p:cNvCxnSpPr>
              <a:stCxn id="26" idx="0"/>
              <a:endCxn id="25" idx="4"/>
            </p:cNvCxnSpPr>
            <p:nvPr/>
          </p:nvCxnSpPr>
          <p:spPr>
            <a:xfrm>
              <a:off x="2513634" y="2527967"/>
              <a:ext cx="0" cy="6337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32BBC1ED-07F2-8D80-B0A3-FC8773863B7C}"/>
                </a:ext>
              </a:extLst>
            </p:cNvPr>
            <p:cNvCxnSpPr>
              <a:stCxn id="28" idx="0"/>
              <a:endCxn id="27" idx="4"/>
            </p:cNvCxnSpPr>
            <p:nvPr/>
          </p:nvCxnSpPr>
          <p:spPr>
            <a:xfrm>
              <a:off x="3067251"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170F2852-8F61-2ED1-FF68-CB06F16DC5CE}"/>
                </a:ext>
              </a:extLst>
            </p:cNvPr>
            <p:cNvCxnSpPr>
              <a:stCxn id="30" idx="0"/>
              <a:endCxn id="29" idx="4"/>
            </p:cNvCxnSpPr>
            <p:nvPr/>
          </p:nvCxnSpPr>
          <p:spPr>
            <a:xfrm>
              <a:off x="3620868"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8" name="Freccia a destra 37">
              <a:extLst>
                <a:ext uri="{FF2B5EF4-FFF2-40B4-BE49-F238E27FC236}">
                  <a16:creationId xmlns:a16="http://schemas.microsoft.com/office/drawing/2014/main" id="{25208071-D208-23F4-107B-39E831BA354E}"/>
                </a:ext>
              </a:extLst>
            </p:cNvPr>
            <p:cNvSpPr/>
            <p:nvPr/>
          </p:nvSpPr>
          <p:spPr>
            <a:xfrm rot="16200000">
              <a:off x="2334955" y="2453770"/>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Freccia a destra 38">
              <a:extLst>
                <a:ext uri="{FF2B5EF4-FFF2-40B4-BE49-F238E27FC236}">
                  <a16:creationId xmlns:a16="http://schemas.microsoft.com/office/drawing/2014/main" id="{F7EB896E-A84B-6FB5-2025-C91C83EE391E}"/>
                </a:ext>
              </a:extLst>
            </p:cNvPr>
            <p:cNvSpPr/>
            <p:nvPr/>
          </p:nvSpPr>
          <p:spPr>
            <a:xfrm rot="16200000">
              <a:off x="2881887" y="30866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Freccia a destra 39">
              <a:extLst>
                <a:ext uri="{FF2B5EF4-FFF2-40B4-BE49-F238E27FC236}">
                  <a16:creationId xmlns:a16="http://schemas.microsoft.com/office/drawing/2014/main" id="{85C90EE9-C4E5-082F-4E72-B7FD65FDCEFC}"/>
                </a:ext>
              </a:extLst>
            </p:cNvPr>
            <p:cNvSpPr/>
            <p:nvPr/>
          </p:nvSpPr>
          <p:spPr>
            <a:xfrm rot="16200000">
              <a:off x="3435504"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Freccia a destra 41">
              <a:extLst>
                <a:ext uri="{FF2B5EF4-FFF2-40B4-BE49-F238E27FC236}">
                  <a16:creationId xmlns:a16="http://schemas.microsoft.com/office/drawing/2014/main" id="{DEFB20E2-179A-7213-2C3C-50186C05E07A}"/>
                </a:ext>
              </a:extLst>
            </p:cNvPr>
            <p:cNvSpPr/>
            <p:nvPr/>
          </p:nvSpPr>
          <p:spPr>
            <a:xfrm rot="5400000">
              <a:off x="2328270"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reccia a destra 42">
              <a:extLst>
                <a:ext uri="{FF2B5EF4-FFF2-40B4-BE49-F238E27FC236}">
                  <a16:creationId xmlns:a16="http://schemas.microsoft.com/office/drawing/2014/main" id="{A059331F-98FF-D2CD-D056-6D8F949D5B29}"/>
                </a:ext>
              </a:extLst>
            </p:cNvPr>
            <p:cNvSpPr/>
            <p:nvPr/>
          </p:nvSpPr>
          <p:spPr>
            <a:xfrm rot="5400000">
              <a:off x="3435504" y="3117560"/>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2808001E-7B5A-224F-0E16-956DACFA32A4}"/>
                </a:ext>
              </a:extLst>
            </p:cNvPr>
            <p:cNvSpPr txBox="1"/>
            <p:nvPr/>
          </p:nvSpPr>
          <p:spPr>
            <a:xfrm>
              <a:off x="2219095" y="3040955"/>
              <a:ext cx="438539" cy="290535"/>
            </a:xfrm>
            <a:prstGeom prst="rect">
              <a:avLst/>
            </a:prstGeom>
            <a:noFill/>
          </p:spPr>
          <p:txBody>
            <a:bodyPr wrap="square" rtlCol="0">
              <a:spAutoFit/>
            </a:bodyPr>
            <a:lstStyle/>
            <a:p>
              <a:r>
                <a:rPr lang="it-IT" sz="1600" dirty="0"/>
                <a:t>0</a:t>
              </a:r>
            </a:p>
          </p:txBody>
        </p:sp>
        <p:sp>
          <p:nvSpPr>
            <p:cNvPr id="18" name="CasellaDiTesto 17">
              <a:extLst>
                <a:ext uri="{FF2B5EF4-FFF2-40B4-BE49-F238E27FC236}">
                  <a16:creationId xmlns:a16="http://schemas.microsoft.com/office/drawing/2014/main" id="{69390537-85A6-9BB1-46BB-905496078DAB}"/>
                </a:ext>
              </a:extLst>
            </p:cNvPr>
            <p:cNvSpPr txBox="1"/>
            <p:nvPr/>
          </p:nvSpPr>
          <p:spPr>
            <a:xfrm>
              <a:off x="2204635" y="2445082"/>
              <a:ext cx="438539" cy="290535"/>
            </a:xfrm>
            <a:prstGeom prst="rect">
              <a:avLst/>
            </a:prstGeom>
            <a:noFill/>
          </p:spPr>
          <p:txBody>
            <a:bodyPr wrap="square" rtlCol="0">
              <a:spAutoFit/>
            </a:bodyPr>
            <a:lstStyle/>
            <a:p>
              <a:r>
                <a:rPr lang="it-IT" sz="1600" dirty="0"/>
                <a:t>1</a:t>
              </a:r>
            </a:p>
          </p:txBody>
        </p:sp>
        <p:sp>
          <p:nvSpPr>
            <p:cNvPr id="19" name="CasellaDiTesto 18">
              <a:extLst>
                <a:ext uri="{FF2B5EF4-FFF2-40B4-BE49-F238E27FC236}">
                  <a16:creationId xmlns:a16="http://schemas.microsoft.com/office/drawing/2014/main" id="{05E848D9-6EB6-F8D8-5233-3CCC42DF93ED}"/>
                </a:ext>
              </a:extLst>
            </p:cNvPr>
            <p:cNvSpPr txBox="1"/>
            <p:nvPr/>
          </p:nvSpPr>
          <p:spPr>
            <a:xfrm>
              <a:off x="2782512" y="3053495"/>
              <a:ext cx="438539" cy="290535"/>
            </a:xfrm>
            <a:prstGeom prst="rect">
              <a:avLst/>
            </a:prstGeom>
            <a:noFill/>
          </p:spPr>
          <p:txBody>
            <a:bodyPr wrap="square" rtlCol="0">
              <a:spAutoFit/>
            </a:bodyPr>
            <a:lstStyle/>
            <a:p>
              <a:r>
                <a:rPr lang="it-IT" sz="1600" dirty="0"/>
                <a:t>2</a:t>
              </a:r>
            </a:p>
          </p:txBody>
        </p:sp>
        <p:sp>
          <p:nvSpPr>
            <p:cNvPr id="20" name="CasellaDiTesto 19">
              <a:extLst>
                <a:ext uri="{FF2B5EF4-FFF2-40B4-BE49-F238E27FC236}">
                  <a16:creationId xmlns:a16="http://schemas.microsoft.com/office/drawing/2014/main" id="{39098809-A0BA-0F9C-C7EF-9C5B9B6A2A27}"/>
                </a:ext>
              </a:extLst>
            </p:cNvPr>
            <p:cNvSpPr txBox="1"/>
            <p:nvPr/>
          </p:nvSpPr>
          <p:spPr>
            <a:xfrm>
              <a:off x="2801405" y="2376621"/>
              <a:ext cx="438539" cy="290535"/>
            </a:xfrm>
            <a:prstGeom prst="rect">
              <a:avLst/>
            </a:prstGeom>
            <a:noFill/>
          </p:spPr>
          <p:txBody>
            <a:bodyPr wrap="square" rtlCol="0">
              <a:spAutoFit/>
            </a:bodyPr>
            <a:lstStyle/>
            <a:p>
              <a:r>
                <a:rPr lang="it-IT" sz="1600" dirty="0"/>
                <a:t>3</a:t>
              </a:r>
            </a:p>
          </p:txBody>
        </p:sp>
        <p:sp>
          <p:nvSpPr>
            <p:cNvPr id="21" name="CasellaDiTesto 20">
              <a:extLst>
                <a:ext uri="{FF2B5EF4-FFF2-40B4-BE49-F238E27FC236}">
                  <a16:creationId xmlns:a16="http://schemas.microsoft.com/office/drawing/2014/main" id="{A5DD7F0B-14D4-4F8D-60DE-508DA2FAFBA9}"/>
                </a:ext>
              </a:extLst>
            </p:cNvPr>
            <p:cNvSpPr txBox="1"/>
            <p:nvPr/>
          </p:nvSpPr>
          <p:spPr>
            <a:xfrm>
              <a:off x="3344059" y="3053495"/>
              <a:ext cx="438539" cy="290535"/>
            </a:xfrm>
            <a:prstGeom prst="rect">
              <a:avLst/>
            </a:prstGeom>
            <a:noFill/>
          </p:spPr>
          <p:txBody>
            <a:bodyPr wrap="square" rtlCol="0">
              <a:spAutoFit/>
            </a:bodyPr>
            <a:lstStyle/>
            <a:p>
              <a:r>
                <a:rPr lang="it-IT" sz="1600" dirty="0"/>
                <a:t>4</a:t>
              </a:r>
            </a:p>
          </p:txBody>
        </p:sp>
        <p:sp>
          <p:nvSpPr>
            <p:cNvPr id="22" name="CasellaDiTesto 21">
              <a:extLst>
                <a:ext uri="{FF2B5EF4-FFF2-40B4-BE49-F238E27FC236}">
                  <a16:creationId xmlns:a16="http://schemas.microsoft.com/office/drawing/2014/main" id="{EA9C8276-4D5A-A1F6-5178-960D07B3A419}"/>
                </a:ext>
              </a:extLst>
            </p:cNvPr>
            <p:cNvSpPr txBox="1"/>
            <p:nvPr/>
          </p:nvSpPr>
          <p:spPr>
            <a:xfrm>
              <a:off x="3355021" y="2361008"/>
              <a:ext cx="438539" cy="290535"/>
            </a:xfrm>
            <a:prstGeom prst="rect">
              <a:avLst/>
            </a:prstGeom>
            <a:noFill/>
          </p:spPr>
          <p:txBody>
            <a:bodyPr wrap="square" rtlCol="0">
              <a:spAutoFit/>
            </a:bodyPr>
            <a:lstStyle/>
            <a:p>
              <a:r>
                <a:rPr lang="it-IT" sz="1600" dirty="0"/>
                <a:t>5</a:t>
              </a:r>
            </a:p>
          </p:txBody>
        </p:sp>
        <p:grpSp>
          <p:nvGrpSpPr>
            <p:cNvPr id="53" name="Gruppo 52">
              <a:extLst>
                <a:ext uri="{FF2B5EF4-FFF2-40B4-BE49-F238E27FC236}">
                  <a16:creationId xmlns:a16="http://schemas.microsoft.com/office/drawing/2014/main" id="{5F79A57C-E8EC-7FC3-56DA-5FCDC65DAF39}"/>
                </a:ext>
              </a:extLst>
            </p:cNvPr>
            <p:cNvGrpSpPr/>
            <p:nvPr/>
          </p:nvGrpSpPr>
          <p:grpSpPr>
            <a:xfrm>
              <a:off x="5413268" y="2345180"/>
              <a:ext cx="452868" cy="1057403"/>
              <a:chOff x="3800148" y="2327002"/>
              <a:chExt cx="452868" cy="1057403"/>
            </a:xfrm>
          </p:grpSpPr>
          <p:sp>
            <p:nvSpPr>
              <p:cNvPr id="31" name="Ovale 30">
                <a:extLst>
                  <a:ext uri="{FF2B5EF4-FFF2-40B4-BE49-F238E27FC236}">
                    <a16:creationId xmlns:a16="http://schemas.microsoft.com/office/drawing/2014/main" id="{084B7114-B1CC-9B4D-CB45-D2DD2C91A920}"/>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2" name="Ovale 31">
                <a:extLst>
                  <a:ext uri="{FF2B5EF4-FFF2-40B4-BE49-F238E27FC236}">
                    <a16:creationId xmlns:a16="http://schemas.microsoft.com/office/drawing/2014/main" id="{7FF44910-0937-69D3-D10D-4C5F327FBA8E}"/>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36" name="Connettore diritto 35">
                <a:extLst>
                  <a:ext uri="{FF2B5EF4-FFF2-40B4-BE49-F238E27FC236}">
                    <a16:creationId xmlns:a16="http://schemas.microsoft.com/office/drawing/2014/main" id="{5026C1A4-2BC1-34D6-DC88-F302DBFFF3AC}"/>
                  </a:ext>
                </a:extLst>
              </p:cNvPr>
              <p:cNvCxnSpPr>
                <a:stCxn id="32" idx="0"/>
                <a:endCxn id="31"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7" name="Freccia a destra 36">
                <a:extLst>
                  <a:ext uri="{FF2B5EF4-FFF2-40B4-BE49-F238E27FC236}">
                    <a16:creationId xmlns:a16="http://schemas.microsoft.com/office/drawing/2014/main" id="{D6B9D8D7-00F1-03F2-8419-20C37EB309DA}"/>
                  </a:ext>
                </a:extLst>
              </p:cNvPr>
              <p:cNvSpPr/>
              <p:nvPr/>
            </p:nvSpPr>
            <p:spPr>
              <a:xfrm rot="16200000">
                <a:off x="3989120"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Freccia a destra 43">
                <a:extLst>
                  <a:ext uri="{FF2B5EF4-FFF2-40B4-BE49-F238E27FC236}">
                    <a16:creationId xmlns:a16="http://schemas.microsoft.com/office/drawing/2014/main" id="{C6923FF5-E57C-3FCD-1947-9AB98F720D99}"/>
                  </a:ext>
                </a:extLst>
              </p:cNvPr>
              <p:cNvSpPr/>
              <p:nvPr/>
            </p:nvSpPr>
            <p:spPr>
              <a:xfrm rot="5400000">
                <a:off x="3995652"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F3026C01-3814-D67E-CB3D-9FAC8885200B}"/>
                  </a:ext>
                </a:extLst>
              </p:cNvPr>
              <p:cNvSpPr txBox="1"/>
              <p:nvPr/>
            </p:nvSpPr>
            <p:spPr>
              <a:xfrm>
                <a:off x="3811215" y="3005476"/>
                <a:ext cx="438539" cy="338554"/>
              </a:xfrm>
              <a:prstGeom prst="rect">
                <a:avLst/>
              </a:prstGeom>
              <a:noFill/>
            </p:spPr>
            <p:txBody>
              <a:bodyPr wrap="square" rtlCol="0">
                <a:spAutoFit/>
              </a:bodyPr>
              <a:lstStyle/>
              <a:p>
                <a:r>
                  <a:rPr lang="it-IT" sz="1600" dirty="0"/>
                  <a:t>12</a:t>
                </a:r>
              </a:p>
            </p:txBody>
          </p:sp>
          <p:sp>
            <p:nvSpPr>
              <p:cNvPr id="24" name="CasellaDiTesto 23">
                <a:extLst>
                  <a:ext uri="{FF2B5EF4-FFF2-40B4-BE49-F238E27FC236}">
                    <a16:creationId xmlns:a16="http://schemas.microsoft.com/office/drawing/2014/main" id="{3258B15E-F09C-1F73-AE1D-DCE0243623DC}"/>
                  </a:ext>
                </a:extLst>
              </p:cNvPr>
              <p:cNvSpPr txBox="1"/>
              <p:nvPr/>
            </p:nvSpPr>
            <p:spPr>
              <a:xfrm>
                <a:off x="3800148" y="2327002"/>
                <a:ext cx="438539" cy="338554"/>
              </a:xfrm>
              <a:prstGeom prst="rect">
                <a:avLst/>
              </a:prstGeom>
              <a:noFill/>
            </p:spPr>
            <p:txBody>
              <a:bodyPr wrap="square" rtlCol="0">
                <a:spAutoFit/>
              </a:bodyPr>
              <a:lstStyle/>
              <a:p>
                <a:r>
                  <a:rPr lang="it-IT" sz="1600" dirty="0"/>
                  <a:t>13</a:t>
                </a:r>
              </a:p>
            </p:txBody>
          </p:sp>
        </p:grpSp>
        <p:grpSp>
          <p:nvGrpSpPr>
            <p:cNvPr id="54" name="Gruppo 53">
              <a:extLst>
                <a:ext uri="{FF2B5EF4-FFF2-40B4-BE49-F238E27FC236}">
                  <a16:creationId xmlns:a16="http://schemas.microsoft.com/office/drawing/2014/main" id="{BC452F04-CD6E-D94A-5345-88672CEED63C}"/>
                </a:ext>
              </a:extLst>
            </p:cNvPr>
            <p:cNvGrpSpPr/>
            <p:nvPr/>
          </p:nvGrpSpPr>
          <p:grpSpPr>
            <a:xfrm>
              <a:off x="4436590" y="2329093"/>
              <a:ext cx="463887" cy="1048050"/>
              <a:chOff x="3897675" y="2342603"/>
              <a:chExt cx="463887" cy="1048050"/>
            </a:xfrm>
          </p:grpSpPr>
          <p:sp>
            <p:nvSpPr>
              <p:cNvPr id="55" name="Ovale 54">
                <a:extLst>
                  <a:ext uri="{FF2B5EF4-FFF2-40B4-BE49-F238E27FC236}">
                    <a16:creationId xmlns:a16="http://schemas.microsoft.com/office/drawing/2014/main" id="{2B2CCF2D-6CF9-477C-785B-04B34408B8BB}"/>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8EEF4817-9B95-5A91-FADA-0AE2032B2C9D}"/>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57" name="Connettore diritto 56">
                <a:extLst>
                  <a:ext uri="{FF2B5EF4-FFF2-40B4-BE49-F238E27FC236}">
                    <a16:creationId xmlns:a16="http://schemas.microsoft.com/office/drawing/2014/main" id="{135E926E-0C96-211B-3055-C1A7A04948C8}"/>
                  </a:ext>
                </a:extLst>
              </p:cNvPr>
              <p:cNvCxnSpPr>
                <a:stCxn id="56" idx="0"/>
                <a:endCxn id="55"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8" name="Freccia a destra 57">
                <a:extLst>
                  <a:ext uri="{FF2B5EF4-FFF2-40B4-BE49-F238E27FC236}">
                    <a16:creationId xmlns:a16="http://schemas.microsoft.com/office/drawing/2014/main" id="{9565632A-15E0-CBC2-6D6D-D631A7364AF8}"/>
                  </a:ext>
                </a:extLst>
              </p:cNvPr>
              <p:cNvSpPr/>
              <p:nvPr/>
            </p:nvSpPr>
            <p:spPr>
              <a:xfrm rot="16200000">
                <a:off x="3989120"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reccia a destra 58">
                <a:extLst>
                  <a:ext uri="{FF2B5EF4-FFF2-40B4-BE49-F238E27FC236}">
                    <a16:creationId xmlns:a16="http://schemas.microsoft.com/office/drawing/2014/main" id="{FE691E62-733E-D544-170E-160CB93189B6}"/>
                  </a:ext>
                </a:extLst>
              </p:cNvPr>
              <p:cNvSpPr/>
              <p:nvPr/>
            </p:nvSpPr>
            <p:spPr>
              <a:xfrm rot="5400000">
                <a:off x="3995652"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B2B766E8-AF5F-722D-39B2-DDCE994A8F3B}"/>
                  </a:ext>
                </a:extLst>
              </p:cNvPr>
              <p:cNvSpPr txBox="1"/>
              <p:nvPr/>
            </p:nvSpPr>
            <p:spPr>
              <a:xfrm>
                <a:off x="3897675" y="3052099"/>
                <a:ext cx="438539" cy="338554"/>
              </a:xfrm>
              <a:prstGeom prst="rect">
                <a:avLst/>
              </a:prstGeom>
              <a:noFill/>
            </p:spPr>
            <p:txBody>
              <a:bodyPr wrap="square" rtlCol="0">
                <a:spAutoFit/>
              </a:bodyPr>
              <a:lstStyle/>
              <a:p>
                <a:r>
                  <a:rPr lang="it-IT" sz="1600" dirty="0"/>
                  <a:t>8</a:t>
                </a:r>
              </a:p>
            </p:txBody>
          </p:sp>
          <p:sp>
            <p:nvSpPr>
              <p:cNvPr id="61" name="CasellaDiTesto 60">
                <a:extLst>
                  <a:ext uri="{FF2B5EF4-FFF2-40B4-BE49-F238E27FC236}">
                    <a16:creationId xmlns:a16="http://schemas.microsoft.com/office/drawing/2014/main" id="{1BB5D36F-AD5B-62ED-7D44-5263EA135409}"/>
                  </a:ext>
                </a:extLst>
              </p:cNvPr>
              <p:cNvSpPr txBox="1"/>
              <p:nvPr/>
            </p:nvSpPr>
            <p:spPr>
              <a:xfrm>
                <a:off x="3923023" y="2354782"/>
                <a:ext cx="438539" cy="338554"/>
              </a:xfrm>
              <a:prstGeom prst="rect">
                <a:avLst/>
              </a:prstGeom>
              <a:noFill/>
            </p:spPr>
            <p:txBody>
              <a:bodyPr wrap="square" rtlCol="0">
                <a:spAutoFit/>
              </a:bodyPr>
              <a:lstStyle/>
              <a:p>
                <a:r>
                  <a:rPr lang="it-IT" sz="1600" dirty="0"/>
                  <a:t>9</a:t>
                </a:r>
              </a:p>
            </p:txBody>
          </p:sp>
        </p:grpSp>
        <p:grpSp>
          <p:nvGrpSpPr>
            <p:cNvPr id="62" name="Gruppo 61">
              <a:extLst>
                <a:ext uri="{FF2B5EF4-FFF2-40B4-BE49-F238E27FC236}">
                  <a16:creationId xmlns:a16="http://schemas.microsoft.com/office/drawing/2014/main" id="{55A5E402-8FAC-9A56-1089-E3C0DF7897FD}"/>
                </a:ext>
              </a:extLst>
            </p:cNvPr>
            <p:cNvGrpSpPr/>
            <p:nvPr/>
          </p:nvGrpSpPr>
          <p:grpSpPr>
            <a:xfrm>
              <a:off x="4899476" y="2344325"/>
              <a:ext cx="449613" cy="1018716"/>
              <a:chOff x="3814625" y="2344324"/>
              <a:chExt cx="449613" cy="1018716"/>
            </a:xfrm>
          </p:grpSpPr>
          <p:sp>
            <p:nvSpPr>
              <p:cNvPr id="63" name="Ovale 62">
                <a:extLst>
                  <a:ext uri="{FF2B5EF4-FFF2-40B4-BE49-F238E27FC236}">
                    <a16:creationId xmlns:a16="http://schemas.microsoft.com/office/drawing/2014/main" id="{6AABD2D8-EC69-5F90-2213-1186DA4818B3}"/>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4" name="Ovale 63">
                <a:extLst>
                  <a:ext uri="{FF2B5EF4-FFF2-40B4-BE49-F238E27FC236}">
                    <a16:creationId xmlns:a16="http://schemas.microsoft.com/office/drawing/2014/main" id="{241C5847-AE62-9821-AD0A-CEB7B97DD434}"/>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5" name="Connettore diritto 64">
                <a:extLst>
                  <a:ext uri="{FF2B5EF4-FFF2-40B4-BE49-F238E27FC236}">
                    <a16:creationId xmlns:a16="http://schemas.microsoft.com/office/drawing/2014/main" id="{53CCBFBC-A95C-353F-89C4-34C8C7BCAD4E}"/>
                  </a:ext>
                </a:extLst>
              </p:cNvPr>
              <p:cNvCxnSpPr>
                <a:stCxn id="64" idx="0"/>
                <a:endCxn id="63"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6" name="Freccia a destra 65">
                <a:extLst>
                  <a:ext uri="{FF2B5EF4-FFF2-40B4-BE49-F238E27FC236}">
                    <a16:creationId xmlns:a16="http://schemas.microsoft.com/office/drawing/2014/main" id="{76F40227-8AD6-42D2-DA3A-F1111EC8F962}"/>
                  </a:ext>
                </a:extLst>
              </p:cNvPr>
              <p:cNvSpPr/>
              <p:nvPr/>
            </p:nvSpPr>
            <p:spPr>
              <a:xfrm rot="16200000">
                <a:off x="3992392" y="3066963"/>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C270B8E4-1271-5A83-9E77-AB0DFD5AC68A}"/>
                  </a:ext>
                </a:extLst>
              </p:cNvPr>
              <p:cNvSpPr/>
              <p:nvPr/>
            </p:nvSpPr>
            <p:spPr>
              <a:xfrm rot="5400000">
                <a:off x="3988638" y="2466035"/>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asellaDiTesto 67">
                <a:extLst>
                  <a:ext uri="{FF2B5EF4-FFF2-40B4-BE49-F238E27FC236}">
                    <a16:creationId xmlns:a16="http://schemas.microsoft.com/office/drawing/2014/main" id="{87A147A1-A804-06C3-E041-01D5E5C46CDD}"/>
                  </a:ext>
                </a:extLst>
              </p:cNvPr>
              <p:cNvSpPr txBox="1"/>
              <p:nvPr/>
            </p:nvSpPr>
            <p:spPr>
              <a:xfrm>
                <a:off x="3814625" y="3024486"/>
                <a:ext cx="438539" cy="338554"/>
              </a:xfrm>
              <a:prstGeom prst="rect">
                <a:avLst/>
              </a:prstGeom>
              <a:noFill/>
            </p:spPr>
            <p:txBody>
              <a:bodyPr wrap="square" rtlCol="0">
                <a:spAutoFit/>
              </a:bodyPr>
              <a:lstStyle/>
              <a:p>
                <a:r>
                  <a:rPr lang="it-IT" sz="1600" dirty="0"/>
                  <a:t>10</a:t>
                </a:r>
              </a:p>
            </p:txBody>
          </p:sp>
          <p:sp>
            <p:nvSpPr>
              <p:cNvPr id="69" name="CasellaDiTesto 68">
                <a:extLst>
                  <a:ext uri="{FF2B5EF4-FFF2-40B4-BE49-F238E27FC236}">
                    <a16:creationId xmlns:a16="http://schemas.microsoft.com/office/drawing/2014/main" id="{1FE4ACB6-3A2C-AD8A-FF57-F9ED779ED032}"/>
                  </a:ext>
                </a:extLst>
              </p:cNvPr>
              <p:cNvSpPr txBox="1"/>
              <p:nvPr/>
            </p:nvSpPr>
            <p:spPr>
              <a:xfrm>
                <a:off x="3825699" y="2344324"/>
                <a:ext cx="438539" cy="338554"/>
              </a:xfrm>
              <a:prstGeom prst="rect">
                <a:avLst/>
              </a:prstGeom>
              <a:noFill/>
            </p:spPr>
            <p:txBody>
              <a:bodyPr wrap="square" rtlCol="0">
                <a:spAutoFit/>
              </a:bodyPr>
              <a:lstStyle/>
              <a:p>
                <a:r>
                  <a:rPr lang="it-IT" sz="1600" dirty="0"/>
                  <a:t>11</a:t>
                </a:r>
              </a:p>
            </p:txBody>
          </p:sp>
        </p:grpSp>
        <p:grpSp>
          <p:nvGrpSpPr>
            <p:cNvPr id="70" name="Gruppo 69">
              <a:extLst>
                <a:ext uri="{FF2B5EF4-FFF2-40B4-BE49-F238E27FC236}">
                  <a16:creationId xmlns:a16="http://schemas.microsoft.com/office/drawing/2014/main" id="{781E7FC1-3131-9F0A-1596-8C74D0AF2346}"/>
                </a:ext>
              </a:extLst>
            </p:cNvPr>
            <p:cNvGrpSpPr/>
            <p:nvPr/>
          </p:nvGrpSpPr>
          <p:grpSpPr>
            <a:xfrm>
              <a:off x="3907327" y="2343985"/>
              <a:ext cx="444462" cy="994108"/>
              <a:chOff x="3895707" y="2364173"/>
              <a:chExt cx="444462" cy="994108"/>
            </a:xfrm>
          </p:grpSpPr>
          <p:sp>
            <p:nvSpPr>
              <p:cNvPr id="71" name="Ovale 70">
                <a:extLst>
                  <a:ext uri="{FF2B5EF4-FFF2-40B4-BE49-F238E27FC236}">
                    <a16:creationId xmlns:a16="http://schemas.microsoft.com/office/drawing/2014/main" id="{8182455A-EEA2-1EF6-AAE9-A084CE3DD622}"/>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72" name="Ovale 71">
                <a:extLst>
                  <a:ext uri="{FF2B5EF4-FFF2-40B4-BE49-F238E27FC236}">
                    <a16:creationId xmlns:a16="http://schemas.microsoft.com/office/drawing/2014/main" id="{B7DFDDC0-445D-AA86-B868-B6C9280FD969}"/>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73" name="Connettore diritto 72">
                <a:extLst>
                  <a:ext uri="{FF2B5EF4-FFF2-40B4-BE49-F238E27FC236}">
                    <a16:creationId xmlns:a16="http://schemas.microsoft.com/office/drawing/2014/main" id="{D015687B-ED32-BB64-E572-3CA23EB2E990}"/>
                  </a:ext>
                </a:extLst>
              </p:cNvPr>
              <p:cNvCxnSpPr>
                <a:stCxn id="72" idx="0"/>
                <a:endCxn id="71"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4" name="Freccia a destra 73">
                <a:extLst>
                  <a:ext uri="{FF2B5EF4-FFF2-40B4-BE49-F238E27FC236}">
                    <a16:creationId xmlns:a16="http://schemas.microsoft.com/office/drawing/2014/main" id="{A8E844C2-AA5B-0525-F15A-EEC9CC2E6870}"/>
                  </a:ext>
                </a:extLst>
              </p:cNvPr>
              <p:cNvSpPr/>
              <p:nvPr/>
            </p:nvSpPr>
            <p:spPr>
              <a:xfrm rot="16200000">
                <a:off x="3990355" y="3100918"/>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reccia a destra 74">
                <a:extLst>
                  <a:ext uri="{FF2B5EF4-FFF2-40B4-BE49-F238E27FC236}">
                    <a16:creationId xmlns:a16="http://schemas.microsoft.com/office/drawing/2014/main" id="{B7C26966-20CE-2778-54A9-177092E20766}"/>
                  </a:ext>
                </a:extLst>
              </p:cNvPr>
              <p:cNvSpPr/>
              <p:nvPr/>
            </p:nvSpPr>
            <p:spPr>
              <a:xfrm rot="5400000">
                <a:off x="3998603" y="2477969"/>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1EF0E9F1-27D2-D89F-C206-861CB72C0747}"/>
                  </a:ext>
                </a:extLst>
              </p:cNvPr>
              <p:cNvSpPr txBox="1"/>
              <p:nvPr/>
            </p:nvSpPr>
            <p:spPr>
              <a:xfrm>
                <a:off x="3901630" y="3054085"/>
                <a:ext cx="438539" cy="290535"/>
              </a:xfrm>
              <a:prstGeom prst="rect">
                <a:avLst/>
              </a:prstGeom>
              <a:noFill/>
            </p:spPr>
            <p:txBody>
              <a:bodyPr wrap="square" rtlCol="0">
                <a:spAutoFit/>
              </a:bodyPr>
              <a:lstStyle/>
              <a:p>
                <a:r>
                  <a:rPr lang="it-IT" sz="1600" dirty="0"/>
                  <a:t>6</a:t>
                </a:r>
              </a:p>
            </p:txBody>
          </p:sp>
          <p:sp>
            <p:nvSpPr>
              <p:cNvPr id="77" name="CasellaDiTesto 76">
                <a:extLst>
                  <a:ext uri="{FF2B5EF4-FFF2-40B4-BE49-F238E27FC236}">
                    <a16:creationId xmlns:a16="http://schemas.microsoft.com/office/drawing/2014/main" id="{56A2B548-555F-B0D0-E2EA-9C9E730BBCF3}"/>
                  </a:ext>
                </a:extLst>
              </p:cNvPr>
              <p:cNvSpPr txBox="1"/>
              <p:nvPr/>
            </p:nvSpPr>
            <p:spPr>
              <a:xfrm>
                <a:off x="3895707" y="2364173"/>
                <a:ext cx="438539" cy="290535"/>
              </a:xfrm>
              <a:prstGeom prst="rect">
                <a:avLst/>
              </a:prstGeom>
              <a:noFill/>
            </p:spPr>
            <p:txBody>
              <a:bodyPr wrap="square" rtlCol="0">
                <a:spAutoFit/>
              </a:bodyPr>
              <a:lstStyle/>
              <a:p>
                <a:r>
                  <a:rPr lang="it-IT" sz="1600" dirty="0"/>
                  <a:t>7</a:t>
                </a:r>
              </a:p>
            </p:txBody>
          </p:sp>
        </p:grpSp>
        <p:sp>
          <p:nvSpPr>
            <p:cNvPr id="78" name="Freccia a destra 77">
              <a:extLst>
                <a:ext uri="{FF2B5EF4-FFF2-40B4-BE49-F238E27FC236}">
                  <a16:creationId xmlns:a16="http://schemas.microsoft.com/office/drawing/2014/main" id="{B7503D27-B270-DEDC-EFA8-4B9C788B57FE}"/>
                </a:ext>
              </a:extLst>
            </p:cNvPr>
            <p:cNvSpPr/>
            <p:nvPr/>
          </p:nvSpPr>
          <p:spPr>
            <a:xfrm rot="16200000">
              <a:off x="2890049" y="2455966"/>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Ovale 79">
            <a:extLst>
              <a:ext uri="{FF2B5EF4-FFF2-40B4-BE49-F238E27FC236}">
                <a16:creationId xmlns:a16="http://schemas.microsoft.com/office/drawing/2014/main" id="{73CD5926-59C1-03D4-2D75-69566DC48416}"/>
              </a:ext>
            </a:extLst>
          </p:cNvPr>
          <p:cNvSpPr/>
          <p:nvPr/>
        </p:nvSpPr>
        <p:spPr>
          <a:xfrm>
            <a:off x="1903473" y="2705846"/>
            <a:ext cx="518307" cy="14592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curvo 85">
            <a:extLst>
              <a:ext uri="{FF2B5EF4-FFF2-40B4-BE49-F238E27FC236}">
                <a16:creationId xmlns:a16="http://schemas.microsoft.com/office/drawing/2014/main" id="{F89C37A0-1135-DDEF-A65C-EF77A60A0693}"/>
              </a:ext>
            </a:extLst>
          </p:cNvPr>
          <p:cNvCxnSpPr>
            <a:stCxn id="8" idx="1"/>
            <a:endCxn id="13" idx="1"/>
          </p:cNvCxnSpPr>
          <p:nvPr/>
        </p:nvCxnSpPr>
        <p:spPr>
          <a:xfrm rot="10800000" flipH="1" flipV="1">
            <a:off x="6413989" y="3544230"/>
            <a:ext cx="467853" cy="1940108"/>
          </a:xfrm>
          <a:prstGeom prst="curvedConnector3">
            <a:avLst>
              <a:gd name="adj1" fmla="val -4886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0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1D2E2-7CB2-44E8-C290-ADEB6BCED13B}"/>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pic>
        <p:nvPicPr>
          <p:cNvPr id="6" name="Segnaposto contenuto 5">
            <a:extLst>
              <a:ext uri="{FF2B5EF4-FFF2-40B4-BE49-F238E27FC236}">
                <a16:creationId xmlns:a16="http://schemas.microsoft.com/office/drawing/2014/main" id="{60F468D7-E49D-155D-3D9F-D696545CE808}"/>
              </a:ext>
            </a:extLst>
          </p:cNvPr>
          <p:cNvPicPr>
            <a:picLocks noGrp="1" noChangeAspect="1"/>
          </p:cNvPicPr>
          <p:nvPr>
            <p:ph idx="1"/>
          </p:nvPr>
        </p:nvPicPr>
        <p:blipFill>
          <a:blip r:embed="rId3"/>
          <a:stretch>
            <a:fillRect/>
          </a:stretch>
        </p:blipFill>
        <p:spPr>
          <a:xfrm>
            <a:off x="1144478" y="2240056"/>
            <a:ext cx="4752000" cy="1600248"/>
          </a:xfrm>
        </p:spPr>
      </p:pic>
      <p:sp>
        <p:nvSpPr>
          <p:cNvPr id="4" name="Segnaposto numero diapositiva 3">
            <a:extLst>
              <a:ext uri="{FF2B5EF4-FFF2-40B4-BE49-F238E27FC236}">
                <a16:creationId xmlns:a16="http://schemas.microsoft.com/office/drawing/2014/main" id="{7BB9786C-9487-2408-D6CF-C8A5FFE12742}"/>
              </a:ext>
            </a:extLst>
          </p:cNvPr>
          <p:cNvSpPr>
            <a:spLocks noGrp="1"/>
          </p:cNvSpPr>
          <p:nvPr>
            <p:ph type="sldNum" sz="quarter" idx="12"/>
          </p:nvPr>
        </p:nvSpPr>
        <p:spPr/>
        <p:txBody>
          <a:bodyPr/>
          <a:lstStyle/>
          <a:p>
            <a:fld id="{9378BDA9-E901-4CFA-965B-1BC2748E3398}" type="slidenum">
              <a:rPr lang="it-IT" smtClean="0"/>
              <a:t>15</a:t>
            </a:fld>
            <a:endParaRPr lang="it-IT" dirty="0"/>
          </a:p>
        </p:txBody>
      </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D9D16BE9-E374-34FA-FE42-49050D413284}"/>
                  </a:ext>
                </a:extLst>
              </p:cNvPr>
              <p:cNvSpPr txBox="1"/>
              <p:nvPr/>
            </p:nvSpPr>
            <p:spPr>
              <a:xfrm>
                <a:off x="1144478" y="4736771"/>
                <a:ext cx="4467614" cy="1206228"/>
              </a:xfrm>
              <a:prstGeom prst="rect">
                <a:avLst/>
              </a:prstGeom>
              <a:noFill/>
            </p:spPr>
            <p:txBody>
              <a:bodyPr wrap="square" rtlCol="0">
                <a:spAutoFit/>
              </a:bodyPr>
              <a:lstStyle/>
              <a:p>
                <a:r>
                  <a:rPr lang="en-GB" dirty="0"/>
                  <a:t>For </a:t>
                </a:r>
                <a:r>
                  <a:rPr lang="en-GB" b="1" dirty="0"/>
                  <a: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ea typeface="Cambria Math" panose="02040503050406030204" pitchFamily="18" charset="0"/>
                      </a:rPr>
                      <m:t>&gt;</m:t>
                    </m:r>
                    <m:r>
                      <a:rPr lang="en-GB" b="1" i="1">
                        <a:latin typeface="Cambria Math" panose="02040503050406030204" pitchFamily="18" charset="0"/>
                      </a:rPr>
                      <m:t>𝟎</m:t>
                    </m:r>
                  </m:oMath>
                </a14:m>
                <a:r>
                  <a:rPr lang="en-GB" dirty="0"/>
                  <a:t>, the </a:t>
                </a:r>
                <a:r>
                  <a:rPr lang="en-GB" b="1" dirty="0"/>
                  <a:t>elementary excitation </a:t>
                </a:r>
                <a:r>
                  <a:rPr lang="en-GB" dirty="0"/>
                  <a:t>is </a:t>
                </a:r>
                <a:r>
                  <a:rPr lang="en-GB" b="1" dirty="0"/>
                  <a:t>no longer localized</a:t>
                </a:r>
                <a:r>
                  <a:rPr lang="en-GB" dirty="0"/>
                  <a:t> on one rung only, but it is smeared out over a number of rungs, the size of which is given by the correlation length.</a:t>
                </a:r>
                <a:endParaRPr lang="it-IT" dirty="0"/>
              </a:p>
            </p:txBody>
          </p:sp>
        </mc:Choice>
        <mc:Fallback xmlns="">
          <p:sp>
            <p:nvSpPr>
              <p:cNvPr id="11" name="CasellaDiTesto 10">
                <a:extLst>
                  <a:ext uri="{FF2B5EF4-FFF2-40B4-BE49-F238E27FC236}">
                    <a16:creationId xmlns:a16="http://schemas.microsoft.com/office/drawing/2014/main" id="{D9D16BE9-E374-34FA-FE42-49050D413284}"/>
                  </a:ext>
                </a:extLst>
              </p:cNvPr>
              <p:cNvSpPr txBox="1">
                <a:spLocks noRot="1" noChangeAspect="1" noMove="1" noResize="1" noEditPoints="1" noAdjustHandles="1" noChangeArrowheads="1" noChangeShapeType="1" noTextEdit="1"/>
              </p:cNvSpPr>
              <p:nvPr/>
            </p:nvSpPr>
            <p:spPr>
              <a:xfrm>
                <a:off x="1144478" y="4736771"/>
                <a:ext cx="4467614" cy="1206228"/>
              </a:xfrm>
              <a:prstGeom prst="rect">
                <a:avLst/>
              </a:prstGeom>
              <a:blipFill>
                <a:blip r:embed="rId4"/>
                <a:stretch>
                  <a:fillRect l="-1228" t="-2020" r="-819" b="-7071"/>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3B796F11-1DC2-3FB1-DF3A-99E8801FF888}"/>
              </a:ext>
            </a:extLst>
          </p:cNvPr>
          <p:cNvSpPr txBox="1"/>
          <p:nvPr/>
        </p:nvSpPr>
        <p:spPr>
          <a:xfrm>
            <a:off x="1078766" y="3966340"/>
            <a:ext cx="3592090" cy="246221"/>
          </a:xfrm>
          <a:prstGeom prst="rect">
            <a:avLst/>
          </a:prstGeom>
          <a:noFill/>
        </p:spPr>
        <p:txBody>
          <a:bodyPr wrap="square" rtlCol="0">
            <a:spAutoFit/>
          </a:bodyPr>
          <a:lstStyle/>
          <a:p>
            <a:r>
              <a:rPr lang="it-IT" sz="1000" dirty="0"/>
              <a:t>Credits: Gary </a:t>
            </a:r>
            <a:r>
              <a:rPr lang="it-IT" sz="1000" dirty="0" err="1"/>
              <a:t>Shmiedinghoff</a:t>
            </a:r>
            <a:r>
              <a:rPr lang="it-IT" sz="1000" dirty="0"/>
              <a:t> &amp; </a:t>
            </a:r>
            <a:r>
              <a:rPr lang="it-IT" sz="1000" dirty="0" err="1"/>
              <a:t>all</a:t>
            </a:r>
            <a:endParaRPr lang="it-IT" sz="1000"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2AEE5DB-2B5F-1EFC-8DC5-AF9C58520DF5}"/>
                  </a:ext>
                </a:extLst>
              </p:cNvPr>
              <p:cNvSpPr txBox="1"/>
              <p:nvPr/>
            </p:nvSpPr>
            <p:spPr>
              <a:xfrm>
                <a:off x="6910346" y="2172914"/>
                <a:ext cx="4316477" cy="1483227"/>
              </a:xfrm>
              <a:prstGeom prst="rect">
                <a:avLst/>
              </a:prstGeom>
              <a:noFill/>
            </p:spPr>
            <p:txBody>
              <a:bodyPr wrap="square" rtlCol="0">
                <a:spAutoFit/>
              </a:bodyPr>
              <a:lstStyle/>
              <a:p>
                <a:r>
                  <a:rPr lang="it-IT" dirty="0"/>
                  <a:t>We can </a:t>
                </a:r>
                <a:r>
                  <a:rPr lang="it-IT" dirty="0" err="1"/>
                  <a:t>map</a:t>
                </a:r>
                <a:r>
                  <a:rPr lang="it-IT" dirty="0"/>
                  <a:t> the spin </a:t>
                </a:r>
                <a:r>
                  <a:rPr lang="it-IT" dirty="0" err="1"/>
                  <a:t>ladder</a:t>
                </a:r>
                <a:r>
                  <a:rPr lang="it-IT" dirty="0"/>
                  <a:t> </a:t>
                </a:r>
                <a:r>
                  <a:rPr lang="it-IT" dirty="0" err="1"/>
                  <a:t>hamiltonian</a:t>
                </a:r>
                <a:r>
                  <a:rPr lang="it-IT" dirty="0"/>
                  <a:t> with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a:latin typeface="Cambria Math" panose="02040503050406030204" pitchFamily="18" charset="0"/>
                        <a:ea typeface="Cambria Math" panose="02040503050406030204" pitchFamily="18" charset="0"/>
                      </a:rPr>
                      <m:t> </m:t>
                    </m:r>
                  </m:oMath>
                </a14:m>
                <a:r>
                  <a:rPr lang="it-IT" dirty="0"/>
                  <a:t>in an </a:t>
                </a:r>
                <a:r>
                  <a:rPr lang="it-IT" b="1" dirty="0" err="1"/>
                  <a:t>effective</a:t>
                </a:r>
                <a:r>
                  <a:rPr lang="it-IT" b="1" dirty="0"/>
                  <a:t> </a:t>
                </a:r>
                <a:r>
                  <a:rPr lang="it-IT" b="1" dirty="0" err="1"/>
                  <a:t>hamiltonian</a:t>
                </a:r>
                <a:r>
                  <a:rPr lang="it-IT" b="1" dirty="0"/>
                  <a:t> </a:t>
                </a:r>
                <a:r>
                  <a:rPr lang="it-IT" dirty="0" err="1"/>
                  <a:t>that</a:t>
                </a:r>
                <a:r>
                  <a:rPr lang="it-IT" dirty="0"/>
                  <a:t> </a:t>
                </a:r>
                <a:r>
                  <a:rPr lang="it-IT" dirty="0" err="1"/>
                  <a:t>describes</a:t>
                </a:r>
                <a:r>
                  <a:rPr lang="it-IT" dirty="0"/>
                  <a:t> a system of one (</a:t>
                </a:r>
                <a:r>
                  <a:rPr lang="it-IT" dirty="0" err="1"/>
                  <a:t>elementary</a:t>
                </a:r>
                <a:r>
                  <a:rPr lang="it-IT" dirty="0"/>
                  <a:t> </a:t>
                </a:r>
                <a:r>
                  <a:rPr lang="it-IT" dirty="0" err="1"/>
                  <a:t>excitation</a:t>
                </a:r>
                <a:r>
                  <a:rPr lang="it-IT" dirty="0"/>
                  <a:t>) or more </a:t>
                </a:r>
                <a:r>
                  <a:rPr lang="it-IT" b="1" dirty="0" err="1"/>
                  <a:t>bosons</a:t>
                </a:r>
                <a:r>
                  <a:rPr lang="it-IT" dirty="0"/>
                  <a:t> </a:t>
                </a:r>
                <a:r>
                  <a:rPr lang="it-IT" dirty="0" err="1"/>
                  <a:t>that</a:t>
                </a:r>
                <a:r>
                  <a:rPr lang="it-IT" dirty="0"/>
                  <a:t> </a:t>
                </a:r>
                <a:r>
                  <a:rPr lang="it-IT" b="1" dirty="0"/>
                  <a:t>can hop on NN </a:t>
                </a:r>
                <a:r>
                  <a:rPr lang="it-IT" b="1" dirty="0" err="1"/>
                  <a:t>sites</a:t>
                </a:r>
                <a:endParaRPr lang="it-IT" b="1" dirty="0"/>
              </a:p>
            </p:txBody>
          </p:sp>
        </mc:Choice>
        <mc:Fallback xmlns="">
          <p:sp>
            <p:nvSpPr>
              <p:cNvPr id="3" name="CasellaDiTesto 2">
                <a:extLst>
                  <a:ext uri="{FF2B5EF4-FFF2-40B4-BE49-F238E27FC236}">
                    <a16:creationId xmlns:a16="http://schemas.microsoft.com/office/drawing/2014/main" id="{52AEE5DB-2B5F-1EFC-8DC5-AF9C58520DF5}"/>
                  </a:ext>
                </a:extLst>
              </p:cNvPr>
              <p:cNvSpPr txBox="1">
                <a:spLocks noRot="1" noChangeAspect="1" noMove="1" noResize="1" noEditPoints="1" noAdjustHandles="1" noChangeArrowheads="1" noChangeShapeType="1" noTextEdit="1"/>
              </p:cNvSpPr>
              <p:nvPr/>
            </p:nvSpPr>
            <p:spPr>
              <a:xfrm>
                <a:off x="6910346" y="2172914"/>
                <a:ext cx="4316477" cy="1483227"/>
              </a:xfrm>
              <a:prstGeom prst="rect">
                <a:avLst/>
              </a:prstGeom>
              <a:blipFill>
                <a:blip r:embed="rId5"/>
                <a:stretch>
                  <a:fillRect l="-1271" t="-2049" b="-532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5DA5CCE-DC78-DBB1-B8B8-4326E7B23E3D}"/>
                  </a:ext>
                </a:extLst>
              </p:cNvPr>
              <p:cNvSpPr txBox="1"/>
              <p:nvPr/>
            </p:nvSpPr>
            <p:spPr>
              <a:xfrm>
                <a:off x="6910346" y="4138367"/>
                <a:ext cx="4316477" cy="1772216"/>
              </a:xfrm>
              <a:prstGeom prst="rect">
                <a:avLst/>
              </a:prstGeom>
              <a:noFill/>
            </p:spPr>
            <p:txBody>
              <a:bodyPr wrap="square" rtlCol="0">
                <a:spAutoFit/>
              </a:bodyPr>
              <a:lstStyle/>
              <a:p>
                <a:r>
                  <a:rPr lang="it-IT" dirty="0"/>
                  <a:t>In </a:t>
                </a:r>
                <a:r>
                  <a:rPr lang="it-IT" dirty="0" err="1"/>
                  <a:t>order</a:t>
                </a:r>
                <a:r>
                  <a:rPr lang="it-IT" dirty="0"/>
                  <a:t> to </a:t>
                </a:r>
                <a:r>
                  <a:rPr lang="it-IT" dirty="0" err="1"/>
                  <a:t>provide</a:t>
                </a:r>
                <a:r>
                  <a:rPr lang="it-IT" dirty="0"/>
                  <a:t> </a:t>
                </a:r>
                <a:r>
                  <a:rPr lang="it-IT" dirty="0" err="1"/>
                  <a:t>how</a:t>
                </a:r>
                <a:r>
                  <a:rPr lang="it-IT" dirty="0"/>
                  <a:t> the </a:t>
                </a:r>
                <a:r>
                  <a:rPr lang="it-IT" dirty="0" err="1"/>
                  <a:t>lowest</a:t>
                </a:r>
                <a:r>
                  <a:rPr lang="it-IT" dirty="0"/>
                  <a:t> energy </a:t>
                </a:r>
                <a:r>
                  <a:rPr lang="it-IT" dirty="0" err="1"/>
                  <a:t>levels</a:t>
                </a:r>
                <a:r>
                  <a:rPr lang="it-IT" dirty="0"/>
                  <a:t> are </a:t>
                </a:r>
                <a:r>
                  <a:rPr lang="it-IT" dirty="0" err="1"/>
                  <a:t>done</a:t>
                </a:r>
                <a:r>
                  <a:rPr lang="it-IT" dirty="0"/>
                  <a:t>, </a:t>
                </a:r>
                <a:r>
                  <a:rPr lang="it-IT" dirty="0" err="1"/>
                  <a:t>we</a:t>
                </a:r>
                <a:r>
                  <a:rPr lang="it-IT" dirty="0"/>
                  <a:t> can </a:t>
                </a:r>
                <a:r>
                  <a:rPr lang="it-IT" dirty="0" err="1"/>
                  <a:t>perform</a:t>
                </a:r>
                <a:r>
                  <a:rPr lang="it-IT" dirty="0"/>
                  <a:t> a </a:t>
                </a:r>
                <a:r>
                  <a:rPr lang="it-IT" b="1" dirty="0"/>
                  <a:t>perturbative theory </a:t>
                </a:r>
                <a:r>
                  <a:rPr lang="it-IT" dirty="0"/>
                  <a:t>on </a:t>
                </a:r>
                <a:r>
                  <a:rPr lang="it-IT" dirty="0" err="1"/>
                  <a:t>this</a:t>
                </a:r>
                <a:r>
                  <a:rPr lang="it-IT" dirty="0"/>
                  <a:t> </a:t>
                </a:r>
                <a:r>
                  <a:rPr lang="it-IT" dirty="0" err="1"/>
                  <a:t>effective</a:t>
                </a:r>
                <a:r>
                  <a:rPr lang="it-IT" dirty="0"/>
                  <a:t> </a:t>
                </a:r>
                <a:r>
                  <a:rPr lang="it-IT" dirty="0" err="1"/>
                  <a:t>hamiltonian</a:t>
                </a:r>
                <a:r>
                  <a:rPr lang="it-IT" dirty="0"/>
                  <a:t>, </a:t>
                </a:r>
                <a:r>
                  <a:rPr lang="it-IT" dirty="0" err="1"/>
                  <a:t>that</a:t>
                </a:r>
                <a:r>
                  <a:rPr lang="it-IT" dirty="0"/>
                  <a:t> can be cast </a:t>
                </a:r>
                <a:r>
                  <a:rPr lang="it-IT" dirty="0" err="1"/>
                  <a:t>as</a:t>
                </a:r>
                <a:r>
                  <a:rPr lang="it-IT" dirty="0"/>
                  <a:t>:</a:t>
                </a:r>
              </a:p>
              <a:p>
                <a:endParaRPr lang="it-IT" dirty="0"/>
              </a:p>
              <a:p>
                <a:r>
                  <a:rPr lang="it-IT" dirty="0"/>
                  <a:t> </a:t>
                </a:r>
                <a14:m>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𝑯</m:t>
                        </m:r>
                      </m:e>
                      <m:sub>
                        <m:r>
                          <a:rPr lang="en-GB" b="1" i="1" smtClean="0">
                            <a:latin typeface="Cambria Math" panose="02040503050406030204" pitchFamily="18" charset="0"/>
                          </a:rPr>
                          <m:t>𝑬𝑭𝑭</m:t>
                        </m:r>
                      </m:sub>
                    </m:sSub>
                    <m:r>
                      <a:rPr lang="en-GB" b="1" i="1" smtClean="0">
                        <a:latin typeface="Cambria Math" panose="02040503050406030204" pitchFamily="18" charset="0"/>
                      </a:rPr>
                      <m:t>=</m:t>
                    </m:r>
                    <m:sSubSup>
                      <m:sSubSupPr>
                        <m:ctrlPr>
                          <a:rPr lang="en-GB" b="1" i="1" smtClean="0">
                            <a:latin typeface="Cambria Math" panose="02040503050406030204" pitchFamily="18" charset="0"/>
                          </a:rPr>
                        </m:ctrlPr>
                      </m:sSubSupPr>
                      <m:e>
                        <m:r>
                          <a:rPr lang="en-GB" b="1" i="1" smtClean="0">
                            <a:latin typeface="Cambria Math" panose="02040503050406030204" pitchFamily="18" charset="0"/>
                          </a:rPr>
                          <m:t>𝑯</m:t>
                        </m:r>
                      </m:e>
                      <m:sub>
                        <m:r>
                          <a:rPr lang="en-GB" b="1" i="1" smtClean="0">
                            <a:latin typeface="Cambria Math" panose="02040503050406030204" pitchFamily="18" charset="0"/>
                          </a:rPr>
                          <m:t>𝟎</m:t>
                        </m:r>
                      </m:sub>
                      <m:sup>
                        <m:r>
                          <a:rPr lang="en-GB" b="1" i="1" smtClean="0">
                            <a:latin typeface="Cambria Math" panose="02040503050406030204" pitchFamily="18" charset="0"/>
                          </a:rPr>
                          <m:t>𝑬𝑭𝑭</m:t>
                        </m:r>
                      </m:sup>
                    </m:sSubSup>
                    <m:r>
                      <a:rPr lang="en-GB" b="1" i="1" smtClean="0">
                        <a:latin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𝝀</m:t>
                    </m:r>
                    <m:r>
                      <a:rPr lang="en-GB" b="1" i="1" smtClean="0">
                        <a:latin typeface="Cambria Math" panose="02040503050406030204" pitchFamily="18" charset="0"/>
                        <a:ea typeface="Cambria Math" panose="02040503050406030204" pitchFamily="18" charset="0"/>
                      </a:rPr>
                      <m:t>𝑽</m:t>
                    </m:r>
                  </m:oMath>
                </a14:m>
                <a:r>
                  <a:rPr lang="it-IT" b="1" dirty="0"/>
                  <a:t>         </a:t>
                </a:r>
                <a:r>
                  <a:rPr lang="it-IT" dirty="0"/>
                  <a:t>with   </a:t>
                </a:r>
                <a14:m>
                  <m:oMath xmlns:m="http://schemas.openxmlformats.org/officeDocument/2006/math">
                    <m:r>
                      <a:rPr lang="it-IT" i="1" smtClean="0">
                        <a:latin typeface="Cambria Math" panose="02040503050406030204" pitchFamily="18" charset="0"/>
                        <a:ea typeface="Cambria Math" panose="02040503050406030204" pitchFamily="18" charset="0"/>
                      </a:rPr>
                      <m:t>𝜆</m:t>
                    </m:r>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𝐽</m:t>
                        </m:r>
                      </m:e>
                      <m:sub>
                        <m:r>
                          <a:rPr lang="en-GB"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ea typeface="Cambria Math" panose="02040503050406030204" pitchFamily="18" charset="0"/>
                      </a:rPr>
                      <m:t>≪1</m:t>
                    </m:r>
                  </m:oMath>
                </a14:m>
                <a:r>
                  <a:rPr lang="it-IT" dirty="0"/>
                  <a:t>.</a:t>
                </a:r>
              </a:p>
            </p:txBody>
          </p:sp>
        </mc:Choice>
        <mc:Fallback xmlns="">
          <p:sp>
            <p:nvSpPr>
              <p:cNvPr id="7" name="CasellaDiTesto 6">
                <a:extLst>
                  <a:ext uri="{FF2B5EF4-FFF2-40B4-BE49-F238E27FC236}">
                    <a16:creationId xmlns:a16="http://schemas.microsoft.com/office/drawing/2014/main" id="{95DA5CCE-DC78-DBB1-B8B8-4326E7B23E3D}"/>
                  </a:ext>
                </a:extLst>
              </p:cNvPr>
              <p:cNvSpPr txBox="1">
                <a:spLocks noRot="1" noChangeAspect="1" noMove="1" noResize="1" noEditPoints="1" noAdjustHandles="1" noChangeArrowheads="1" noChangeShapeType="1" noTextEdit="1"/>
              </p:cNvSpPr>
              <p:nvPr/>
            </p:nvSpPr>
            <p:spPr>
              <a:xfrm>
                <a:off x="6910346" y="4138367"/>
                <a:ext cx="4316477" cy="1772216"/>
              </a:xfrm>
              <a:prstGeom prst="rect">
                <a:avLst/>
              </a:prstGeom>
              <a:blipFill>
                <a:blip r:embed="rId6"/>
                <a:stretch>
                  <a:fillRect l="-1271" t="-2062" b="-4467"/>
                </a:stretch>
              </a:blipFill>
            </p:spPr>
            <p:txBody>
              <a:bodyPr/>
              <a:lstStyle/>
              <a:p>
                <a:r>
                  <a:rPr lang="it-IT">
                    <a:noFill/>
                  </a:rPr>
                  <a:t> </a:t>
                </a:r>
              </a:p>
            </p:txBody>
          </p:sp>
        </mc:Fallback>
      </mc:AlternateContent>
    </p:spTree>
    <p:extLst>
      <p:ext uri="{BB962C8B-B14F-4D97-AF65-F5344CB8AC3E}">
        <p14:creationId xmlns:p14="http://schemas.microsoft.com/office/powerpoint/2010/main" val="413311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0139-1AD9-4527-D20F-490C4F3F1F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DC457D-0360-9743-0EF8-296D4A7A1C87}"/>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sp>
        <p:nvSpPr>
          <p:cNvPr id="4" name="Segnaposto numero diapositiva 3">
            <a:extLst>
              <a:ext uri="{FF2B5EF4-FFF2-40B4-BE49-F238E27FC236}">
                <a16:creationId xmlns:a16="http://schemas.microsoft.com/office/drawing/2014/main" id="{F5F9CB72-C556-9F3F-7503-7659C0F4EFCA}"/>
              </a:ext>
            </a:extLst>
          </p:cNvPr>
          <p:cNvSpPr>
            <a:spLocks noGrp="1"/>
          </p:cNvSpPr>
          <p:nvPr>
            <p:ph type="sldNum" sz="quarter" idx="12"/>
          </p:nvPr>
        </p:nvSpPr>
        <p:spPr/>
        <p:txBody>
          <a:bodyPr/>
          <a:lstStyle/>
          <a:p>
            <a:fld id="{9378BDA9-E901-4CFA-965B-1BC2748E3398}" type="slidenum">
              <a:rPr lang="it-IT" smtClean="0"/>
              <a:t>16</a:t>
            </a:fld>
            <a:endParaRPr lang="it-IT"/>
          </a:p>
        </p:txBody>
      </p:sp>
      <p:pic>
        <p:nvPicPr>
          <p:cNvPr id="12" name="Immagine 11">
            <a:extLst>
              <a:ext uri="{FF2B5EF4-FFF2-40B4-BE49-F238E27FC236}">
                <a16:creationId xmlns:a16="http://schemas.microsoft.com/office/drawing/2014/main" id="{2208D097-8FB9-D6F7-4990-8CC495ABE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896" y="1690688"/>
            <a:ext cx="4320000" cy="4320000"/>
          </a:xfrm>
          <a:prstGeom prst="rect">
            <a:avLst/>
          </a:prstGeom>
        </p:spPr>
      </p:pic>
      <p:sp>
        <p:nvSpPr>
          <p:cNvPr id="13" name="Ovale 12">
            <a:extLst>
              <a:ext uri="{FF2B5EF4-FFF2-40B4-BE49-F238E27FC236}">
                <a16:creationId xmlns:a16="http://schemas.microsoft.com/office/drawing/2014/main" id="{EF2E534A-86B6-964D-38E0-DD7BF9FB581E}"/>
              </a:ext>
            </a:extLst>
          </p:cNvPr>
          <p:cNvSpPr/>
          <p:nvPr/>
        </p:nvSpPr>
        <p:spPr>
          <a:xfrm>
            <a:off x="3195687" y="2472444"/>
            <a:ext cx="716437" cy="1006311"/>
          </a:xfrm>
          <a:prstGeom prst="ellipse">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1FFEC49B-F6E3-5628-F73C-90124EFA1238}"/>
                  </a:ext>
                </a:extLst>
              </p:cNvPr>
              <p:cNvSpPr txBox="1"/>
              <p:nvPr/>
            </p:nvSpPr>
            <p:spPr>
              <a:xfrm>
                <a:off x="6334811" y="2196190"/>
                <a:ext cx="4319999" cy="1218219"/>
              </a:xfrm>
              <a:prstGeom prst="rect">
                <a:avLst/>
              </a:prstGeom>
              <a:noFill/>
            </p:spPr>
            <p:txBody>
              <a:bodyPr wrap="square" rtlCol="0">
                <a:spAutoFit/>
              </a:bodyPr>
              <a:lstStyle/>
              <a:p>
                <a:r>
                  <a:rPr lang="it-IT" dirty="0"/>
                  <a:t>With </a:t>
                </a:r>
                <a:r>
                  <a:rPr lang="it-IT" dirty="0" err="1"/>
                  <a:t>perturbation</a:t>
                </a:r>
                <a:r>
                  <a:rPr lang="it-IT" dirty="0"/>
                  <a:t> theory </a:t>
                </a:r>
                <a:r>
                  <a:rPr lang="it-IT" dirty="0" err="1"/>
                  <a:t>we</a:t>
                </a:r>
                <a:r>
                  <a:rPr lang="it-IT" dirty="0"/>
                  <a:t> </a:t>
                </a:r>
                <a:r>
                  <a:rPr lang="it-IT" dirty="0" err="1"/>
                  <a:t>should</a:t>
                </a:r>
                <a:r>
                  <a:rPr lang="it-IT" dirty="0"/>
                  <a:t> be </a:t>
                </a:r>
                <a:r>
                  <a:rPr lang="it-IT" dirty="0" err="1"/>
                  <a:t>able</a:t>
                </a:r>
                <a:r>
                  <a:rPr lang="it-IT" dirty="0"/>
                  <a:t> to </a:t>
                </a:r>
                <a:r>
                  <a:rPr lang="it-IT" dirty="0" err="1"/>
                  <a:t>find</a:t>
                </a:r>
                <a:r>
                  <a:rPr lang="it-IT" dirty="0"/>
                  <a:t> the </a:t>
                </a:r>
                <a:r>
                  <a:rPr lang="it-IT" b="1" dirty="0" err="1"/>
                  <a:t>corrections</a:t>
                </a:r>
                <a:r>
                  <a:rPr lang="it-IT" b="1" dirty="0"/>
                  <a:t> (splitting)</a:t>
                </a:r>
                <a:r>
                  <a:rPr lang="it-IT" dirty="0"/>
                  <a:t> to the </a:t>
                </a:r>
                <a:r>
                  <a:rPr lang="it-IT" b="1" dirty="0"/>
                  <a:t>first </a:t>
                </a:r>
                <a:r>
                  <a:rPr lang="it-IT" b="1" dirty="0" err="1"/>
                  <a:t>excited</a:t>
                </a:r>
                <a:r>
                  <a:rPr lang="it-IT" b="1" dirty="0"/>
                  <a:t> energy </a:t>
                </a:r>
                <a:r>
                  <a:rPr lang="it-IT" b="1" dirty="0" err="1"/>
                  <a:t>level</a:t>
                </a:r>
                <a:r>
                  <a:rPr lang="it-IT" dirty="0"/>
                  <a:t> of </a:t>
                </a:r>
                <a14:m>
                  <m:oMath xmlns:m="http://schemas.openxmlformats.org/officeDocument/2006/math">
                    <m:sSubSup>
                      <m:sSubSupPr>
                        <m:ctrlPr>
                          <a:rPr lang="it-IT" b="1" i="1" smtClean="0">
                            <a:latin typeface="Cambria Math" panose="02040503050406030204" pitchFamily="18" charset="0"/>
                          </a:rPr>
                        </m:ctrlPr>
                      </m:sSubSupPr>
                      <m:e>
                        <m:r>
                          <a:rPr lang="en-GB" b="1" i="1" smtClean="0">
                            <a:latin typeface="Cambria Math" panose="02040503050406030204" pitchFamily="18" charset="0"/>
                          </a:rPr>
                          <m:t>𝑯</m:t>
                        </m:r>
                      </m:e>
                      <m:sub>
                        <m:r>
                          <a:rPr lang="en-GB" b="1" i="1" smtClean="0">
                            <a:latin typeface="Cambria Math" panose="02040503050406030204" pitchFamily="18" charset="0"/>
                          </a:rPr>
                          <m:t>𝟎</m:t>
                        </m:r>
                      </m:sub>
                      <m:sup>
                        <m:r>
                          <a:rPr lang="en-GB" b="1" i="1" smtClean="0">
                            <a:latin typeface="Cambria Math" panose="02040503050406030204" pitchFamily="18" charset="0"/>
                          </a:rPr>
                          <m:t>𝑬𝑭𝑭</m:t>
                        </m:r>
                      </m:sup>
                    </m:sSubSup>
                  </m:oMath>
                </a14:m>
                <a:r>
                  <a:rPr lang="it-IT" dirty="0"/>
                  <a:t> by </a:t>
                </a:r>
                <a:r>
                  <a:rPr lang="it-IT" dirty="0" err="1"/>
                  <a:t>effect</a:t>
                </a:r>
                <a:r>
                  <a:rPr lang="it-IT" dirty="0"/>
                  <a:t> of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𝐽</m:t>
                        </m:r>
                      </m:e>
                      <m:sub>
                        <m:r>
                          <a:rPr lang="it-IT" i="1" smtClean="0">
                            <a:latin typeface="Cambria Math" panose="02040503050406030204" pitchFamily="18" charset="0"/>
                            <a:ea typeface="Cambria Math" panose="02040503050406030204" pitchFamily="18" charset="0"/>
                          </a:rPr>
                          <m:t>∥</m:t>
                        </m:r>
                      </m:sub>
                    </m:sSub>
                  </m:oMath>
                </a14:m>
                <a:r>
                  <a:rPr lang="it-IT" dirty="0"/>
                  <a:t> interactions: </a:t>
                </a:r>
              </a:p>
            </p:txBody>
          </p:sp>
        </mc:Choice>
        <mc:Fallback xmlns="">
          <p:sp>
            <p:nvSpPr>
              <p:cNvPr id="14" name="CasellaDiTesto 13">
                <a:extLst>
                  <a:ext uri="{FF2B5EF4-FFF2-40B4-BE49-F238E27FC236}">
                    <a16:creationId xmlns:a16="http://schemas.microsoft.com/office/drawing/2014/main" id="{1FFEC49B-F6E3-5628-F73C-90124EFA1238}"/>
                  </a:ext>
                </a:extLst>
              </p:cNvPr>
              <p:cNvSpPr txBox="1">
                <a:spLocks noRot="1" noChangeAspect="1" noMove="1" noResize="1" noEditPoints="1" noAdjustHandles="1" noChangeArrowheads="1" noChangeShapeType="1" noTextEdit="1"/>
              </p:cNvSpPr>
              <p:nvPr/>
            </p:nvSpPr>
            <p:spPr>
              <a:xfrm>
                <a:off x="6334811" y="2196190"/>
                <a:ext cx="4319999" cy="1218219"/>
              </a:xfrm>
              <a:prstGeom prst="rect">
                <a:avLst/>
              </a:prstGeom>
              <a:blipFill>
                <a:blip r:embed="rId4"/>
                <a:stretch>
                  <a:fillRect l="-1128" t="-2500" r="-1128" b="-7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1DE43E0-9913-75C1-48D5-CEDACFBA42B1}"/>
                  </a:ext>
                </a:extLst>
              </p:cNvPr>
              <p:cNvSpPr txBox="1"/>
              <p:nvPr/>
            </p:nvSpPr>
            <p:spPr>
              <a:xfrm>
                <a:off x="6334811" y="3556275"/>
                <a:ext cx="4628562" cy="93448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en-GB" b="0" i="1">
                            <a:latin typeface="Cambria Math" panose="02040503050406030204" pitchFamily="18" charset="0"/>
                          </a:rPr>
                          <m:t>𝐻</m:t>
                        </m:r>
                      </m:e>
                      <m:sub>
                        <m:r>
                          <a:rPr lang="en-GB" b="0" i="1">
                            <a:latin typeface="Cambria Math" panose="02040503050406030204" pitchFamily="18" charset="0"/>
                          </a:rPr>
                          <m:t>0</m:t>
                        </m:r>
                      </m:sub>
                      <m:sup>
                        <m:r>
                          <a:rPr lang="en-GB" b="0" i="1">
                            <a:latin typeface="Cambria Math" panose="02040503050406030204" pitchFamily="18" charset="0"/>
                          </a:rPr>
                          <m:t>𝐸𝐹𝐹</m:t>
                        </m:r>
                      </m:sup>
                    </m:sSubSup>
                    <m:r>
                      <a:rPr lang="en-GB" b="1" i="1">
                        <a:latin typeface="Cambria Math" panose="02040503050406030204" pitchFamily="18" charset="0"/>
                      </a:rPr>
                      <m:t> </m:t>
                    </m:r>
                  </m:oMath>
                </a14:m>
                <a:r>
                  <a:rPr lang="it-IT" dirty="0"/>
                  <a:t>GS: </a:t>
                </a:r>
                <a:r>
                  <a:rPr lang="it-IT" b="1" dirty="0" err="1"/>
                  <a:t>unique</a:t>
                </a:r>
                <a:r>
                  <a:rPr lang="it-IT" dirty="0"/>
                  <a:t> (</a:t>
                </a:r>
                <a:r>
                  <a:rPr lang="it-IT" dirty="0" err="1"/>
                  <a:t>absence</a:t>
                </a:r>
                <a:r>
                  <a:rPr lang="it-IT" dirty="0"/>
                  <a:t> of </a:t>
                </a:r>
                <a:r>
                  <a:rPr lang="it-IT" dirty="0" err="1"/>
                  <a:t>bosons</a:t>
                </a:r>
                <a:r>
                  <a:rPr lang="it-IT" dirty="0"/>
                  <a:t>)</a:t>
                </a:r>
              </a:p>
              <a:p>
                <a:pPr marL="285750" indent="-285750">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en-GB" b="0" i="1">
                            <a:latin typeface="Cambria Math" panose="02040503050406030204" pitchFamily="18" charset="0"/>
                          </a:rPr>
                          <m:t>𝐻</m:t>
                        </m:r>
                      </m:e>
                      <m:sub>
                        <m:r>
                          <a:rPr lang="en-GB" b="0" i="1">
                            <a:latin typeface="Cambria Math" panose="02040503050406030204" pitchFamily="18" charset="0"/>
                          </a:rPr>
                          <m:t>0</m:t>
                        </m:r>
                      </m:sub>
                      <m:sup>
                        <m:r>
                          <a:rPr lang="en-GB" b="0" i="1">
                            <a:latin typeface="Cambria Math" panose="02040503050406030204" pitchFamily="18" charset="0"/>
                          </a:rPr>
                          <m:t>𝐸𝐹𝐹</m:t>
                        </m:r>
                      </m:sup>
                    </m:sSubSup>
                    <m:r>
                      <a:rPr lang="en-GB" b="1" i="1">
                        <a:latin typeface="Cambria Math" panose="02040503050406030204" pitchFamily="18" charset="0"/>
                      </a:rPr>
                      <m:t> </m:t>
                    </m:r>
                  </m:oMath>
                </a14:m>
                <a:r>
                  <a:rPr lang="it-IT" dirty="0"/>
                  <a:t>First </a:t>
                </a:r>
                <a:r>
                  <a:rPr lang="it-IT" dirty="0" err="1"/>
                  <a:t>excited</a:t>
                </a:r>
                <a:r>
                  <a:rPr lang="it-IT" dirty="0"/>
                  <a:t> </a:t>
                </a:r>
                <a:r>
                  <a:rPr lang="it-IT" dirty="0" err="1"/>
                  <a:t>level</a:t>
                </a:r>
                <a:r>
                  <a:rPr lang="it-IT" dirty="0"/>
                  <a:t>: </a:t>
                </a:r>
                <a14:m>
                  <m:oMath xmlns:m="http://schemas.openxmlformats.org/officeDocument/2006/math">
                    <m:sSub>
                      <m:sSubPr>
                        <m:ctrlPr>
                          <a:rPr lang="it-IT" b="1" i="1">
                            <a:latin typeface="Cambria Math" panose="02040503050406030204" pitchFamily="18" charset="0"/>
                          </a:rPr>
                        </m:ctrlPr>
                      </m:sSubPr>
                      <m:e>
                        <m:r>
                          <a:rPr lang="en-GB" b="1" i="1" smtClean="0">
                            <a:latin typeface="Cambria Math" panose="02040503050406030204" pitchFamily="18" charset="0"/>
                          </a:rPr>
                          <m:t>𝑵</m:t>
                        </m:r>
                      </m:e>
                      <m:sub>
                        <m:r>
                          <a:rPr lang="en-GB" b="1" i="1" smtClean="0">
                            <a:latin typeface="Cambria Math" panose="02040503050406030204" pitchFamily="18" charset="0"/>
                          </a:rPr>
                          <m:t>𝑹</m:t>
                        </m:r>
                      </m:sub>
                    </m:sSub>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𝒅𝒆𝒈𝒆𝒏𝒆𝒓𝒂𝒕𝒆</m:t>
                    </m:r>
                  </m:oMath>
                </a14:m>
                <a:r>
                  <a:rPr lang="it-IT" dirty="0"/>
                  <a:t> (</a:t>
                </a:r>
                <a:r>
                  <a:rPr lang="it-IT" dirty="0" err="1"/>
                  <a:t>presence</a:t>
                </a:r>
                <a:r>
                  <a:rPr lang="it-IT" dirty="0"/>
                  <a:t> of 1 </a:t>
                </a:r>
                <a:r>
                  <a:rPr lang="it-IT" dirty="0" err="1"/>
                  <a:t>boson</a:t>
                </a:r>
                <a:r>
                  <a:rPr lang="it-IT" dirty="0"/>
                  <a:t> on the chain)</a:t>
                </a:r>
              </a:p>
            </p:txBody>
          </p:sp>
        </mc:Choice>
        <mc:Fallback xmlns="">
          <p:sp>
            <p:nvSpPr>
              <p:cNvPr id="15" name="CasellaDiTesto 14">
                <a:extLst>
                  <a:ext uri="{FF2B5EF4-FFF2-40B4-BE49-F238E27FC236}">
                    <a16:creationId xmlns:a16="http://schemas.microsoft.com/office/drawing/2014/main" id="{A1DE43E0-9913-75C1-48D5-CEDACFBA42B1}"/>
                  </a:ext>
                </a:extLst>
              </p:cNvPr>
              <p:cNvSpPr txBox="1">
                <a:spLocks noRot="1" noChangeAspect="1" noMove="1" noResize="1" noEditPoints="1" noAdjustHandles="1" noChangeArrowheads="1" noChangeShapeType="1" noTextEdit="1"/>
              </p:cNvSpPr>
              <p:nvPr/>
            </p:nvSpPr>
            <p:spPr>
              <a:xfrm>
                <a:off x="6334811" y="3556275"/>
                <a:ext cx="4628562" cy="934487"/>
              </a:xfrm>
              <a:prstGeom prst="rect">
                <a:avLst/>
              </a:prstGeom>
              <a:blipFill>
                <a:blip r:embed="rId5"/>
                <a:stretch>
                  <a:fillRect l="-791" t="-2597" r="-395" b="-9091"/>
                </a:stretch>
              </a:blipFill>
            </p:spPr>
            <p:txBody>
              <a:bodyPr/>
              <a:lstStyle/>
              <a:p>
                <a:r>
                  <a:rPr lang="it-IT">
                    <a:noFill/>
                  </a:rPr>
                  <a:t> </a:t>
                </a:r>
              </a:p>
            </p:txBody>
          </p:sp>
        </mc:Fallback>
      </mc:AlternateContent>
      <p:sp>
        <p:nvSpPr>
          <p:cNvPr id="16" name="Freccia in giù 15">
            <a:extLst>
              <a:ext uri="{FF2B5EF4-FFF2-40B4-BE49-F238E27FC236}">
                <a16:creationId xmlns:a16="http://schemas.microsoft.com/office/drawing/2014/main" id="{FA70A450-AF0A-1B6E-5E5E-2F978B6BD6EA}"/>
              </a:ext>
            </a:extLst>
          </p:cNvPr>
          <p:cNvSpPr/>
          <p:nvPr/>
        </p:nvSpPr>
        <p:spPr>
          <a:xfrm>
            <a:off x="8579565" y="4712720"/>
            <a:ext cx="324439" cy="5947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C27D7581-0AF0-91FC-2D11-6F5D52027A3D}"/>
                  </a:ext>
                </a:extLst>
              </p:cNvPr>
              <p:cNvSpPr txBox="1"/>
              <p:nvPr/>
            </p:nvSpPr>
            <p:spPr>
              <a:xfrm>
                <a:off x="6628610" y="5461766"/>
                <a:ext cx="4226351" cy="375231"/>
              </a:xfrm>
              <a:prstGeom prst="rect">
                <a:avLst/>
              </a:prstGeom>
              <a:noFill/>
            </p:spPr>
            <p:txBody>
              <a:bodyPr wrap="square" rtlCol="0">
                <a:spAutoFit/>
              </a:bodyPr>
              <a:lstStyle/>
              <a:p>
                <a:r>
                  <a:rPr lang="it-IT" dirty="0"/>
                  <a:t>Introducing a </a:t>
                </a:r>
                <a:r>
                  <a:rPr lang="it-IT" b="1" dirty="0" err="1"/>
                  <a:t>perturbation</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𝐽</m:t>
                        </m:r>
                      </m:e>
                      <m:sub>
                        <m:r>
                          <a:rPr lang="it-IT" i="1" smtClean="0">
                            <a:latin typeface="Cambria Math" panose="02040503050406030204" pitchFamily="18" charset="0"/>
                            <a:ea typeface="Cambria Math" panose="02040503050406030204" pitchFamily="18" charset="0"/>
                          </a:rPr>
                          <m:t>∥</m:t>
                        </m:r>
                      </m:sub>
                    </m:sSub>
                  </m:oMath>
                </a14:m>
                <a:r>
                  <a:rPr lang="it-IT" dirty="0"/>
                  <a:t> </a:t>
                </a:r>
                <a:r>
                  <a:rPr lang="it-IT" b="1" dirty="0" err="1"/>
                  <a:t>levels</a:t>
                </a:r>
                <a:r>
                  <a:rPr lang="it-IT" dirty="0"/>
                  <a:t> </a:t>
                </a:r>
                <a:r>
                  <a:rPr lang="it-IT" b="1" dirty="0"/>
                  <a:t>split</a:t>
                </a:r>
              </a:p>
            </p:txBody>
          </p:sp>
        </mc:Choice>
        <mc:Fallback xmlns="">
          <p:sp>
            <p:nvSpPr>
              <p:cNvPr id="17" name="CasellaDiTesto 16">
                <a:extLst>
                  <a:ext uri="{FF2B5EF4-FFF2-40B4-BE49-F238E27FC236}">
                    <a16:creationId xmlns:a16="http://schemas.microsoft.com/office/drawing/2014/main" id="{C27D7581-0AF0-91FC-2D11-6F5D52027A3D}"/>
                  </a:ext>
                </a:extLst>
              </p:cNvPr>
              <p:cNvSpPr txBox="1">
                <a:spLocks noRot="1" noChangeAspect="1" noMove="1" noResize="1" noEditPoints="1" noAdjustHandles="1" noChangeArrowheads="1" noChangeShapeType="1" noTextEdit="1"/>
              </p:cNvSpPr>
              <p:nvPr/>
            </p:nvSpPr>
            <p:spPr>
              <a:xfrm>
                <a:off x="6628610" y="5461766"/>
                <a:ext cx="4226351" cy="375231"/>
              </a:xfrm>
              <a:prstGeom prst="rect">
                <a:avLst/>
              </a:prstGeom>
              <a:blipFill>
                <a:blip r:embed="rId6"/>
                <a:stretch>
                  <a:fillRect l="-1153" t="-8065" b="-24194"/>
                </a:stretch>
              </a:blipFill>
            </p:spPr>
            <p:txBody>
              <a:bodyPr/>
              <a:lstStyle/>
              <a:p>
                <a:r>
                  <a:rPr lang="it-IT">
                    <a:noFill/>
                  </a:rPr>
                  <a:t> </a:t>
                </a:r>
              </a:p>
            </p:txBody>
          </p:sp>
        </mc:Fallback>
      </mc:AlternateContent>
    </p:spTree>
    <p:extLst>
      <p:ext uri="{BB962C8B-B14F-4D97-AF65-F5344CB8AC3E}">
        <p14:creationId xmlns:p14="http://schemas.microsoft.com/office/powerpoint/2010/main" val="191105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C2296-531A-BA17-E72D-81B12843B2D4}"/>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sp>
        <p:nvSpPr>
          <p:cNvPr id="4" name="Segnaposto numero diapositiva 3">
            <a:extLst>
              <a:ext uri="{FF2B5EF4-FFF2-40B4-BE49-F238E27FC236}">
                <a16:creationId xmlns:a16="http://schemas.microsoft.com/office/drawing/2014/main" id="{D01547EF-D437-5F57-AE3B-767D528361BC}"/>
              </a:ext>
            </a:extLst>
          </p:cNvPr>
          <p:cNvSpPr>
            <a:spLocks noGrp="1"/>
          </p:cNvSpPr>
          <p:nvPr>
            <p:ph type="sldNum" sz="quarter" idx="12"/>
          </p:nvPr>
        </p:nvSpPr>
        <p:spPr>
          <a:xfrm>
            <a:off x="10935092" y="6356350"/>
            <a:ext cx="418707" cy="365125"/>
          </a:xfrm>
        </p:spPr>
        <p:txBody>
          <a:bodyPr/>
          <a:lstStyle/>
          <a:p>
            <a:fld id="{9378BDA9-E901-4CFA-965B-1BC2748E3398}" type="slidenum">
              <a:rPr lang="it-IT" smtClean="0"/>
              <a:t>17</a:t>
            </a:fld>
            <a:endParaRPr lang="it-IT" dirty="0"/>
          </a:p>
        </p:txBody>
      </p:sp>
      <p:grpSp>
        <p:nvGrpSpPr>
          <p:cNvPr id="21" name="Gruppo 20">
            <a:extLst>
              <a:ext uri="{FF2B5EF4-FFF2-40B4-BE49-F238E27FC236}">
                <a16:creationId xmlns:a16="http://schemas.microsoft.com/office/drawing/2014/main" id="{C2376BF0-FDB9-315F-F9E7-A347D45FC04B}"/>
              </a:ext>
            </a:extLst>
          </p:cNvPr>
          <p:cNvGrpSpPr/>
          <p:nvPr/>
        </p:nvGrpSpPr>
        <p:grpSpPr>
          <a:xfrm>
            <a:off x="838200" y="1861415"/>
            <a:ext cx="6300000" cy="4140000"/>
            <a:chOff x="150426" y="1442796"/>
            <a:chExt cx="7125996" cy="5041514"/>
          </a:xfrm>
        </p:grpSpPr>
        <p:pic>
          <p:nvPicPr>
            <p:cNvPr id="14" name="Immagine 13">
              <a:extLst>
                <a:ext uri="{FF2B5EF4-FFF2-40B4-BE49-F238E27FC236}">
                  <a16:creationId xmlns:a16="http://schemas.microsoft.com/office/drawing/2014/main" id="{4B59E316-65A4-B245-0EF5-39D259C2DE88}"/>
                </a:ext>
              </a:extLst>
            </p:cNvPr>
            <p:cNvPicPr>
              <a:picLocks noChangeAspect="1"/>
            </p:cNvPicPr>
            <p:nvPr/>
          </p:nvPicPr>
          <p:blipFill>
            <a:blip r:embed="rId3">
              <a:extLst>
                <a:ext uri="{28A0092B-C50C-407E-A947-70E740481C1C}">
                  <a14:useLocalDpi xmlns:a14="http://schemas.microsoft.com/office/drawing/2010/main" val="0"/>
                </a:ext>
              </a:extLst>
            </a:blip>
            <a:srcRect t="10588" r="8876"/>
            <a:stretch>
              <a:fillRect/>
            </a:stretch>
          </p:blipFill>
          <p:spPr>
            <a:xfrm>
              <a:off x="170371" y="1442796"/>
              <a:ext cx="3538465" cy="2520000"/>
            </a:xfrm>
            <a:prstGeom prst="rect">
              <a:avLst/>
            </a:prstGeom>
          </p:spPr>
        </p:pic>
        <p:pic>
          <p:nvPicPr>
            <p:cNvPr id="16" name="Immagine 15">
              <a:extLst>
                <a:ext uri="{FF2B5EF4-FFF2-40B4-BE49-F238E27FC236}">
                  <a16:creationId xmlns:a16="http://schemas.microsoft.com/office/drawing/2014/main" id="{2778AD57-7790-22E6-E56A-3EE7352E8C59}"/>
                </a:ext>
              </a:extLst>
            </p:cNvPr>
            <p:cNvPicPr>
              <a:picLocks noChangeAspect="1"/>
            </p:cNvPicPr>
            <p:nvPr/>
          </p:nvPicPr>
          <p:blipFill>
            <a:blip r:embed="rId4">
              <a:extLst>
                <a:ext uri="{28A0092B-C50C-407E-A947-70E740481C1C}">
                  <a14:useLocalDpi xmlns:a14="http://schemas.microsoft.com/office/drawing/2010/main" val="0"/>
                </a:ext>
              </a:extLst>
            </a:blip>
            <a:srcRect t="10991" r="8541"/>
            <a:stretch>
              <a:fillRect/>
            </a:stretch>
          </p:blipFill>
          <p:spPr>
            <a:xfrm>
              <a:off x="3708836" y="1442796"/>
              <a:ext cx="3567586" cy="2520000"/>
            </a:xfrm>
            <a:prstGeom prst="rect">
              <a:avLst/>
            </a:prstGeom>
          </p:spPr>
        </p:pic>
        <p:pic>
          <p:nvPicPr>
            <p:cNvPr id="18" name="Immagine 17">
              <a:extLst>
                <a:ext uri="{FF2B5EF4-FFF2-40B4-BE49-F238E27FC236}">
                  <a16:creationId xmlns:a16="http://schemas.microsoft.com/office/drawing/2014/main" id="{7FA9E4B8-49CE-9AEC-20E5-D39EADEA8C88}"/>
                </a:ext>
              </a:extLst>
            </p:cNvPr>
            <p:cNvPicPr>
              <a:picLocks noChangeAspect="1"/>
            </p:cNvPicPr>
            <p:nvPr/>
          </p:nvPicPr>
          <p:blipFill>
            <a:blip r:embed="rId5">
              <a:extLst>
                <a:ext uri="{28A0092B-C50C-407E-A947-70E740481C1C}">
                  <a14:useLocalDpi xmlns:a14="http://schemas.microsoft.com/office/drawing/2010/main" val="0"/>
                </a:ext>
              </a:extLst>
            </a:blip>
            <a:srcRect t="10767" r="8547"/>
            <a:stretch>
              <a:fillRect/>
            </a:stretch>
          </p:blipFill>
          <p:spPr>
            <a:xfrm>
              <a:off x="150426" y="3964310"/>
              <a:ext cx="3558410" cy="2520000"/>
            </a:xfrm>
            <a:prstGeom prst="rect">
              <a:avLst/>
            </a:prstGeom>
          </p:spPr>
        </p:pic>
        <p:pic>
          <p:nvPicPr>
            <p:cNvPr id="20" name="Immagine 19">
              <a:extLst>
                <a:ext uri="{FF2B5EF4-FFF2-40B4-BE49-F238E27FC236}">
                  <a16:creationId xmlns:a16="http://schemas.microsoft.com/office/drawing/2014/main" id="{7786930C-DAE2-50FB-EF24-B1DCC756F38C}"/>
                </a:ext>
              </a:extLst>
            </p:cNvPr>
            <p:cNvPicPr>
              <a:picLocks noChangeAspect="1"/>
            </p:cNvPicPr>
            <p:nvPr/>
          </p:nvPicPr>
          <p:blipFill>
            <a:blip r:embed="rId6">
              <a:extLst>
                <a:ext uri="{28A0092B-C50C-407E-A947-70E740481C1C}">
                  <a14:useLocalDpi xmlns:a14="http://schemas.microsoft.com/office/drawing/2010/main" val="0"/>
                </a:ext>
              </a:extLst>
            </a:blip>
            <a:srcRect t="9138" r="8100"/>
            <a:stretch>
              <a:fillRect/>
            </a:stretch>
          </p:blipFill>
          <p:spPr>
            <a:xfrm>
              <a:off x="3728781" y="3962796"/>
              <a:ext cx="3511655" cy="2520000"/>
            </a:xfrm>
            <a:prstGeom prst="rect">
              <a:avLst/>
            </a:prstGeom>
          </p:spPr>
        </p:pic>
      </p:grpSp>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EF1E588B-FE83-23F8-B107-6FE64626E56A}"/>
                  </a:ext>
                </a:extLst>
              </p:cNvPr>
              <p:cNvSpPr txBox="1"/>
              <p:nvPr/>
            </p:nvSpPr>
            <p:spPr>
              <a:xfrm>
                <a:off x="1164309" y="6040562"/>
                <a:ext cx="5674936" cy="369332"/>
              </a:xfrm>
              <a:prstGeom prst="rect">
                <a:avLst/>
              </a:prstGeom>
              <a:noFill/>
            </p:spPr>
            <p:txBody>
              <a:bodyPr wrap="square" rtlCol="0">
                <a:spAutoFit/>
              </a:bodyPr>
              <a:lstStyle/>
              <a:p>
                <a:r>
                  <a:rPr lang="en-GB" dirty="0"/>
                  <a:t>Degenerate-lifted energy levels fit: </a:t>
                </a:r>
                <a14:m>
                  <m:oMath xmlns:m="http://schemas.openxmlformats.org/officeDocument/2006/math">
                    <m:r>
                      <a:rPr lang="en-GB" b="0" i="1" smtClean="0">
                        <a:latin typeface="Cambria Math" panose="02040503050406030204" pitchFamily="18" charset="0"/>
                      </a:rPr>
                      <m:t>𝐸</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𝑘</m:t>
                        </m:r>
                      </m:e>
                    </m:func>
                  </m:oMath>
                </a14:m>
                <a:endParaRPr lang="it-IT" dirty="0"/>
              </a:p>
            </p:txBody>
          </p:sp>
        </mc:Choice>
        <mc:Fallback xmlns="">
          <p:sp>
            <p:nvSpPr>
              <p:cNvPr id="22" name="CasellaDiTesto 21">
                <a:extLst>
                  <a:ext uri="{FF2B5EF4-FFF2-40B4-BE49-F238E27FC236}">
                    <a16:creationId xmlns:a16="http://schemas.microsoft.com/office/drawing/2014/main" id="{EF1E588B-FE83-23F8-B107-6FE64626E56A}"/>
                  </a:ext>
                </a:extLst>
              </p:cNvPr>
              <p:cNvSpPr txBox="1">
                <a:spLocks noRot="1" noChangeAspect="1" noMove="1" noResize="1" noEditPoints="1" noAdjustHandles="1" noChangeArrowheads="1" noChangeShapeType="1" noTextEdit="1"/>
              </p:cNvSpPr>
              <p:nvPr/>
            </p:nvSpPr>
            <p:spPr>
              <a:xfrm>
                <a:off x="1164309" y="6040562"/>
                <a:ext cx="5674936" cy="369332"/>
              </a:xfrm>
              <a:prstGeom prst="rect">
                <a:avLst/>
              </a:prstGeom>
              <a:blipFill>
                <a:blip r:embed="rId7"/>
                <a:stretch>
                  <a:fillRect l="-967" t="-10000" b="-2666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0BCCC0E7-5C7B-E9D6-1956-2ED8A77034AD}"/>
                  </a:ext>
                </a:extLst>
              </p:cNvPr>
              <p:cNvSpPr txBox="1"/>
              <p:nvPr/>
            </p:nvSpPr>
            <p:spPr>
              <a:xfrm>
                <a:off x="7934066" y="3439041"/>
                <a:ext cx="3154056" cy="923330"/>
              </a:xfrm>
              <a:prstGeom prst="rect">
                <a:avLst/>
              </a:prstGeom>
              <a:noFill/>
            </p:spPr>
            <p:txBody>
              <a:bodyPr wrap="square" rtlCol="0">
                <a:spAutoFit/>
              </a:bodyPr>
              <a:lstStyle/>
              <a:p>
                <a:pPr algn="ctr"/>
                <a:r>
                  <a:rPr lang="it-IT" dirty="0"/>
                  <a:t>For </a:t>
                </a:r>
                <a:r>
                  <a:rPr lang="it-IT" dirty="0" err="1"/>
                  <a:t>all</a:t>
                </a:r>
                <a:r>
                  <a:rPr lang="it-IT" dirty="0"/>
                  <a:t> </a:t>
                </a:r>
                <a:r>
                  <a:rPr lang="it-IT" dirty="0" err="1"/>
                  <a:t>examinated</a:t>
                </a:r>
                <a:r>
                  <a:rPr lang="it-IT" dirty="0"/>
                  <a:t> </a:t>
                </a:r>
                <a:r>
                  <a:rPr lang="it-IT" dirty="0" err="1"/>
                  <a:t>cases</a:t>
                </a:r>
                <a:r>
                  <a:rPr lang="it-IT" dirty="0"/>
                  <a:t>:</a:t>
                </a:r>
              </a:p>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𝟏</m:t>
                          </m:r>
                        </m:sub>
                      </m:sSub>
                      <m:r>
                        <a:rPr lang="en-GB" b="1"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m:t>
                      </m:r>
                    </m:oMath>
                  </m:oMathPara>
                </a14:m>
                <a:endParaRPr lang="it-IT" b="1" dirty="0"/>
              </a:p>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𝟐</m:t>
                          </m:r>
                        </m:sub>
                      </m:sSub>
                      <m:r>
                        <a:rPr lang="en-GB" b="1"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𝟎𝟒𝟗</m:t>
                      </m:r>
                    </m:oMath>
                  </m:oMathPara>
                </a14:m>
                <a:endParaRPr lang="it-IT" b="1" dirty="0"/>
              </a:p>
            </p:txBody>
          </p:sp>
        </mc:Choice>
        <mc:Fallback xmlns="">
          <p:sp>
            <p:nvSpPr>
              <p:cNvPr id="23" name="CasellaDiTesto 22">
                <a:extLst>
                  <a:ext uri="{FF2B5EF4-FFF2-40B4-BE49-F238E27FC236}">
                    <a16:creationId xmlns:a16="http://schemas.microsoft.com/office/drawing/2014/main" id="{0BCCC0E7-5C7B-E9D6-1956-2ED8A77034AD}"/>
                  </a:ext>
                </a:extLst>
              </p:cNvPr>
              <p:cNvSpPr txBox="1">
                <a:spLocks noRot="1" noChangeAspect="1" noMove="1" noResize="1" noEditPoints="1" noAdjustHandles="1" noChangeArrowheads="1" noChangeShapeType="1" noTextEdit="1"/>
              </p:cNvSpPr>
              <p:nvPr/>
            </p:nvSpPr>
            <p:spPr>
              <a:xfrm>
                <a:off x="7934066" y="3439041"/>
                <a:ext cx="3154056" cy="923330"/>
              </a:xfrm>
              <a:prstGeom prst="rect">
                <a:avLst/>
              </a:prstGeom>
              <a:blipFill>
                <a:blip r:embed="rId8"/>
                <a:stretch>
                  <a:fillRect t="-3289"/>
                </a:stretch>
              </a:blipFill>
            </p:spPr>
            <p:txBody>
              <a:bodyPr/>
              <a:lstStyle/>
              <a:p>
                <a:r>
                  <a:rPr lang="it-IT">
                    <a:noFill/>
                  </a:rPr>
                  <a:t> </a:t>
                </a:r>
              </a:p>
            </p:txBody>
          </p:sp>
        </mc:Fallback>
      </mc:AlternateContent>
      <p:sp>
        <p:nvSpPr>
          <p:cNvPr id="24" name="Rettangolo 23">
            <a:extLst>
              <a:ext uri="{FF2B5EF4-FFF2-40B4-BE49-F238E27FC236}">
                <a16:creationId xmlns:a16="http://schemas.microsoft.com/office/drawing/2014/main" id="{B92ACB60-04C3-28D7-5085-68580DEB80C0}"/>
              </a:ext>
            </a:extLst>
          </p:cNvPr>
          <p:cNvSpPr/>
          <p:nvPr/>
        </p:nvSpPr>
        <p:spPr>
          <a:xfrm>
            <a:off x="8714529" y="4031657"/>
            <a:ext cx="1593130" cy="322586"/>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curvo 27">
            <a:extLst>
              <a:ext uri="{FF2B5EF4-FFF2-40B4-BE49-F238E27FC236}">
                <a16:creationId xmlns:a16="http://schemas.microsoft.com/office/drawing/2014/main" id="{8CF9048C-6F62-3CBD-8958-2893D3829600}"/>
              </a:ext>
            </a:extLst>
          </p:cNvPr>
          <p:cNvCxnSpPr>
            <a:cxnSpLocks/>
            <a:stCxn id="24" idx="1"/>
            <a:endCxn id="29" idx="1"/>
          </p:cNvCxnSpPr>
          <p:nvPr/>
        </p:nvCxnSpPr>
        <p:spPr>
          <a:xfrm rot="10800000" flipV="1">
            <a:off x="8171267" y="4192950"/>
            <a:ext cx="543262" cy="701796"/>
          </a:xfrm>
          <a:prstGeom prst="curvedConnector3">
            <a:avLst>
              <a:gd name="adj1" fmla="val 14207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B12ADADB-463D-67F1-0CC8-976AE978C10D}"/>
                  </a:ext>
                </a:extLst>
              </p:cNvPr>
              <p:cNvSpPr txBox="1"/>
              <p:nvPr/>
            </p:nvSpPr>
            <p:spPr>
              <a:xfrm>
                <a:off x="8171267" y="4753297"/>
                <a:ext cx="2802755" cy="2828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𝑬</m:t>
                      </m:r>
                      <m:d>
                        <m:dPr>
                          <m:ctrlPr>
                            <a:rPr lang="en-GB" b="1" i="1">
                              <a:latin typeface="Cambria Math" panose="02040503050406030204" pitchFamily="18" charset="0"/>
                            </a:rPr>
                          </m:ctrlPr>
                        </m:dPr>
                        <m:e>
                          <m:r>
                            <a:rPr lang="en-GB" b="1" i="1">
                              <a:latin typeface="Cambria Math" panose="02040503050406030204" pitchFamily="18" charset="0"/>
                            </a:rPr>
                            <m:t>𝒌</m:t>
                          </m:r>
                        </m:e>
                      </m:d>
                      <m:r>
                        <a:rPr lang="en-GB" b="1" i="1">
                          <a:latin typeface="Cambria Math" panose="02040503050406030204" pitchFamily="18" charset="0"/>
                        </a:rPr>
                        <m:t>=</m:t>
                      </m:r>
                      <m:r>
                        <a:rPr lang="en-GB" b="1" i="1" smtClean="0">
                          <a:latin typeface="Cambria Math" panose="02040503050406030204" pitchFamily="18" charset="0"/>
                        </a:rPr>
                        <m:t>𝟐</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𝟐</m:t>
                          </m:r>
                        </m:sub>
                      </m:sSub>
                      <m:func>
                        <m:funcPr>
                          <m:ctrlPr>
                            <a:rPr lang="en-GB" b="1"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1" i="1" smtClean="0">
                              <a:latin typeface="Cambria Math" panose="02040503050406030204" pitchFamily="18" charset="0"/>
                            </a:rPr>
                            <m:t>𝒌</m:t>
                          </m:r>
                        </m:e>
                      </m:func>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func>
                        <m:funcPr>
                          <m:ctrlPr>
                            <a:rPr lang="en-GB" b="1" i="1">
                              <a:latin typeface="Cambria Math" panose="02040503050406030204" pitchFamily="18" charset="0"/>
                            </a:rPr>
                          </m:ctrlPr>
                        </m:funcPr>
                        <m:fName>
                          <m:r>
                            <a:rPr lang="en-GB" b="1" i="1">
                              <a:latin typeface="Cambria Math" panose="02040503050406030204" pitchFamily="18" charset="0"/>
                            </a:rPr>
                            <m:t>𝒄𝒐𝒔</m:t>
                          </m:r>
                        </m:fName>
                        <m:e>
                          <m:r>
                            <a:rPr lang="en-GB" b="1" i="1">
                              <a:latin typeface="Cambria Math" panose="02040503050406030204" pitchFamily="18" charset="0"/>
                            </a:rPr>
                            <m:t>𝒌</m:t>
                          </m:r>
                        </m:e>
                      </m:func>
                    </m:oMath>
                  </m:oMathPara>
                </a14:m>
                <a:endParaRPr lang="it-IT" b="1" dirty="0"/>
              </a:p>
            </p:txBody>
          </p:sp>
        </mc:Choice>
        <mc:Fallback xmlns="">
          <p:sp>
            <p:nvSpPr>
              <p:cNvPr id="29" name="CasellaDiTesto 28">
                <a:extLst>
                  <a:ext uri="{FF2B5EF4-FFF2-40B4-BE49-F238E27FC236}">
                    <a16:creationId xmlns:a16="http://schemas.microsoft.com/office/drawing/2014/main" id="{B12ADADB-463D-67F1-0CC8-976AE978C10D}"/>
                  </a:ext>
                </a:extLst>
              </p:cNvPr>
              <p:cNvSpPr txBox="1">
                <a:spLocks noRot="1" noChangeAspect="1" noMove="1" noResize="1" noEditPoints="1" noAdjustHandles="1" noChangeArrowheads="1" noChangeShapeType="1" noTextEdit="1"/>
              </p:cNvSpPr>
              <p:nvPr/>
            </p:nvSpPr>
            <p:spPr>
              <a:xfrm>
                <a:off x="8171267" y="4753297"/>
                <a:ext cx="2802755" cy="282898"/>
              </a:xfrm>
              <a:prstGeom prst="rect">
                <a:avLst/>
              </a:prstGeom>
              <a:blipFill>
                <a:blip r:embed="rId9"/>
                <a:stretch>
                  <a:fillRect l="-1522" r="-1739" b="-3043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4" name="CasellaDiTesto 33">
                <a:extLst>
                  <a:ext uri="{FF2B5EF4-FFF2-40B4-BE49-F238E27FC236}">
                    <a16:creationId xmlns:a16="http://schemas.microsoft.com/office/drawing/2014/main" id="{A3EC887C-80BE-6B51-49C3-0709885844BA}"/>
                  </a:ext>
                </a:extLst>
              </p:cNvPr>
              <p:cNvSpPr txBox="1"/>
              <p:nvPr/>
            </p:nvSpPr>
            <p:spPr>
              <a:xfrm>
                <a:off x="8066916" y="5427121"/>
                <a:ext cx="3011457" cy="1206228"/>
              </a:xfrm>
              <a:prstGeom prst="rect">
                <a:avLst/>
              </a:prstGeom>
              <a:noFill/>
            </p:spPr>
            <p:txBody>
              <a:bodyPr wrap="square" rtlCol="0">
                <a:spAutoFit/>
              </a:bodyPr>
              <a:lstStyle/>
              <a:p>
                <a:r>
                  <a:rPr lang="it-IT" dirty="0"/>
                  <a:t>Data </a:t>
                </a:r>
                <a:r>
                  <a:rPr lang="it-IT" dirty="0" err="1"/>
                  <a:t>generated</a:t>
                </a:r>
                <a:r>
                  <a:rPr lang="it-IT" dirty="0"/>
                  <a:t> with </a:t>
                </a:r>
                <a14:m>
                  <m:oMath xmlns:m="http://schemas.openxmlformats.org/officeDocument/2006/math">
                    <m:r>
                      <a:rPr lang="it-IT" i="1">
                        <a:latin typeface="Cambria Math" panose="02040503050406030204" pitchFamily="18" charset="0"/>
                        <a:ea typeface="Cambria Math" panose="02040503050406030204" pitchFamily="18" charset="0"/>
                      </a:rPr>
                      <m:t>𝜃</m:t>
                    </m:r>
                    <m:r>
                      <a:rPr lang="en-GB" i="1">
                        <a:latin typeface="Cambria Math" panose="02040503050406030204" pitchFamily="18" charset="0"/>
                        <a:ea typeface="Cambria Math" panose="02040503050406030204" pitchFamily="18" charset="0"/>
                      </a:rPr>
                      <m:t>=1.47</m:t>
                    </m:r>
                  </m:oMath>
                </a14:m>
                <a:r>
                  <a:rPr lang="it-IT" dirty="0"/>
                  <a:t> so </a:t>
                </a:r>
                <a:r>
                  <a:rPr lang="it-IT" dirty="0" err="1"/>
                  <a:t>that</a:t>
                </a:r>
                <a:r>
                  <a:rPr lang="it-IT" dirty="0"/>
                  <a:t> </a:t>
                </a:r>
                <a14:m>
                  <m:oMath xmlns:m="http://schemas.openxmlformats.org/officeDocument/2006/math">
                    <m:r>
                      <a:rPr lang="en-GB" b="0" i="0"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𝐽</m:t>
                        </m:r>
                      </m:e>
                      <m:sub>
                        <m:r>
                          <a:rPr lang="en-GB" i="1">
                            <a:latin typeface="Cambria Math" panose="02040503050406030204" pitchFamily="18" charset="0"/>
                            <a:ea typeface="Cambria Math" panose="02040503050406030204" pitchFamily="18" charset="0"/>
                          </a:rPr>
                          <m:t>∥</m:t>
                        </m:r>
                      </m:sub>
                    </m:sSub>
                    <m:r>
                      <a:rPr lang="en-GB" i="1">
                        <a:latin typeface="Cambria Math" panose="02040503050406030204" pitchFamily="18" charset="0"/>
                        <a:ea typeface="Cambria Math" panose="02040503050406030204" pitchFamily="18" charset="0"/>
                      </a:rPr>
                      <m:t>≈0.098</m:t>
                    </m:r>
                  </m:oMath>
                </a14:m>
                <a:r>
                  <a:rPr lang="it-IT" dirty="0"/>
                  <a:t> : </a:t>
                </a:r>
                <a:r>
                  <a:rPr lang="it-IT" dirty="0" err="1"/>
                  <a:t>compatible</a:t>
                </a:r>
                <a:r>
                  <a:rPr lang="it-IT" dirty="0"/>
                  <a:t> with the </a:t>
                </a:r>
                <a:r>
                  <a:rPr lang="it-IT" dirty="0" err="1"/>
                  <a:t>fit</a:t>
                </a:r>
                <a:endParaRPr lang="it-IT" dirty="0"/>
              </a:p>
              <a:p>
                <a:endParaRPr lang="it-IT" dirty="0"/>
              </a:p>
            </p:txBody>
          </p:sp>
        </mc:Choice>
        <mc:Fallback xmlns="">
          <p:sp>
            <p:nvSpPr>
              <p:cNvPr id="34" name="CasellaDiTesto 33">
                <a:extLst>
                  <a:ext uri="{FF2B5EF4-FFF2-40B4-BE49-F238E27FC236}">
                    <a16:creationId xmlns:a16="http://schemas.microsoft.com/office/drawing/2014/main" id="{A3EC887C-80BE-6B51-49C3-0709885844BA}"/>
                  </a:ext>
                </a:extLst>
              </p:cNvPr>
              <p:cNvSpPr txBox="1">
                <a:spLocks noRot="1" noChangeAspect="1" noMove="1" noResize="1" noEditPoints="1" noAdjustHandles="1" noChangeArrowheads="1" noChangeShapeType="1" noTextEdit="1"/>
              </p:cNvSpPr>
              <p:nvPr/>
            </p:nvSpPr>
            <p:spPr>
              <a:xfrm>
                <a:off x="8066916" y="5427121"/>
                <a:ext cx="3011457" cy="1206228"/>
              </a:xfrm>
              <a:prstGeom prst="rect">
                <a:avLst/>
              </a:prstGeom>
              <a:blipFill>
                <a:blip r:embed="rId10"/>
                <a:stretch>
                  <a:fillRect l="-1619" t="-2525"/>
                </a:stretch>
              </a:blipFill>
            </p:spPr>
            <p:txBody>
              <a:bodyPr/>
              <a:lstStyle/>
              <a:p>
                <a:r>
                  <a:rPr lang="it-IT">
                    <a:noFill/>
                  </a:rPr>
                  <a:t> </a:t>
                </a:r>
              </a:p>
            </p:txBody>
          </p:sp>
        </mc:Fallback>
      </mc:AlternateContent>
      <p:cxnSp>
        <p:nvCxnSpPr>
          <p:cNvPr id="38" name="Connettore curvo 37">
            <a:extLst>
              <a:ext uri="{FF2B5EF4-FFF2-40B4-BE49-F238E27FC236}">
                <a16:creationId xmlns:a16="http://schemas.microsoft.com/office/drawing/2014/main" id="{F7AB4F2F-4F4D-E359-71EE-6C0B424F795B}"/>
              </a:ext>
            </a:extLst>
          </p:cNvPr>
          <p:cNvCxnSpPr>
            <a:stCxn id="34" idx="1"/>
            <a:endCxn id="20" idx="3"/>
          </p:cNvCxnSpPr>
          <p:nvPr/>
        </p:nvCxnSpPr>
        <p:spPr>
          <a:xfrm rot="10800000">
            <a:off x="7106386" y="4965483"/>
            <a:ext cx="960531" cy="1064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asellaDiTesto 40">
                <a:extLst>
                  <a:ext uri="{FF2B5EF4-FFF2-40B4-BE49-F238E27FC236}">
                    <a16:creationId xmlns:a16="http://schemas.microsoft.com/office/drawing/2014/main" id="{D73F5640-2250-C97A-23AF-82E789D36979}"/>
                  </a:ext>
                </a:extLst>
              </p:cNvPr>
              <p:cNvSpPr txBox="1"/>
              <p:nvPr/>
            </p:nvSpPr>
            <p:spPr>
              <a:xfrm>
                <a:off x="7743202" y="1755906"/>
                <a:ext cx="4053526" cy="1477328"/>
              </a:xfrm>
              <a:prstGeom prst="rect">
                <a:avLst/>
              </a:prstGeom>
              <a:noFill/>
            </p:spPr>
            <p:txBody>
              <a:bodyPr wrap="square" rtlCol="0">
                <a:spAutoFit/>
              </a:bodyPr>
              <a:lstStyle/>
              <a:p>
                <a:r>
                  <a:rPr lang="it-IT" dirty="0"/>
                  <a:t>Since </a:t>
                </a:r>
                <a14:m>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𝑯</m:t>
                        </m:r>
                      </m:e>
                      <m:sub>
                        <m:r>
                          <a:rPr lang="en-GB" b="1" i="1" smtClean="0">
                            <a:latin typeface="Cambria Math" panose="02040503050406030204" pitchFamily="18" charset="0"/>
                          </a:rPr>
                          <m:t>𝑬𝑭𝑭</m:t>
                        </m:r>
                      </m:sub>
                    </m:sSub>
                  </m:oMath>
                </a14:m>
                <a:r>
                  <a:rPr lang="it-IT" dirty="0"/>
                  <a:t> </a:t>
                </a:r>
                <a:r>
                  <a:rPr lang="it-IT" dirty="0" err="1"/>
                  <a:t>describes</a:t>
                </a:r>
                <a:r>
                  <a:rPr lang="it-IT" dirty="0"/>
                  <a:t> a system of </a:t>
                </a:r>
                <a:r>
                  <a:rPr lang="it-IT" b="1" dirty="0" err="1"/>
                  <a:t>particles</a:t>
                </a:r>
                <a:r>
                  <a:rPr lang="it-IT" dirty="0"/>
                  <a:t> </a:t>
                </a:r>
                <a:r>
                  <a:rPr lang="it-IT" dirty="0" err="1"/>
                  <a:t>that</a:t>
                </a:r>
                <a:r>
                  <a:rPr lang="it-IT" dirty="0"/>
                  <a:t> can make </a:t>
                </a:r>
                <a:r>
                  <a:rPr lang="it-IT" b="1" dirty="0"/>
                  <a:t>NN </a:t>
                </a:r>
                <a:r>
                  <a:rPr lang="it-IT" b="1" dirty="0" err="1"/>
                  <a:t>hopping</a:t>
                </a:r>
                <a:r>
                  <a:rPr lang="it-IT" dirty="0"/>
                  <a:t>, in </a:t>
                </a:r>
                <a:r>
                  <a:rPr lang="it-IT" dirty="0" err="1"/>
                  <a:t>analogy</a:t>
                </a:r>
                <a:r>
                  <a:rPr lang="it-IT" dirty="0"/>
                  <a:t> with the standard tight-</a:t>
                </a:r>
                <a:r>
                  <a:rPr lang="it-IT" dirty="0" err="1"/>
                  <a:t>binding</a:t>
                </a:r>
                <a:r>
                  <a:rPr lang="it-IT" dirty="0"/>
                  <a:t> model, </a:t>
                </a:r>
                <a:r>
                  <a:rPr lang="it-IT" dirty="0" err="1"/>
                  <a:t>we</a:t>
                </a:r>
                <a:r>
                  <a:rPr lang="it-IT" dirty="0"/>
                  <a:t> </a:t>
                </a:r>
                <a:r>
                  <a:rPr lang="it-IT" dirty="0" err="1"/>
                  <a:t>expect</a:t>
                </a:r>
                <a:r>
                  <a:rPr lang="it-IT" dirty="0"/>
                  <a:t> a </a:t>
                </a:r>
                <a:r>
                  <a:rPr lang="it-IT" b="1" i="1" dirty="0"/>
                  <a:t>cosine-like</a:t>
                </a:r>
                <a:r>
                  <a:rPr lang="it-IT" dirty="0"/>
                  <a:t> </a:t>
                </a:r>
                <a:r>
                  <a:rPr lang="it-IT" b="1" dirty="0" err="1"/>
                  <a:t>dispersion</a:t>
                </a:r>
                <a:r>
                  <a:rPr lang="it-IT" dirty="0"/>
                  <a:t> </a:t>
                </a:r>
                <a:r>
                  <a:rPr lang="it-IT" dirty="0" err="1"/>
                  <a:t>law</a:t>
                </a:r>
                <a:endParaRPr lang="it-IT" dirty="0"/>
              </a:p>
            </p:txBody>
          </p:sp>
        </mc:Choice>
        <mc:Fallback xmlns="">
          <p:sp>
            <p:nvSpPr>
              <p:cNvPr id="41" name="CasellaDiTesto 40">
                <a:extLst>
                  <a:ext uri="{FF2B5EF4-FFF2-40B4-BE49-F238E27FC236}">
                    <a16:creationId xmlns:a16="http://schemas.microsoft.com/office/drawing/2014/main" id="{D73F5640-2250-C97A-23AF-82E789D36979}"/>
                  </a:ext>
                </a:extLst>
              </p:cNvPr>
              <p:cNvSpPr txBox="1">
                <a:spLocks noRot="1" noChangeAspect="1" noMove="1" noResize="1" noEditPoints="1" noAdjustHandles="1" noChangeArrowheads="1" noChangeShapeType="1" noTextEdit="1"/>
              </p:cNvSpPr>
              <p:nvPr/>
            </p:nvSpPr>
            <p:spPr>
              <a:xfrm>
                <a:off x="7743202" y="1755906"/>
                <a:ext cx="4053526" cy="1477328"/>
              </a:xfrm>
              <a:prstGeom prst="rect">
                <a:avLst/>
              </a:prstGeom>
              <a:blipFill>
                <a:blip r:embed="rId11"/>
                <a:stretch>
                  <a:fillRect l="-1203" t="-2066" b="-5785"/>
                </a:stretch>
              </a:blipFill>
            </p:spPr>
            <p:txBody>
              <a:bodyPr/>
              <a:lstStyle/>
              <a:p>
                <a:r>
                  <a:rPr lang="it-IT">
                    <a:noFill/>
                  </a:rPr>
                  <a:t> </a:t>
                </a:r>
              </a:p>
            </p:txBody>
          </p:sp>
        </mc:Fallback>
      </mc:AlternateContent>
    </p:spTree>
    <p:extLst>
      <p:ext uri="{BB962C8B-B14F-4D97-AF65-F5344CB8AC3E}">
        <p14:creationId xmlns:p14="http://schemas.microsoft.com/office/powerpoint/2010/main" val="8270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9" grpId="0"/>
      <p:bldP spid="34" grpId="0"/>
      <p:bldP spid="4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3C67A-8C98-D165-2735-73B3BB4D786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5A768A1-8755-246B-4E11-139704344B4C}"/>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Study of the </a:t>
                </a:r>
                <a:r>
                  <a:rPr lang="en-GB" sz="3600" b="1" dirty="0"/>
                  <a:t>magnetization</a:t>
                </a:r>
              </a:p>
              <a:p>
                <a:pPr lvl="1" algn="just">
                  <a:lnSpc>
                    <a:spcPct val="120000"/>
                  </a:lnSpc>
                </a:pPr>
                <a:r>
                  <a:rPr lang="en-GB" sz="3200" b="1" dirty="0">
                    <a:solidFill>
                      <a:schemeClr val="bg2">
                        <a:lumMod val="90000"/>
                      </a:schemeClr>
                    </a:solidFill>
                  </a:rPr>
                  <a:t>Magnetization </a:t>
                </a:r>
                <a:r>
                  <a:rPr lang="en-GB" sz="2800" dirty="0">
                    <a:solidFill>
                      <a:schemeClr val="bg2">
                        <a:lumMod val="90000"/>
                      </a:schemeClr>
                    </a:solidFill>
                  </a:rPr>
                  <a:t>for</a:t>
                </a: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p>
              <a:p>
                <a:pPr lvl="1" algn="just">
                  <a:lnSpc>
                    <a:spcPct val="120000"/>
                  </a:lnSpc>
                </a:pPr>
                <a:r>
                  <a:rPr lang="en-GB" sz="2800" b="1" dirty="0">
                    <a:solidFill>
                      <a:schemeClr val="bg2">
                        <a:lumMod val="90000"/>
                      </a:schemeClr>
                    </a:solidFill>
                  </a:rPr>
                  <a:t>Magnetization </a:t>
                </a:r>
                <a:r>
                  <a:rPr lang="en-GB" sz="2800" dirty="0">
                    <a:solidFill>
                      <a:schemeClr val="bg2">
                        <a:lumMod val="90000"/>
                      </a:schemeClr>
                    </a:solidFill>
                  </a:rPr>
                  <a:t>for </a:t>
                </a:r>
                <a14:m>
                  <m:oMath xmlns:m="http://schemas.openxmlformats.org/officeDocument/2006/math">
                    <m:sSub>
                      <m:sSubPr>
                        <m:ctrlPr>
                          <a:rPr lang="en-GB" b="1" i="1">
                            <a:solidFill>
                              <a:schemeClr val="bg2">
                                <a:lumMod val="90000"/>
                              </a:schemeClr>
                            </a:solidFill>
                            <a:latin typeface="Cambria Math" panose="02040503050406030204" pitchFamily="18" charset="0"/>
                          </a:rPr>
                        </m:ctrlPr>
                      </m:sSubPr>
                      <m:e>
                        <m:r>
                          <a:rPr lang="en-GB" b="1" i="1">
                            <a:solidFill>
                              <a:schemeClr val="bg2">
                                <a:lumMod val="90000"/>
                              </a:schemeClr>
                            </a:solidFill>
                            <a:latin typeface="Cambria Math" panose="02040503050406030204" pitchFamily="18" charset="0"/>
                          </a:rPr>
                          <m:t>𝑱</m:t>
                        </m:r>
                      </m:e>
                      <m:sub>
                        <m:r>
                          <a:rPr lang="en-GB" b="1" i="1">
                            <a:solidFill>
                              <a:schemeClr val="bg2">
                                <a:lumMod val="90000"/>
                              </a:schemeClr>
                            </a:solidFill>
                            <a:latin typeface="Cambria Math" panose="02040503050406030204" pitchFamily="18" charset="0"/>
                            <a:ea typeface="Cambria Math" panose="02040503050406030204" pitchFamily="18" charset="0"/>
                          </a:rPr>
                          <m:t>∥</m:t>
                        </m:r>
                      </m:sub>
                    </m:sSub>
                    <m:r>
                      <a:rPr lang="en-GB" b="1" i="1">
                        <a:solidFill>
                          <a:schemeClr val="bg2">
                            <a:lumMod val="90000"/>
                          </a:schemeClr>
                        </a:solidFill>
                        <a:latin typeface="Cambria Math" panose="02040503050406030204" pitchFamily="18" charset="0"/>
                      </a:rPr>
                      <m:t>=</m:t>
                    </m:r>
                    <m:r>
                      <a:rPr lang="en-GB" b="1" i="1">
                        <a:solidFill>
                          <a:schemeClr val="bg2">
                            <a:lumMod val="90000"/>
                          </a:schemeClr>
                        </a:solidFill>
                        <a:latin typeface="Cambria Math" panose="02040503050406030204" pitchFamily="18" charset="0"/>
                      </a:rPr>
                      <m:t>𝟎</m:t>
                    </m:r>
                  </m:oMath>
                </a14:m>
                <a:r>
                  <a:rPr lang="en-GB" b="1" dirty="0">
                    <a:solidFill>
                      <a:schemeClr val="bg2">
                        <a:lumMod val="90000"/>
                      </a:schemeClr>
                    </a:solidFill>
                  </a:rPr>
                  <a:t> </a:t>
                </a:r>
              </a:p>
              <a:p>
                <a:pPr>
                  <a:lnSpc>
                    <a:spcPct val="160000"/>
                  </a:lnSpc>
                </a:pPr>
                <a:r>
                  <a:rPr lang="en-GB" sz="3700" b="1" dirty="0">
                    <a:solidFill>
                      <a:schemeClr val="bg2">
                        <a:lumMod val="90000"/>
                      </a:schemeClr>
                    </a:solidFill>
                  </a:rPr>
                  <a:t>Triangular ladder </a:t>
                </a:r>
                <a:r>
                  <a:rPr lang="en-GB" sz="3700" dirty="0">
                    <a:solidFill>
                      <a:schemeClr val="bg2">
                        <a:lumMod val="90000"/>
                      </a:schemeClr>
                    </a:solidFill>
                  </a:rPr>
                  <a:t>and limit cases</a:t>
                </a:r>
                <a:endParaRPr lang="en-GB" sz="3700" b="1"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45A768A1-8755-246B-4E11-139704344B4C}"/>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b="-2654"/>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DE1B2BD4-B9AE-83C5-475E-371E48ED4A9D}"/>
              </a:ext>
            </a:extLst>
          </p:cNvPr>
          <p:cNvSpPr>
            <a:spLocks noGrp="1"/>
          </p:cNvSpPr>
          <p:nvPr>
            <p:ph type="sldNum" sz="quarter" idx="12"/>
          </p:nvPr>
        </p:nvSpPr>
        <p:spPr/>
        <p:txBody>
          <a:bodyPr/>
          <a:lstStyle/>
          <a:p>
            <a:fld id="{9378BDA9-E901-4CFA-965B-1BC2748E3398}" type="slidenum">
              <a:rPr lang="it-IT" smtClean="0"/>
              <a:t>18</a:t>
            </a:fld>
            <a:endParaRPr lang="it-IT"/>
          </a:p>
        </p:txBody>
      </p:sp>
    </p:spTree>
    <p:extLst>
      <p:ext uri="{BB962C8B-B14F-4D97-AF65-F5344CB8AC3E}">
        <p14:creationId xmlns:p14="http://schemas.microsoft.com/office/powerpoint/2010/main" val="171011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746D-53AC-F0D2-D1FC-AAA01F16BDA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CasellaDiTesto 82">
                <a:extLst>
                  <a:ext uri="{FF2B5EF4-FFF2-40B4-BE49-F238E27FC236}">
                    <a16:creationId xmlns:a16="http://schemas.microsoft.com/office/drawing/2014/main" id="{03A790FE-1F73-C31E-33C8-A56CB7E7DCAA}"/>
                  </a:ext>
                </a:extLst>
              </p:cNvPr>
              <p:cNvSpPr txBox="1"/>
              <p:nvPr/>
            </p:nvSpPr>
            <p:spPr>
              <a:xfrm>
                <a:off x="8006364" y="6093690"/>
                <a:ext cx="208752"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𝟏</m:t>
                          </m:r>
                        </m:sub>
                      </m:sSub>
                    </m:oMath>
                  </m:oMathPara>
                </a14:m>
                <a:endParaRPr lang="it-IT" sz="1400" b="1" dirty="0"/>
              </a:p>
            </p:txBody>
          </p:sp>
        </mc:Choice>
        <mc:Fallback xmlns="">
          <p:sp>
            <p:nvSpPr>
              <p:cNvPr id="83" name="CasellaDiTesto 82">
                <a:extLst>
                  <a:ext uri="{FF2B5EF4-FFF2-40B4-BE49-F238E27FC236}">
                    <a16:creationId xmlns:a16="http://schemas.microsoft.com/office/drawing/2014/main" id="{1B5E5678-10FA-E73D-DC53-795696179C6F}"/>
                  </a:ext>
                </a:extLst>
              </p:cNvPr>
              <p:cNvSpPr txBox="1">
                <a:spLocks noRot="1" noChangeAspect="1" noMove="1" noResize="1" noEditPoints="1" noAdjustHandles="1" noChangeArrowheads="1" noChangeShapeType="1" noTextEdit="1"/>
              </p:cNvSpPr>
              <p:nvPr/>
            </p:nvSpPr>
            <p:spPr>
              <a:xfrm>
                <a:off x="8006364" y="6093690"/>
                <a:ext cx="208752" cy="178189"/>
              </a:xfrm>
              <a:prstGeom prst="rect">
                <a:avLst/>
              </a:prstGeom>
              <a:blipFill>
                <a:blip r:embed="rId3"/>
                <a:stretch>
                  <a:fillRect l="-28571" r="-14286" b="-37931"/>
                </a:stretch>
              </a:blipFill>
            </p:spPr>
            <p:txBody>
              <a:bodyPr/>
              <a:lstStyle/>
              <a:p>
                <a:r>
                  <a:rPr lang="it-IT">
                    <a:noFill/>
                  </a:rPr>
                  <a:t> </a:t>
                </a:r>
              </a:p>
            </p:txBody>
          </p:sp>
        </mc:Fallback>
      </mc:AlternateContent>
      <p:sp>
        <p:nvSpPr>
          <p:cNvPr id="90" name="CasellaDiTesto 89">
            <a:extLst>
              <a:ext uri="{FF2B5EF4-FFF2-40B4-BE49-F238E27FC236}">
                <a16:creationId xmlns:a16="http://schemas.microsoft.com/office/drawing/2014/main" id="{DACA71F6-8B94-F81C-3D93-FFFBE92A3EFC}"/>
              </a:ext>
            </a:extLst>
          </p:cNvPr>
          <p:cNvSpPr txBox="1"/>
          <p:nvPr/>
        </p:nvSpPr>
        <p:spPr>
          <a:xfrm>
            <a:off x="7294270" y="5833319"/>
            <a:ext cx="327413" cy="359326"/>
          </a:xfrm>
          <a:prstGeom prst="rect">
            <a:avLst/>
          </a:prstGeom>
          <a:noFill/>
        </p:spPr>
        <p:txBody>
          <a:bodyPr wrap="square" rtlCol="0">
            <a:spAutoFit/>
          </a:bodyPr>
          <a:lstStyle/>
          <a:p>
            <a:r>
              <a:rPr lang="it-IT" dirty="0"/>
              <a:t>0</a:t>
            </a:r>
          </a:p>
        </p:txBody>
      </p:sp>
      <p:cxnSp>
        <p:nvCxnSpPr>
          <p:cNvPr id="87" name="Connettore diritto 86">
            <a:extLst>
              <a:ext uri="{FF2B5EF4-FFF2-40B4-BE49-F238E27FC236}">
                <a16:creationId xmlns:a16="http://schemas.microsoft.com/office/drawing/2014/main" id="{CA39220E-6814-9AF3-C7CD-59053C355209}"/>
              </a:ext>
            </a:extLst>
          </p:cNvPr>
          <p:cNvCxnSpPr>
            <a:endCxn id="81" idx="7"/>
          </p:cNvCxnSpPr>
          <p:nvPr/>
        </p:nvCxnSpPr>
        <p:spPr>
          <a:xfrm flipV="1">
            <a:off x="7556431" y="6021945"/>
            <a:ext cx="534123" cy="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nettore diritto 97">
            <a:extLst>
              <a:ext uri="{FF2B5EF4-FFF2-40B4-BE49-F238E27FC236}">
                <a16:creationId xmlns:a16="http://schemas.microsoft.com/office/drawing/2014/main" id="{1F675C5E-6DBC-F63C-3C57-D6F9352966CA}"/>
              </a:ext>
            </a:extLst>
          </p:cNvPr>
          <p:cNvCxnSpPr>
            <a:stCxn id="56" idx="7"/>
            <a:endCxn id="82" idx="5"/>
          </p:cNvCxnSpPr>
          <p:nvPr/>
        </p:nvCxnSpPr>
        <p:spPr>
          <a:xfrm flipH="1">
            <a:off x="8448220" y="4226092"/>
            <a:ext cx="7600" cy="1831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Connettore diritto 94">
            <a:extLst>
              <a:ext uri="{FF2B5EF4-FFF2-40B4-BE49-F238E27FC236}">
                <a16:creationId xmlns:a16="http://schemas.microsoft.com/office/drawing/2014/main" id="{745E17A1-A262-97B0-5929-429BF0CDA7D0}"/>
              </a:ext>
            </a:extLst>
          </p:cNvPr>
          <p:cNvCxnSpPr>
            <a:cxnSpLocks/>
            <a:stCxn id="55" idx="5"/>
            <a:endCxn id="81" idx="6"/>
          </p:cNvCxnSpPr>
          <p:nvPr/>
        </p:nvCxnSpPr>
        <p:spPr>
          <a:xfrm>
            <a:off x="8096275" y="3935391"/>
            <a:ext cx="3323" cy="2107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D197682C-2CAC-83F4-A869-16C55266446F}"/>
              </a:ext>
            </a:extLst>
          </p:cNvPr>
          <p:cNvSpPr>
            <a:spLocks noGrp="1"/>
          </p:cNvSpPr>
          <p:nvPr>
            <p:ph type="title"/>
          </p:nvPr>
        </p:nvSpPr>
        <p:spPr/>
        <p:txBody>
          <a:bodyPr>
            <a:normAutofit/>
          </a:bodyPr>
          <a:lstStyle/>
          <a:p>
            <a:pPr algn="ctr"/>
            <a:r>
              <a:rPr lang="it-IT" sz="4000" dirty="0"/>
              <a:t>Study of the </a:t>
            </a:r>
            <a:r>
              <a:rPr lang="it-IT" sz="4000" b="1" dirty="0" err="1"/>
              <a:t>magnetization</a:t>
            </a:r>
            <a:r>
              <a:rPr lang="it-IT" sz="4000" b="1" dirty="0"/>
              <a:t> </a:t>
            </a:r>
            <a:endParaRPr lang="it-IT" sz="4000" dirty="0"/>
          </a:p>
        </p:txBody>
      </p:sp>
      <p:sp>
        <p:nvSpPr>
          <p:cNvPr id="4" name="Segnaposto numero diapositiva 3">
            <a:extLst>
              <a:ext uri="{FF2B5EF4-FFF2-40B4-BE49-F238E27FC236}">
                <a16:creationId xmlns:a16="http://schemas.microsoft.com/office/drawing/2014/main" id="{CFABDC56-806C-37BE-EF87-45C4FFF7C3B4}"/>
              </a:ext>
            </a:extLst>
          </p:cNvPr>
          <p:cNvSpPr>
            <a:spLocks noGrp="1"/>
          </p:cNvSpPr>
          <p:nvPr>
            <p:ph type="sldNum" sz="quarter" idx="12"/>
          </p:nvPr>
        </p:nvSpPr>
        <p:spPr/>
        <p:txBody>
          <a:bodyPr/>
          <a:lstStyle/>
          <a:p>
            <a:fld id="{9378BDA9-E901-4CFA-965B-1BC2748E3398}" type="slidenum">
              <a:rPr lang="it-IT" smtClean="0"/>
              <a:t>19</a:t>
            </a:fld>
            <a:endParaRPr lang="it-IT"/>
          </a:p>
        </p:txBody>
      </p:sp>
      <p:cxnSp>
        <p:nvCxnSpPr>
          <p:cNvPr id="37" name="Connettore 2 36">
            <a:extLst>
              <a:ext uri="{FF2B5EF4-FFF2-40B4-BE49-F238E27FC236}">
                <a16:creationId xmlns:a16="http://schemas.microsoft.com/office/drawing/2014/main" id="{4EDC9CFC-B550-E217-4E37-8AA0A4D749E6}"/>
              </a:ext>
            </a:extLst>
          </p:cNvPr>
          <p:cNvCxnSpPr/>
          <p:nvPr/>
        </p:nvCxnSpPr>
        <p:spPr>
          <a:xfrm flipV="1">
            <a:off x="7555450" y="1755795"/>
            <a:ext cx="0" cy="287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92038FEE-1F98-FA3A-2C56-2C97E9AA6832}"/>
              </a:ext>
            </a:extLst>
          </p:cNvPr>
          <p:cNvCxnSpPr/>
          <p:nvPr/>
        </p:nvCxnSpPr>
        <p:spPr>
          <a:xfrm>
            <a:off x="7555450" y="2092925"/>
            <a:ext cx="32480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EB9412BC-AEB7-2801-94EC-917394DC1DB8}"/>
              </a:ext>
            </a:extLst>
          </p:cNvPr>
          <p:cNvSpPr/>
          <p:nvPr/>
        </p:nvSpPr>
        <p:spPr>
          <a:xfrm>
            <a:off x="7524567" y="3891849"/>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Ovale 41">
            <a:extLst>
              <a:ext uri="{FF2B5EF4-FFF2-40B4-BE49-F238E27FC236}">
                <a16:creationId xmlns:a16="http://schemas.microsoft.com/office/drawing/2014/main" id="{855BD818-8E96-11D1-6FEE-9599EC7B0CBD}"/>
              </a:ext>
            </a:extLst>
          </p:cNvPr>
          <p:cNvSpPr/>
          <p:nvPr/>
        </p:nvSpPr>
        <p:spPr>
          <a:xfrm>
            <a:off x="7524567" y="3385267"/>
            <a:ext cx="61763" cy="5862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Ovale 42">
            <a:extLst>
              <a:ext uri="{FF2B5EF4-FFF2-40B4-BE49-F238E27FC236}">
                <a16:creationId xmlns:a16="http://schemas.microsoft.com/office/drawing/2014/main" id="{373A75D5-9C8B-A6C6-1E8C-4D5129CB3624}"/>
              </a:ext>
            </a:extLst>
          </p:cNvPr>
          <p:cNvSpPr/>
          <p:nvPr/>
        </p:nvSpPr>
        <p:spPr>
          <a:xfrm>
            <a:off x="7524567" y="2174445"/>
            <a:ext cx="61763" cy="5862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F9BDD530-B440-722D-5B04-FDF8B03B5C1F}"/>
              </a:ext>
            </a:extLst>
          </p:cNvPr>
          <p:cNvCxnSpPr>
            <a:stCxn id="41" idx="7"/>
          </p:cNvCxnSpPr>
          <p:nvPr/>
        </p:nvCxnSpPr>
        <p:spPr>
          <a:xfrm flipV="1">
            <a:off x="7577286" y="3900212"/>
            <a:ext cx="3307376" cy="2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492E368-DC43-7752-2716-62CAC1FC2A6E}"/>
              </a:ext>
            </a:extLst>
          </p:cNvPr>
          <p:cNvCxnSpPr>
            <a:stCxn id="42" idx="7"/>
          </p:cNvCxnSpPr>
          <p:nvPr/>
        </p:nvCxnSpPr>
        <p:spPr>
          <a:xfrm>
            <a:off x="7577285" y="3393852"/>
            <a:ext cx="1196170" cy="12389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95E2F120-BBD1-358A-592D-940A6A8382AB}"/>
              </a:ext>
            </a:extLst>
          </p:cNvPr>
          <p:cNvCxnSpPr>
            <a:stCxn id="43" idx="7"/>
          </p:cNvCxnSpPr>
          <p:nvPr/>
        </p:nvCxnSpPr>
        <p:spPr>
          <a:xfrm>
            <a:off x="7577286" y="2183030"/>
            <a:ext cx="952567" cy="2395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D0FB6B08-C42D-E66B-E183-356B556CC629}"/>
              </a:ext>
            </a:extLst>
          </p:cNvPr>
          <p:cNvSpPr txBox="1"/>
          <p:nvPr/>
        </p:nvSpPr>
        <p:spPr>
          <a:xfrm>
            <a:off x="10688427" y="2066629"/>
            <a:ext cx="284200" cy="305466"/>
          </a:xfrm>
          <a:prstGeom prst="rect">
            <a:avLst/>
          </a:prstGeom>
          <a:noFill/>
        </p:spPr>
        <p:txBody>
          <a:bodyPr wrap="square" rtlCol="0">
            <a:spAutoFit/>
          </a:bodyPr>
          <a:lstStyle/>
          <a:p>
            <a:r>
              <a:rPr lang="it-IT" b="1" dirty="0"/>
              <a:t>h</a:t>
            </a:r>
          </a:p>
        </p:txBody>
      </p:sp>
      <p:sp>
        <p:nvSpPr>
          <p:cNvPr id="51" name="CasellaDiTesto 50">
            <a:extLst>
              <a:ext uri="{FF2B5EF4-FFF2-40B4-BE49-F238E27FC236}">
                <a16:creationId xmlns:a16="http://schemas.microsoft.com/office/drawing/2014/main" id="{7B6987D5-550C-6D2E-CB9F-590AB6F30D8A}"/>
              </a:ext>
            </a:extLst>
          </p:cNvPr>
          <p:cNvSpPr txBox="1"/>
          <p:nvPr/>
        </p:nvSpPr>
        <p:spPr>
          <a:xfrm>
            <a:off x="7293287" y="1690688"/>
            <a:ext cx="283998" cy="305466"/>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BCAE4189-E72F-841C-6CFC-4C412781FA34}"/>
                  </a:ext>
                </a:extLst>
              </p:cNvPr>
              <p:cNvSpPr txBox="1"/>
              <p:nvPr/>
            </p:nvSpPr>
            <p:spPr>
              <a:xfrm>
                <a:off x="6675505" y="3774814"/>
                <a:ext cx="716254" cy="17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52" name="CasellaDiTesto 51">
                <a:extLst>
                  <a:ext uri="{FF2B5EF4-FFF2-40B4-BE49-F238E27FC236}">
                    <a16:creationId xmlns:a16="http://schemas.microsoft.com/office/drawing/2014/main" id="{1FD19A34-C7C2-F543-2777-0F8046DBF8F3}"/>
                  </a:ext>
                </a:extLst>
              </p:cNvPr>
              <p:cNvSpPr txBox="1">
                <a:spLocks noRot="1" noChangeAspect="1" noMove="1" noResize="1" noEditPoints="1" noAdjustHandles="1" noChangeArrowheads="1" noChangeShapeType="1" noTextEdit="1"/>
              </p:cNvSpPr>
              <p:nvPr/>
            </p:nvSpPr>
            <p:spPr>
              <a:xfrm>
                <a:off x="6675505" y="3774814"/>
                <a:ext cx="716254" cy="175409"/>
              </a:xfrm>
              <a:prstGeom prst="rect">
                <a:avLst/>
              </a:prstGeom>
              <a:blipFill>
                <a:blip r:embed="rId4"/>
                <a:stretch>
                  <a:fillRect l="-8475" r="-21186" b="-6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A855E143-E786-6F24-EFBD-1A7F380E8D53}"/>
                  </a:ext>
                </a:extLst>
              </p:cNvPr>
              <p:cNvSpPr txBox="1"/>
              <p:nvPr/>
            </p:nvSpPr>
            <p:spPr>
              <a:xfrm>
                <a:off x="6679305" y="3284776"/>
                <a:ext cx="726640"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53" name="CasellaDiTesto 52">
                <a:extLst>
                  <a:ext uri="{FF2B5EF4-FFF2-40B4-BE49-F238E27FC236}">
                    <a16:creationId xmlns:a16="http://schemas.microsoft.com/office/drawing/2014/main" id="{91C773E8-CE6A-F18E-07A7-0EC72AD17E66}"/>
                  </a:ext>
                </a:extLst>
              </p:cNvPr>
              <p:cNvSpPr txBox="1">
                <a:spLocks noRot="1" noChangeAspect="1" noMove="1" noResize="1" noEditPoints="1" noAdjustHandles="1" noChangeArrowheads="1" noChangeShapeType="1" noTextEdit="1"/>
              </p:cNvSpPr>
              <p:nvPr/>
            </p:nvSpPr>
            <p:spPr>
              <a:xfrm>
                <a:off x="6679305" y="3284776"/>
                <a:ext cx="726640" cy="178189"/>
              </a:xfrm>
              <a:prstGeom prst="rect">
                <a:avLst/>
              </a:prstGeom>
              <a:blipFill>
                <a:blip r:embed="rId5"/>
                <a:stretch>
                  <a:fillRect l="-8403" r="-19328" b="-586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F3177607-A449-FE41-B02E-F820F5752726}"/>
                  </a:ext>
                </a:extLst>
              </p:cNvPr>
              <p:cNvSpPr txBox="1"/>
              <p:nvPr/>
            </p:nvSpPr>
            <p:spPr>
              <a:xfrm>
                <a:off x="6675541" y="2093935"/>
                <a:ext cx="726641"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54" name="CasellaDiTesto 53">
                <a:extLst>
                  <a:ext uri="{FF2B5EF4-FFF2-40B4-BE49-F238E27FC236}">
                    <a16:creationId xmlns:a16="http://schemas.microsoft.com/office/drawing/2014/main" id="{08069CE5-7B3A-AF81-A50B-B0D4AAB49226}"/>
                  </a:ext>
                </a:extLst>
              </p:cNvPr>
              <p:cNvSpPr txBox="1">
                <a:spLocks noRot="1" noChangeAspect="1" noMove="1" noResize="1" noEditPoints="1" noAdjustHandles="1" noChangeArrowheads="1" noChangeShapeType="1" noTextEdit="1"/>
              </p:cNvSpPr>
              <p:nvPr/>
            </p:nvSpPr>
            <p:spPr>
              <a:xfrm>
                <a:off x="6675541" y="2093935"/>
                <a:ext cx="726641" cy="178189"/>
              </a:xfrm>
              <a:prstGeom prst="rect">
                <a:avLst/>
              </a:prstGeom>
              <a:blipFill>
                <a:blip r:embed="rId6"/>
                <a:stretch>
                  <a:fillRect l="-8403" r="-20168" b="-56667"/>
                </a:stretch>
              </a:blipFill>
            </p:spPr>
            <p:txBody>
              <a:bodyPr/>
              <a:lstStyle/>
              <a:p>
                <a:r>
                  <a:rPr lang="it-IT">
                    <a:noFill/>
                  </a:rPr>
                  <a:t> </a:t>
                </a:r>
              </a:p>
            </p:txBody>
          </p:sp>
        </mc:Fallback>
      </mc:AlternateContent>
      <p:sp>
        <p:nvSpPr>
          <p:cNvPr id="55" name="Ovale 54">
            <a:extLst>
              <a:ext uri="{FF2B5EF4-FFF2-40B4-BE49-F238E27FC236}">
                <a16:creationId xmlns:a16="http://schemas.microsoft.com/office/drawing/2014/main" id="{C24AC0FB-F9AB-D882-BFBD-6D9664ED977B}"/>
              </a:ext>
            </a:extLst>
          </p:cNvPr>
          <p:cNvSpPr/>
          <p:nvPr/>
        </p:nvSpPr>
        <p:spPr>
          <a:xfrm>
            <a:off x="8004091" y="3843207"/>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Ovale 55">
            <a:extLst>
              <a:ext uri="{FF2B5EF4-FFF2-40B4-BE49-F238E27FC236}">
                <a16:creationId xmlns:a16="http://schemas.microsoft.com/office/drawing/2014/main" id="{525F5AB2-A213-E866-34F5-D5DC95121C4F}"/>
              </a:ext>
            </a:extLst>
          </p:cNvPr>
          <p:cNvSpPr/>
          <p:nvPr/>
        </p:nvSpPr>
        <p:spPr>
          <a:xfrm>
            <a:off x="8363636" y="4210276"/>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1" name="Connettore 2 70">
            <a:extLst>
              <a:ext uri="{FF2B5EF4-FFF2-40B4-BE49-F238E27FC236}">
                <a16:creationId xmlns:a16="http://schemas.microsoft.com/office/drawing/2014/main" id="{53959DBA-44A6-4BA8-2D20-9601C690DE02}"/>
              </a:ext>
            </a:extLst>
          </p:cNvPr>
          <p:cNvCxnSpPr/>
          <p:nvPr/>
        </p:nvCxnSpPr>
        <p:spPr>
          <a:xfrm flipV="1">
            <a:off x="7556431" y="4714008"/>
            <a:ext cx="0" cy="1315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3723868F-4918-4F50-461D-81D237CAB2E4}"/>
              </a:ext>
            </a:extLst>
          </p:cNvPr>
          <p:cNvCxnSpPr>
            <a:cxnSpLocks/>
            <a:endCxn id="4" idx="3"/>
          </p:cNvCxnSpPr>
          <p:nvPr/>
        </p:nvCxnSpPr>
        <p:spPr>
          <a:xfrm>
            <a:off x="7556431" y="6029221"/>
            <a:ext cx="3510096" cy="5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sellaDiTesto 79">
            <a:extLst>
              <a:ext uri="{FF2B5EF4-FFF2-40B4-BE49-F238E27FC236}">
                <a16:creationId xmlns:a16="http://schemas.microsoft.com/office/drawing/2014/main" id="{CAFE27A9-9A89-4F95-DC80-6DD54BC41D4A}"/>
              </a:ext>
            </a:extLst>
          </p:cNvPr>
          <p:cNvSpPr txBox="1"/>
          <p:nvPr/>
        </p:nvSpPr>
        <p:spPr>
          <a:xfrm>
            <a:off x="7189065" y="4612891"/>
            <a:ext cx="389203" cy="359326"/>
          </a:xfrm>
          <a:prstGeom prst="rect">
            <a:avLst/>
          </a:prstGeom>
          <a:noFill/>
        </p:spPr>
        <p:txBody>
          <a:bodyPr wrap="square" rtlCol="0">
            <a:spAutoFit/>
          </a:bodyPr>
          <a:lstStyle/>
          <a:p>
            <a:r>
              <a:rPr lang="it-IT" b="1" dirty="0"/>
              <a:t>m</a:t>
            </a:r>
          </a:p>
        </p:txBody>
      </p:sp>
      <p:sp>
        <p:nvSpPr>
          <p:cNvPr id="81" name="Ovale 80">
            <a:extLst>
              <a:ext uri="{FF2B5EF4-FFF2-40B4-BE49-F238E27FC236}">
                <a16:creationId xmlns:a16="http://schemas.microsoft.com/office/drawing/2014/main" id="{41D71220-7CF4-AF64-2DF4-C76EC31E8ABD}"/>
              </a:ext>
            </a:extLst>
          </p:cNvPr>
          <p:cNvSpPr/>
          <p:nvPr/>
        </p:nvSpPr>
        <p:spPr>
          <a:xfrm>
            <a:off x="8037835" y="6013360"/>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2" name="Ovale 81">
            <a:extLst>
              <a:ext uri="{FF2B5EF4-FFF2-40B4-BE49-F238E27FC236}">
                <a16:creationId xmlns:a16="http://schemas.microsoft.com/office/drawing/2014/main" id="{A30810D7-646C-06B3-DD34-ECEB3A352A4F}"/>
              </a:ext>
            </a:extLst>
          </p:cNvPr>
          <p:cNvSpPr/>
          <p:nvPr/>
        </p:nvSpPr>
        <p:spPr>
          <a:xfrm>
            <a:off x="8395502" y="6007512"/>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740310CC-AC28-C0CA-5F13-384140AC0368}"/>
                  </a:ext>
                </a:extLst>
              </p:cNvPr>
              <p:cNvSpPr txBox="1"/>
              <p:nvPr/>
            </p:nvSpPr>
            <p:spPr>
              <a:xfrm>
                <a:off x="8352889" y="6087842"/>
                <a:ext cx="232693" cy="209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𝟐</m:t>
                          </m:r>
                        </m:sub>
                      </m:sSub>
                    </m:oMath>
                  </m:oMathPara>
                </a14:m>
                <a:endParaRPr lang="it-IT" sz="1400" b="1" dirty="0"/>
              </a:p>
            </p:txBody>
          </p:sp>
        </mc:Choice>
        <mc:Fallback xmlns="">
          <p:sp>
            <p:nvSpPr>
              <p:cNvPr id="84" name="CasellaDiTesto 83">
                <a:extLst>
                  <a:ext uri="{FF2B5EF4-FFF2-40B4-BE49-F238E27FC236}">
                    <a16:creationId xmlns:a16="http://schemas.microsoft.com/office/drawing/2014/main" id="{69FE00EE-7494-A787-56AE-A75DDA2FABDA}"/>
                  </a:ext>
                </a:extLst>
              </p:cNvPr>
              <p:cNvSpPr txBox="1">
                <a:spLocks noRot="1" noChangeAspect="1" noMove="1" noResize="1" noEditPoints="1" noAdjustHandles="1" noChangeArrowheads="1" noChangeShapeType="1" noTextEdit="1"/>
              </p:cNvSpPr>
              <p:nvPr/>
            </p:nvSpPr>
            <p:spPr>
              <a:xfrm>
                <a:off x="8352889" y="6087842"/>
                <a:ext cx="232693" cy="209607"/>
              </a:xfrm>
              <a:prstGeom prst="rect">
                <a:avLst/>
              </a:prstGeom>
              <a:blipFill>
                <a:blip r:embed="rId7"/>
                <a:stretch>
                  <a:fillRect l="-21053" r="-10526" b="-17647"/>
                </a:stretch>
              </a:blipFill>
            </p:spPr>
            <p:txBody>
              <a:bodyPr/>
              <a:lstStyle/>
              <a:p>
                <a:r>
                  <a:rPr lang="it-IT">
                    <a:noFill/>
                  </a:rPr>
                  <a:t> </a:t>
                </a:r>
              </a:p>
            </p:txBody>
          </p:sp>
        </mc:Fallback>
      </mc:AlternateContent>
      <p:sp>
        <p:nvSpPr>
          <p:cNvPr id="85" name="CasellaDiTesto 84">
            <a:extLst>
              <a:ext uri="{FF2B5EF4-FFF2-40B4-BE49-F238E27FC236}">
                <a16:creationId xmlns:a16="http://schemas.microsoft.com/office/drawing/2014/main" id="{48E9DC8B-F2BB-C084-72E9-66839312D1E2}"/>
              </a:ext>
            </a:extLst>
          </p:cNvPr>
          <p:cNvSpPr txBox="1"/>
          <p:nvPr/>
        </p:nvSpPr>
        <p:spPr>
          <a:xfrm>
            <a:off x="10885645" y="6029221"/>
            <a:ext cx="284199" cy="305467"/>
          </a:xfrm>
          <a:prstGeom prst="rect">
            <a:avLst/>
          </a:prstGeom>
          <a:noFill/>
        </p:spPr>
        <p:txBody>
          <a:bodyPr wrap="square" rtlCol="0">
            <a:spAutoFit/>
          </a:bodyPr>
          <a:lstStyle/>
          <a:p>
            <a:r>
              <a:rPr lang="it-IT" b="1" dirty="0"/>
              <a:t>h</a:t>
            </a:r>
          </a:p>
        </p:txBody>
      </p:sp>
      <p:cxnSp>
        <p:nvCxnSpPr>
          <p:cNvPr id="89" name="Connettore diritto 88">
            <a:extLst>
              <a:ext uri="{FF2B5EF4-FFF2-40B4-BE49-F238E27FC236}">
                <a16:creationId xmlns:a16="http://schemas.microsoft.com/office/drawing/2014/main" id="{47BAC22C-6A7C-9411-6F15-3481BDE54358}"/>
              </a:ext>
            </a:extLst>
          </p:cNvPr>
          <p:cNvCxnSpPr>
            <a:cxnSpLocks/>
          </p:cNvCxnSpPr>
          <p:nvPr/>
        </p:nvCxnSpPr>
        <p:spPr>
          <a:xfrm flipV="1">
            <a:off x="8110740" y="5652860"/>
            <a:ext cx="337480" cy="46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123C695C-315B-D22D-4CBA-BF7B2778EC91}"/>
              </a:ext>
            </a:extLst>
          </p:cNvPr>
          <p:cNvSpPr txBox="1"/>
          <p:nvPr/>
        </p:nvSpPr>
        <p:spPr>
          <a:xfrm>
            <a:off x="7294270" y="5473197"/>
            <a:ext cx="327413" cy="359326"/>
          </a:xfrm>
          <a:prstGeom prst="rect">
            <a:avLst/>
          </a:prstGeom>
          <a:noFill/>
        </p:spPr>
        <p:txBody>
          <a:bodyPr wrap="square" rtlCol="0">
            <a:spAutoFit/>
          </a:bodyPr>
          <a:lstStyle/>
          <a:p>
            <a:r>
              <a:rPr lang="it-IT" dirty="0"/>
              <a:t>1</a:t>
            </a:r>
          </a:p>
        </p:txBody>
      </p:sp>
      <p:sp>
        <p:nvSpPr>
          <p:cNvPr id="101" name="CasellaDiTesto 100">
            <a:extLst>
              <a:ext uri="{FF2B5EF4-FFF2-40B4-BE49-F238E27FC236}">
                <a16:creationId xmlns:a16="http://schemas.microsoft.com/office/drawing/2014/main" id="{8AF57D56-3839-1E9A-678A-F46BF77D40A6}"/>
              </a:ext>
            </a:extLst>
          </p:cNvPr>
          <p:cNvSpPr txBox="1"/>
          <p:nvPr/>
        </p:nvSpPr>
        <p:spPr>
          <a:xfrm>
            <a:off x="670326" y="3016960"/>
            <a:ext cx="4846170" cy="923330"/>
          </a:xfrm>
          <a:prstGeom prst="rect">
            <a:avLst/>
          </a:prstGeom>
          <a:noFill/>
        </p:spPr>
        <p:txBody>
          <a:bodyPr wrap="square" rtlCol="0">
            <a:spAutoFit/>
          </a:bodyPr>
          <a:lstStyle/>
          <a:p>
            <a:endParaRPr lang="it-IT" dirty="0"/>
          </a:p>
          <a:p>
            <a:pPr algn="ctr"/>
            <a:endParaRPr lang="en-GB" b="0" i="0" dirty="0">
              <a:latin typeface="Cambria Math" panose="02040503050406030204" pitchFamily="18" charset="0"/>
            </a:endParaRPr>
          </a:p>
          <a:p>
            <a:pPr algn="ct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E4E9F0-A1C0-FDD4-554A-E99A5AA1E5A6}"/>
                  </a:ext>
                </a:extLst>
              </p:cNvPr>
              <p:cNvSpPr txBox="1"/>
              <p:nvPr/>
            </p:nvSpPr>
            <p:spPr>
              <a:xfrm>
                <a:off x="2236591" y="4248529"/>
                <a:ext cx="4198522" cy="378502"/>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oMath>
                  </m:oMathPara>
                </a14:m>
                <a:endParaRPr lang="it-IT" sz="2400" b="1" dirty="0"/>
              </a:p>
            </p:txBody>
          </p:sp>
        </mc:Choice>
        <mc:Fallback xmlns="">
          <p:sp>
            <p:nvSpPr>
              <p:cNvPr id="3" name="CasellaDiTesto 2">
                <a:extLst>
                  <a:ext uri="{FF2B5EF4-FFF2-40B4-BE49-F238E27FC236}">
                    <a16:creationId xmlns:a16="http://schemas.microsoft.com/office/drawing/2014/main" id="{395271D4-1A64-6CBC-5F8E-EFA25E64954B}"/>
                  </a:ext>
                </a:extLst>
              </p:cNvPr>
              <p:cNvSpPr txBox="1">
                <a:spLocks noRot="1" noChangeAspect="1" noMove="1" noResize="1" noEditPoints="1" noAdjustHandles="1" noChangeArrowheads="1" noChangeShapeType="1" noTextEdit="1"/>
              </p:cNvSpPr>
              <p:nvPr/>
            </p:nvSpPr>
            <p:spPr>
              <a:xfrm>
                <a:off x="2236591" y="4248529"/>
                <a:ext cx="4198522" cy="378502"/>
              </a:xfrm>
              <a:prstGeom prst="rect">
                <a:avLst/>
              </a:prstGeom>
              <a:blipFill>
                <a:blip r:embed="rId10"/>
                <a:stretch>
                  <a:fillRect l="-1009" t="-16418" b="-10448"/>
                </a:stretch>
              </a:blipFill>
              <a:ln w="28575">
                <a:solidFill>
                  <a:srgbClr val="0070C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7E4C0C-BA31-8E00-539E-93EFDA4B94BA}"/>
                  </a:ext>
                </a:extLst>
              </p:cNvPr>
              <p:cNvSpPr txBox="1"/>
              <p:nvPr/>
            </p:nvSpPr>
            <p:spPr>
              <a:xfrm>
                <a:off x="1357030" y="3292201"/>
                <a:ext cx="4752135" cy="378502"/>
              </a:xfrm>
              <a:prstGeom prst="rect">
                <a:avLst/>
              </a:prstGeom>
              <a:noFill/>
              <a:ln w="28575">
                <a:solidFill>
                  <a:srgbClr val="00B05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𝟏</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𝟏</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a:latin typeface="Cambria Math" panose="02040503050406030204" pitchFamily="18" charset="0"/>
                        </a:rPr>
                        <m:t>−</m:t>
                      </m:r>
                      <m:r>
                        <a:rPr lang="en-GB" sz="2400" b="1" i="1">
                          <a:latin typeface="Cambria Math" panose="02040503050406030204" pitchFamily="18" charset="0"/>
                        </a:rPr>
                        <m:t>𝐡</m:t>
                      </m:r>
                    </m:oMath>
                  </m:oMathPara>
                </a14:m>
                <a:endParaRPr lang="it-IT" sz="2400" b="1" dirty="0"/>
              </a:p>
            </p:txBody>
          </p:sp>
        </mc:Choice>
        <mc:Fallback xmlns="">
          <p:sp>
            <p:nvSpPr>
              <p:cNvPr id="5" name="CasellaDiTesto 4">
                <a:extLst>
                  <a:ext uri="{FF2B5EF4-FFF2-40B4-BE49-F238E27FC236}">
                    <a16:creationId xmlns:a16="http://schemas.microsoft.com/office/drawing/2014/main" id="{B7B8711F-4CB0-B9AE-ED40-910B7553E060}"/>
                  </a:ext>
                </a:extLst>
              </p:cNvPr>
              <p:cNvSpPr txBox="1">
                <a:spLocks noRot="1" noChangeAspect="1" noMove="1" noResize="1" noEditPoints="1" noAdjustHandles="1" noChangeArrowheads="1" noChangeShapeType="1" noTextEdit="1"/>
              </p:cNvSpPr>
              <p:nvPr/>
            </p:nvSpPr>
            <p:spPr>
              <a:xfrm>
                <a:off x="1357030" y="3292201"/>
                <a:ext cx="4752135" cy="378502"/>
              </a:xfrm>
              <a:prstGeom prst="rect">
                <a:avLst/>
              </a:prstGeom>
              <a:blipFill>
                <a:blip r:embed="rId11"/>
                <a:stretch>
                  <a:fillRect l="-893" t="-14925" r="-893" b="-10448"/>
                </a:stretch>
              </a:blipFill>
              <a:ln w="28575">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4240A453-8008-B7BC-1AE6-820FFB3EC4A1}"/>
                  </a:ext>
                </a:extLst>
              </p:cNvPr>
              <p:cNvSpPr txBox="1"/>
              <p:nvPr/>
            </p:nvSpPr>
            <p:spPr>
              <a:xfrm>
                <a:off x="838200" y="2291579"/>
                <a:ext cx="5084255" cy="396000"/>
              </a:xfrm>
              <a:prstGeom prst="rect">
                <a:avLst/>
              </a:prstGeom>
              <a:noFill/>
              <a:ln w="28575">
                <a:solidFill>
                  <a:srgbClr val="C0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𝒉</m:t>
                      </m:r>
                    </m:oMath>
                  </m:oMathPara>
                </a14:m>
                <a:endParaRPr lang="it-IT" sz="2400" b="1" dirty="0"/>
              </a:p>
              <a:p>
                <a:endParaRPr lang="it-IT" dirty="0"/>
              </a:p>
            </p:txBody>
          </p:sp>
        </mc:Choice>
        <mc:Fallback xmlns="">
          <p:sp>
            <p:nvSpPr>
              <p:cNvPr id="6" name="CasellaDiTesto 5">
                <a:extLst>
                  <a:ext uri="{FF2B5EF4-FFF2-40B4-BE49-F238E27FC236}">
                    <a16:creationId xmlns:a16="http://schemas.microsoft.com/office/drawing/2014/main" id="{F4B0FCC1-71A5-4AAD-1C87-C5F22B1C9FA9}"/>
                  </a:ext>
                </a:extLst>
              </p:cNvPr>
              <p:cNvSpPr txBox="1">
                <a:spLocks noRot="1" noChangeAspect="1" noMove="1" noResize="1" noEditPoints="1" noAdjustHandles="1" noChangeArrowheads="1" noChangeShapeType="1" noTextEdit="1"/>
              </p:cNvSpPr>
              <p:nvPr/>
            </p:nvSpPr>
            <p:spPr>
              <a:xfrm>
                <a:off x="838200" y="2291579"/>
                <a:ext cx="5084255" cy="396000"/>
              </a:xfrm>
              <a:prstGeom prst="rect">
                <a:avLst/>
              </a:prstGeom>
              <a:blipFill>
                <a:blip r:embed="rId12"/>
                <a:stretch>
                  <a:fillRect t="-15714" b="-5714"/>
                </a:stretch>
              </a:blipFill>
              <a:ln w="28575">
                <a:solidFill>
                  <a:srgbClr val="C00000"/>
                </a:solidFill>
              </a:ln>
            </p:spPr>
            <p:txBody>
              <a:bodyPr/>
              <a:lstStyle/>
              <a:p>
                <a:r>
                  <a:rPr lang="it-IT">
                    <a:noFill/>
                  </a:rPr>
                  <a:t> </a:t>
                </a:r>
              </a:p>
            </p:txBody>
          </p:sp>
        </mc:Fallback>
      </mc:AlternateContent>
    </p:spTree>
    <p:extLst>
      <p:ext uri="{BB962C8B-B14F-4D97-AF65-F5344CB8AC3E}">
        <p14:creationId xmlns:p14="http://schemas.microsoft.com/office/powerpoint/2010/main" val="386231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90" grpId="0"/>
      <p:bldP spid="41" grpId="0" animBg="1"/>
      <p:bldP spid="42" grpId="0" animBg="1"/>
      <p:bldP spid="43" grpId="0" animBg="1"/>
      <p:bldP spid="50" grpId="0"/>
      <p:bldP spid="51" grpId="0"/>
      <p:bldP spid="52" grpId="0"/>
      <p:bldP spid="53" grpId="0"/>
      <p:bldP spid="54" grpId="0"/>
      <p:bldP spid="55" grpId="0" animBg="1"/>
      <p:bldP spid="56" grpId="0" animBg="1"/>
      <p:bldP spid="80" grpId="0"/>
      <p:bldP spid="81" grpId="0" animBg="1"/>
      <p:bldP spid="82" grpId="0" animBg="1"/>
      <p:bldP spid="84" grpId="0"/>
      <p:bldP spid="85" grpId="0"/>
      <p:bldP spid="91" grpId="0"/>
      <p:bldP spid="3" grpId="0" animBg="1"/>
      <p:bldP spid="5" grpId="0" animBg="1"/>
      <p:bldP spid="6" grpId="0" animBg="1"/>
      <p:bldP spid="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142650E-B653-A3B9-3F31-91BE872A2B17}"/>
                  </a:ext>
                </a:extLst>
              </p:cNvPr>
              <p:cNvSpPr>
                <a:spLocks noGrp="1"/>
              </p:cNvSpPr>
              <p:nvPr>
                <p:ph idx="1"/>
              </p:nvPr>
            </p:nvSpPr>
            <p:spPr>
              <a:xfrm>
                <a:off x="838200" y="1109273"/>
                <a:ext cx="10515600" cy="5051686"/>
              </a:xfrm>
            </p:spPr>
            <p:txBody>
              <a:bodyPr>
                <a:normAutofit fontScale="70000" lnSpcReduction="20000"/>
              </a:bodyPr>
              <a:lstStyle/>
              <a:p>
                <a:pPr>
                  <a:buClr>
                    <a:schemeClr val="accent1">
                      <a:lumMod val="75000"/>
                    </a:schemeClr>
                  </a:buClr>
                  <a:buFont typeface="Calibri" panose="020F0502020204030204" pitchFamily="34" charset="0"/>
                  <a:buChar char="֎"/>
                </a:pPr>
                <a:r>
                  <a:rPr lang="en-GB" sz="3600" dirty="0"/>
                  <a:t>   Introduction: </a:t>
                </a:r>
                <a:r>
                  <a:rPr lang="en-GB" sz="3600" b="1" dirty="0"/>
                  <a:t>strongly interacting </a:t>
                </a:r>
                <a:r>
                  <a:rPr lang="en-GB" sz="3600" dirty="0"/>
                  <a:t>electrons</a:t>
                </a:r>
                <a:endParaRPr lang="en-GB" sz="3600" b="1" dirty="0">
                  <a:solidFill>
                    <a:schemeClr val="bg2">
                      <a:lumMod val="90000"/>
                    </a:schemeClr>
                  </a:solidFill>
                </a:endParaRPr>
              </a:p>
              <a:p>
                <a:pPr>
                  <a:lnSpc>
                    <a:spcPct val="150000"/>
                  </a:lnSpc>
                </a:pPr>
                <a:r>
                  <a:rPr lang="en-GB" sz="3600" dirty="0">
                    <a:solidFill>
                      <a:schemeClr val="bg2">
                        <a:lumMod val="90000"/>
                      </a:schemeClr>
                    </a:solidFill>
                  </a:rPr>
                  <a:t>Our </a:t>
                </a:r>
                <a:r>
                  <a:rPr lang="en-GB" sz="3600" b="1" dirty="0">
                    <a:solidFill>
                      <a:schemeClr val="bg2">
                        <a:lumMod val="90000"/>
                      </a:schemeClr>
                    </a:solidFill>
                  </a:rPr>
                  <a:t>model</a:t>
                </a:r>
                <a:r>
                  <a:rPr lang="en-GB" sz="3600" dirty="0">
                    <a:solidFill>
                      <a:schemeClr val="bg2">
                        <a:lumMod val="90000"/>
                      </a:schemeClr>
                    </a:solidFill>
                  </a:rPr>
                  <a:t> and its numerical </a:t>
                </a:r>
                <a:r>
                  <a:rPr lang="en-GB" sz="3600" b="1" dirty="0">
                    <a:solidFill>
                      <a:schemeClr val="bg2">
                        <a:lumMod val="90000"/>
                      </a:schemeClr>
                    </a:solidFill>
                  </a:rPr>
                  <a:t>implementation</a:t>
                </a:r>
              </a:p>
              <a:p>
                <a:pPr>
                  <a:lnSpc>
                    <a:spcPct val="160000"/>
                  </a:lnSpc>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20000"/>
                  </a:lnSpc>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a:p>
                <a:pPr marL="457200" lvl="1" indent="0">
                  <a:lnSpc>
                    <a:spcPct val="120000"/>
                  </a:lnSpc>
                  <a:buNone/>
                </a:pPr>
                <a:endParaRPr lang="en-GB" sz="2800"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2142650E-B653-A3B9-3F31-91BE872A2B17}"/>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3136"/>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021E4D5E-797E-2FA0-CD8C-80CC83024F65}"/>
              </a:ext>
            </a:extLst>
          </p:cNvPr>
          <p:cNvSpPr>
            <a:spLocks noGrp="1"/>
          </p:cNvSpPr>
          <p:nvPr>
            <p:ph type="sldNum" sz="quarter" idx="12"/>
          </p:nvPr>
        </p:nvSpPr>
        <p:spPr>
          <a:xfrm>
            <a:off x="4724400" y="6356350"/>
            <a:ext cx="2743200" cy="365125"/>
          </a:xfrm>
        </p:spPr>
        <p:txBody>
          <a:bodyPr/>
          <a:lstStyle/>
          <a:p>
            <a:pPr algn="ctr"/>
            <a:fld id="{9378BDA9-E901-4CFA-965B-1BC2748E3398}" type="slidenum">
              <a:rPr lang="it-IT" smtClean="0"/>
              <a:pPr algn="ctr"/>
              <a:t>2</a:t>
            </a:fld>
            <a:endParaRPr lang="it-IT" dirty="0"/>
          </a:p>
        </p:txBody>
      </p:sp>
    </p:spTree>
    <p:extLst>
      <p:ext uri="{BB962C8B-B14F-4D97-AF65-F5344CB8AC3E}">
        <p14:creationId xmlns:p14="http://schemas.microsoft.com/office/powerpoint/2010/main" val="294758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41459-F12A-E271-10E9-3B9BAF61E31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1C3FC7C-DC0F-75A5-A134-9914AA88C44F}"/>
                  </a:ext>
                </a:extLst>
              </p:cNvPr>
              <p:cNvSpPr>
                <a:spLocks noGrp="1"/>
              </p:cNvSpPr>
              <p:nvPr>
                <p:ph idx="1"/>
              </p:nvPr>
            </p:nvSpPr>
            <p:spPr>
              <a:xfrm>
                <a:off x="838200" y="1109273"/>
                <a:ext cx="10515600" cy="5051686"/>
              </a:xfrm>
            </p:spPr>
            <p:txBody>
              <a:bodyPr>
                <a:normAutofit fontScale="625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endParaRPr lang="en-GB" sz="3600" dirty="0">
                  <a:solidFill>
                    <a:schemeClr val="bg2">
                      <a:lumMod val="90000"/>
                    </a:schemeClr>
                  </a:solidFill>
                </a:endParaRP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Study of the </a:t>
                </a:r>
                <a:r>
                  <a:rPr lang="en-GB" sz="3600" b="1" dirty="0"/>
                  <a:t>magnetization</a:t>
                </a:r>
              </a:p>
              <a:p>
                <a:pPr lvl="1" algn="just">
                  <a:lnSpc>
                    <a:spcPct val="120000"/>
                  </a:lnSpc>
                  <a:buClr>
                    <a:schemeClr val="accent1"/>
                  </a:buClr>
                  <a:buFont typeface="Wingdings" panose="05000000000000000000" pitchFamily="2" charset="2"/>
                  <a:buChar char="Ø"/>
                </a:pPr>
                <a:r>
                  <a:rPr lang="en-GB" sz="3200" b="1" dirty="0">
                    <a:solidFill>
                      <a:schemeClr val="tx1"/>
                    </a:solidFill>
                  </a:rPr>
                  <a:t>Magnetization </a:t>
                </a:r>
                <a:r>
                  <a:rPr lang="en-GB" sz="2800" dirty="0">
                    <a:solidFill>
                      <a:schemeClr val="tx1"/>
                    </a:solidFill>
                  </a:rPr>
                  <a:t>for</a:t>
                </a:r>
                <a:r>
                  <a:rPr lang="en-GB" sz="2800" b="1" dirty="0">
                    <a:solidFill>
                      <a:schemeClr val="tx1"/>
                    </a:solidFill>
                  </a:rPr>
                  <a:t>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r>
                  <a:rPr lang="en-GB" sz="2800" b="1" dirty="0">
                    <a:solidFill>
                      <a:schemeClr val="tx1"/>
                    </a:solidFill>
                  </a:rPr>
                  <a:t> </a:t>
                </a:r>
              </a:p>
              <a:p>
                <a:pPr lvl="1" algn="just">
                  <a:lnSpc>
                    <a:spcPct val="120000"/>
                  </a:lnSpc>
                </a:pPr>
                <a:r>
                  <a:rPr lang="en-GB" sz="2800" b="1" dirty="0">
                    <a:solidFill>
                      <a:schemeClr val="bg2">
                        <a:lumMod val="90000"/>
                      </a:schemeClr>
                    </a:solidFill>
                  </a:rPr>
                  <a:t>Magnetization </a:t>
                </a:r>
                <a:r>
                  <a:rPr lang="en-GB" sz="2800" dirty="0">
                    <a:solidFill>
                      <a:schemeClr val="bg2">
                        <a:lumMod val="90000"/>
                      </a:schemeClr>
                    </a:solidFill>
                  </a:rPr>
                  <a:t>for </a:t>
                </a:r>
                <a14:m>
                  <m:oMath xmlns:m="http://schemas.openxmlformats.org/officeDocument/2006/math">
                    <m:sSub>
                      <m:sSubPr>
                        <m:ctrlPr>
                          <a:rPr lang="en-GB" b="1" i="1">
                            <a:solidFill>
                              <a:schemeClr val="bg2">
                                <a:lumMod val="90000"/>
                              </a:schemeClr>
                            </a:solidFill>
                            <a:latin typeface="Cambria Math" panose="02040503050406030204" pitchFamily="18" charset="0"/>
                          </a:rPr>
                        </m:ctrlPr>
                      </m:sSubPr>
                      <m:e>
                        <m:r>
                          <a:rPr lang="en-GB" b="1" i="1">
                            <a:solidFill>
                              <a:schemeClr val="bg2">
                                <a:lumMod val="90000"/>
                              </a:schemeClr>
                            </a:solidFill>
                            <a:latin typeface="Cambria Math" panose="02040503050406030204" pitchFamily="18" charset="0"/>
                          </a:rPr>
                          <m:t>𝑱</m:t>
                        </m:r>
                      </m:e>
                      <m:sub>
                        <m:r>
                          <a:rPr lang="en-GB" b="1" i="1">
                            <a:solidFill>
                              <a:schemeClr val="bg2">
                                <a:lumMod val="90000"/>
                              </a:schemeClr>
                            </a:solidFill>
                            <a:latin typeface="Cambria Math" panose="02040503050406030204" pitchFamily="18" charset="0"/>
                            <a:ea typeface="Cambria Math" panose="02040503050406030204" pitchFamily="18" charset="0"/>
                          </a:rPr>
                          <m:t>∥</m:t>
                        </m:r>
                      </m:sub>
                    </m:sSub>
                    <m:r>
                      <a:rPr lang="en-GB" b="1" i="1">
                        <a:solidFill>
                          <a:schemeClr val="bg2">
                            <a:lumMod val="90000"/>
                          </a:schemeClr>
                        </a:solidFill>
                        <a:latin typeface="Cambria Math" panose="02040503050406030204" pitchFamily="18" charset="0"/>
                      </a:rPr>
                      <m:t>=</m:t>
                    </m:r>
                    <m:r>
                      <a:rPr lang="en-GB" b="1" i="1">
                        <a:solidFill>
                          <a:schemeClr val="bg2">
                            <a:lumMod val="90000"/>
                          </a:schemeClr>
                        </a:solidFill>
                        <a:latin typeface="Cambria Math" panose="02040503050406030204" pitchFamily="18" charset="0"/>
                      </a:rPr>
                      <m:t>𝟎</m:t>
                    </m:r>
                  </m:oMath>
                </a14:m>
                <a:r>
                  <a:rPr lang="en-GB" b="1" dirty="0">
                    <a:solidFill>
                      <a:schemeClr val="bg2">
                        <a:lumMod val="90000"/>
                      </a:schemeClr>
                    </a:solidFill>
                  </a:rPr>
                  <a:t> </a:t>
                </a:r>
              </a:p>
              <a:p>
                <a:pPr>
                  <a:lnSpc>
                    <a:spcPct val="160000"/>
                  </a:lnSpc>
                </a:pPr>
                <a:r>
                  <a:rPr lang="en-GB" sz="3700" b="1" dirty="0">
                    <a:solidFill>
                      <a:schemeClr val="bg2">
                        <a:lumMod val="90000"/>
                      </a:schemeClr>
                    </a:solidFill>
                  </a:rPr>
                  <a:t>Triangular ladder </a:t>
                </a:r>
                <a:r>
                  <a:rPr lang="en-GB" sz="3700" dirty="0">
                    <a:solidFill>
                      <a:schemeClr val="bg2">
                        <a:lumMod val="90000"/>
                      </a:schemeClr>
                    </a:solidFill>
                  </a:rPr>
                  <a:t>and limit cases</a:t>
                </a:r>
                <a:endParaRPr lang="en-GB" sz="3700" b="1" dirty="0">
                  <a:solidFill>
                    <a:schemeClr val="bg2">
                      <a:lumMod val="90000"/>
                    </a:schemeClr>
                  </a:solidFill>
                </a:endParaRPr>
              </a:p>
              <a:p>
                <a:pPr>
                  <a:lnSpc>
                    <a:spcPct val="160000"/>
                  </a:lnSpc>
                </a:pPr>
                <a:endParaRPr lang="en-GB" sz="2800"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61C3FC7C-DC0F-75A5-A134-9914AA88C44F}"/>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870" t="-2774"/>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43507AA9-8166-2B63-EC2F-751E16E85E19}"/>
              </a:ext>
            </a:extLst>
          </p:cNvPr>
          <p:cNvSpPr>
            <a:spLocks noGrp="1"/>
          </p:cNvSpPr>
          <p:nvPr>
            <p:ph type="sldNum" sz="quarter" idx="12"/>
          </p:nvPr>
        </p:nvSpPr>
        <p:spPr/>
        <p:txBody>
          <a:bodyPr/>
          <a:lstStyle/>
          <a:p>
            <a:fld id="{9378BDA9-E901-4CFA-965B-1BC2748E3398}" type="slidenum">
              <a:rPr lang="it-IT" smtClean="0"/>
              <a:t>20</a:t>
            </a:fld>
            <a:endParaRPr lang="it-IT"/>
          </a:p>
        </p:txBody>
      </p:sp>
    </p:spTree>
    <p:extLst>
      <p:ext uri="{BB962C8B-B14F-4D97-AF65-F5344CB8AC3E}">
        <p14:creationId xmlns:p14="http://schemas.microsoft.com/office/powerpoint/2010/main" val="36520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D185C506-846C-97D5-035B-854CE1AE5FEE}"/>
                  </a:ext>
                </a:extLst>
              </p:cNvPr>
              <p:cNvSpPr>
                <a:spLocks noGrp="1"/>
              </p:cNvSpPr>
              <p:nvPr>
                <p:ph type="title"/>
              </p:nvPr>
            </p:nvSpPr>
            <p:spPr/>
            <p:txBody>
              <a:bodyPr>
                <a:normAutofit/>
              </a:bodyPr>
              <a:lstStyle/>
              <a:p>
                <a:pPr algn="ctr"/>
                <a:r>
                  <a:rPr lang="en-GB" b="1" dirty="0"/>
                  <a:t>Magnetization </a:t>
                </a:r>
                <a:r>
                  <a:rPr lang="en-GB" sz="4000" dirty="0"/>
                  <a:t>for</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D185C506-846C-97D5-035B-854CE1AE5FEE}"/>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358B4B9C-9FE7-EBC9-A558-8CFA5A9B4A7D}"/>
              </a:ext>
            </a:extLst>
          </p:cNvPr>
          <p:cNvSpPr>
            <a:spLocks noGrp="1"/>
          </p:cNvSpPr>
          <p:nvPr>
            <p:ph type="sldNum" sz="quarter" idx="12"/>
          </p:nvPr>
        </p:nvSpPr>
        <p:spPr/>
        <p:txBody>
          <a:bodyPr/>
          <a:lstStyle/>
          <a:p>
            <a:fld id="{9378BDA9-E901-4CFA-965B-1BC2748E3398}" type="slidenum">
              <a:rPr lang="it-IT" smtClean="0"/>
              <a:t>21</a:t>
            </a:fld>
            <a:endParaRPr lang="it-IT"/>
          </a:p>
        </p:txBody>
      </p:sp>
      <p:pic>
        <p:nvPicPr>
          <p:cNvPr id="6" name="Immagine 5">
            <a:extLst>
              <a:ext uri="{FF2B5EF4-FFF2-40B4-BE49-F238E27FC236}">
                <a16:creationId xmlns:a16="http://schemas.microsoft.com/office/drawing/2014/main" id="{ADF09590-2DF7-54CA-DAE8-81C393FC1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198" y="1784955"/>
            <a:ext cx="5669291" cy="4114808"/>
          </a:xfrm>
          <a:prstGeom prst="rect">
            <a:avLst/>
          </a:prstGeom>
        </p:spPr>
      </p:pic>
      <p:grpSp>
        <p:nvGrpSpPr>
          <p:cNvPr id="3" name="Gruppo 2">
            <a:extLst>
              <a:ext uri="{FF2B5EF4-FFF2-40B4-BE49-F238E27FC236}">
                <a16:creationId xmlns:a16="http://schemas.microsoft.com/office/drawing/2014/main" id="{FBED890B-953E-9108-1E83-5F92F632A65A}"/>
              </a:ext>
            </a:extLst>
          </p:cNvPr>
          <p:cNvGrpSpPr/>
          <p:nvPr/>
        </p:nvGrpSpPr>
        <p:grpSpPr>
          <a:xfrm>
            <a:off x="1700438" y="3271792"/>
            <a:ext cx="2156927" cy="1216549"/>
            <a:chOff x="1031964" y="4255048"/>
            <a:chExt cx="2156927" cy="1216549"/>
          </a:xfrm>
        </p:grpSpPr>
        <p:grpSp>
          <p:nvGrpSpPr>
            <p:cNvPr id="5" name="Gruppo 4">
              <a:extLst>
                <a:ext uri="{FF2B5EF4-FFF2-40B4-BE49-F238E27FC236}">
                  <a16:creationId xmlns:a16="http://schemas.microsoft.com/office/drawing/2014/main" id="{5AA95DB9-1F60-6213-DACC-54D075BA3CE4}"/>
                </a:ext>
              </a:extLst>
            </p:cNvPr>
            <p:cNvGrpSpPr/>
            <p:nvPr/>
          </p:nvGrpSpPr>
          <p:grpSpPr>
            <a:xfrm>
              <a:off x="1268963" y="4255048"/>
              <a:ext cx="1811382" cy="1216549"/>
              <a:chOff x="1436914" y="3138439"/>
              <a:chExt cx="1811382" cy="1216549"/>
            </a:xfrm>
          </p:grpSpPr>
          <p:cxnSp>
            <p:nvCxnSpPr>
              <p:cNvPr id="15" name="Connettore diritto 14">
                <a:extLst>
                  <a:ext uri="{FF2B5EF4-FFF2-40B4-BE49-F238E27FC236}">
                    <a16:creationId xmlns:a16="http://schemas.microsoft.com/office/drawing/2014/main" id="{3E1275AD-77EC-D80C-FA44-CB5DB5F2BD8B}"/>
                  </a:ext>
                </a:extLst>
              </p:cNvPr>
              <p:cNvCxnSpPr>
                <a:cxnSpLocks/>
                <a:endCxn id="24"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37A2EF9-3939-3BEA-9459-F230A90B74A6}"/>
                  </a:ext>
                </a:extLst>
              </p:cNvPr>
              <p:cNvCxnSpPr>
                <a:cxnSpLocks/>
                <a:endCxn id="23"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Ovale 16">
                <a:extLst>
                  <a:ext uri="{FF2B5EF4-FFF2-40B4-BE49-F238E27FC236}">
                    <a16:creationId xmlns:a16="http://schemas.microsoft.com/office/drawing/2014/main" id="{D8D417B9-C4C5-7A49-CF71-2479470D128F}"/>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A79628DE-44AA-44E9-F56D-FDD9B781F66C}"/>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F3C02EBA-D6A8-89E6-D43D-7DD8424BDC1C}"/>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5BCB8161-EC26-AC64-9B9F-AACFE34F9D3B}"/>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FA5B971E-BE6C-6000-664C-42C3662C01C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770B3E60-AA5F-49F9-44BE-002D3D5D6F3D}"/>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01575741-7757-CA25-4AC2-6EA0C298A260}"/>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2E3E0784-1B6F-CDFF-EEFB-3A2417D22C35}"/>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Freccia a destra 24">
                <a:extLst>
                  <a:ext uri="{FF2B5EF4-FFF2-40B4-BE49-F238E27FC236}">
                    <a16:creationId xmlns:a16="http://schemas.microsoft.com/office/drawing/2014/main" id="{10D70C4D-FBA6-44B3-DAD2-A9067F5BE394}"/>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a destra 25">
                <a:extLst>
                  <a:ext uri="{FF2B5EF4-FFF2-40B4-BE49-F238E27FC236}">
                    <a16:creationId xmlns:a16="http://schemas.microsoft.com/office/drawing/2014/main" id="{8DD71E3F-2ED5-F19C-6138-53D944CCFC25}"/>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a destra 26">
                <a:extLst>
                  <a:ext uri="{FF2B5EF4-FFF2-40B4-BE49-F238E27FC236}">
                    <a16:creationId xmlns:a16="http://schemas.microsoft.com/office/drawing/2014/main" id="{E348F52E-9825-627F-3BAD-33D59FBDEAA9}"/>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a destra 27">
                <a:extLst>
                  <a:ext uri="{FF2B5EF4-FFF2-40B4-BE49-F238E27FC236}">
                    <a16:creationId xmlns:a16="http://schemas.microsoft.com/office/drawing/2014/main" id="{6A7C77BF-41AC-277A-853A-9119C7C2F4FD}"/>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a destra 28">
                <a:extLst>
                  <a:ext uri="{FF2B5EF4-FFF2-40B4-BE49-F238E27FC236}">
                    <a16:creationId xmlns:a16="http://schemas.microsoft.com/office/drawing/2014/main" id="{585E9786-FD5D-9AEC-6A1C-726C5EE4CBBC}"/>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reccia a destra 29">
                <a:extLst>
                  <a:ext uri="{FF2B5EF4-FFF2-40B4-BE49-F238E27FC236}">
                    <a16:creationId xmlns:a16="http://schemas.microsoft.com/office/drawing/2014/main" id="{E40B5710-882C-D8E0-0761-77E4B0268641}"/>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825B6E07-BEF9-CF35-2FC3-9B3EF5B5A320}"/>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9F752401-2190-3A39-D033-BDD6CA77BCA0}"/>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 name="CasellaDiTesto 6">
              <a:extLst>
                <a:ext uri="{FF2B5EF4-FFF2-40B4-BE49-F238E27FC236}">
                  <a16:creationId xmlns:a16="http://schemas.microsoft.com/office/drawing/2014/main" id="{F8F1DFE2-A989-CF34-4986-BC06DD29A80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8" name="CasellaDiTesto 7">
              <a:extLst>
                <a:ext uri="{FF2B5EF4-FFF2-40B4-BE49-F238E27FC236}">
                  <a16:creationId xmlns:a16="http://schemas.microsoft.com/office/drawing/2014/main" id="{A2F164BF-68FC-8AF7-D806-04AE5DA7E9D8}"/>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9" name="CasellaDiTesto 8">
              <a:extLst>
                <a:ext uri="{FF2B5EF4-FFF2-40B4-BE49-F238E27FC236}">
                  <a16:creationId xmlns:a16="http://schemas.microsoft.com/office/drawing/2014/main" id="{A7C40CB9-B3D5-A4A7-2A8F-B06E56DDA08B}"/>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0" name="CasellaDiTesto 9">
              <a:extLst>
                <a:ext uri="{FF2B5EF4-FFF2-40B4-BE49-F238E27FC236}">
                  <a16:creationId xmlns:a16="http://schemas.microsoft.com/office/drawing/2014/main" id="{251B8AD5-A6BF-7805-7584-9E779B524248}"/>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1" name="CasellaDiTesto 10">
              <a:extLst>
                <a:ext uri="{FF2B5EF4-FFF2-40B4-BE49-F238E27FC236}">
                  <a16:creationId xmlns:a16="http://schemas.microsoft.com/office/drawing/2014/main" id="{0962B5BE-06E8-8AFF-8A6E-B14E0CE9ABE0}"/>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2" name="CasellaDiTesto 11">
              <a:extLst>
                <a:ext uri="{FF2B5EF4-FFF2-40B4-BE49-F238E27FC236}">
                  <a16:creationId xmlns:a16="http://schemas.microsoft.com/office/drawing/2014/main" id="{7D597ABB-EB18-29D3-A0C7-D171D0720480}"/>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3" name="CasellaDiTesto 12">
              <a:extLst>
                <a:ext uri="{FF2B5EF4-FFF2-40B4-BE49-F238E27FC236}">
                  <a16:creationId xmlns:a16="http://schemas.microsoft.com/office/drawing/2014/main" id="{E8C5A361-5778-D202-4319-E90FE0636005}"/>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4" name="CasellaDiTesto 13">
              <a:extLst>
                <a:ext uri="{FF2B5EF4-FFF2-40B4-BE49-F238E27FC236}">
                  <a16:creationId xmlns:a16="http://schemas.microsoft.com/office/drawing/2014/main" id="{BCCF206C-C158-A2FE-A8E7-5836B75A9FF0}"/>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65477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8F2E8-C97F-2E29-6F1E-E50198E97E9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5A820A7-0DE7-AB56-DA62-60401154FC76}"/>
                  </a:ext>
                </a:extLst>
              </p:cNvPr>
              <p:cNvSpPr>
                <a:spLocks noGrp="1"/>
              </p:cNvSpPr>
              <p:nvPr>
                <p:ph idx="1"/>
              </p:nvPr>
            </p:nvSpPr>
            <p:spPr>
              <a:xfrm>
                <a:off x="838200" y="1109273"/>
                <a:ext cx="10515600" cy="5051686"/>
              </a:xfrm>
            </p:spPr>
            <p:txBody>
              <a:bodyPr>
                <a:normAutofit fontScale="62500" lnSpcReduction="20000"/>
              </a:bodyPr>
              <a:lstStyle/>
              <a:p>
                <a:pPr>
                  <a:buClr>
                    <a:schemeClr val="bg2">
                      <a:lumMod val="90000"/>
                    </a:schemeClr>
                  </a:buClr>
                </a:pPr>
                <a:r>
                  <a:rPr lang="en-GB" sz="4200" dirty="0">
                    <a:solidFill>
                      <a:schemeClr val="bg2">
                        <a:lumMod val="90000"/>
                      </a:schemeClr>
                    </a:solidFill>
                  </a:rPr>
                  <a:t>Introduction: </a:t>
                </a:r>
                <a:r>
                  <a:rPr lang="en-GB" sz="4200" b="1" dirty="0">
                    <a:solidFill>
                      <a:schemeClr val="bg2">
                        <a:lumMod val="90000"/>
                      </a:schemeClr>
                    </a:solidFill>
                  </a:rPr>
                  <a:t>strongly interacting </a:t>
                </a:r>
                <a:r>
                  <a:rPr lang="en-GB" sz="4200" dirty="0">
                    <a:solidFill>
                      <a:schemeClr val="bg2">
                        <a:lumMod val="90000"/>
                      </a:schemeClr>
                    </a:solidFill>
                  </a:rPr>
                  <a:t>electrons</a:t>
                </a:r>
                <a:endParaRPr lang="en-GB" sz="4200" b="1" dirty="0">
                  <a:solidFill>
                    <a:schemeClr val="bg2">
                      <a:lumMod val="90000"/>
                    </a:schemeClr>
                  </a:solidFill>
                </a:endParaRPr>
              </a:p>
              <a:p>
                <a:pPr>
                  <a:lnSpc>
                    <a:spcPct val="150000"/>
                  </a:lnSpc>
                  <a:buClr>
                    <a:schemeClr val="bg2">
                      <a:lumMod val="90000"/>
                    </a:schemeClr>
                  </a:buClr>
                </a:pPr>
                <a:r>
                  <a:rPr lang="en-GB" sz="4200" dirty="0">
                    <a:solidFill>
                      <a:schemeClr val="bg2">
                        <a:lumMod val="90000"/>
                      </a:schemeClr>
                    </a:solidFill>
                  </a:rPr>
                  <a:t>Our </a:t>
                </a:r>
                <a:r>
                  <a:rPr lang="en-GB" sz="4200" b="1" dirty="0">
                    <a:solidFill>
                      <a:schemeClr val="bg2">
                        <a:lumMod val="90000"/>
                      </a:schemeClr>
                    </a:solidFill>
                  </a:rPr>
                  <a:t>model </a:t>
                </a:r>
                <a:r>
                  <a:rPr lang="en-GB" sz="4200" dirty="0">
                    <a:solidFill>
                      <a:schemeClr val="bg2">
                        <a:lumMod val="90000"/>
                      </a:schemeClr>
                    </a:solidFill>
                  </a:rPr>
                  <a:t>and its numerical </a:t>
                </a:r>
                <a:r>
                  <a:rPr lang="en-GB" sz="4200" b="1" dirty="0">
                    <a:solidFill>
                      <a:schemeClr val="bg2">
                        <a:lumMod val="90000"/>
                      </a:schemeClr>
                    </a:solidFill>
                  </a:rPr>
                  <a:t>implementation</a:t>
                </a:r>
              </a:p>
              <a:p>
                <a:pPr>
                  <a:lnSpc>
                    <a:spcPct val="150000"/>
                  </a:lnSpc>
                  <a:buClr>
                    <a:schemeClr val="bg2">
                      <a:lumMod val="90000"/>
                    </a:schemeClr>
                  </a:buClr>
                </a:pPr>
                <a:r>
                  <a:rPr lang="en-GB" sz="4200" b="1" dirty="0">
                    <a:solidFill>
                      <a:schemeClr val="bg2">
                        <a:lumMod val="90000"/>
                      </a:schemeClr>
                    </a:solidFill>
                  </a:rPr>
                  <a:t>Lanczos </a:t>
                </a:r>
                <a:r>
                  <a:rPr lang="en-GB" sz="4200" dirty="0">
                    <a:solidFill>
                      <a:schemeClr val="bg2">
                        <a:lumMod val="90000"/>
                      </a:schemeClr>
                    </a:solidFill>
                  </a:rPr>
                  <a:t>algorithm for the </a:t>
                </a:r>
                <a:r>
                  <a:rPr lang="en-GB" sz="42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4200" dirty="0"/>
                  <a:t>   Study of the </a:t>
                </a:r>
                <a:r>
                  <a:rPr lang="en-GB" sz="4200" b="1" dirty="0"/>
                  <a:t>magnetization</a:t>
                </a:r>
              </a:p>
              <a:p>
                <a:pPr lvl="1" algn="just">
                  <a:lnSpc>
                    <a:spcPct val="120000"/>
                  </a:lnSpc>
                </a:pPr>
                <a:r>
                  <a:rPr lang="en-GB" sz="3200" b="1" dirty="0">
                    <a:solidFill>
                      <a:schemeClr val="bg2">
                        <a:lumMod val="90000"/>
                      </a:schemeClr>
                    </a:solidFill>
                  </a:rPr>
                  <a:t>Magnetization </a:t>
                </a:r>
                <a:r>
                  <a:rPr lang="en-GB" sz="2800" dirty="0">
                    <a:solidFill>
                      <a:schemeClr val="bg2">
                        <a:lumMod val="90000"/>
                      </a:schemeClr>
                    </a:solidFill>
                  </a:rPr>
                  <a:t>for</a:t>
                </a: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p>
              <a:p>
                <a:pPr lvl="1" algn="just">
                  <a:lnSpc>
                    <a:spcPct val="120000"/>
                  </a:lnSpc>
                  <a:buClr>
                    <a:schemeClr val="accent1"/>
                  </a:buClr>
                  <a:buFont typeface="Wingdings" panose="05000000000000000000" pitchFamily="2" charset="2"/>
                  <a:buChar char="Ø"/>
                </a:pPr>
                <a:r>
                  <a:rPr lang="en-GB" sz="3300" b="1" dirty="0">
                    <a:solidFill>
                      <a:schemeClr val="tx1"/>
                    </a:solidFill>
                  </a:rPr>
                  <a:t>Magnetization </a:t>
                </a:r>
                <a:r>
                  <a:rPr lang="en-GB" sz="3300" dirty="0">
                    <a:solidFill>
                      <a:schemeClr val="tx1"/>
                    </a:solidFill>
                  </a:rPr>
                  <a:t>for </a:t>
                </a:r>
                <a14:m>
                  <m:oMath xmlns:m="http://schemas.openxmlformats.org/officeDocument/2006/math">
                    <m:sSub>
                      <m:sSubPr>
                        <m:ctrlPr>
                          <a:rPr lang="en-GB" sz="3300" b="1" i="1">
                            <a:solidFill>
                              <a:schemeClr val="tx1"/>
                            </a:solidFill>
                            <a:latin typeface="Cambria Math" panose="02040503050406030204" pitchFamily="18" charset="0"/>
                          </a:rPr>
                        </m:ctrlPr>
                      </m:sSubPr>
                      <m:e>
                        <m:r>
                          <a:rPr lang="en-GB" sz="3300" b="1" i="1">
                            <a:solidFill>
                              <a:schemeClr val="tx1"/>
                            </a:solidFill>
                            <a:latin typeface="Cambria Math" panose="02040503050406030204" pitchFamily="18" charset="0"/>
                          </a:rPr>
                          <m:t>𝑱</m:t>
                        </m:r>
                      </m:e>
                      <m:sub>
                        <m:r>
                          <a:rPr lang="en-GB" sz="3300" b="1" i="1">
                            <a:solidFill>
                              <a:schemeClr val="tx1"/>
                            </a:solidFill>
                            <a:latin typeface="Cambria Math" panose="02040503050406030204" pitchFamily="18" charset="0"/>
                            <a:ea typeface="Cambria Math" panose="02040503050406030204" pitchFamily="18" charset="0"/>
                          </a:rPr>
                          <m:t>∥</m:t>
                        </m:r>
                      </m:sub>
                    </m:sSub>
                    <m:r>
                      <a:rPr lang="en-GB" sz="3300" b="1" i="1">
                        <a:solidFill>
                          <a:schemeClr val="tx1"/>
                        </a:solidFill>
                        <a:latin typeface="Cambria Math" panose="02040503050406030204" pitchFamily="18" charset="0"/>
                      </a:rPr>
                      <m:t>=</m:t>
                    </m:r>
                    <m:r>
                      <a:rPr lang="en-GB" sz="3300" b="1" i="1">
                        <a:solidFill>
                          <a:schemeClr val="tx1"/>
                        </a:solidFill>
                        <a:latin typeface="Cambria Math" panose="02040503050406030204" pitchFamily="18" charset="0"/>
                      </a:rPr>
                      <m:t>𝟎</m:t>
                    </m:r>
                  </m:oMath>
                </a14:m>
                <a:r>
                  <a:rPr lang="en-GB" sz="3300" b="1" dirty="0">
                    <a:solidFill>
                      <a:schemeClr val="tx1"/>
                    </a:solidFill>
                  </a:rPr>
                  <a:t> </a:t>
                </a:r>
              </a:p>
              <a:p>
                <a:pPr>
                  <a:lnSpc>
                    <a:spcPct val="160000"/>
                  </a:lnSpc>
                </a:pPr>
                <a:r>
                  <a:rPr lang="en-GB" sz="4200" b="1" dirty="0">
                    <a:solidFill>
                      <a:schemeClr val="bg2">
                        <a:lumMod val="90000"/>
                      </a:schemeClr>
                    </a:solidFill>
                  </a:rPr>
                  <a:t>Triangular ladder </a:t>
                </a:r>
                <a:r>
                  <a:rPr lang="en-GB" sz="4200" dirty="0">
                    <a:solidFill>
                      <a:schemeClr val="bg2">
                        <a:lumMod val="90000"/>
                      </a:schemeClr>
                    </a:solidFill>
                  </a:rPr>
                  <a:t>and limit cases</a:t>
                </a:r>
                <a:endParaRPr lang="en-GB" sz="4200" b="1" dirty="0">
                  <a:solidFill>
                    <a:schemeClr val="bg2">
                      <a:lumMod val="90000"/>
                    </a:schemeClr>
                  </a:solidFill>
                </a:endParaRPr>
              </a:p>
              <a:p>
                <a:pPr>
                  <a:lnSpc>
                    <a:spcPct val="160000"/>
                  </a:lnSpc>
                </a:pPr>
                <a:endParaRPr lang="en-GB" sz="2800"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B5A820A7-0DE7-AB56-DA62-60401154FC76}"/>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101" t="-3016" b="-1809"/>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92184CAF-AA17-AFEC-F09B-708E073A96CB}"/>
              </a:ext>
            </a:extLst>
          </p:cNvPr>
          <p:cNvSpPr>
            <a:spLocks noGrp="1"/>
          </p:cNvSpPr>
          <p:nvPr>
            <p:ph type="sldNum" sz="quarter" idx="12"/>
          </p:nvPr>
        </p:nvSpPr>
        <p:spPr/>
        <p:txBody>
          <a:bodyPr/>
          <a:lstStyle/>
          <a:p>
            <a:fld id="{9378BDA9-E901-4CFA-965B-1BC2748E3398}" type="slidenum">
              <a:rPr lang="it-IT" smtClean="0"/>
              <a:t>22</a:t>
            </a:fld>
            <a:endParaRPr lang="it-IT"/>
          </a:p>
        </p:txBody>
      </p:sp>
    </p:spTree>
    <p:extLst>
      <p:ext uri="{BB962C8B-B14F-4D97-AF65-F5344CB8AC3E}">
        <p14:creationId xmlns:p14="http://schemas.microsoft.com/office/powerpoint/2010/main" val="2649222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24960727-3C84-4BBE-7950-E7695D7A7D82}"/>
                  </a:ext>
                </a:extLst>
              </p:cNvPr>
              <p:cNvSpPr>
                <a:spLocks noGrp="1"/>
              </p:cNvSpPr>
              <p:nvPr>
                <p:ph type="title"/>
              </p:nvPr>
            </p:nvSpPr>
            <p:spPr/>
            <p:txBody>
              <a:bodyPr>
                <a:normAutofit/>
              </a:bodyPr>
              <a:lstStyle/>
              <a:p>
                <a:pPr algn="ctr"/>
                <a:r>
                  <a:rPr lang="en-GB" sz="4000" b="1" dirty="0"/>
                  <a:t>Magnetization </a:t>
                </a:r>
                <a:r>
                  <a:rPr lang="en-GB" sz="4000" dirty="0"/>
                  <a:t>for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24960727-3C84-4BBE-7950-E7695D7A7D82}"/>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55DA657D-AF72-FC94-8844-DD2F49E98C04}"/>
              </a:ext>
            </a:extLst>
          </p:cNvPr>
          <p:cNvSpPr>
            <a:spLocks noGrp="1"/>
          </p:cNvSpPr>
          <p:nvPr>
            <p:ph type="sldNum" sz="quarter" idx="12"/>
          </p:nvPr>
        </p:nvSpPr>
        <p:spPr/>
        <p:txBody>
          <a:bodyPr/>
          <a:lstStyle/>
          <a:p>
            <a:fld id="{9378BDA9-E901-4CFA-965B-1BC2748E3398}" type="slidenum">
              <a:rPr lang="it-IT" smtClean="0"/>
              <a:t>23</a:t>
            </a:fld>
            <a:endParaRPr lang="it-IT"/>
          </a:p>
        </p:txBody>
      </p:sp>
      <p:pic>
        <p:nvPicPr>
          <p:cNvPr id="8" name="Immagine 7">
            <a:extLst>
              <a:ext uri="{FF2B5EF4-FFF2-40B4-BE49-F238E27FC236}">
                <a16:creationId xmlns:a16="http://schemas.microsoft.com/office/drawing/2014/main" id="{5BB620EB-13E6-0542-972F-23B8ABA07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0486" y="1880454"/>
            <a:ext cx="5669291" cy="4114808"/>
          </a:xfrm>
          <a:prstGeom prst="rect">
            <a:avLst/>
          </a:prstGeom>
        </p:spPr>
      </p:pic>
      <p:grpSp>
        <p:nvGrpSpPr>
          <p:cNvPr id="9" name="Gruppo 8">
            <a:extLst>
              <a:ext uri="{FF2B5EF4-FFF2-40B4-BE49-F238E27FC236}">
                <a16:creationId xmlns:a16="http://schemas.microsoft.com/office/drawing/2014/main" id="{4C5C4568-775E-67F2-6BB1-9B81E82DC1B2}"/>
              </a:ext>
            </a:extLst>
          </p:cNvPr>
          <p:cNvGrpSpPr/>
          <p:nvPr/>
        </p:nvGrpSpPr>
        <p:grpSpPr>
          <a:xfrm>
            <a:off x="1420959" y="3200358"/>
            <a:ext cx="2156927" cy="1216549"/>
            <a:chOff x="1031964" y="4255048"/>
            <a:chExt cx="2156927" cy="1216549"/>
          </a:xfrm>
        </p:grpSpPr>
        <p:grpSp>
          <p:nvGrpSpPr>
            <p:cNvPr id="10" name="Gruppo 9">
              <a:extLst>
                <a:ext uri="{FF2B5EF4-FFF2-40B4-BE49-F238E27FC236}">
                  <a16:creationId xmlns:a16="http://schemas.microsoft.com/office/drawing/2014/main" id="{5141355A-63DB-B680-C67C-8E485F6F8ABC}"/>
                </a:ext>
              </a:extLst>
            </p:cNvPr>
            <p:cNvGrpSpPr/>
            <p:nvPr/>
          </p:nvGrpSpPr>
          <p:grpSpPr>
            <a:xfrm>
              <a:off x="1268963" y="4255048"/>
              <a:ext cx="1811382" cy="1216549"/>
              <a:chOff x="1436914" y="3138439"/>
              <a:chExt cx="1811382" cy="1216549"/>
            </a:xfrm>
          </p:grpSpPr>
          <p:sp>
            <p:nvSpPr>
              <p:cNvPr id="19" name="Ovale 18">
                <a:extLst>
                  <a:ext uri="{FF2B5EF4-FFF2-40B4-BE49-F238E27FC236}">
                    <a16:creationId xmlns:a16="http://schemas.microsoft.com/office/drawing/2014/main" id="{66ACB598-1F10-750E-EBB6-24931007F3A9}"/>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55AFD1EA-BC1B-398A-D73E-608A71BB6FB6}"/>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34F5B98C-23E8-11D1-034D-FF73B0C85CC5}"/>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FAD33D6F-74B5-9460-BB9B-D81B496E02AC}"/>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946CDF7A-EB6A-54CB-6D2E-79B3051872CB}"/>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3625AF0C-B284-F27B-BE89-4508F85CCD1D}"/>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Ovale 24">
                <a:extLst>
                  <a:ext uri="{FF2B5EF4-FFF2-40B4-BE49-F238E27FC236}">
                    <a16:creationId xmlns:a16="http://schemas.microsoft.com/office/drawing/2014/main" id="{A34E34A5-FABE-03FE-0B47-7630787145A9}"/>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6D9015D0-1DA0-2A27-54C1-A9DB5E7A9646}"/>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27" name="Connettore diritto 26">
                <a:extLst>
                  <a:ext uri="{FF2B5EF4-FFF2-40B4-BE49-F238E27FC236}">
                    <a16:creationId xmlns:a16="http://schemas.microsoft.com/office/drawing/2014/main" id="{3EDF1033-AD6F-FC50-273C-32E16D54F7BE}"/>
                  </a:ext>
                </a:extLst>
              </p:cNvPr>
              <p:cNvCxnSpPr>
                <a:stCxn id="20" idx="0"/>
                <a:endCxn id="19"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1203CA2F-A720-58E4-8F7F-78202A1EFFF3}"/>
                  </a:ext>
                </a:extLst>
              </p:cNvPr>
              <p:cNvCxnSpPr>
                <a:stCxn id="22" idx="0"/>
                <a:endCxn id="21"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1A743FE-A0DA-F92D-D9F3-B08101838CAB}"/>
                  </a:ext>
                </a:extLst>
              </p:cNvPr>
              <p:cNvCxnSpPr>
                <a:stCxn id="24" idx="0"/>
                <a:endCxn id="23"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2CD8225E-FF75-296A-EC3E-F8578D7D13E6}"/>
                  </a:ext>
                </a:extLst>
              </p:cNvPr>
              <p:cNvCxnSpPr>
                <a:stCxn id="26" idx="0"/>
                <a:endCxn id="25"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1" name="Freccia a destra 30">
                <a:extLst>
                  <a:ext uri="{FF2B5EF4-FFF2-40B4-BE49-F238E27FC236}">
                    <a16:creationId xmlns:a16="http://schemas.microsoft.com/office/drawing/2014/main" id="{C48F86AE-C08A-8DD8-A207-62614E1B25D7}"/>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ACABAC18-B282-8489-27F2-99AF0976F2F1}"/>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D2B96948-A26A-DFF0-CF2F-8D17826EF580}"/>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A77C4F3E-5328-7842-A9A0-F419117E161F}"/>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0A0F23CB-5D05-9FC2-E1F6-34DC8F02D878}"/>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1416F781-2888-4A46-87D4-9A69BE3B89E8}"/>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5A515817-6DE2-3292-7422-365C2F524538}"/>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BA0D6897-2FD8-6F0F-D73F-DAD4445DAED4}"/>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 name="CasellaDiTesto 10">
              <a:extLst>
                <a:ext uri="{FF2B5EF4-FFF2-40B4-BE49-F238E27FC236}">
                  <a16:creationId xmlns:a16="http://schemas.microsoft.com/office/drawing/2014/main" id="{A24A6BE5-C574-6F97-2A1F-2821F4B3E75E}"/>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12" name="CasellaDiTesto 11">
              <a:extLst>
                <a:ext uri="{FF2B5EF4-FFF2-40B4-BE49-F238E27FC236}">
                  <a16:creationId xmlns:a16="http://schemas.microsoft.com/office/drawing/2014/main" id="{9113E988-EDED-4BD9-5223-C02F646A4B3F}"/>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13" name="CasellaDiTesto 12">
              <a:extLst>
                <a:ext uri="{FF2B5EF4-FFF2-40B4-BE49-F238E27FC236}">
                  <a16:creationId xmlns:a16="http://schemas.microsoft.com/office/drawing/2014/main" id="{98F39791-3156-45CC-36CF-F2C5174102B5}"/>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4" name="CasellaDiTesto 13">
              <a:extLst>
                <a:ext uri="{FF2B5EF4-FFF2-40B4-BE49-F238E27FC236}">
                  <a16:creationId xmlns:a16="http://schemas.microsoft.com/office/drawing/2014/main" id="{9E692E04-F8A5-467F-C311-E02241E697D2}"/>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5" name="CasellaDiTesto 14">
              <a:extLst>
                <a:ext uri="{FF2B5EF4-FFF2-40B4-BE49-F238E27FC236}">
                  <a16:creationId xmlns:a16="http://schemas.microsoft.com/office/drawing/2014/main" id="{A8C51810-9E0F-5CE0-2C01-E55262EB357E}"/>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6" name="CasellaDiTesto 15">
              <a:extLst>
                <a:ext uri="{FF2B5EF4-FFF2-40B4-BE49-F238E27FC236}">
                  <a16:creationId xmlns:a16="http://schemas.microsoft.com/office/drawing/2014/main" id="{26363503-D165-8E65-3A3C-269AD969B336}"/>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7" name="CasellaDiTesto 16">
              <a:extLst>
                <a:ext uri="{FF2B5EF4-FFF2-40B4-BE49-F238E27FC236}">
                  <a16:creationId xmlns:a16="http://schemas.microsoft.com/office/drawing/2014/main" id="{372115CC-9BA7-8DB8-294F-D62ED9BB9DAD}"/>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8" name="CasellaDiTesto 17">
              <a:extLst>
                <a:ext uri="{FF2B5EF4-FFF2-40B4-BE49-F238E27FC236}">
                  <a16:creationId xmlns:a16="http://schemas.microsoft.com/office/drawing/2014/main" id="{FA36A243-B192-2A1F-FC21-6355DBFAE452}"/>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143518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07F2C-B84C-75DA-883F-BA3EB8D7059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3767EB3-1350-DCFB-2111-5C19D644732E}"/>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endParaRPr lang="en-GB" sz="3600" b="1"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a:t>
                </a:r>
                <a:r>
                  <a:rPr lang="en-GB" sz="3600" b="1" dirty="0"/>
                  <a:t>Triangular ladder </a:t>
                </a:r>
                <a:r>
                  <a:rPr lang="en-GB" sz="3600" dirty="0"/>
                  <a:t>and limit cases</a:t>
                </a:r>
                <a:endParaRPr lang="en-GB" sz="3600" b="1" dirty="0"/>
              </a:p>
            </p:txBody>
          </p:sp>
        </mc:Choice>
        <mc:Fallback xmlns="">
          <p:sp>
            <p:nvSpPr>
              <p:cNvPr id="3" name="Segnaposto contenuto 2">
                <a:extLst>
                  <a:ext uri="{FF2B5EF4-FFF2-40B4-BE49-F238E27FC236}">
                    <a16:creationId xmlns:a16="http://schemas.microsoft.com/office/drawing/2014/main" id="{A3767EB3-1350-DCFB-2111-5C19D644732E}"/>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3F3627B9-B08B-DDDE-281C-3FCD7F6EA3B0}"/>
              </a:ext>
            </a:extLst>
          </p:cNvPr>
          <p:cNvSpPr>
            <a:spLocks noGrp="1"/>
          </p:cNvSpPr>
          <p:nvPr>
            <p:ph type="sldNum" sz="quarter" idx="12"/>
          </p:nvPr>
        </p:nvSpPr>
        <p:spPr/>
        <p:txBody>
          <a:bodyPr/>
          <a:lstStyle/>
          <a:p>
            <a:fld id="{9378BDA9-E901-4CFA-965B-1BC2748E3398}" type="slidenum">
              <a:rPr lang="it-IT" smtClean="0"/>
              <a:t>24</a:t>
            </a:fld>
            <a:endParaRPr lang="it-IT"/>
          </a:p>
        </p:txBody>
      </p:sp>
    </p:spTree>
    <p:extLst>
      <p:ext uri="{BB962C8B-B14F-4D97-AF65-F5344CB8AC3E}">
        <p14:creationId xmlns:p14="http://schemas.microsoft.com/office/powerpoint/2010/main" val="2567728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D4EA5-559E-6BAD-AC7E-E2A32F2F37BC}"/>
              </a:ext>
            </a:extLst>
          </p:cNvPr>
          <p:cNvSpPr>
            <a:spLocks noGrp="1"/>
          </p:cNvSpPr>
          <p:nvPr>
            <p:ph type="title"/>
          </p:nvPr>
        </p:nvSpPr>
        <p:spPr/>
        <p:txBody>
          <a:bodyPr>
            <a:normAutofit/>
          </a:bodyPr>
          <a:lstStyle/>
          <a:p>
            <a:pPr algn="ctr"/>
            <a:r>
              <a:rPr lang="en-GB" sz="4000" b="1" dirty="0"/>
              <a:t>Triangular ladder </a:t>
            </a:r>
            <a:r>
              <a:rPr lang="en-GB" sz="4000" dirty="0"/>
              <a:t>and limit cases</a:t>
            </a:r>
            <a:endParaRPr lang="it-IT" sz="4000" dirty="0"/>
          </a:p>
        </p:txBody>
      </p:sp>
      <p:pic>
        <p:nvPicPr>
          <p:cNvPr id="6" name="Segnaposto contenuto 5">
            <a:extLst>
              <a:ext uri="{FF2B5EF4-FFF2-40B4-BE49-F238E27FC236}">
                <a16:creationId xmlns:a16="http://schemas.microsoft.com/office/drawing/2014/main" id="{E37489A6-DA3D-DB63-8361-82FEB881755C}"/>
              </a:ext>
            </a:extLst>
          </p:cNvPr>
          <p:cNvPicPr>
            <a:picLocks noGrp="1" noChangeAspect="1"/>
          </p:cNvPicPr>
          <p:nvPr>
            <p:ph idx="1"/>
          </p:nvPr>
        </p:nvPicPr>
        <p:blipFill>
          <a:blip r:embed="rId3"/>
          <a:stretch>
            <a:fillRect/>
          </a:stretch>
        </p:blipFill>
        <p:spPr>
          <a:xfrm>
            <a:off x="3100758" y="1865722"/>
            <a:ext cx="5314950" cy="1981200"/>
          </a:xfrm>
        </p:spPr>
      </p:pic>
      <p:sp>
        <p:nvSpPr>
          <p:cNvPr id="4" name="Segnaposto numero diapositiva 3">
            <a:extLst>
              <a:ext uri="{FF2B5EF4-FFF2-40B4-BE49-F238E27FC236}">
                <a16:creationId xmlns:a16="http://schemas.microsoft.com/office/drawing/2014/main" id="{54E3FCBF-415D-CC1E-55F4-73ED268C0D53}"/>
              </a:ext>
            </a:extLst>
          </p:cNvPr>
          <p:cNvSpPr>
            <a:spLocks noGrp="1"/>
          </p:cNvSpPr>
          <p:nvPr>
            <p:ph type="sldNum" sz="quarter" idx="12"/>
          </p:nvPr>
        </p:nvSpPr>
        <p:spPr/>
        <p:txBody>
          <a:bodyPr/>
          <a:lstStyle/>
          <a:p>
            <a:fld id="{9378BDA9-E901-4CFA-965B-1BC2748E3398}" type="slidenum">
              <a:rPr lang="it-IT" smtClean="0"/>
              <a:t>25</a:t>
            </a:fld>
            <a:endParaRPr lang="it-IT"/>
          </a:p>
        </p:txBody>
      </p:sp>
      <p:sp>
        <p:nvSpPr>
          <p:cNvPr id="7" name="CasellaDiTesto 6">
            <a:extLst>
              <a:ext uri="{FF2B5EF4-FFF2-40B4-BE49-F238E27FC236}">
                <a16:creationId xmlns:a16="http://schemas.microsoft.com/office/drawing/2014/main" id="{E56EBF3A-4BF2-E618-2A79-E1C94E9D2A24}"/>
              </a:ext>
            </a:extLst>
          </p:cNvPr>
          <p:cNvSpPr txBox="1"/>
          <p:nvPr/>
        </p:nvSpPr>
        <p:spPr>
          <a:xfrm>
            <a:off x="3100758" y="5963821"/>
            <a:ext cx="3646327" cy="246221"/>
          </a:xfrm>
          <a:prstGeom prst="rect">
            <a:avLst/>
          </a:prstGeom>
          <a:noFill/>
        </p:spPr>
        <p:txBody>
          <a:bodyPr wrap="square" rtlCol="0">
            <a:spAutoFit/>
          </a:bodyPr>
          <a:lstStyle/>
          <a:p>
            <a:r>
              <a:rPr lang="it-IT" sz="1000" dirty="0"/>
              <a:t>Credits: Victoria </a:t>
            </a:r>
            <a:r>
              <a:rPr lang="it-IT" sz="1000" dirty="0" err="1"/>
              <a:t>Mazo</a:t>
            </a:r>
            <a:r>
              <a:rPr lang="it-IT" sz="1000" dirty="0"/>
              <a:t> (a), Talal Ahmed Chowdhury &amp; </a:t>
            </a:r>
            <a:r>
              <a:rPr lang="it-IT" sz="1000" dirty="0" err="1"/>
              <a:t>all</a:t>
            </a:r>
            <a:r>
              <a:rPr lang="it-IT" sz="1000" dirty="0"/>
              <a:t> (b)</a:t>
            </a:r>
          </a:p>
        </p:txBody>
      </p:sp>
      <p:pic>
        <p:nvPicPr>
          <p:cNvPr id="8" name="Immagine 7">
            <a:extLst>
              <a:ext uri="{FF2B5EF4-FFF2-40B4-BE49-F238E27FC236}">
                <a16:creationId xmlns:a16="http://schemas.microsoft.com/office/drawing/2014/main" id="{4738CC1B-E857-A1A4-1116-3DFC1ED4759B}"/>
              </a:ext>
            </a:extLst>
          </p:cNvPr>
          <p:cNvPicPr>
            <a:picLocks noChangeAspect="1"/>
          </p:cNvPicPr>
          <p:nvPr/>
        </p:nvPicPr>
        <p:blipFill>
          <a:blip r:embed="rId4"/>
          <a:srcRect b="882"/>
          <a:stretch>
            <a:fillRect/>
          </a:stretch>
        </p:blipFill>
        <p:spPr>
          <a:xfrm>
            <a:off x="3504749" y="4164482"/>
            <a:ext cx="4898259" cy="1728000"/>
          </a:xfrm>
          <a:prstGeom prst="rect">
            <a:avLst/>
          </a:prstGeom>
        </p:spPr>
      </p:pic>
      <p:cxnSp>
        <p:nvCxnSpPr>
          <p:cNvPr id="10" name="Connettore curvo 9">
            <a:extLst>
              <a:ext uri="{FF2B5EF4-FFF2-40B4-BE49-F238E27FC236}">
                <a16:creationId xmlns:a16="http://schemas.microsoft.com/office/drawing/2014/main" id="{5736CE6F-C523-632D-1858-666DE4E16927}"/>
              </a:ext>
            </a:extLst>
          </p:cNvPr>
          <p:cNvCxnSpPr>
            <a:stCxn id="6" idx="3"/>
            <a:endCxn id="8" idx="3"/>
          </p:cNvCxnSpPr>
          <p:nvPr/>
        </p:nvCxnSpPr>
        <p:spPr>
          <a:xfrm flipH="1">
            <a:off x="8403008" y="2856322"/>
            <a:ext cx="12700" cy="2172160"/>
          </a:xfrm>
          <a:prstGeom prst="curvedConnector3">
            <a:avLst>
              <a:gd name="adj1" fmla="val -699588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42D16E34-762A-5BDC-243B-20E929FFA4EE}"/>
              </a:ext>
            </a:extLst>
          </p:cNvPr>
          <p:cNvSpPr txBox="1"/>
          <p:nvPr/>
        </p:nvSpPr>
        <p:spPr>
          <a:xfrm>
            <a:off x="9766169" y="2856322"/>
            <a:ext cx="1505016" cy="1754326"/>
          </a:xfrm>
          <a:prstGeom prst="rect">
            <a:avLst/>
          </a:prstGeom>
          <a:noFill/>
        </p:spPr>
        <p:txBody>
          <a:bodyPr wrap="square" rtlCol="0">
            <a:spAutoFit/>
          </a:bodyPr>
          <a:lstStyle/>
          <a:p>
            <a:r>
              <a:rPr lang="it-IT" b="1" dirty="0" err="1"/>
              <a:t>Equivalent</a:t>
            </a:r>
            <a:r>
              <a:rPr lang="it-IT" dirty="0"/>
              <a:t> pictures of the </a:t>
            </a:r>
            <a:r>
              <a:rPr lang="it-IT" dirty="0" err="1"/>
              <a:t>simplest</a:t>
            </a:r>
            <a:r>
              <a:rPr lang="it-IT" dirty="0"/>
              <a:t> </a:t>
            </a:r>
            <a:r>
              <a:rPr lang="it-IT" b="1" dirty="0" err="1"/>
              <a:t>frustrated</a:t>
            </a:r>
            <a:r>
              <a:rPr lang="it-IT" dirty="0"/>
              <a:t> </a:t>
            </a:r>
            <a:r>
              <a:rPr lang="it-IT" b="1" dirty="0"/>
              <a:t>system</a:t>
            </a:r>
            <a:r>
              <a:rPr lang="it-IT" dirty="0"/>
              <a:t> in </a:t>
            </a:r>
            <a:r>
              <a:rPr lang="it-IT" b="1" dirty="0"/>
              <a:t>low </a:t>
            </a:r>
            <a:r>
              <a:rPr lang="it-IT" b="1" dirty="0" err="1"/>
              <a:t>dimension</a:t>
            </a:r>
            <a:endParaRPr lang="it-IT" b="1" dirty="0"/>
          </a:p>
        </p:txBody>
      </p:sp>
    </p:spTree>
    <p:extLst>
      <p:ext uri="{BB962C8B-B14F-4D97-AF65-F5344CB8AC3E}">
        <p14:creationId xmlns:p14="http://schemas.microsoft.com/office/powerpoint/2010/main" val="33217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889FC-2C9C-0406-F025-DDFAAE35FD2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49201BAA-9028-0683-9981-46409D10127B}"/>
                  </a:ext>
                </a:extLst>
              </p:cNvPr>
              <p:cNvSpPr>
                <a:spLocks noGrp="1"/>
              </p:cNvSpPr>
              <p:nvPr>
                <p:ph type="title"/>
              </p:nvPr>
            </p:nvSpPr>
            <p:spPr/>
            <p:txBody>
              <a:bodyPr>
                <a:normAutofit/>
              </a:bodyPr>
              <a:lstStyle/>
              <a:p>
                <a:pPr algn="ctr"/>
                <a:r>
                  <a:rPr lang="en-GB" b="1" dirty="0"/>
                  <a:t>Magnetization </a:t>
                </a:r>
                <a:r>
                  <a:rPr lang="en-GB" sz="4000" dirty="0"/>
                  <a:t>for</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D185C506-846C-97D5-035B-854CE1AE5FEE}"/>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B20F3484-D43D-C34B-D073-01273D432914}"/>
              </a:ext>
            </a:extLst>
          </p:cNvPr>
          <p:cNvSpPr>
            <a:spLocks noGrp="1"/>
          </p:cNvSpPr>
          <p:nvPr>
            <p:ph type="sldNum" sz="quarter" idx="12"/>
          </p:nvPr>
        </p:nvSpPr>
        <p:spPr/>
        <p:txBody>
          <a:bodyPr/>
          <a:lstStyle/>
          <a:p>
            <a:fld id="{9378BDA9-E901-4CFA-965B-1BC2748E3398}" type="slidenum">
              <a:rPr lang="it-IT" smtClean="0"/>
              <a:t>26</a:t>
            </a:fld>
            <a:endParaRPr lang="it-IT"/>
          </a:p>
        </p:txBody>
      </p:sp>
      <p:pic>
        <p:nvPicPr>
          <p:cNvPr id="5" name="Immagine 4">
            <a:extLst>
              <a:ext uri="{FF2B5EF4-FFF2-40B4-BE49-F238E27FC236}">
                <a16:creationId xmlns:a16="http://schemas.microsoft.com/office/drawing/2014/main" id="{EC47D101-2BF6-6711-4CDB-25B5ACC99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064" y="1966115"/>
            <a:ext cx="5669291" cy="4114808"/>
          </a:xfrm>
          <a:prstGeom prst="rect">
            <a:avLst/>
          </a:prstGeom>
        </p:spPr>
      </p:pic>
      <p:grpSp>
        <p:nvGrpSpPr>
          <p:cNvPr id="7" name="Gruppo 6">
            <a:extLst>
              <a:ext uri="{FF2B5EF4-FFF2-40B4-BE49-F238E27FC236}">
                <a16:creationId xmlns:a16="http://schemas.microsoft.com/office/drawing/2014/main" id="{1DDFB5F0-EE68-C275-0DC5-0E2FEFCEB2E4}"/>
              </a:ext>
            </a:extLst>
          </p:cNvPr>
          <p:cNvGrpSpPr/>
          <p:nvPr/>
        </p:nvGrpSpPr>
        <p:grpSpPr>
          <a:xfrm>
            <a:off x="1111578" y="3415244"/>
            <a:ext cx="2434502" cy="1216549"/>
            <a:chOff x="1046424" y="4255048"/>
            <a:chExt cx="2434502" cy="1216549"/>
          </a:xfrm>
        </p:grpSpPr>
        <p:grpSp>
          <p:nvGrpSpPr>
            <p:cNvPr id="8" name="Gruppo 7">
              <a:extLst>
                <a:ext uri="{FF2B5EF4-FFF2-40B4-BE49-F238E27FC236}">
                  <a16:creationId xmlns:a16="http://schemas.microsoft.com/office/drawing/2014/main" id="{911E1E00-898D-CA78-999D-63BF5C293D5F}"/>
                </a:ext>
              </a:extLst>
            </p:cNvPr>
            <p:cNvGrpSpPr/>
            <p:nvPr/>
          </p:nvGrpSpPr>
          <p:grpSpPr>
            <a:xfrm>
              <a:off x="1268963" y="4255048"/>
              <a:ext cx="2135216" cy="1216549"/>
              <a:chOff x="1436914" y="3138439"/>
              <a:chExt cx="2135216" cy="1216549"/>
            </a:xfrm>
          </p:grpSpPr>
          <p:cxnSp>
            <p:nvCxnSpPr>
              <p:cNvPr id="17" name="Connettore diritto 16">
                <a:extLst>
                  <a:ext uri="{FF2B5EF4-FFF2-40B4-BE49-F238E27FC236}">
                    <a16:creationId xmlns:a16="http://schemas.microsoft.com/office/drawing/2014/main" id="{DABB6C02-60AE-7092-A04F-498023B4B2B5}"/>
                  </a:ext>
                </a:extLst>
              </p:cNvPr>
              <p:cNvCxnSpPr>
                <a:cxnSpLocks/>
              </p:cNvCxnSpPr>
              <p:nvPr/>
            </p:nvCxnSpPr>
            <p:spPr>
              <a:xfrm>
                <a:off x="1744106"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D3E78A16-E78B-392B-F247-BAE1DE62A9CE}"/>
                  </a:ext>
                </a:extLst>
              </p:cNvPr>
              <p:cNvCxnSpPr>
                <a:cxnSpLocks/>
                <a:endCxn id="25"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C0CC3391-C7E7-6A33-3F39-6BE104F49992}"/>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0CD742BD-F9A8-2A28-1CCB-50A7866BE9DC}"/>
                  </a:ext>
                </a:extLst>
              </p:cNvPr>
              <p:cNvSpPr/>
              <p:nvPr/>
            </p:nvSpPr>
            <p:spPr>
              <a:xfrm>
                <a:off x="1709800" y="3375193"/>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143370A6-77C8-41FF-50B0-DFF4C3A33AA6}"/>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15A468F6-E003-12DD-FF0A-AD5C8C292FCB}"/>
                  </a:ext>
                </a:extLst>
              </p:cNvPr>
              <p:cNvSpPr/>
              <p:nvPr/>
            </p:nvSpPr>
            <p:spPr>
              <a:xfrm>
                <a:off x="2292903"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BA220B7F-E94B-5402-24A4-557D9D6246E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F79C9FF7-F465-B7A6-01BB-4D93E53DA266}"/>
                  </a:ext>
                </a:extLst>
              </p:cNvPr>
              <p:cNvSpPr/>
              <p:nvPr/>
            </p:nvSpPr>
            <p:spPr>
              <a:xfrm>
                <a:off x="281703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Ovale 24">
                <a:extLst>
                  <a:ext uri="{FF2B5EF4-FFF2-40B4-BE49-F238E27FC236}">
                    <a16:creationId xmlns:a16="http://schemas.microsoft.com/office/drawing/2014/main" id="{D6E0221D-1EE8-00EE-B249-87A8F5901AE4}"/>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7983BCCF-6A12-E0DC-73DB-AE8FC84F4260}"/>
                  </a:ext>
                </a:extLst>
              </p:cNvPr>
              <p:cNvSpPr/>
              <p:nvPr/>
            </p:nvSpPr>
            <p:spPr>
              <a:xfrm>
                <a:off x="3428130" y="3349916"/>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1" name="Freccia a destra 30">
                <a:extLst>
                  <a:ext uri="{FF2B5EF4-FFF2-40B4-BE49-F238E27FC236}">
                    <a16:creationId xmlns:a16="http://schemas.microsoft.com/office/drawing/2014/main" id="{6930A465-4420-9CC1-21CB-97E0328D6CDB}"/>
                  </a:ext>
                </a:extLst>
              </p:cNvPr>
              <p:cNvSpPr/>
              <p:nvPr/>
            </p:nvSpPr>
            <p:spPr>
              <a:xfrm rot="16200000">
                <a:off x="3284130"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460F20ED-FD7D-6DA5-7A0E-365013761F88}"/>
                  </a:ext>
                </a:extLst>
              </p:cNvPr>
              <p:cNvSpPr/>
              <p:nvPr/>
            </p:nvSpPr>
            <p:spPr>
              <a:xfrm rot="16200000">
                <a:off x="1572226" y="328950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6B480271-C300-3799-D0E1-5F7650B1DED1}"/>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F57AD10E-EB31-DE24-EA7D-5D101CDDA07B}"/>
                  </a:ext>
                </a:extLst>
              </p:cNvPr>
              <p:cNvSpPr/>
              <p:nvPr/>
            </p:nvSpPr>
            <p:spPr>
              <a:xfrm rot="16200000">
                <a:off x="2673034" y="3307542"/>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CBDBB667-44D4-2CEB-2B2B-EE707CF707A4}"/>
                  </a:ext>
                </a:extLst>
              </p:cNvPr>
              <p:cNvSpPr/>
              <p:nvPr/>
            </p:nvSpPr>
            <p:spPr>
              <a:xfrm rot="5400000">
                <a:off x="2144982" y="3303193"/>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5B2CEE81-DCC9-67A9-295A-327F824BB1BB}"/>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F18CB600-9F14-7BE4-556F-9793CC3E424B}"/>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FA07033D-745F-D300-CA6C-D5B974DFA5B4}"/>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 name="CasellaDiTesto 8">
              <a:extLst>
                <a:ext uri="{FF2B5EF4-FFF2-40B4-BE49-F238E27FC236}">
                  <a16:creationId xmlns:a16="http://schemas.microsoft.com/office/drawing/2014/main" id="{5B81B187-2C90-6B2A-3EB3-159D0C6BB69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10" name="CasellaDiTesto 9">
              <a:extLst>
                <a:ext uri="{FF2B5EF4-FFF2-40B4-BE49-F238E27FC236}">
                  <a16:creationId xmlns:a16="http://schemas.microsoft.com/office/drawing/2014/main" id="{8758AFB6-FF6F-B992-FF54-508790866700}"/>
                </a:ext>
              </a:extLst>
            </p:cNvPr>
            <p:cNvSpPr txBox="1"/>
            <p:nvPr/>
          </p:nvSpPr>
          <p:spPr>
            <a:xfrm>
              <a:off x="1373497" y="4273761"/>
              <a:ext cx="438539" cy="338554"/>
            </a:xfrm>
            <a:prstGeom prst="rect">
              <a:avLst/>
            </a:prstGeom>
            <a:noFill/>
          </p:spPr>
          <p:txBody>
            <a:bodyPr wrap="square" rtlCol="0">
              <a:spAutoFit/>
            </a:bodyPr>
            <a:lstStyle/>
            <a:p>
              <a:r>
                <a:rPr lang="it-IT" sz="1600" dirty="0"/>
                <a:t>1</a:t>
              </a:r>
            </a:p>
          </p:txBody>
        </p:sp>
        <p:sp>
          <p:nvSpPr>
            <p:cNvPr id="11" name="CasellaDiTesto 10">
              <a:extLst>
                <a:ext uri="{FF2B5EF4-FFF2-40B4-BE49-F238E27FC236}">
                  <a16:creationId xmlns:a16="http://schemas.microsoft.com/office/drawing/2014/main" id="{467C34E8-9E82-8BF1-3665-95A2C72F1A01}"/>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2" name="CasellaDiTesto 11">
              <a:extLst>
                <a:ext uri="{FF2B5EF4-FFF2-40B4-BE49-F238E27FC236}">
                  <a16:creationId xmlns:a16="http://schemas.microsoft.com/office/drawing/2014/main" id="{4D7B769A-08FE-7343-CE30-D734907DB491}"/>
                </a:ext>
              </a:extLst>
            </p:cNvPr>
            <p:cNvSpPr txBox="1"/>
            <p:nvPr/>
          </p:nvSpPr>
          <p:spPr>
            <a:xfrm>
              <a:off x="1941579" y="4279055"/>
              <a:ext cx="438539" cy="338554"/>
            </a:xfrm>
            <a:prstGeom prst="rect">
              <a:avLst/>
            </a:prstGeom>
            <a:noFill/>
          </p:spPr>
          <p:txBody>
            <a:bodyPr wrap="square" rtlCol="0">
              <a:spAutoFit/>
            </a:bodyPr>
            <a:lstStyle/>
            <a:p>
              <a:r>
                <a:rPr lang="it-IT" sz="1600" dirty="0"/>
                <a:t>3</a:t>
              </a:r>
            </a:p>
          </p:txBody>
        </p:sp>
        <p:sp>
          <p:nvSpPr>
            <p:cNvPr id="13" name="CasellaDiTesto 12">
              <a:extLst>
                <a:ext uri="{FF2B5EF4-FFF2-40B4-BE49-F238E27FC236}">
                  <a16:creationId xmlns:a16="http://schemas.microsoft.com/office/drawing/2014/main" id="{1EA56F3D-2EB9-7DD6-700F-B65E582FC9C8}"/>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4" name="CasellaDiTesto 13">
              <a:extLst>
                <a:ext uri="{FF2B5EF4-FFF2-40B4-BE49-F238E27FC236}">
                  <a16:creationId xmlns:a16="http://schemas.microsoft.com/office/drawing/2014/main" id="{5474191C-38DA-C8A3-B50A-78FC5A240852}"/>
                </a:ext>
              </a:extLst>
            </p:cNvPr>
            <p:cNvSpPr txBox="1"/>
            <p:nvPr/>
          </p:nvSpPr>
          <p:spPr>
            <a:xfrm>
              <a:off x="2454379" y="4286525"/>
              <a:ext cx="438539" cy="338554"/>
            </a:xfrm>
            <a:prstGeom prst="rect">
              <a:avLst/>
            </a:prstGeom>
            <a:noFill/>
          </p:spPr>
          <p:txBody>
            <a:bodyPr wrap="square" rtlCol="0">
              <a:spAutoFit/>
            </a:bodyPr>
            <a:lstStyle/>
            <a:p>
              <a:r>
                <a:rPr lang="it-IT" sz="1600" dirty="0"/>
                <a:t>5</a:t>
              </a:r>
            </a:p>
          </p:txBody>
        </p:sp>
        <p:sp>
          <p:nvSpPr>
            <p:cNvPr id="15" name="CasellaDiTesto 14">
              <a:extLst>
                <a:ext uri="{FF2B5EF4-FFF2-40B4-BE49-F238E27FC236}">
                  <a16:creationId xmlns:a16="http://schemas.microsoft.com/office/drawing/2014/main" id="{6EEA49FE-34B5-AE43-77BF-89C9889807C0}"/>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6" name="CasellaDiTesto 15">
              <a:extLst>
                <a:ext uri="{FF2B5EF4-FFF2-40B4-BE49-F238E27FC236}">
                  <a16:creationId xmlns:a16="http://schemas.microsoft.com/office/drawing/2014/main" id="{20DD3B0D-AFC7-2E2A-905E-7C61376567EE}"/>
                </a:ext>
              </a:extLst>
            </p:cNvPr>
            <p:cNvSpPr txBox="1"/>
            <p:nvPr/>
          </p:nvSpPr>
          <p:spPr>
            <a:xfrm>
              <a:off x="3042387" y="4271971"/>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2477925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B68F-06C3-B0CF-E4A7-07AA5DDD39F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BF66BFC3-D598-8DA2-1595-1B3CA5145B53}"/>
                  </a:ext>
                </a:extLst>
              </p:cNvPr>
              <p:cNvSpPr>
                <a:spLocks noGrp="1"/>
              </p:cNvSpPr>
              <p:nvPr>
                <p:ph type="title"/>
              </p:nvPr>
            </p:nvSpPr>
            <p:spPr/>
            <p:txBody>
              <a:bodyPr>
                <a:normAutofit/>
              </a:bodyPr>
              <a:lstStyle/>
              <a:p>
                <a:pPr algn="ctr"/>
                <a:r>
                  <a:rPr lang="en-GB" sz="4000" b="1" dirty="0"/>
                  <a:t>Magnetization </a:t>
                </a:r>
                <a:r>
                  <a:rPr lang="en-GB" sz="4000" dirty="0"/>
                  <a:t>for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24960727-3C84-4BBE-7950-E7695D7A7D82}"/>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0284C0A4-7449-ED5B-179D-C4AA329B55A3}"/>
              </a:ext>
            </a:extLst>
          </p:cNvPr>
          <p:cNvSpPr>
            <a:spLocks noGrp="1"/>
          </p:cNvSpPr>
          <p:nvPr>
            <p:ph type="sldNum" sz="quarter" idx="12"/>
          </p:nvPr>
        </p:nvSpPr>
        <p:spPr/>
        <p:txBody>
          <a:bodyPr/>
          <a:lstStyle/>
          <a:p>
            <a:fld id="{9378BDA9-E901-4CFA-965B-1BC2748E3398}" type="slidenum">
              <a:rPr lang="it-IT" smtClean="0"/>
              <a:t>27</a:t>
            </a:fld>
            <a:endParaRPr lang="it-IT"/>
          </a:p>
        </p:txBody>
      </p:sp>
      <p:grpSp>
        <p:nvGrpSpPr>
          <p:cNvPr id="36" name="Gruppo 35">
            <a:extLst>
              <a:ext uri="{FF2B5EF4-FFF2-40B4-BE49-F238E27FC236}">
                <a16:creationId xmlns:a16="http://schemas.microsoft.com/office/drawing/2014/main" id="{BCE8EDBE-265F-F00C-B1F1-47042D0D1541}"/>
              </a:ext>
            </a:extLst>
          </p:cNvPr>
          <p:cNvGrpSpPr/>
          <p:nvPr/>
        </p:nvGrpSpPr>
        <p:grpSpPr>
          <a:xfrm>
            <a:off x="1642990" y="3433737"/>
            <a:ext cx="2434502" cy="1216549"/>
            <a:chOff x="838200" y="3415244"/>
            <a:chExt cx="2434502" cy="1216549"/>
          </a:xfrm>
        </p:grpSpPr>
        <p:grpSp>
          <p:nvGrpSpPr>
            <p:cNvPr id="37" name="Gruppo 36">
              <a:extLst>
                <a:ext uri="{FF2B5EF4-FFF2-40B4-BE49-F238E27FC236}">
                  <a16:creationId xmlns:a16="http://schemas.microsoft.com/office/drawing/2014/main" id="{BDF4180D-BF50-EECA-E234-1AE33F00FDA7}"/>
                </a:ext>
              </a:extLst>
            </p:cNvPr>
            <p:cNvGrpSpPr/>
            <p:nvPr/>
          </p:nvGrpSpPr>
          <p:grpSpPr>
            <a:xfrm>
              <a:off x="838200" y="3415244"/>
              <a:ext cx="2434502" cy="1216549"/>
              <a:chOff x="1046424" y="4255048"/>
              <a:chExt cx="2434502" cy="1216549"/>
            </a:xfrm>
          </p:grpSpPr>
          <p:grpSp>
            <p:nvGrpSpPr>
              <p:cNvPr id="41" name="Gruppo 40">
                <a:extLst>
                  <a:ext uri="{FF2B5EF4-FFF2-40B4-BE49-F238E27FC236}">
                    <a16:creationId xmlns:a16="http://schemas.microsoft.com/office/drawing/2014/main" id="{A298AC9B-D50A-4DB9-055D-EC7B2D03578A}"/>
                  </a:ext>
                </a:extLst>
              </p:cNvPr>
              <p:cNvGrpSpPr/>
              <p:nvPr/>
            </p:nvGrpSpPr>
            <p:grpSpPr>
              <a:xfrm>
                <a:off x="1268963" y="4255048"/>
                <a:ext cx="2135216" cy="1216549"/>
                <a:chOff x="1436914" y="3138439"/>
                <a:chExt cx="2135216" cy="1216549"/>
              </a:xfrm>
            </p:grpSpPr>
            <p:cxnSp>
              <p:nvCxnSpPr>
                <p:cNvPr id="50" name="Connettore diritto 49">
                  <a:extLst>
                    <a:ext uri="{FF2B5EF4-FFF2-40B4-BE49-F238E27FC236}">
                      <a16:creationId xmlns:a16="http://schemas.microsoft.com/office/drawing/2014/main" id="{55B04F7C-3CA8-EEFC-8115-B4B083C83776}"/>
                    </a:ext>
                  </a:extLst>
                </p:cNvPr>
                <p:cNvCxnSpPr>
                  <a:stCxn id="58" idx="0"/>
                  <a:endCxn id="57" idx="4"/>
                </p:cNvCxnSpPr>
                <p:nvPr/>
              </p:nvCxnSpPr>
              <p:spPr>
                <a:xfrm flipH="1">
                  <a:off x="2062531" y="3357000"/>
                  <a:ext cx="302372"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4FC4FC84-FACC-5AEE-F677-A9730473DA20}"/>
                    </a:ext>
                  </a:extLst>
                </p:cNvPr>
                <p:cNvCxnSpPr>
                  <a:stCxn id="60" idx="0"/>
                  <a:endCxn id="59" idx="4"/>
                </p:cNvCxnSpPr>
                <p:nvPr/>
              </p:nvCxnSpPr>
              <p:spPr>
                <a:xfrm flipH="1">
                  <a:off x="2616148" y="3357000"/>
                  <a:ext cx="272886"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1441B8A3-5BD0-DA8E-5203-D0B7BDFCA556}"/>
                    </a:ext>
                  </a:extLst>
                </p:cNvPr>
                <p:cNvCxnSpPr>
                  <a:stCxn id="62" idx="0"/>
                  <a:endCxn id="61" idx="4"/>
                </p:cNvCxnSpPr>
                <p:nvPr/>
              </p:nvCxnSpPr>
              <p:spPr>
                <a:xfrm flipH="1">
                  <a:off x="3169765" y="3349916"/>
                  <a:ext cx="330365" cy="74202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5" name="Ovale 54">
                  <a:extLst>
                    <a:ext uri="{FF2B5EF4-FFF2-40B4-BE49-F238E27FC236}">
                      <a16:creationId xmlns:a16="http://schemas.microsoft.com/office/drawing/2014/main" id="{5A899304-1F8E-041B-D32C-632516945F37}"/>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2D5BA7CA-C2F5-A072-714D-22925519AFA2}"/>
                    </a:ext>
                  </a:extLst>
                </p:cNvPr>
                <p:cNvSpPr/>
                <p:nvPr/>
              </p:nvSpPr>
              <p:spPr>
                <a:xfrm>
                  <a:off x="1709800" y="3375193"/>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7" name="Ovale 56">
                  <a:extLst>
                    <a:ext uri="{FF2B5EF4-FFF2-40B4-BE49-F238E27FC236}">
                      <a16:creationId xmlns:a16="http://schemas.microsoft.com/office/drawing/2014/main" id="{E271AF4F-A517-C4EB-DEA8-076DD779567D}"/>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8" name="Ovale 57">
                  <a:extLst>
                    <a:ext uri="{FF2B5EF4-FFF2-40B4-BE49-F238E27FC236}">
                      <a16:creationId xmlns:a16="http://schemas.microsoft.com/office/drawing/2014/main" id="{BE286C2E-5EBA-09BB-D25F-8363CB524AD5}"/>
                    </a:ext>
                  </a:extLst>
                </p:cNvPr>
                <p:cNvSpPr/>
                <p:nvPr/>
              </p:nvSpPr>
              <p:spPr>
                <a:xfrm>
                  <a:off x="2292903"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9" name="Ovale 58">
                  <a:extLst>
                    <a:ext uri="{FF2B5EF4-FFF2-40B4-BE49-F238E27FC236}">
                      <a16:creationId xmlns:a16="http://schemas.microsoft.com/office/drawing/2014/main" id="{2AAE1230-B1F1-6D16-33A1-D0D2C07AE0EF}"/>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0" name="Ovale 59">
                  <a:extLst>
                    <a:ext uri="{FF2B5EF4-FFF2-40B4-BE49-F238E27FC236}">
                      <a16:creationId xmlns:a16="http://schemas.microsoft.com/office/drawing/2014/main" id="{19D7A843-ECB4-EC50-8122-B1C2D576785E}"/>
                    </a:ext>
                  </a:extLst>
                </p:cNvPr>
                <p:cNvSpPr/>
                <p:nvPr/>
              </p:nvSpPr>
              <p:spPr>
                <a:xfrm>
                  <a:off x="281703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1" name="Ovale 60">
                  <a:extLst>
                    <a:ext uri="{FF2B5EF4-FFF2-40B4-BE49-F238E27FC236}">
                      <a16:creationId xmlns:a16="http://schemas.microsoft.com/office/drawing/2014/main" id="{7675C92E-1D31-CF24-683C-BC5628C4260E}"/>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2" name="Ovale 61">
                  <a:extLst>
                    <a:ext uri="{FF2B5EF4-FFF2-40B4-BE49-F238E27FC236}">
                      <a16:creationId xmlns:a16="http://schemas.microsoft.com/office/drawing/2014/main" id="{008A432E-E15B-D5E7-F4F0-7B216DD173A8}"/>
                    </a:ext>
                  </a:extLst>
                </p:cNvPr>
                <p:cNvSpPr/>
                <p:nvPr/>
              </p:nvSpPr>
              <p:spPr>
                <a:xfrm>
                  <a:off x="3428130" y="3349916"/>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3" name="Connettore diritto 62">
                  <a:extLst>
                    <a:ext uri="{FF2B5EF4-FFF2-40B4-BE49-F238E27FC236}">
                      <a16:creationId xmlns:a16="http://schemas.microsoft.com/office/drawing/2014/main" id="{0C007F8B-0BF4-DA68-5DE1-B4E9C3830564}"/>
                    </a:ext>
                  </a:extLst>
                </p:cNvPr>
                <p:cNvCxnSpPr>
                  <a:stCxn id="56" idx="0"/>
                  <a:endCxn id="55" idx="4"/>
                </p:cNvCxnSpPr>
                <p:nvPr/>
              </p:nvCxnSpPr>
              <p:spPr>
                <a:xfrm flipH="1">
                  <a:off x="1508914" y="3375193"/>
                  <a:ext cx="272886" cy="7203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4" name="Freccia a destra 63">
                  <a:extLst>
                    <a:ext uri="{FF2B5EF4-FFF2-40B4-BE49-F238E27FC236}">
                      <a16:creationId xmlns:a16="http://schemas.microsoft.com/office/drawing/2014/main" id="{45F0B0CF-667F-CB18-9579-4E0C45846C44}"/>
                    </a:ext>
                  </a:extLst>
                </p:cNvPr>
                <p:cNvSpPr/>
                <p:nvPr/>
              </p:nvSpPr>
              <p:spPr>
                <a:xfrm rot="16200000">
                  <a:off x="3284130"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Freccia a destra 64">
                  <a:extLst>
                    <a:ext uri="{FF2B5EF4-FFF2-40B4-BE49-F238E27FC236}">
                      <a16:creationId xmlns:a16="http://schemas.microsoft.com/office/drawing/2014/main" id="{D504BBDF-8979-83C4-A015-11AFD4665959}"/>
                    </a:ext>
                  </a:extLst>
                </p:cNvPr>
                <p:cNvSpPr/>
                <p:nvPr/>
              </p:nvSpPr>
              <p:spPr>
                <a:xfrm rot="16200000">
                  <a:off x="1572226" y="328950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Freccia a destra 65">
                  <a:extLst>
                    <a:ext uri="{FF2B5EF4-FFF2-40B4-BE49-F238E27FC236}">
                      <a16:creationId xmlns:a16="http://schemas.microsoft.com/office/drawing/2014/main" id="{A89A8D10-4CD8-747F-7243-66FD31A052AB}"/>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AC54E967-0BA2-7182-94CB-D17DB1987EED}"/>
                    </a:ext>
                  </a:extLst>
                </p:cNvPr>
                <p:cNvSpPr/>
                <p:nvPr/>
              </p:nvSpPr>
              <p:spPr>
                <a:xfrm rot="16200000">
                  <a:off x="2673034" y="3307542"/>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Freccia a destra 67">
                  <a:extLst>
                    <a:ext uri="{FF2B5EF4-FFF2-40B4-BE49-F238E27FC236}">
                      <a16:creationId xmlns:a16="http://schemas.microsoft.com/office/drawing/2014/main" id="{0AFAED87-7506-0FD5-2E54-6D69FA99E5F1}"/>
                    </a:ext>
                  </a:extLst>
                </p:cNvPr>
                <p:cNvSpPr/>
                <p:nvPr/>
              </p:nvSpPr>
              <p:spPr>
                <a:xfrm rot="5400000">
                  <a:off x="2144982" y="3303193"/>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Freccia a destra 68">
                  <a:extLst>
                    <a:ext uri="{FF2B5EF4-FFF2-40B4-BE49-F238E27FC236}">
                      <a16:creationId xmlns:a16="http://schemas.microsoft.com/office/drawing/2014/main" id="{6A9B587D-F5FE-89E2-AA92-3883A0486497}"/>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Freccia a destra 69">
                  <a:extLst>
                    <a:ext uri="{FF2B5EF4-FFF2-40B4-BE49-F238E27FC236}">
                      <a16:creationId xmlns:a16="http://schemas.microsoft.com/office/drawing/2014/main" id="{A33AEFEE-7588-ED55-5D8C-0CC581C5033E}"/>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Freccia a destra 70">
                  <a:extLst>
                    <a:ext uri="{FF2B5EF4-FFF2-40B4-BE49-F238E27FC236}">
                      <a16:creationId xmlns:a16="http://schemas.microsoft.com/office/drawing/2014/main" id="{24D2DA01-A02A-F42B-8BFD-1581618E9266}"/>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 name="CasellaDiTesto 41">
                <a:extLst>
                  <a:ext uri="{FF2B5EF4-FFF2-40B4-BE49-F238E27FC236}">
                    <a16:creationId xmlns:a16="http://schemas.microsoft.com/office/drawing/2014/main" id="{F6E8BFCB-2250-3743-D7C8-B87C8D3FCAA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3" name="CasellaDiTesto 42">
                <a:extLst>
                  <a:ext uri="{FF2B5EF4-FFF2-40B4-BE49-F238E27FC236}">
                    <a16:creationId xmlns:a16="http://schemas.microsoft.com/office/drawing/2014/main" id="{040198CD-E667-19B6-B649-FFCB81F43722}"/>
                  </a:ext>
                </a:extLst>
              </p:cNvPr>
              <p:cNvSpPr txBox="1"/>
              <p:nvPr/>
            </p:nvSpPr>
            <p:spPr>
              <a:xfrm>
                <a:off x="1373497" y="4273761"/>
                <a:ext cx="438539" cy="338554"/>
              </a:xfrm>
              <a:prstGeom prst="rect">
                <a:avLst/>
              </a:prstGeom>
              <a:noFill/>
            </p:spPr>
            <p:txBody>
              <a:bodyPr wrap="square" rtlCol="0">
                <a:spAutoFit/>
              </a:bodyPr>
              <a:lstStyle/>
              <a:p>
                <a:r>
                  <a:rPr lang="it-IT" sz="1600" dirty="0"/>
                  <a:t>1</a:t>
                </a:r>
              </a:p>
            </p:txBody>
          </p:sp>
          <p:sp>
            <p:nvSpPr>
              <p:cNvPr id="44" name="CasellaDiTesto 43">
                <a:extLst>
                  <a:ext uri="{FF2B5EF4-FFF2-40B4-BE49-F238E27FC236}">
                    <a16:creationId xmlns:a16="http://schemas.microsoft.com/office/drawing/2014/main" id="{D2919538-6DD2-CE40-2950-1624996A5C8A}"/>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5" name="CasellaDiTesto 44">
                <a:extLst>
                  <a:ext uri="{FF2B5EF4-FFF2-40B4-BE49-F238E27FC236}">
                    <a16:creationId xmlns:a16="http://schemas.microsoft.com/office/drawing/2014/main" id="{01267875-AAEA-BC20-936A-49FE0D6FD219}"/>
                  </a:ext>
                </a:extLst>
              </p:cNvPr>
              <p:cNvSpPr txBox="1"/>
              <p:nvPr/>
            </p:nvSpPr>
            <p:spPr>
              <a:xfrm>
                <a:off x="1941579" y="4279055"/>
                <a:ext cx="438539" cy="338554"/>
              </a:xfrm>
              <a:prstGeom prst="rect">
                <a:avLst/>
              </a:prstGeom>
              <a:noFill/>
            </p:spPr>
            <p:txBody>
              <a:bodyPr wrap="square" rtlCol="0">
                <a:spAutoFit/>
              </a:bodyPr>
              <a:lstStyle/>
              <a:p>
                <a:r>
                  <a:rPr lang="it-IT" sz="1600" dirty="0"/>
                  <a:t>3</a:t>
                </a:r>
              </a:p>
            </p:txBody>
          </p:sp>
          <p:sp>
            <p:nvSpPr>
              <p:cNvPr id="46" name="CasellaDiTesto 45">
                <a:extLst>
                  <a:ext uri="{FF2B5EF4-FFF2-40B4-BE49-F238E27FC236}">
                    <a16:creationId xmlns:a16="http://schemas.microsoft.com/office/drawing/2014/main" id="{FE52D1C1-5774-97CD-1D28-A59844F2CE9D}"/>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7" name="CasellaDiTesto 46">
                <a:extLst>
                  <a:ext uri="{FF2B5EF4-FFF2-40B4-BE49-F238E27FC236}">
                    <a16:creationId xmlns:a16="http://schemas.microsoft.com/office/drawing/2014/main" id="{11366815-0A05-EAB2-B772-203AA513020D}"/>
                  </a:ext>
                </a:extLst>
              </p:cNvPr>
              <p:cNvSpPr txBox="1"/>
              <p:nvPr/>
            </p:nvSpPr>
            <p:spPr>
              <a:xfrm>
                <a:off x="2454379" y="4286525"/>
                <a:ext cx="438539" cy="338554"/>
              </a:xfrm>
              <a:prstGeom prst="rect">
                <a:avLst/>
              </a:prstGeom>
              <a:noFill/>
            </p:spPr>
            <p:txBody>
              <a:bodyPr wrap="square" rtlCol="0">
                <a:spAutoFit/>
              </a:bodyPr>
              <a:lstStyle/>
              <a:p>
                <a:r>
                  <a:rPr lang="it-IT" sz="1600" dirty="0"/>
                  <a:t>5</a:t>
                </a:r>
              </a:p>
            </p:txBody>
          </p:sp>
          <p:sp>
            <p:nvSpPr>
              <p:cNvPr id="48" name="CasellaDiTesto 47">
                <a:extLst>
                  <a:ext uri="{FF2B5EF4-FFF2-40B4-BE49-F238E27FC236}">
                    <a16:creationId xmlns:a16="http://schemas.microsoft.com/office/drawing/2014/main" id="{6D3913FC-09C7-8AAE-3448-BB08DADCBA4E}"/>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9" name="CasellaDiTesto 48">
                <a:extLst>
                  <a:ext uri="{FF2B5EF4-FFF2-40B4-BE49-F238E27FC236}">
                    <a16:creationId xmlns:a16="http://schemas.microsoft.com/office/drawing/2014/main" id="{55BB472B-56F6-DF3E-A023-9B38A0F013EF}"/>
                  </a:ext>
                </a:extLst>
              </p:cNvPr>
              <p:cNvSpPr txBox="1"/>
              <p:nvPr/>
            </p:nvSpPr>
            <p:spPr>
              <a:xfrm>
                <a:off x="3042387" y="4271971"/>
                <a:ext cx="438539" cy="338554"/>
              </a:xfrm>
              <a:prstGeom prst="rect">
                <a:avLst/>
              </a:prstGeom>
              <a:noFill/>
            </p:spPr>
            <p:txBody>
              <a:bodyPr wrap="square" rtlCol="0">
                <a:spAutoFit/>
              </a:bodyPr>
              <a:lstStyle/>
              <a:p>
                <a:r>
                  <a:rPr lang="it-IT" sz="1600" dirty="0"/>
                  <a:t>7</a:t>
                </a:r>
              </a:p>
            </p:txBody>
          </p:sp>
        </p:grpSp>
        <p:cxnSp>
          <p:nvCxnSpPr>
            <p:cNvPr id="38" name="Connettore diritto 37">
              <a:extLst>
                <a:ext uri="{FF2B5EF4-FFF2-40B4-BE49-F238E27FC236}">
                  <a16:creationId xmlns:a16="http://schemas.microsoft.com/office/drawing/2014/main" id="{A9622695-FB17-2BED-E20E-2DA39AEDAD5C}"/>
                </a:ext>
              </a:extLst>
            </p:cNvPr>
            <p:cNvCxnSpPr>
              <a:endCxn id="44" idx="0"/>
            </p:cNvCxnSpPr>
            <p:nvPr/>
          </p:nvCxnSpPr>
          <p:spPr>
            <a:xfrm>
              <a:off x="1477625" y="3705805"/>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32BE8596-B458-A7B9-203A-44214380BBF9}"/>
                </a:ext>
              </a:extLst>
            </p:cNvPr>
            <p:cNvCxnSpPr/>
            <p:nvPr/>
          </p:nvCxnSpPr>
          <p:spPr>
            <a:xfrm>
              <a:off x="2045763" y="3759392"/>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E979B6F2-761F-5800-E9DF-9AE3BBD25EC7}"/>
                </a:ext>
              </a:extLst>
            </p:cNvPr>
            <p:cNvCxnSpPr/>
            <p:nvPr/>
          </p:nvCxnSpPr>
          <p:spPr>
            <a:xfrm>
              <a:off x="2575594" y="3770426"/>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pic>
        <p:nvPicPr>
          <p:cNvPr id="73" name="Immagine 72">
            <a:extLst>
              <a:ext uri="{FF2B5EF4-FFF2-40B4-BE49-F238E27FC236}">
                <a16:creationId xmlns:a16="http://schemas.microsoft.com/office/drawing/2014/main" id="{9AF2CD38-E9E9-7D85-AF37-A046AB2BB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640" y="1990673"/>
            <a:ext cx="5669291" cy="4114808"/>
          </a:xfrm>
          <a:prstGeom prst="rect">
            <a:avLst/>
          </a:prstGeom>
        </p:spPr>
      </p:pic>
    </p:spTree>
    <p:extLst>
      <p:ext uri="{BB962C8B-B14F-4D97-AF65-F5344CB8AC3E}">
        <p14:creationId xmlns:p14="http://schemas.microsoft.com/office/powerpoint/2010/main" val="337683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E8911C-63D9-3184-A8CA-78BE6E38F5BB}"/>
              </a:ext>
            </a:extLst>
          </p:cNvPr>
          <p:cNvSpPr>
            <a:spLocks noGrp="1"/>
          </p:cNvSpPr>
          <p:nvPr>
            <p:ph type="title"/>
          </p:nvPr>
        </p:nvSpPr>
        <p:spPr>
          <a:xfrm>
            <a:off x="2786922" y="2766218"/>
            <a:ext cx="10515600" cy="1325563"/>
          </a:xfrm>
        </p:spPr>
        <p:txBody>
          <a:bodyPr>
            <a:noAutofit/>
          </a:bodyPr>
          <a:lstStyle/>
          <a:p>
            <a:r>
              <a:rPr lang="en-GB" sz="9600" dirty="0">
                <a:solidFill>
                  <a:schemeClr val="accent1">
                    <a:lumMod val="75000"/>
                  </a:schemeClr>
                </a:solidFill>
                <a:latin typeface="+mn-lt"/>
              </a:rPr>
              <a:t>Conclusions</a:t>
            </a:r>
            <a:endParaRPr lang="it-IT" sz="9600" dirty="0">
              <a:solidFill>
                <a:schemeClr val="accent1">
                  <a:lumMod val="75000"/>
                </a:schemeClr>
              </a:solidFill>
              <a:latin typeface="+mn-lt"/>
            </a:endParaRPr>
          </a:p>
        </p:txBody>
      </p:sp>
      <p:sp>
        <p:nvSpPr>
          <p:cNvPr id="5" name="Segnaposto numero diapositiva 4">
            <a:extLst>
              <a:ext uri="{FF2B5EF4-FFF2-40B4-BE49-F238E27FC236}">
                <a16:creationId xmlns:a16="http://schemas.microsoft.com/office/drawing/2014/main" id="{DDCA2E8C-9F4C-D588-9544-F60DF13DBEDD}"/>
              </a:ext>
            </a:extLst>
          </p:cNvPr>
          <p:cNvSpPr>
            <a:spLocks noGrp="1"/>
          </p:cNvSpPr>
          <p:nvPr>
            <p:ph type="sldNum" sz="quarter" idx="12"/>
          </p:nvPr>
        </p:nvSpPr>
        <p:spPr/>
        <p:txBody>
          <a:bodyPr/>
          <a:lstStyle/>
          <a:p>
            <a:fld id="{9378BDA9-E901-4CFA-965B-1BC2748E3398}" type="slidenum">
              <a:rPr lang="it-IT" smtClean="0"/>
              <a:t>28</a:t>
            </a:fld>
            <a:endParaRPr lang="it-IT"/>
          </a:p>
        </p:txBody>
      </p:sp>
    </p:spTree>
    <p:extLst>
      <p:ext uri="{BB962C8B-B14F-4D97-AF65-F5344CB8AC3E}">
        <p14:creationId xmlns:p14="http://schemas.microsoft.com/office/powerpoint/2010/main" val="1246324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B60D77-6DE9-2EF2-4424-82108A371428}"/>
              </a:ext>
            </a:extLst>
          </p:cNvPr>
          <p:cNvSpPr>
            <a:spLocks noGrp="1"/>
          </p:cNvSpPr>
          <p:nvPr>
            <p:ph type="title"/>
          </p:nvPr>
        </p:nvSpPr>
        <p:spPr/>
        <p:txBody>
          <a:bodyPr>
            <a:normAutofit/>
          </a:bodyPr>
          <a:lstStyle/>
          <a:p>
            <a:pPr algn="ctr"/>
            <a:r>
              <a:rPr lang="en-GB" sz="4000" dirty="0"/>
              <a:t> Introduction: </a:t>
            </a:r>
            <a:r>
              <a:rPr lang="en-GB" sz="4000" b="1" dirty="0"/>
              <a:t>strongly interacting </a:t>
            </a:r>
            <a:r>
              <a:rPr lang="en-GB" sz="4000" dirty="0"/>
              <a:t>electrons</a:t>
            </a:r>
            <a:endParaRPr lang="it-IT" sz="4000"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4087FD3-46EE-48B7-EBF3-0638EFFF2350}"/>
                  </a:ext>
                </a:extLst>
              </p:cNvPr>
              <p:cNvSpPr>
                <a:spLocks noGrp="1"/>
              </p:cNvSpPr>
              <p:nvPr>
                <p:ph idx="1"/>
              </p:nvPr>
            </p:nvSpPr>
            <p:spPr>
              <a:xfrm>
                <a:off x="941292" y="1939724"/>
                <a:ext cx="10515600" cy="662742"/>
              </a:xfrm>
            </p:spPr>
            <p:txBody>
              <a:bodyPr>
                <a:noAutofit/>
              </a:bodyPr>
              <a:lstStyle/>
              <a:p>
                <a:pPr marL="0" indent="0">
                  <a:buNone/>
                </a:pPr>
                <a:r>
                  <a:rPr lang="en-GB" dirty="0"/>
                  <a:t>Generic Hamiltonian of a solid state system in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𝑁𝐷</m:t>
                        </m:r>
                      </m:sup>
                    </m:sSup>
                  </m:oMath>
                </a14:m>
                <a:r>
                  <a:rPr lang="it-IT" dirty="0" err="1"/>
                  <a:t>quantization</a:t>
                </a:r>
                <a:r>
                  <a:rPr lang="it-IT" dirty="0"/>
                  <a:t>           (no </a:t>
                </a:r>
                <a:r>
                  <a:rPr lang="it-IT" dirty="0" err="1"/>
                  <a:t>ion-ion</a:t>
                </a:r>
                <a:r>
                  <a:rPr lang="it-IT" dirty="0"/>
                  <a:t> interaction </a:t>
                </a:r>
                <a:r>
                  <a:rPr lang="it-IT" dirty="0" err="1"/>
                  <a:t>here</a:t>
                </a:r>
                <a:r>
                  <a:rPr lang="it-IT" dirty="0"/>
                  <a:t>):</a:t>
                </a:r>
              </a:p>
            </p:txBody>
          </p:sp>
        </mc:Choice>
        <mc:Fallback xmlns="">
          <p:sp>
            <p:nvSpPr>
              <p:cNvPr id="3" name="Segnaposto contenuto 2">
                <a:extLst>
                  <a:ext uri="{FF2B5EF4-FFF2-40B4-BE49-F238E27FC236}">
                    <a16:creationId xmlns:a16="http://schemas.microsoft.com/office/drawing/2014/main" id="{E4087FD3-46EE-48B7-EBF3-0638EFFF2350}"/>
                  </a:ext>
                </a:extLst>
              </p:cNvPr>
              <p:cNvSpPr>
                <a:spLocks noGrp="1" noRot="1" noChangeAspect="1" noMove="1" noResize="1" noEditPoints="1" noAdjustHandles="1" noChangeArrowheads="1" noChangeShapeType="1" noTextEdit="1"/>
              </p:cNvSpPr>
              <p:nvPr>
                <p:ph idx="1"/>
              </p:nvPr>
            </p:nvSpPr>
            <p:spPr>
              <a:xfrm>
                <a:off x="941292" y="1939724"/>
                <a:ext cx="10515600" cy="662742"/>
              </a:xfrm>
              <a:blipFill>
                <a:blip r:embed="rId3"/>
                <a:stretch>
                  <a:fillRect l="-1159" t="-14679" b="-55963"/>
                </a:stretch>
              </a:blipFill>
            </p:spPr>
            <p:txBody>
              <a:bodyPr/>
              <a:lstStyle/>
              <a:p>
                <a:r>
                  <a:rPr lang="it-IT">
                    <a:noFill/>
                  </a:rPr>
                  <a:t> </a:t>
                </a:r>
              </a:p>
            </p:txBody>
          </p:sp>
        </mc:Fallback>
      </mc:AlternateContent>
      <p:sp>
        <p:nvSpPr>
          <p:cNvPr id="12" name="Segnaposto contenuto 2">
            <a:extLst>
              <a:ext uri="{FF2B5EF4-FFF2-40B4-BE49-F238E27FC236}">
                <a16:creationId xmlns:a16="http://schemas.microsoft.com/office/drawing/2014/main" id="{BC0CD260-A087-C629-DF9D-4649C306EF4E}"/>
              </a:ext>
            </a:extLst>
          </p:cNvPr>
          <p:cNvSpPr txBox="1">
            <a:spLocks/>
          </p:cNvSpPr>
          <p:nvPr/>
        </p:nvSpPr>
        <p:spPr>
          <a:xfrm>
            <a:off x="838200" y="4590808"/>
            <a:ext cx="1841085" cy="6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Hubbard model approx.:</a:t>
            </a:r>
            <a:endParaRPr lang="it-IT" sz="2400" dirty="0"/>
          </a:p>
        </p:txBody>
      </p:sp>
      <p:sp>
        <p:nvSpPr>
          <p:cNvPr id="13" name="Segnaposto contenuto 2">
            <a:extLst>
              <a:ext uri="{FF2B5EF4-FFF2-40B4-BE49-F238E27FC236}">
                <a16:creationId xmlns:a16="http://schemas.microsoft.com/office/drawing/2014/main" id="{F527435B-33CE-C241-3C95-A6C91E56FBAD}"/>
              </a:ext>
            </a:extLst>
          </p:cNvPr>
          <p:cNvSpPr txBox="1">
            <a:spLocks/>
          </p:cNvSpPr>
          <p:nvPr/>
        </p:nvSpPr>
        <p:spPr>
          <a:xfrm>
            <a:off x="2191839" y="4234475"/>
            <a:ext cx="4850619" cy="239996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dirty="0"/>
              <a:t>Just a SINGLE ORBITAL on each lattice site (spatial part in the </a:t>
            </a:r>
            <a:r>
              <a:rPr lang="en-GB" dirty="0" err="1"/>
              <a:t>Wannier</a:t>
            </a:r>
            <a:r>
              <a:rPr lang="en-GB" dirty="0"/>
              <a:t> orbital basis )</a:t>
            </a:r>
          </a:p>
          <a:p>
            <a:pPr>
              <a:lnSpc>
                <a:spcPct val="120000"/>
              </a:lnSpc>
            </a:pPr>
            <a:r>
              <a:rPr lang="en-GB" dirty="0"/>
              <a:t>Only NEAREST-NEIGHBOUR (short-ranged) HOPPING terms</a:t>
            </a:r>
          </a:p>
          <a:p>
            <a:pPr>
              <a:lnSpc>
                <a:spcPct val="120000"/>
              </a:lnSpc>
            </a:pPr>
            <a:r>
              <a:rPr lang="en-GB" dirty="0"/>
              <a:t>SHORT-RANGE approximation of COULOMB INTERACTION (on site repulsion of electrons)</a:t>
            </a:r>
          </a:p>
          <a:p>
            <a:endParaRPr lang="it-IT" dirty="0"/>
          </a:p>
        </p:txBody>
      </p:sp>
      <p:sp>
        <p:nvSpPr>
          <p:cNvPr id="14" name="Segnaposto contenuto 2">
            <a:extLst>
              <a:ext uri="{FF2B5EF4-FFF2-40B4-BE49-F238E27FC236}">
                <a16:creationId xmlns:a16="http://schemas.microsoft.com/office/drawing/2014/main" id="{6C3BFE56-4711-AC30-43F1-0FE5C7D5EB43}"/>
              </a:ext>
            </a:extLst>
          </p:cNvPr>
          <p:cNvSpPr txBox="1">
            <a:spLocks/>
          </p:cNvSpPr>
          <p:nvPr/>
        </p:nvSpPr>
        <p:spPr>
          <a:xfrm>
            <a:off x="623696" y="5502586"/>
            <a:ext cx="11290799" cy="990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3200" i="1" dirty="0"/>
          </a:p>
        </p:txBody>
      </p:sp>
      <p:sp>
        <p:nvSpPr>
          <p:cNvPr id="6" name="Segnaposto numero diapositiva 5">
            <a:extLst>
              <a:ext uri="{FF2B5EF4-FFF2-40B4-BE49-F238E27FC236}">
                <a16:creationId xmlns:a16="http://schemas.microsoft.com/office/drawing/2014/main" id="{EF7BE69E-5E2A-82AC-DD3F-408F6E9BECCB}"/>
              </a:ext>
            </a:extLst>
          </p:cNvPr>
          <p:cNvSpPr>
            <a:spLocks noGrp="1"/>
          </p:cNvSpPr>
          <p:nvPr>
            <p:ph type="sldNum" sz="quarter" idx="12"/>
          </p:nvPr>
        </p:nvSpPr>
        <p:spPr/>
        <p:txBody>
          <a:bodyPr/>
          <a:lstStyle/>
          <a:p>
            <a:fld id="{9378BDA9-E901-4CFA-965B-1BC2748E3398}" type="slidenum">
              <a:rPr lang="it-IT" smtClean="0"/>
              <a:t>29</a:t>
            </a:fld>
            <a:endParaRPr lang="it-IT" dirty="0"/>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A7933A6-A787-89F8-CE93-C9E5D1FF8A92}"/>
                  </a:ext>
                </a:extLst>
              </p:cNvPr>
              <p:cNvSpPr txBox="1"/>
              <p:nvPr/>
            </p:nvSpPr>
            <p:spPr>
              <a:xfrm>
                <a:off x="2770346" y="2895378"/>
                <a:ext cx="6651308" cy="819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𝑁</m:t>
                          </m:r>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m:rPr>
                                      <m:brk m:alnAt="7"/>
                                    </m:rP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sub>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m:t>
                                          </m:r>
                                        </m:sup>
                                      </m:sSup>
                                      <m:r>
                                        <m:rPr>
                                          <m:brk m:alnAt="7"/>
                                        </m:rP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ea typeface="Cambria Math" panose="02040503050406030204" pitchFamily="18" charset="0"/>
                                            </a:rPr>
                                            <m:t>′</m:t>
                                          </m:r>
                                        </m:sup>
                                      </m:sSup>
                                    </m:sub>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𝑈</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sub>
                                        <m:sup>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ea typeface="Cambria Math" panose="02040503050406030204" pitchFamily="18" charset="0"/>
                                                </a:rPr>
                                                <m:t>′</m:t>
                                              </m:r>
                                            </m:sup>
                                          </m:sSup>
                                        </m:sup>
                                      </m:sSubSup>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m:t>
                                              </m:r>
                                            </m:sup>
                                          </m:sSup>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sub>
                                      </m:sSub>
                                    </m:e>
                                  </m:nary>
                                </m:e>
                              </m:nary>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rPr>
                                        <m:t>′</m:t>
                                      </m:r>
                                    </m:sup>
                                  </m:sSup>
                                </m:sub>
                              </m:sSub>
                            </m:e>
                          </m:nary>
                        </m:e>
                      </m:nary>
                      <m:r>
                        <a:rPr lang="en-GB" b="0" i="1" smtClean="0">
                          <a:latin typeface="Cambria Math" panose="02040503050406030204" pitchFamily="18" charset="0"/>
                        </a:rPr>
                        <m:t> </m:t>
                      </m:r>
                    </m:oMath>
                  </m:oMathPara>
                </a14:m>
                <a:endParaRPr lang="it-IT" dirty="0"/>
              </a:p>
            </p:txBody>
          </p:sp>
        </mc:Choice>
        <mc:Fallback xmlns="">
          <p:sp>
            <p:nvSpPr>
              <p:cNvPr id="7" name="CasellaDiTesto 6">
                <a:extLst>
                  <a:ext uri="{FF2B5EF4-FFF2-40B4-BE49-F238E27FC236}">
                    <a16:creationId xmlns:a16="http://schemas.microsoft.com/office/drawing/2014/main" id="{EA7933A6-A787-89F8-CE93-C9E5D1FF8A92}"/>
                  </a:ext>
                </a:extLst>
              </p:cNvPr>
              <p:cNvSpPr txBox="1">
                <a:spLocks noRot="1" noChangeAspect="1" noMove="1" noResize="1" noEditPoints="1" noAdjustHandles="1" noChangeArrowheads="1" noChangeShapeType="1" noTextEdit="1"/>
              </p:cNvSpPr>
              <p:nvPr/>
            </p:nvSpPr>
            <p:spPr>
              <a:xfrm>
                <a:off x="2770346" y="2895378"/>
                <a:ext cx="6651308" cy="819455"/>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AE13867-746E-2FF3-D75B-1F6FD9FFF2AB}"/>
                  </a:ext>
                </a:extLst>
              </p:cNvPr>
              <p:cNvSpPr txBox="1"/>
              <p:nvPr/>
            </p:nvSpPr>
            <p:spPr>
              <a:xfrm>
                <a:off x="6952628" y="4955333"/>
                <a:ext cx="4709944" cy="703526"/>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r>
                        <a:rPr lang="en-GB" b="0" i="1" smtClean="0">
                          <a:latin typeface="Cambria Math" panose="02040503050406030204" pitchFamily="18" charset="0"/>
                        </a:rPr>
                        <m:t>𝑇</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&lt;</m:t>
                          </m:r>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&gt;</m:t>
                          </m:r>
                        </m:sub>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sub>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m:t>
                                  </m:r>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Sub>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 )+ </m:t>
                              </m:r>
                              <m:r>
                                <a:rPr lang="en-GB" b="0" i="1" smtClean="0">
                                  <a:latin typeface="Cambria Math" panose="02040503050406030204" pitchFamily="18" charset="0"/>
                                </a:rPr>
                                <m:t>𝑈</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𝑖</m:t>
                                      </m:r>
                                      <m:r>
                                        <a:rPr lang="en-GB" b="0" i="1" smtClean="0">
                                          <a:latin typeface="Cambria Math" panose="02040503050406030204" pitchFamily="18" charset="0"/>
                                        </a:rPr>
                                        <m:t>,↑</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𝑖</m:t>
                                      </m:r>
                                      <m:r>
                                        <a:rPr lang="en-GB" b="0" i="1" smtClean="0">
                                          <a:latin typeface="Cambria Math" panose="02040503050406030204" pitchFamily="18" charset="0"/>
                                        </a:rPr>
                                        <m:t>,↓</m:t>
                                      </m:r>
                                    </m:sub>
                                  </m:sSub>
                                </m:e>
                              </m:nary>
                            </m:e>
                          </m:nary>
                        </m:e>
                      </m:nary>
                    </m:oMath>
                  </m:oMathPara>
                </a14:m>
                <a:endParaRPr lang="it-IT" dirty="0"/>
              </a:p>
            </p:txBody>
          </p:sp>
        </mc:Choice>
        <mc:Fallback xmlns="">
          <p:sp>
            <p:nvSpPr>
              <p:cNvPr id="9" name="CasellaDiTesto 8">
                <a:extLst>
                  <a:ext uri="{FF2B5EF4-FFF2-40B4-BE49-F238E27FC236}">
                    <a16:creationId xmlns:a16="http://schemas.microsoft.com/office/drawing/2014/main" id="{DAE13867-746E-2FF3-D75B-1F6FD9FFF2AB}"/>
                  </a:ext>
                </a:extLst>
              </p:cNvPr>
              <p:cNvSpPr txBox="1">
                <a:spLocks noRot="1" noChangeAspect="1" noMove="1" noResize="1" noEditPoints="1" noAdjustHandles="1" noChangeArrowheads="1" noChangeShapeType="1" noTextEdit="1"/>
              </p:cNvSpPr>
              <p:nvPr/>
            </p:nvSpPr>
            <p:spPr>
              <a:xfrm>
                <a:off x="6952628" y="4955333"/>
                <a:ext cx="4709944" cy="703526"/>
              </a:xfrm>
              <a:prstGeom prst="rect">
                <a:avLst/>
              </a:prstGeom>
              <a:blipFill>
                <a:blip r:embed="rId5"/>
                <a:stretch>
                  <a:fillRect/>
                </a:stretch>
              </a:blipFill>
              <a:ln w="28575">
                <a:solidFill>
                  <a:srgbClr val="0070C0"/>
                </a:solidFill>
              </a:ln>
            </p:spPr>
            <p:txBody>
              <a:bodyPr/>
              <a:lstStyle/>
              <a:p>
                <a:r>
                  <a:rPr lang="it-IT">
                    <a:noFill/>
                  </a:rPr>
                  <a:t> </a:t>
                </a:r>
              </a:p>
            </p:txBody>
          </p:sp>
        </mc:Fallback>
      </mc:AlternateContent>
      <p:sp>
        <p:nvSpPr>
          <p:cNvPr id="10" name="Parentesi graffa aperta 9">
            <a:extLst>
              <a:ext uri="{FF2B5EF4-FFF2-40B4-BE49-F238E27FC236}">
                <a16:creationId xmlns:a16="http://schemas.microsoft.com/office/drawing/2014/main" id="{7594201A-D94F-D227-76DA-944DCCAF8C48}"/>
              </a:ext>
            </a:extLst>
          </p:cNvPr>
          <p:cNvSpPr/>
          <p:nvPr/>
        </p:nvSpPr>
        <p:spPr>
          <a:xfrm>
            <a:off x="2058888" y="4234475"/>
            <a:ext cx="360000" cy="199552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16" name="Connettore curvo 15">
            <a:extLst>
              <a:ext uri="{FF2B5EF4-FFF2-40B4-BE49-F238E27FC236}">
                <a16:creationId xmlns:a16="http://schemas.microsoft.com/office/drawing/2014/main" id="{E5F8B4DA-E3A8-A371-F1E8-B4C6F7F88039}"/>
              </a:ext>
            </a:extLst>
          </p:cNvPr>
          <p:cNvCxnSpPr>
            <a:stCxn id="7" idx="1"/>
          </p:cNvCxnSpPr>
          <p:nvPr/>
        </p:nvCxnSpPr>
        <p:spPr>
          <a:xfrm rot="10800000" flipV="1">
            <a:off x="1567544" y="3305106"/>
            <a:ext cx="1202803" cy="1285702"/>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CasellaDiTesto 16">
            <a:extLst>
              <a:ext uri="{FF2B5EF4-FFF2-40B4-BE49-F238E27FC236}">
                <a16:creationId xmlns:a16="http://schemas.microsoft.com/office/drawing/2014/main" id="{4022C117-5564-5BD7-D0B4-9DA5960D4327}"/>
              </a:ext>
            </a:extLst>
          </p:cNvPr>
          <p:cNvSpPr txBox="1"/>
          <p:nvPr/>
        </p:nvSpPr>
        <p:spPr>
          <a:xfrm>
            <a:off x="7422816" y="4345311"/>
            <a:ext cx="3769567" cy="523220"/>
          </a:xfrm>
          <a:prstGeom prst="rect">
            <a:avLst/>
          </a:prstGeom>
          <a:noFill/>
        </p:spPr>
        <p:txBody>
          <a:bodyPr wrap="square" rtlCol="0">
            <a:spAutoFit/>
          </a:bodyPr>
          <a:lstStyle/>
          <a:p>
            <a:r>
              <a:rPr lang="it-IT" sz="2800" b="1" dirty="0"/>
              <a:t>Hubbard</a:t>
            </a:r>
            <a:r>
              <a:rPr lang="it-IT" sz="2800" dirty="0"/>
              <a:t> </a:t>
            </a:r>
            <a:r>
              <a:rPr lang="it-IT" sz="2800" dirty="0" err="1"/>
              <a:t>Hamiltonian</a:t>
            </a:r>
            <a:endParaRPr lang="it-IT" sz="2800" dirty="0"/>
          </a:p>
        </p:txBody>
      </p:sp>
      <p:sp>
        <p:nvSpPr>
          <p:cNvPr id="4" name="Rettangolo 3">
            <a:extLst>
              <a:ext uri="{FF2B5EF4-FFF2-40B4-BE49-F238E27FC236}">
                <a16:creationId xmlns:a16="http://schemas.microsoft.com/office/drawing/2014/main" id="{D0E86A07-1DC4-5CEE-9C43-2DCD61F6B447}"/>
              </a:ext>
            </a:extLst>
          </p:cNvPr>
          <p:cNvSpPr/>
          <p:nvPr/>
        </p:nvSpPr>
        <p:spPr>
          <a:xfrm>
            <a:off x="5374433" y="2985796"/>
            <a:ext cx="3862873" cy="775546"/>
          </a:xfrm>
          <a:prstGeom prst="rect">
            <a:avLst/>
          </a:prstGeom>
          <a:no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B2FB5495-49FB-5612-5B43-F6AC1A86A1DD}"/>
              </a:ext>
            </a:extLst>
          </p:cNvPr>
          <p:cNvSpPr txBox="1"/>
          <p:nvPr/>
        </p:nvSpPr>
        <p:spPr>
          <a:xfrm>
            <a:off x="9944168" y="3224580"/>
            <a:ext cx="2081572" cy="584775"/>
          </a:xfrm>
          <a:prstGeom prst="rect">
            <a:avLst/>
          </a:prstGeom>
          <a:noFill/>
        </p:spPr>
        <p:txBody>
          <a:bodyPr wrap="square" rtlCol="0">
            <a:spAutoFit/>
          </a:bodyPr>
          <a:lstStyle/>
          <a:p>
            <a:r>
              <a:rPr lang="it-IT" sz="1600" dirty="0">
                <a:solidFill>
                  <a:schemeClr val="accent2"/>
                </a:solidFill>
              </a:rPr>
              <a:t>electron-electron interaction</a:t>
            </a:r>
          </a:p>
        </p:txBody>
      </p:sp>
      <p:cxnSp>
        <p:nvCxnSpPr>
          <p:cNvPr id="22" name="Connettore curvo 21">
            <a:extLst>
              <a:ext uri="{FF2B5EF4-FFF2-40B4-BE49-F238E27FC236}">
                <a16:creationId xmlns:a16="http://schemas.microsoft.com/office/drawing/2014/main" id="{5BCAD4A8-4D9A-A2A9-7EDB-C365EE96CE05}"/>
              </a:ext>
            </a:extLst>
          </p:cNvPr>
          <p:cNvCxnSpPr>
            <a:stCxn id="4" idx="3"/>
            <a:endCxn id="11" idx="1"/>
          </p:cNvCxnSpPr>
          <p:nvPr/>
        </p:nvCxnSpPr>
        <p:spPr>
          <a:xfrm>
            <a:off x="9237306" y="3373569"/>
            <a:ext cx="706862" cy="14339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67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7" grpId="0"/>
      <p:bldP spid="9" grpId="0" animBg="1"/>
      <p:bldP spid="10" grpId="0" animBg="1"/>
      <p:bldP spid="17" grpId="0"/>
      <p:bldP spid="4" grpId="0" animBg="1"/>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8219B-5264-5463-75D7-E7680C4762F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142045-85A7-5EE3-576F-8ACE7FE4653A}"/>
              </a:ext>
            </a:extLst>
          </p:cNvPr>
          <p:cNvSpPr>
            <a:spLocks noGrp="1"/>
          </p:cNvSpPr>
          <p:nvPr>
            <p:ph type="title"/>
          </p:nvPr>
        </p:nvSpPr>
        <p:spPr/>
        <p:txBody>
          <a:bodyPr>
            <a:normAutofit/>
          </a:bodyPr>
          <a:lstStyle/>
          <a:p>
            <a:pPr algn="ctr"/>
            <a:r>
              <a:rPr lang="en-GB" sz="4000" dirty="0"/>
              <a:t>Introduction: </a:t>
            </a:r>
            <a:r>
              <a:rPr lang="en-GB" sz="4000" b="1" dirty="0"/>
              <a:t>strongly interacting </a:t>
            </a:r>
            <a:r>
              <a:rPr lang="en-GB" sz="4000" dirty="0"/>
              <a:t>electrons</a:t>
            </a:r>
            <a:endParaRPr lang="it-IT" sz="4000" dirty="0"/>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14366E1F-D20B-9BD1-80D5-C0D07ED927A6}"/>
                  </a:ext>
                </a:extLst>
              </p:cNvPr>
              <p:cNvSpPr txBox="1"/>
              <p:nvPr/>
            </p:nvSpPr>
            <p:spPr>
              <a:xfrm>
                <a:off x="1096382" y="4645724"/>
                <a:ext cx="4374308" cy="1244187"/>
              </a:xfrm>
              <a:prstGeom prst="rect">
                <a:avLst/>
              </a:prstGeom>
              <a:noFill/>
            </p:spPr>
            <p:txBody>
              <a:bodyPr wrap="square" rtlCol="0">
                <a:spAutoFit/>
              </a:bodyPr>
              <a:lstStyle/>
              <a:p>
                <a:r>
                  <a:rPr lang="en-GB" b="1" dirty="0"/>
                  <a:t>Spin ladders </a:t>
                </a:r>
                <a:r>
                  <a:rPr lang="en-GB" dirty="0"/>
                  <a:t>with </a:t>
                </a:r>
                <a14:m>
                  <m:oMath xmlns:m="http://schemas.openxmlformats.org/officeDocument/2006/math">
                    <m:r>
                      <m:rPr>
                        <m:nor/>
                      </m:rPr>
                      <a:rPr lang="en-GB" i="1" dirty="0"/>
                      <m:t>x</m:t>
                    </m:r>
                    <m:r>
                      <m:rPr>
                        <m:nor/>
                      </m:rPr>
                      <a:rPr lang="en-GB" dirty="0"/>
                      <m:t> ≔</m:t>
                    </m:r>
                    <m:f>
                      <m:fPr>
                        <m:type m:val="lin"/>
                        <m:ctrlPr>
                          <a:rPr lang="en-GB" i="1" dirty="0" smtClean="0">
                            <a:latin typeface="Cambria Math" panose="02040503050406030204" pitchFamily="18" charset="0"/>
                          </a:rPr>
                        </m:ctrlPr>
                      </m:fPr>
                      <m:num>
                        <m:sSub>
                          <m:sSubPr>
                            <m:ctrlPr>
                              <a:rPr lang="en-GB" i="1" dirty="0">
                                <a:latin typeface="Cambria Math" panose="02040503050406030204" pitchFamily="18" charset="0"/>
                              </a:rPr>
                            </m:ctrlPr>
                          </m:sSubPr>
                          <m:e>
                            <m:r>
                              <a:rPr lang="en-GB" i="1" dirty="0">
                                <a:latin typeface="Cambria Math" panose="02040503050406030204" pitchFamily="18" charset="0"/>
                              </a:rPr>
                              <m:t>𝐽</m:t>
                            </m:r>
                          </m:e>
                          <m:sub>
                            <m:r>
                              <a:rPr lang="en-GB" i="1" dirty="0">
                                <a:latin typeface="Cambria Math" panose="02040503050406030204" pitchFamily="18" charset="0"/>
                                <a:ea typeface="Cambria Math" panose="02040503050406030204" pitchFamily="18" charset="0"/>
                              </a:rPr>
                              <m:t>∥</m:t>
                            </m:r>
                          </m:sub>
                        </m:sSub>
                      </m:num>
                      <m:den>
                        <m:sSub>
                          <m:sSubPr>
                            <m:ctrlPr>
                              <a:rPr lang="en-GB" i="1" dirty="0">
                                <a:latin typeface="Cambria Math" panose="02040503050406030204" pitchFamily="18" charset="0"/>
                              </a:rPr>
                            </m:ctrlPr>
                          </m:sSubPr>
                          <m:e>
                            <m:r>
                              <a:rPr lang="en-GB" i="1" dirty="0">
                                <a:latin typeface="Cambria Math" panose="02040503050406030204" pitchFamily="18" charset="0"/>
                              </a:rPr>
                              <m:t>𝐽</m:t>
                            </m:r>
                          </m:e>
                          <m:sub>
                            <m:r>
                              <a:rPr lang="en-GB" i="1" dirty="0">
                                <a:latin typeface="Cambria Math" panose="02040503050406030204" pitchFamily="18" charset="0"/>
                                <a:ea typeface="Cambria Math" panose="02040503050406030204" pitchFamily="18" charset="0"/>
                              </a:rPr>
                              <m:t>⊥</m:t>
                            </m:r>
                          </m:sub>
                        </m:sSub>
                      </m:den>
                    </m:f>
                    <m:r>
                      <m:rPr>
                        <m:nor/>
                      </m:rPr>
                      <a:rPr lang="en-GB" dirty="0"/>
                      <m:t> ≿ 1</m:t>
                    </m:r>
                  </m:oMath>
                </a14:m>
                <a:r>
                  <a:rPr lang="en-GB" dirty="0"/>
                  <a:t> are </a:t>
                </a:r>
                <a:r>
                  <a:rPr lang="en-GB" b="1" dirty="0"/>
                  <a:t>realized </a:t>
                </a:r>
                <a:r>
                  <a:rPr lang="en-GB" dirty="0"/>
                  <a:t>in</a:t>
                </a:r>
                <a:r>
                  <a:rPr lang="en-GB" b="1" dirty="0"/>
                  <a:t> </a:t>
                </a:r>
                <a:r>
                  <a:rPr lang="en-GB" b="1" dirty="0" err="1"/>
                  <a:t>cuprates</a:t>
                </a:r>
                <a:r>
                  <a:rPr lang="en-GB" dirty="0"/>
                  <a:t> to a high degree of accuracy</a:t>
                </a:r>
                <a:r>
                  <a:rPr lang="en-GB" baseline="30000" dirty="0"/>
                  <a:t> </a:t>
                </a:r>
                <a:r>
                  <a:rPr lang="en-GB" dirty="0"/>
                  <a:t>so that experimental verification of predictions is possible.</a:t>
                </a:r>
                <a:endParaRPr lang="it-IT" dirty="0"/>
              </a:p>
            </p:txBody>
          </p:sp>
        </mc:Choice>
        <mc:Fallback xmlns="">
          <p:sp>
            <p:nvSpPr>
              <p:cNvPr id="15" name="CasellaDiTesto 14">
                <a:extLst>
                  <a:ext uri="{FF2B5EF4-FFF2-40B4-BE49-F238E27FC236}">
                    <a16:creationId xmlns:a16="http://schemas.microsoft.com/office/drawing/2014/main" id="{14366E1F-D20B-9BD1-80D5-C0D07ED927A6}"/>
                  </a:ext>
                </a:extLst>
              </p:cNvPr>
              <p:cNvSpPr txBox="1">
                <a:spLocks noRot="1" noChangeAspect="1" noMove="1" noResize="1" noEditPoints="1" noAdjustHandles="1" noChangeArrowheads="1" noChangeShapeType="1" noTextEdit="1"/>
              </p:cNvSpPr>
              <p:nvPr/>
            </p:nvSpPr>
            <p:spPr>
              <a:xfrm>
                <a:off x="1096382" y="4645724"/>
                <a:ext cx="4374308" cy="1244187"/>
              </a:xfrm>
              <a:prstGeom prst="rect">
                <a:avLst/>
              </a:prstGeom>
              <a:blipFill>
                <a:blip r:embed="rId3"/>
                <a:stretch>
                  <a:fillRect l="-1255" t="-34314" r="-697" b="-3922"/>
                </a:stretch>
              </a:blipFill>
            </p:spPr>
            <p:txBody>
              <a:bodyPr/>
              <a:lstStyle/>
              <a:p>
                <a:r>
                  <a:rPr lang="it-IT">
                    <a:noFill/>
                  </a:rPr>
                  <a:t> </a:t>
                </a:r>
              </a:p>
            </p:txBody>
          </p:sp>
        </mc:Fallback>
      </mc:AlternateContent>
      <p:pic>
        <p:nvPicPr>
          <p:cNvPr id="17" name="Immagine 16">
            <a:extLst>
              <a:ext uri="{FF2B5EF4-FFF2-40B4-BE49-F238E27FC236}">
                <a16:creationId xmlns:a16="http://schemas.microsoft.com/office/drawing/2014/main" id="{7418EF9E-C2A3-8387-654E-55F5B1C20B08}"/>
              </a:ext>
            </a:extLst>
          </p:cNvPr>
          <p:cNvPicPr>
            <a:picLocks noChangeAspect="1"/>
          </p:cNvPicPr>
          <p:nvPr/>
        </p:nvPicPr>
        <p:blipFill>
          <a:blip r:embed="rId4"/>
          <a:stretch>
            <a:fillRect/>
          </a:stretch>
        </p:blipFill>
        <p:spPr>
          <a:xfrm>
            <a:off x="1636605" y="2212276"/>
            <a:ext cx="3293862" cy="1872000"/>
          </a:xfrm>
          <a:prstGeom prst="rect">
            <a:avLst/>
          </a:prstGeom>
        </p:spPr>
      </p:pic>
      <p:sp>
        <p:nvSpPr>
          <p:cNvPr id="18" name="CasellaDiTesto 17">
            <a:extLst>
              <a:ext uri="{FF2B5EF4-FFF2-40B4-BE49-F238E27FC236}">
                <a16:creationId xmlns:a16="http://schemas.microsoft.com/office/drawing/2014/main" id="{231862FB-A9DC-424E-9957-F974EF9E3E5D}"/>
              </a:ext>
            </a:extLst>
          </p:cNvPr>
          <p:cNvSpPr txBox="1"/>
          <p:nvPr/>
        </p:nvSpPr>
        <p:spPr>
          <a:xfrm>
            <a:off x="1636605" y="4084276"/>
            <a:ext cx="1594970" cy="246221"/>
          </a:xfrm>
          <a:prstGeom prst="rect">
            <a:avLst/>
          </a:prstGeom>
          <a:noFill/>
        </p:spPr>
        <p:txBody>
          <a:bodyPr wrap="square" rtlCol="0">
            <a:spAutoFit/>
          </a:bodyPr>
          <a:lstStyle/>
          <a:p>
            <a:r>
              <a:rPr lang="it-IT" sz="1000" dirty="0"/>
              <a:t>Credits: Tao Hong &amp; </a:t>
            </a:r>
            <a:r>
              <a:rPr lang="it-IT" sz="1000" dirty="0" err="1"/>
              <a:t>all</a:t>
            </a:r>
            <a:endParaRPr lang="it-IT" sz="1000" dirty="0"/>
          </a:p>
        </p:txBody>
      </p:sp>
      <p:pic>
        <p:nvPicPr>
          <p:cNvPr id="20" name="Immagine 19">
            <a:extLst>
              <a:ext uri="{FF2B5EF4-FFF2-40B4-BE49-F238E27FC236}">
                <a16:creationId xmlns:a16="http://schemas.microsoft.com/office/drawing/2014/main" id="{CF6E9A03-A4F0-5032-4EAA-EAEC4CFE9BF0}"/>
              </a:ext>
            </a:extLst>
          </p:cNvPr>
          <p:cNvPicPr>
            <a:picLocks noChangeAspect="1"/>
          </p:cNvPicPr>
          <p:nvPr/>
        </p:nvPicPr>
        <p:blipFill>
          <a:blip r:embed="rId5"/>
          <a:stretch>
            <a:fillRect/>
          </a:stretch>
        </p:blipFill>
        <p:spPr>
          <a:xfrm>
            <a:off x="6096000" y="2212276"/>
            <a:ext cx="4824000" cy="1661935"/>
          </a:xfrm>
          <a:prstGeom prst="rect">
            <a:avLst/>
          </a:prstGeom>
        </p:spPr>
      </p:pic>
      <p:sp>
        <p:nvSpPr>
          <p:cNvPr id="21" name="CasellaDiTesto 20">
            <a:extLst>
              <a:ext uri="{FF2B5EF4-FFF2-40B4-BE49-F238E27FC236}">
                <a16:creationId xmlns:a16="http://schemas.microsoft.com/office/drawing/2014/main" id="{0575A246-1B18-5651-B30F-B1B97E404A37}"/>
              </a:ext>
            </a:extLst>
          </p:cNvPr>
          <p:cNvSpPr txBox="1"/>
          <p:nvPr/>
        </p:nvSpPr>
        <p:spPr>
          <a:xfrm>
            <a:off x="9325030" y="3838055"/>
            <a:ext cx="1594970" cy="246221"/>
          </a:xfrm>
          <a:prstGeom prst="rect">
            <a:avLst/>
          </a:prstGeom>
          <a:noFill/>
        </p:spPr>
        <p:txBody>
          <a:bodyPr wrap="square" rtlCol="0">
            <a:spAutoFit/>
          </a:bodyPr>
          <a:lstStyle/>
          <a:p>
            <a:r>
              <a:rPr lang="it-IT" sz="1000" dirty="0"/>
              <a:t>Credits: </a:t>
            </a:r>
            <a:r>
              <a:rPr lang="it-IT" sz="1000" dirty="0" err="1"/>
              <a:t>Sayan</a:t>
            </a:r>
            <a:r>
              <a:rPr lang="it-IT" sz="1000" dirty="0"/>
              <a:t> Ghosh &amp; </a:t>
            </a:r>
            <a:r>
              <a:rPr lang="it-IT" sz="1000" dirty="0" err="1"/>
              <a:t>all</a:t>
            </a:r>
            <a:endParaRPr lang="it-IT" sz="1000" dirty="0"/>
          </a:p>
        </p:txBody>
      </p:sp>
      <p:sp>
        <p:nvSpPr>
          <p:cNvPr id="22" name="CasellaDiTesto 21">
            <a:extLst>
              <a:ext uri="{FF2B5EF4-FFF2-40B4-BE49-F238E27FC236}">
                <a16:creationId xmlns:a16="http://schemas.microsoft.com/office/drawing/2014/main" id="{9FECF427-164C-D2DF-6FCD-3DFFF43FE76E}"/>
              </a:ext>
            </a:extLst>
          </p:cNvPr>
          <p:cNvSpPr txBox="1"/>
          <p:nvPr/>
        </p:nvSpPr>
        <p:spPr>
          <a:xfrm>
            <a:off x="6259398" y="4509726"/>
            <a:ext cx="4967925" cy="1200329"/>
          </a:xfrm>
          <a:prstGeom prst="rect">
            <a:avLst/>
          </a:prstGeom>
          <a:noFill/>
        </p:spPr>
        <p:txBody>
          <a:bodyPr wrap="square" rtlCol="0">
            <a:spAutoFit/>
          </a:bodyPr>
          <a:lstStyle/>
          <a:p>
            <a:r>
              <a:rPr lang="en-GB" dirty="0"/>
              <a:t>Recently a </a:t>
            </a:r>
            <a:r>
              <a:rPr lang="en-GB" b="1" dirty="0"/>
              <a:t>new</a:t>
            </a:r>
            <a:r>
              <a:rPr lang="en-GB" dirty="0"/>
              <a:t> class of </a:t>
            </a:r>
            <a:r>
              <a:rPr lang="en-GB" b="1" dirty="0"/>
              <a:t>materials</a:t>
            </a:r>
            <a:r>
              <a:rPr lang="en-GB" dirty="0"/>
              <a:t> were synthesized whose effective </a:t>
            </a:r>
            <a:r>
              <a:rPr lang="en-GB" b="1" dirty="0"/>
              <a:t>spin</a:t>
            </a:r>
            <a:r>
              <a:rPr lang="en-GB" dirty="0"/>
              <a:t> </a:t>
            </a:r>
            <a:r>
              <a:rPr lang="en-GB" b="1" dirty="0"/>
              <a:t>placements</a:t>
            </a:r>
            <a:r>
              <a:rPr lang="en-GB" dirty="0"/>
              <a:t> resembles the </a:t>
            </a:r>
            <a:r>
              <a:rPr lang="en-GB" b="1" dirty="0"/>
              <a:t>Kagome</a:t>
            </a:r>
            <a:r>
              <a:rPr lang="en-GB" dirty="0"/>
              <a:t> </a:t>
            </a:r>
            <a:r>
              <a:rPr lang="en-GB" b="1" dirty="0"/>
              <a:t>strip chain</a:t>
            </a:r>
            <a:r>
              <a:rPr lang="en-GB" dirty="0"/>
              <a:t>. This could shed a light on the properties of </a:t>
            </a:r>
            <a:r>
              <a:rPr lang="en-GB" b="1" dirty="0"/>
              <a:t>quantum spin liquids</a:t>
            </a:r>
            <a:endParaRPr lang="it-IT" b="1" dirty="0"/>
          </a:p>
        </p:txBody>
      </p:sp>
      <p:sp>
        <p:nvSpPr>
          <p:cNvPr id="3" name="Segnaposto numero diapositiva 5">
            <a:extLst>
              <a:ext uri="{FF2B5EF4-FFF2-40B4-BE49-F238E27FC236}">
                <a16:creationId xmlns:a16="http://schemas.microsoft.com/office/drawing/2014/main" id="{C049252A-4859-E147-4844-CECFD2E1D448}"/>
              </a:ext>
            </a:extLst>
          </p:cNvPr>
          <p:cNvSpPr>
            <a:spLocks noGrp="1"/>
          </p:cNvSpPr>
          <p:nvPr>
            <p:ph type="sldNum" sz="quarter" idx="12"/>
          </p:nvPr>
        </p:nvSpPr>
        <p:spPr>
          <a:xfrm>
            <a:off x="8610600" y="6356350"/>
            <a:ext cx="2743200" cy="365125"/>
          </a:xfrm>
        </p:spPr>
        <p:txBody>
          <a:bodyPr/>
          <a:lstStyle/>
          <a:p>
            <a:fld id="{9378BDA9-E901-4CFA-965B-1BC2748E3398}" type="slidenum">
              <a:rPr lang="it-IT" smtClean="0"/>
              <a:t>3</a:t>
            </a:fld>
            <a:endParaRPr lang="it-IT" dirty="0"/>
          </a:p>
        </p:txBody>
      </p:sp>
    </p:spTree>
    <p:extLst>
      <p:ext uri="{BB962C8B-B14F-4D97-AF65-F5344CB8AC3E}">
        <p14:creationId xmlns:p14="http://schemas.microsoft.com/office/powerpoint/2010/main" val="342371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4087FD3-46EE-48B7-EBF3-0638EFFF2350}"/>
              </a:ext>
            </a:extLst>
          </p:cNvPr>
          <p:cNvSpPr>
            <a:spLocks noGrp="1"/>
          </p:cNvSpPr>
          <p:nvPr>
            <p:ph idx="1"/>
          </p:nvPr>
        </p:nvSpPr>
        <p:spPr>
          <a:xfrm>
            <a:off x="838200" y="1825625"/>
            <a:ext cx="10515600" cy="2055910"/>
          </a:xfrm>
        </p:spPr>
        <p:txBody>
          <a:bodyPr>
            <a:normAutofit/>
          </a:bodyPr>
          <a:lstStyle/>
          <a:p>
            <a:pPr marL="0" indent="0">
              <a:buNone/>
            </a:pPr>
            <a:r>
              <a:rPr lang="it-IT" dirty="0"/>
              <a:t> </a:t>
            </a:r>
          </a:p>
        </p:txBody>
      </p:sp>
      <p:sp>
        <p:nvSpPr>
          <p:cNvPr id="2" name="Titolo 1">
            <a:extLst>
              <a:ext uri="{FF2B5EF4-FFF2-40B4-BE49-F238E27FC236}">
                <a16:creationId xmlns:a16="http://schemas.microsoft.com/office/drawing/2014/main" id="{E2B60D77-6DE9-2EF2-4424-82108A371428}"/>
              </a:ext>
            </a:extLst>
          </p:cNvPr>
          <p:cNvSpPr>
            <a:spLocks noGrp="1"/>
          </p:cNvSpPr>
          <p:nvPr>
            <p:ph type="title"/>
          </p:nvPr>
        </p:nvSpPr>
        <p:spPr/>
        <p:txBody>
          <a:bodyPr>
            <a:normAutofit/>
          </a:bodyPr>
          <a:lstStyle/>
          <a:p>
            <a:pPr algn="ctr"/>
            <a:r>
              <a:rPr lang="en-GB" sz="4400" dirty="0"/>
              <a:t> </a:t>
            </a:r>
            <a:r>
              <a:rPr lang="en-GB" sz="4000" dirty="0"/>
              <a:t>Introduction: </a:t>
            </a:r>
            <a:r>
              <a:rPr lang="en-GB" sz="4000" b="1" dirty="0"/>
              <a:t>strongly interacting </a:t>
            </a:r>
            <a:r>
              <a:rPr lang="en-GB" sz="4000" dirty="0"/>
              <a:t>electrons</a:t>
            </a:r>
            <a:endParaRPr lang="it-IT" sz="4000" dirty="0"/>
          </a:p>
        </p:txBody>
      </p:sp>
      <p:sp>
        <p:nvSpPr>
          <p:cNvPr id="15" name="CasellaDiTesto 14">
            <a:extLst>
              <a:ext uri="{FF2B5EF4-FFF2-40B4-BE49-F238E27FC236}">
                <a16:creationId xmlns:a16="http://schemas.microsoft.com/office/drawing/2014/main" id="{903564C7-0551-836E-27D2-8B9E2351E9EA}"/>
              </a:ext>
            </a:extLst>
          </p:cNvPr>
          <p:cNvSpPr txBox="1"/>
          <p:nvPr/>
        </p:nvSpPr>
        <p:spPr>
          <a:xfrm>
            <a:off x="6126903" y="3593940"/>
            <a:ext cx="5081842" cy="523220"/>
          </a:xfrm>
          <a:prstGeom prst="rect">
            <a:avLst/>
          </a:prstGeom>
          <a:noFill/>
        </p:spPr>
        <p:txBody>
          <a:bodyPr wrap="square" rtlCol="0">
            <a:spAutoFit/>
          </a:bodyPr>
          <a:lstStyle/>
          <a:p>
            <a:r>
              <a:rPr lang="it-IT" sz="2800" b="1" dirty="0"/>
              <a:t>Heisenberg </a:t>
            </a:r>
            <a:r>
              <a:rPr lang="it-IT" sz="2800" dirty="0" err="1"/>
              <a:t>effective</a:t>
            </a:r>
            <a:r>
              <a:rPr lang="it-IT" sz="2800" dirty="0"/>
              <a:t> </a:t>
            </a:r>
            <a:r>
              <a:rPr lang="it-IT" sz="2800" b="1" dirty="0" err="1"/>
              <a:t>hamiltonian</a:t>
            </a:r>
            <a:endParaRPr lang="it-IT" sz="2800" b="1" dirty="0"/>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F10BEB2-1784-010A-8574-72EC0C5907F9}"/>
                  </a:ext>
                </a:extLst>
              </p:cNvPr>
              <p:cNvSpPr txBox="1"/>
              <p:nvPr/>
            </p:nvSpPr>
            <p:spPr>
              <a:xfrm>
                <a:off x="5839325" y="4184628"/>
                <a:ext cx="5656998" cy="756000"/>
              </a:xfrm>
              <a:prstGeom prst="rect">
                <a:avLst/>
              </a:prstGeom>
              <a:noFill/>
              <a:ln w="28575">
                <a:solidFill>
                  <a:schemeClr val="accent1"/>
                </a:solidFill>
              </a:ln>
            </p:spPr>
            <p:txBody>
              <a:bodyPr wrap="none" lIns="0" tIns="0" rIns="0" bIns="0" rtlCol="0">
                <a:spAutoFit/>
              </a:bodyPr>
              <a:lstStyle/>
              <a:p>
                <a:pPr marL="180000" algn="ctr">
                  <a:spcBef>
                    <a:spcPts val="1200"/>
                  </a:spcBef>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r>
                        <a:rPr lang="en-GB" i="1">
                          <a:latin typeface="Cambria Math" panose="02040503050406030204" pitchFamily="18" charset="0"/>
                        </a:rPr>
                        <m:t>=</m:t>
                      </m:r>
                      <m:r>
                        <a:rPr lang="en-GB" i="1">
                          <a:latin typeface="Cambria Math" panose="02040503050406030204" pitchFamily="18" charset="0"/>
                        </a:rPr>
                        <m:t>𝐽</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𝑆</m:t>
                                  </m:r>
                                </m:e>
                              </m:acc>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𝑆</m:t>
                                  </m:r>
                                </m:e>
                              </m:acc>
                            </m:e>
                            <m:sub>
                              <m:r>
                                <a:rPr lang="en-GB" i="1">
                                  <a:latin typeface="Cambria Math" panose="02040503050406030204" pitchFamily="18" charset="0"/>
                                  <a:ea typeface="Cambria Math" panose="02040503050406030204" pitchFamily="18" charset="0"/>
                                </a:rPr>
                                <m:t>𝑗</m:t>
                              </m:r>
                            </m:sub>
                          </m:sSub>
                        </m:e>
                      </m:nary>
                      <m:r>
                        <a:rPr lang="en-GB" i="1">
                          <a:latin typeface="Cambria Math" panose="02040503050406030204" pitchFamily="18" charset="0"/>
                        </a:rPr>
                        <m:t>=</m:t>
                      </m:r>
                      <m:r>
                        <a:rPr lang="en-GB" i="1">
                          <a:latin typeface="Cambria Math" panose="02040503050406030204" pitchFamily="18" charset="0"/>
                        </a:rPr>
                        <m:t>𝐽</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𝑧</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𝑧</m:t>
                              </m:r>
                            </m:sup>
                          </m:sSubSup>
                        </m:e>
                      </m:nary>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𝐽</m:t>
                          </m:r>
                        </m:num>
                        <m:den>
                          <m:r>
                            <a:rPr lang="en-GB" i="1">
                              <a:latin typeface="Cambria Math" panose="02040503050406030204" pitchFamily="18" charset="0"/>
                            </a:rPr>
                            <m:t>2</m:t>
                          </m:r>
                        </m:den>
                      </m:f>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a:rPr lang="en-GB" i="1">
                              <a:latin typeface="Cambria Math" panose="02040503050406030204" pitchFamily="18" charset="0"/>
                            </a:rPr>
                            <m:t>+</m:t>
                          </m:r>
                        </m:e>
                      </m:nary>
                      <m:r>
                        <m:rPr>
                          <m:nor/>
                        </m:rPr>
                        <a:rPr lang="en-GB" dirty="0"/>
                        <m:t> </m:t>
                      </m:r>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m:rPr>
                          <m:nor/>
                        </m:rPr>
                        <a:rPr lang="it-IT" dirty="0"/>
                        <m:t>)</m:t>
                      </m:r>
                    </m:oMath>
                  </m:oMathPara>
                </a14:m>
                <a:endParaRPr lang="it-IT" dirty="0"/>
              </a:p>
              <a:p>
                <a:pPr algn="ctr"/>
                <a:endParaRPr lang="it-IT" dirty="0"/>
              </a:p>
            </p:txBody>
          </p:sp>
        </mc:Choice>
        <mc:Fallback xmlns="">
          <p:sp>
            <p:nvSpPr>
              <p:cNvPr id="16" name="CasellaDiTesto 15">
                <a:extLst>
                  <a:ext uri="{FF2B5EF4-FFF2-40B4-BE49-F238E27FC236}">
                    <a16:creationId xmlns:a16="http://schemas.microsoft.com/office/drawing/2014/main" id="{CF10BEB2-1784-010A-8574-72EC0C5907F9}"/>
                  </a:ext>
                </a:extLst>
              </p:cNvPr>
              <p:cNvSpPr txBox="1">
                <a:spLocks noRot="1" noChangeAspect="1" noMove="1" noResize="1" noEditPoints="1" noAdjustHandles="1" noChangeArrowheads="1" noChangeShapeType="1" noTextEdit="1"/>
              </p:cNvSpPr>
              <p:nvPr/>
            </p:nvSpPr>
            <p:spPr>
              <a:xfrm>
                <a:off x="5839325" y="4184628"/>
                <a:ext cx="5656998" cy="756000"/>
              </a:xfrm>
              <a:prstGeom prst="rect">
                <a:avLst/>
              </a:prstGeom>
              <a:blipFill>
                <a:blip r:embed="rId3"/>
                <a:stretch>
                  <a:fillRect/>
                </a:stretch>
              </a:blipFill>
              <a:ln w="28575">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9CF3D7F-39C9-674B-E733-638D615E3A38}"/>
                  </a:ext>
                </a:extLst>
              </p:cNvPr>
              <p:cNvSpPr txBox="1"/>
              <p:nvPr/>
            </p:nvSpPr>
            <p:spPr>
              <a:xfrm>
                <a:off x="7181263" y="5315198"/>
                <a:ext cx="3831424" cy="533672"/>
              </a:xfrm>
              <a:prstGeom prst="rect">
                <a:avLst/>
              </a:prstGeom>
              <a:noFill/>
            </p:spPr>
            <p:txBody>
              <a:bodyPr wrap="square" rtlCol="0">
                <a:spAutoFit/>
              </a:bodyPr>
              <a:lstStyle/>
              <a:p>
                <a:r>
                  <a:rPr lang="it-IT" dirty="0"/>
                  <a:t>For the </a:t>
                </a:r>
                <a:r>
                  <a:rPr lang="it-IT" b="1" dirty="0"/>
                  <a:t>AFM</a:t>
                </a:r>
                <a:r>
                  <a:rPr lang="it-IT" dirty="0"/>
                  <a:t> model </a:t>
                </a:r>
                <a14:m>
                  <m:oMath xmlns:m="http://schemas.openxmlformats.org/officeDocument/2006/math">
                    <m:r>
                      <a:rPr lang="en-GB" b="1" i="1" smtClean="0">
                        <a:latin typeface="Cambria Math" panose="02040503050406030204" pitchFamily="18" charset="0"/>
                      </a:rPr>
                      <m:t>𝑱</m:t>
                    </m:r>
                    <m:r>
                      <a:rPr lang="en-GB" b="1" i="1" smtClean="0">
                        <a:latin typeface="Cambria Math" panose="02040503050406030204" pitchFamily="18" charset="0"/>
                      </a:rPr>
                      <m:t>=</m:t>
                    </m:r>
                    <m:d>
                      <m:dPr>
                        <m:begChr m:val="|"/>
                        <m:endChr m:val="|"/>
                        <m:ctrlPr>
                          <a:rPr lang="en-GB" b="1" i="1" smtClean="0">
                            <a:latin typeface="Cambria Math" panose="02040503050406030204" pitchFamily="18" charset="0"/>
                          </a:rPr>
                        </m:ctrlPr>
                      </m:dPr>
                      <m:e>
                        <m:r>
                          <a:rPr lang="en-GB" b="1" i="1" smtClean="0">
                            <a:latin typeface="Cambria Math" panose="02040503050406030204" pitchFamily="18" charset="0"/>
                          </a:rPr>
                          <m:t>𝑱</m:t>
                        </m:r>
                      </m:e>
                    </m:d>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𝟒</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𝑻</m:t>
                            </m:r>
                          </m:e>
                          <m:sup>
                            <m:r>
                              <a:rPr lang="en-GB" b="1" i="1" smtClean="0">
                                <a:latin typeface="Cambria Math" panose="02040503050406030204" pitchFamily="18" charset="0"/>
                              </a:rPr>
                              <m:t>𝟐</m:t>
                            </m:r>
                          </m:sup>
                        </m:sSup>
                      </m:num>
                      <m:den>
                        <m:r>
                          <a:rPr lang="en-GB" b="1" i="1" smtClean="0">
                            <a:latin typeface="Cambria Math" panose="02040503050406030204" pitchFamily="18" charset="0"/>
                          </a:rPr>
                          <m:t>𝑼</m:t>
                        </m:r>
                      </m:den>
                    </m:f>
                    <m:r>
                      <a:rPr lang="en-GB" b="1" i="1" smtClean="0">
                        <a:latin typeface="Cambria Math" panose="02040503050406030204" pitchFamily="18" charset="0"/>
                      </a:rPr>
                      <m:t>&gt;</m:t>
                    </m:r>
                    <m:r>
                      <a:rPr lang="en-GB" b="1" i="1" smtClean="0">
                        <a:latin typeface="Cambria Math" panose="02040503050406030204" pitchFamily="18" charset="0"/>
                      </a:rPr>
                      <m:t>𝟎</m:t>
                    </m:r>
                  </m:oMath>
                </a14:m>
                <a:endParaRPr lang="it-IT" b="1" dirty="0"/>
              </a:p>
            </p:txBody>
          </p:sp>
        </mc:Choice>
        <mc:Fallback xmlns="">
          <p:sp>
            <p:nvSpPr>
              <p:cNvPr id="17" name="CasellaDiTesto 16">
                <a:extLst>
                  <a:ext uri="{FF2B5EF4-FFF2-40B4-BE49-F238E27FC236}">
                    <a16:creationId xmlns:a16="http://schemas.microsoft.com/office/drawing/2014/main" id="{49CF3D7F-39C9-674B-E733-638D615E3A38}"/>
                  </a:ext>
                </a:extLst>
              </p:cNvPr>
              <p:cNvSpPr txBox="1">
                <a:spLocks noRot="1" noChangeAspect="1" noMove="1" noResize="1" noEditPoints="1" noAdjustHandles="1" noChangeArrowheads="1" noChangeShapeType="1" noTextEdit="1"/>
              </p:cNvSpPr>
              <p:nvPr/>
            </p:nvSpPr>
            <p:spPr>
              <a:xfrm>
                <a:off x="7181263" y="5315198"/>
                <a:ext cx="3831424" cy="533672"/>
              </a:xfrm>
              <a:prstGeom prst="rect">
                <a:avLst/>
              </a:prstGeom>
              <a:blipFill>
                <a:blip r:embed="rId4"/>
                <a:stretch>
                  <a:fillRect l="-1272" b="-804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D85AAC5-6C0D-8878-54E8-BEF92655F56F}"/>
                  </a:ext>
                </a:extLst>
              </p:cNvPr>
              <p:cNvSpPr txBox="1"/>
              <p:nvPr/>
            </p:nvSpPr>
            <p:spPr>
              <a:xfrm>
                <a:off x="763554" y="2665721"/>
                <a:ext cx="4443902" cy="1292662"/>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GB" sz="2600" b="1" i="1">
                        <a:latin typeface="Cambria Math" panose="02040503050406030204" pitchFamily="18" charset="0"/>
                      </a:rPr>
                      <m:t>𝑺</m:t>
                    </m:r>
                    <m:r>
                      <a:rPr lang="en-GB" sz="2600" b="1" i="1">
                        <a:latin typeface="Cambria Math" panose="02040503050406030204" pitchFamily="18" charset="0"/>
                      </a:rPr>
                      <m:t>=</m:t>
                    </m:r>
                    <m:f>
                      <m:fPr>
                        <m:type m:val="skw"/>
                        <m:ctrlPr>
                          <a:rPr lang="en-GB" sz="2600" b="1" i="1">
                            <a:latin typeface="Cambria Math" panose="02040503050406030204" pitchFamily="18" charset="0"/>
                          </a:rPr>
                        </m:ctrlPr>
                      </m:fPr>
                      <m:num>
                        <m:r>
                          <a:rPr lang="en-GB" sz="2600" b="1" i="1">
                            <a:latin typeface="Cambria Math" panose="02040503050406030204" pitchFamily="18" charset="0"/>
                          </a:rPr>
                          <m:t>𝟏</m:t>
                        </m:r>
                      </m:num>
                      <m:den>
                        <m:r>
                          <a:rPr lang="en-GB" sz="2600" b="1" i="1">
                            <a:latin typeface="Cambria Math" panose="02040503050406030204" pitchFamily="18" charset="0"/>
                          </a:rPr>
                          <m:t>𝟐</m:t>
                        </m:r>
                      </m:den>
                    </m:f>
                  </m:oMath>
                </a14:m>
                <a:r>
                  <a:rPr lang="it-IT" sz="2600" dirty="0"/>
                  <a:t> fermions</a:t>
                </a:r>
              </a:p>
              <a:p>
                <a:pPr marL="457200" indent="-457200">
                  <a:buFont typeface="Arial" panose="020B0604020202020204" pitchFamily="34" charset="0"/>
                  <a:buChar char="•"/>
                </a:pPr>
                <a:r>
                  <a:rPr lang="it-IT" sz="2600" b="1" dirty="0"/>
                  <a:t>Half filling </a:t>
                </a:r>
              </a:p>
              <a:p>
                <a:pPr marL="514350" indent="-514350">
                  <a:buFont typeface="Arial" panose="020B0604020202020204" pitchFamily="34" charset="0"/>
                  <a:buChar char="•"/>
                </a:pPr>
                <a:r>
                  <a:rPr lang="it-IT" sz="2600" dirty="0"/>
                  <a:t>Low-energy </a:t>
                </a:r>
                <a:r>
                  <a:rPr lang="it-IT" sz="2600" dirty="0" err="1"/>
                  <a:t>limit</a:t>
                </a:r>
                <a:r>
                  <a:rPr lang="it-IT" sz="2600" dirty="0"/>
                  <a:t> </a:t>
                </a:r>
                <a14:m>
                  <m:oMath xmlns:m="http://schemas.openxmlformats.org/officeDocument/2006/math">
                    <m:f>
                      <m:fPr>
                        <m:type m:val="skw"/>
                        <m:ctrlPr>
                          <a:rPr lang="it-IT" sz="2600" b="1" i="1">
                            <a:latin typeface="Cambria Math" panose="02040503050406030204" pitchFamily="18" charset="0"/>
                          </a:rPr>
                        </m:ctrlPr>
                      </m:fPr>
                      <m:num>
                        <m:r>
                          <a:rPr lang="en-GB" sz="2600" b="1" i="1">
                            <a:latin typeface="Cambria Math" panose="02040503050406030204" pitchFamily="18" charset="0"/>
                          </a:rPr>
                          <m:t>𝑻</m:t>
                        </m:r>
                      </m:num>
                      <m:den>
                        <m:r>
                          <a:rPr lang="en-GB" sz="2600" b="1" i="1">
                            <a:latin typeface="Cambria Math" panose="02040503050406030204" pitchFamily="18" charset="0"/>
                          </a:rPr>
                          <m:t>𝑼</m:t>
                        </m:r>
                      </m:den>
                    </m:f>
                    <m:r>
                      <a:rPr lang="it-IT" sz="2600" b="1" i="1">
                        <a:latin typeface="Cambria Math" panose="02040503050406030204" pitchFamily="18" charset="0"/>
                        <a:ea typeface="Cambria Math" panose="02040503050406030204" pitchFamily="18" charset="0"/>
                      </a:rPr>
                      <m:t>≪</m:t>
                    </m:r>
                    <m:r>
                      <a:rPr lang="en-GB" sz="2600" b="1" i="1">
                        <a:latin typeface="Cambria Math" panose="02040503050406030204" pitchFamily="18" charset="0"/>
                        <a:ea typeface="Cambria Math" panose="02040503050406030204" pitchFamily="18" charset="0"/>
                      </a:rPr>
                      <m:t>𝟏</m:t>
                    </m:r>
                  </m:oMath>
                </a14:m>
                <a:endParaRPr lang="it-IT" sz="2600" b="1" dirty="0"/>
              </a:p>
            </p:txBody>
          </p:sp>
        </mc:Choice>
        <mc:Fallback xmlns="">
          <p:sp>
            <p:nvSpPr>
              <p:cNvPr id="4" name="CasellaDiTesto 3">
                <a:extLst>
                  <a:ext uri="{FF2B5EF4-FFF2-40B4-BE49-F238E27FC236}">
                    <a16:creationId xmlns:a16="http://schemas.microsoft.com/office/drawing/2014/main" id="{7D85AAC5-6C0D-8878-54E8-BEF92655F56F}"/>
                  </a:ext>
                </a:extLst>
              </p:cNvPr>
              <p:cNvSpPr txBox="1">
                <a:spLocks noRot="1" noChangeAspect="1" noMove="1" noResize="1" noEditPoints="1" noAdjustHandles="1" noChangeArrowheads="1" noChangeShapeType="1" noTextEdit="1"/>
              </p:cNvSpPr>
              <p:nvPr/>
            </p:nvSpPr>
            <p:spPr>
              <a:xfrm>
                <a:off x="763554" y="2665721"/>
                <a:ext cx="4443902" cy="1292662"/>
              </a:xfrm>
              <a:prstGeom prst="rect">
                <a:avLst/>
              </a:prstGeom>
              <a:blipFill>
                <a:blip r:embed="rId5"/>
                <a:stretch>
                  <a:fillRect l="-2058" t="-3774" b="-11792"/>
                </a:stretch>
              </a:blipFill>
            </p:spPr>
            <p:txBody>
              <a:bodyPr/>
              <a:lstStyle/>
              <a:p>
                <a:r>
                  <a:rPr lang="it-IT">
                    <a:noFill/>
                  </a:rPr>
                  <a:t> </a:t>
                </a:r>
              </a:p>
            </p:txBody>
          </p:sp>
        </mc:Fallback>
      </mc:AlternateContent>
      <p:sp>
        <p:nvSpPr>
          <p:cNvPr id="9" name="Parentesi graffa chiusa 8">
            <a:extLst>
              <a:ext uri="{FF2B5EF4-FFF2-40B4-BE49-F238E27FC236}">
                <a16:creationId xmlns:a16="http://schemas.microsoft.com/office/drawing/2014/main" id="{D9EFA2CF-77BC-AE28-DF73-757EE5DD1C1C}"/>
              </a:ext>
            </a:extLst>
          </p:cNvPr>
          <p:cNvSpPr/>
          <p:nvPr/>
        </p:nvSpPr>
        <p:spPr>
          <a:xfrm>
            <a:off x="4905404" y="2674220"/>
            <a:ext cx="174897" cy="120889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DED04695-A8E7-F874-F982-56236DDBD43F}"/>
                  </a:ext>
                </a:extLst>
              </p:cNvPr>
              <p:cNvSpPr txBox="1"/>
              <p:nvPr/>
            </p:nvSpPr>
            <p:spPr>
              <a:xfrm>
                <a:off x="836462" y="2164820"/>
                <a:ext cx="4607092" cy="430887"/>
              </a:xfrm>
              <a:prstGeom prst="rect">
                <a:avLst/>
              </a:prstGeom>
              <a:noFill/>
            </p:spPr>
            <p:txBody>
              <a:bodyPr wrap="square" rtlCol="0">
                <a:spAutoFit/>
              </a:bodyPr>
              <a:lstStyle/>
              <a:p>
                <a:r>
                  <a:rPr lang="it-IT" sz="2200" dirty="0"/>
                  <a:t>Focus on </a:t>
                </a:r>
                <a14:m>
                  <m:oMath xmlns:m="http://schemas.openxmlformats.org/officeDocument/2006/math">
                    <m:r>
                      <a:rPr lang="en-GB" sz="2200" i="1">
                        <a:latin typeface="Cambria Math" panose="02040503050406030204" pitchFamily="18" charset="0"/>
                      </a:rPr>
                      <m:t>0</m:t>
                    </m:r>
                  </m:oMath>
                </a14:m>
                <a:r>
                  <a:rPr lang="it-IT" sz="2200" i="1" dirty="0"/>
                  <a:t>-temperature </a:t>
                </a:r>
                <a:r>
                  <a:rPr lang="it-IT" sz="2200" dirty="0"/>
                  <a:t>case with: </a:t>
                </a:r>
              </a:p>
            </p:txBody>
          </p:sp>
        </mc:Choice>
        <mc:Fallback xmlns="">
          <p:sp>
            <p:nvSpPr>
              <p:cNvPr id="6" name="CasellaDiTesto 5">
                <a:extLst>
                  <a:ext uri="{FF2B5EF4-FFF2-40B4-BE49-F238E27FC236}">
                    <a16:creationId xmlns:a16="http://schemas.microsoft.com/office/drawing/2014/main" id="{DED04695-A8E7-F874-F982-56236DDBD43F}"/>
                  </a:ext>
                </a:extLst>
              </p:cNvPr>
              <p:cNvSpPr txBox="1">
                <a:spLocks noRot="1" noChangeAspect="1" noMove="1" noResize="1" noEditPoints="1" noAdjustHandles="1" noChangeArrowheads="1" noChangeShapeType="1" noTextEdit="1"/>
              </p:cNvSpPr>
              <p:nvPr/>
            </p:nvSpPr>
            <p:spPr>
              <a:xfrm>
                <a:off x="836462" y="2164820"/>
                <a:ext cx="4607092" cy="430887"/>
              </a:xfrm>
              <a:prstGeom prst="rect">
                <a:avLst/>
              </a:prstGeom>
              <a:blipFill>
                <a:blip r:embed="rId6"/>
                <a:stretch>
                  <a:fillRect l="-1720" t="-9859" b="-28169"/>
                </a:stretch>
              </a:blipFill>
            </p:spPr>
            <p:txBody>
              <a:bodyPr/>
              <a:lstStyle/>
              <a:p>
                <a:r>
                  <a:rPr lang="it-IT">
                    <a:noFill/>
                  </a:rPr>
                  <a:t> </a:t>
                </a:r>
              </a:p>
            </p:txBody>
          </p:sp>
        </mc:Fallback>
      </mc:AlternateContent>
      <p:cxnSp>
        <p:nvCxnSpPr>
          <p:cNvPr id="14" name="Connettore a gomito 13">
            <a:extLst>
              <a:ext uri="{FF2B5EF4-FFF2-40B4-BE49-F238E27FC236}">
                <a16:creationId xmlns:a16="http://schemas.microsoft.com/office/drawing/2014/main" id="{C79ECBD0-B7E0-E59D-65F0-25F51A32BBBE}"/>
              </a:ext>
            </a:extLst>
          </p:cNvPr>
          <p:cNvCxnSpPr>
            <a:cxnSpLocks/>
          </p:cNvCxnSpPr>
          <p:nvPr/>
        </p:nvCxnSpPr>
        <p:spPr>
          <a:xfrm>
            <a:off x="5179465" y="3261726"/>
            <a:ext cx="659860" cy="1309632"/>
          </a:xfrm>
          <a:prstGeom prst="bentConnector3">
            <a:avLst>
              <a:gd name="adj1" fmla="val 50000"/>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98C6DF8D-FCF8-8996-525A-662BA2745C1A}"/>
              </a:ext>
            </a:extLst>
          </p:cNvPr>
          <p:cNvSpPr/>
          <p:nvPr/>
        </p:nvSpPr>
        <p:spPr>
          <a:xfrm>
            <a:off x="6400801" y="4264002"/>
            <a:ext cx="274954" cy="486169"/>
          </a:xfrm>
          <a:prstGeom prst="ellipse">
            <a:avLst/>
          </a:prstGeom>
          <a:noFill/>
          <a:ln w="28575">
            <a:solidFill>
              <a:schemeClr val="accent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curvo 27">
            <a:extLst>
              <a:ext uri="{FF2B5EF4-FFF2-40B4-BE49-F238E27FC236}">
                <a16:creationId xmlns:a16="http://schemas.microsoft.com/office/drawing/2014/main" id="{62B6AD1D-5687-E4A5-FF81-DD023F1A1903}"/>
              </a:ext>
            </a:extLst>
          </p:cNvPr>
          <p:cNvCxnSpPr>
            <a:stCxn id="20" idx="4"/>
            <a:endCxn id="17" idx="1"/>
          </p:cNvCxnSpPr>
          <p:nvPr/>
        </p:nvCxnSpPr>
        <p:spPr>
          <a:xfrm rot="16200000" flipH="1">
            <a:off x="6443839" y="4844609"/>
            <a:ext cx="831863" cy="642985"/>
          </a:xfrm>
          <a:prstGeom prst="curved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Segnaposto numero diapositiva 5">
            <a:extLst>
              <a:ext uri="{FF2B5EF4-FFF2-40B4-BE49-F238E27FC236}">
                <a16:creationId xmlns:a16="http://schemas.microsoft.com/office/drawing/2014/main" id="{5AA03ACA-E301-C2C6-B0BA-E48D38593AAE}"/>
              </a:ext>
            </a:extLst>
          </p:cNvPr>
          <p:cNvSpPr>
            <a:spLocks noGrp="1"/>
          </p:cNvSpPr>
          <p:nvPr>
            <p:ph type="sldNum" sz="quarter" idx="12"/>
          </p:nvPr>
        </p:nvSpPr>
        <p:spPr>
          <a:xfrm>
            <a:off x="8610600" y="6356350"/>
            <a:ext cx="2743200" cy="365125"/>
          </a:xfrm>
        </p:spPr>
        <p:txBody>
          <a:bodyPr/>
          <a:lstStyle/>
          <a:p>
            <a:fld id="{9378BDA9-E901-4CFA-965B-1BC2748E3398}" type="slidenum">
              <a:rPr lang="it-IT" smtClean="0"/>
              <a:t>30</a:t>
            </a:fld>
            <a:endParaRPr lang="it-IT" dirty="0"/>
          </a:p>
        </p:txBody>
      </p:sp>
    </p:spTree>
    <p:extLst>
      <p:ext uri="{BB962C8B-B14F-4D97-AF65-F5344CB8AC3E}">
        <p14:creationId xmlns:p14="http://schemas.microsoft.com/office/powerpoint/2010/main" val="36608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4" grpId="0"/>
      <p:bldP spid="9" grpId="0" animBg="1"/>
      <p:bldP spid="6" grpId="0"/>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E46D1-B92F-0665-2AE0-C61EE5DAE60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27DB397-B1EA-88A1-ED19-6D29C701BA15}"/>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Our </a:t>
                </a:r>
                <a:r>
                  <a:rPr lang="en-GB" sz="3600" b="1" dirty="0"/>
                  <a:t>model </a:t>
                </a:r>
                <a:r>
                  <a:rPr lang="en-GB" sz="3600" dirty="0"/>
                  <a:t>and its numerical </a:t>
                </a:r>
                <a:r>
                  <a:rPr lang="en-GB" sz="3600" b="1" dirty="0"/>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027DB397-B1EA-88A1-ED19-6D29C701BA15}"/>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8FA0D1F8-2063-E81C-3534-0AABE37E209F}"/>
              </a:ext>
            </a:extLst>
          </p:cNvPr>
          <p:cNvSpPr>
            <a:spLocks noGrp="1"/>
          </p:cNvSpPr>
          <p:nvPr>
            <p:ph type="sldNum" sz="quarter" idx="12"/>
          </p:nvPr>
        </p:nvSpPr>
        <p:spPr/>
        <p:txBody>
          <a:bodyPr/>
          <a:lstStyle/>
          <a:p>
            <a:fld id="{9378BDA9-E901-4CFA-965B-1BC2748E3398}" type="slidenum">
              <a:rPr lang="it-IT" smtClean="0"/>
              <a:t>4</a:t>
            </a:fld>
            <a:endParaRPr lang="it-IT"/>
          </a:p>
        </p:txBody>
      </p:sp>
    </p:spTree>
    <p:extLst>
      <p:ext uri="{BB962C8B-B14F-4D97-AF65-F5344CB8AC3E}">
        <p14:creationId xmlns:p14="http://schemas.microsoft.com/office/powerpoint/2010/main" val="252617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A639CF-A2E1-D81B-834C-1DEDBC81DC2F}"/>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pic>
        <p:nvPicPr>
          <p:cNvPr id="6" name="Segnaposto contenuto 5">
            <a:extLst>
              <a:ext uri="{FF2B5EF4-FFF2-40B4-BE49-F238E27FC236}">
                <a16:creationId xmlns:a16="http://schemas.microsoft.com/office/drawing/2014/main" id="{50E14723-D631-0C7C-AA8A-8914A3C74E5B}"/>
              </a:ext>
            </a:extLst>
          </p:cNvPr>
          <p:cNvPicPr>
            <a:picLocks noGrp="1" noChangeAspect="1"/>
          </p:cNvPicPr>
          <p:nvPr>
            <p:ph idx="1"/>
          </p:nvPr>
        </p:nvPicPr>
        <p:blipFill>
          <a:blip r:embed="rId3"/>
          <a:stretch>
            <a:fillRect/>
          </a:stretch>
        </p:blipFill>
        <p:spPr>
          <a:xfrm>
            <a:off x="1156339" y="2214513"/>
            <a:ext cx="4068000" cy="2704675"/>
          </a:xfrm>
        </p:spPr>
      </p:pic>
      <p:pic>
        <p:nvPicPr>
          <p:cNvPr id="8" name="Immagine 7">
            <a:extLst>
              <a:ext uri="{FF2B5EF4-FFF2-40B4-BE49-F238E27FC236}">
                <a16:creationId xmlns:a16="http://schemas.microsoft.com/office/drawing/2014/main" id="{EB451D65-3E35-2FCF-C228-E40150DF774F}"/>
              </a:ext>
            </a:extLst>
          </p:cNvPr>
          <p:cNvPicPr>
            <a:picLocks noChangeAspect="1"/>
          </p:cNvPicPr>
          <p:nvPr/>
        </p:nvPicPr>
        <p:blipFill>
          <a:blip r:embed="rId4"/>
          <a:stretch>
            <a:fillRect/>
          </a:stretch>
        </p:blipFill>
        <p:spPr>
          <a:xfrm>
            <a:off x="7467598" y="2214513"/>
            <a:ext cx="1485869" cy="3384000"/>
          </a:xfrm>
          <a:prstGeom prst="rect">
            <a:avLst/>
          </a:prstGeom>
        </p:spPr>
      </p:pic>
      <p:sp>
        <p:nvSpPr>
          <p:cNvPr id="9" name="CasellaDiTesto 8">
            <a:extLst>
              <a:ext uri="{FF2B5EF4-FFF2-40B4-BE49-F238E27FC236}">
                <a16:creationId xmlns:a16="http://schemas.microsoft.com/office/drawing/2014/main" id="{1319AAF5-4F5F-8B1C-0BA5-28C8C31536A1}"/>
              </a:ext>
            </a:extLst>
          </p:cNvPr>
          <p:cNvSpPr txBox="1"/>
          <p:nvPr/>
        </p:nvSpPr>
        <p:spPr>
          <a:xfrm>
            <a:off x="1156339" y="4919188"/>
            <a:ext cx="2208758" cy="246221"/>
          </a:xfrm>
          <a:prstGeom prst="rect">
            <a:avLst/>
          </a:prstGeom>
          <a:noFill/>
        </p:spPr>
        <p:txBody>
          <a:bodyPr wrap="square" rtlCol="0">
            <a:spAutoFit/>
          </a:bodyPr>
          <a:lstStyle/>
          <a:p>
            <a:r>
              <a:rPr lang="it-IT" sz="1000" dirty="0"/>
              <a:t>Credits: Dmytro </a:t>
            </a:r>
            <a:r>
              <a:rPr lang="it-IT" sz="1000" dirty="0" err="1"/>
              <a:t>Yaremchuk</a:t>
            </a:r>
            <a:r>
              <a:rPr lang="it-IT" sz="1000" dirty="0"/>
              <a:t> &amp; </a:t>
            </a:r>
            <a:r>
              <a:rPr lang="it-IT" sz="1000" dirty="0" err="1"/>
              <a:t>all</a:t>
            </a:r>
            <a:endParaRPr lang="it-IT" sz="1000" dirty="0"/>
          </a:p>
        </p:txBody>
      </p:sp>
      <p:sp>
        <p:nvSpPr>
          <p:cNvPr id="10" name="CasellaDiTesto 9">
            <a:extLst>
              <a:ext uri="{FF2B5EF4-FFF2-40B4-BE49-F238E27FC236}">
                <a16:creationId xmlns:a16="http://schemas.microsoft.com/office/drawing/2014/main" id="{F6DB45DA-B610-C4E1-946F-BA53CDFB881D}"/>
              </a:ext>
            </a:extLst>
          </p:cNvPr>
          <p:cNvSpPr txBox="1"/>
          <p:nvPr/>
        </p:nvSpPr>
        <p:spPr>
          <a:xfrm>
            <a:off x="7533902" y="5794557"/>
            <a:ext cx="1794235" cy="246221"/>
          </a:xfrm>
          <a:prstGeom prst="rect">
            <a:avLst/>
          </a:prstGeom>
          <a:noFill/>
        </p:spPr>
        <p:txBody>
          <a:bodyPr wrap="square" rtlCol="0">
            <a:spAutoFit/>
          </a:bodyPr>
          <a:lstStyle/>
          <a:p>
            <a:r>
              <a:rPr lang="it-IT" sz="1000" dirty="0"/>
              <a:t>Credits: Rafaela Silva &amp; </a:t>
            </a:r>
            <a:r>
              <a:rPr lang="it-IT" sz="1000" dirty="0" err="1"/>
              <a:t>all</a:t>
            </a:r>
            <a:endParaRPr lang="it-IT" sz="1000"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A75281E-A3FF-74A6-E4E4-A15C3BE67A2D}"/>
                  </a:ext>
                </a:extLst>
              </p:cNvPr>
              <p:cNvSpPr txBox="1"/>
              <p:nvPr/>
            </p:nvSpPr>
            <p:spPr>
              <a:xfrm>
                <a:off x="9326840" y="3399245"/>
                <a:ext cx="145687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000" i="1" smtClean="0">
                              <a:latin typeface="Cambria Math" panose="02040503050406030204" pitchFamily="18" charset="0"/>
                            </a:rPr>
                          </m:ctrlPr>
                        </m:dPr>
                        <m:e>
                          <m:eqArr>
                            <m:eqArrPr>
                              <m:ctrlPr>
                                <a:rPr lang="it-IT" sz="2000" i="1" smtClean="0">
                                  <a:latin typeface="Cambria Math" panose="02040503050406030204" pitchFamily="18" charset="0"/>
                                </a:rPr>
                              </m:ctrlPr>
                            </m:eqArrPr>
                            <m:e>
                              <m:sSub>
                                <m:sSubPr>
                                  <m:ctrlPr>
                                    <a:rPr lang="it-IT" sz="2000" i="1" smtClean="0">
                                      <a:latin typeface="Cambria Math" panose="02040503050406030204" pitchFamily="18" charset="0"/>
                                    </a:rPr>
                                  </m:ctrlPr>
                                </m:sSubPr>
                                <m:e>
                                  <m:r>
                                    <a:rPr lang="en-GB" sz="2000" b="0" i="1" smtClean="0">
                                      <a:latin typeface="Cambria Math" panose="02040503050406030204" pitchFamily="18" charset="0"/>
                                    </a:rPr>
                                    <m:t>𝐽</m:t>
                                  </m:r>
                                </m:e>
                                <m:sub>
                                  <m:r>
                                    <a:rPr lang="it-IT" sz="2000" i="1" smtClean="0">
                                      <a:latin typeface="Cambria Math" panose="02040503050406030204" pitchFamily="18" charset="0"/>
                                      <a:ea typeface="Cambria Math" panose="02040503050406030204" pitchFamily="18" charset="0"/>
                                    </a:rPr>
                                    <m:t>⊥</m:t>
                                  </m:r>
                                </m:sub>
                              </m:sSub>
                              <m:r>
                                <a:rPr lang="en-GB" sz="2000" b="0" i="1" smtClean="0">
                                  <a:latin typeface="Cambria Math" panose="02040503050406030204" pitchFamily="18" charset="0"/>
                                </a:rPr>
                                <m:t>=</m:t>
                              </m:r>
                              <m:r>
                                <a:rPr lang="en-GB" sz="2000" b="0" i="1" smtClean="0">
                                  <a:latin typeface="Cambria Math" panose="02040503050406030204" pitchFamily="18" charset="0"/>
                                </a:rPr>
                                <m:t>𝐽</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r>
                                    <a:rPr lang="en-GB" sz="2000" b="0" i="1" smtClean="0">
                                      <a:latin typeface="Cambria Math" panose="02040503050406030204" pitchFamily="18" charset="0"/>
                                      <a:ea typeface="Cambria Math" panose="02040503050406030204" pitchFamily="18" charset="0"/>
                                    </a:rPr>
                                    <m:t>𝜃</m:t>
                                  </m:r>
                                </m:e>
                              </m:func>
                            </m:e>
                            <m:e>
                              <m:sSub>
                                <m:sSubPr>
                                  <m:ctrlPr>
                                    <a:rPr lang="it-IT"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rPr>
                                    <m:t>𝐽</m:t>
                                  </m:r>
                                </m:e>
                                <m:sub>
                                  <m:r>
                                    <a:rPr lang="it-IT" sz="2000" i="1">
                                      <a:latin typeface="Cambria Math" panose="02040503050406030204" pitchFamily="18" charset="0"/>
                                      <a:ea typeface="Cambria Math" panose="02040503050406030204" pitchFamily="18" charset="0"/>
                                    </a:rPr>
                                    <m:t>∥</m:t>
                                  </m:r>
                                </m:sub>
                              </m:sSub>
                              <m:r>
                                <a:rPr lang="en-GB" sz="2000" i="1">
                                  <a:latin typeface="Cambria Math" panose="02040503050406030204" pitchFamily="18" charset="0"/>
                                </a:rPr>
                                <m:t>=</m:t>
                              </m:r>
                              <m:r>
                                <a:rPr lang="en-GB" sz="2000" i="1">
                                  <a:latin typeface="Cambria Math" panose="02040503050406030204" pitchFamily="18" charset="0"/>
                                </a:rPr>
                                <m:t>𝐽</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r>
                                    <a:rPr lang="en-GB" sz="2000" i="1">
                                      <a:latin typeface="Cambria Math" panose="02040503050406030204" pitchFamily="18" charset="0"/>
                                      <a:ea typeface="Cambria Math" panose="02040503050406030204" pitchFamily="18" charset="0"/>
                                    </a:rPr>
                                    <m:t>𝜃</m:t>
                                  </m:r>
                                </m:e>
                              </m:func>
                            </m:e>
                            <m:e>
                              <m:r>
                                <a:rPr lang="it-IT" sz="2000" i="1" smtClean="0">
                                  <a:latin typeface="Cambria Math" panose="02040503050406030204" pitchFamily="18" charset="0"/>
                                  <a:ea typeface="Cambria Math" panose="02040503050406030204" pitchFamily="18" charset="0"/>
                                </a:rPr>
                                <m:t>𝜃</m:t>
                              </m:r>
                              <m:r>
                                <a:rPr lang="it-IT" sz="2000" i="1" smtClean="0">
                                  <a:latin typeface="Cambria Math" panose="02040503050406030204" pitchFamily="18" charset="0"/>
                                  <a:ea typeface="Cambria Math" panose="02040503050406030204" pitchFamily="18" charset="0"/>
                                </a:rPr>
                                <m:t>∈[0,</m:t>
                              </m:r>
                              <m:f>
                                <m:fP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𝜋</m:t>
                                  </m:r>
                                </m:num>
                                <m:den>
                                  <m:r>
                                    <a:rPr lang="en-GB" sz="2000" b="0" i="1" smtClean="0">
                                      <a:latin typeface="Cambria Math" panose="02040503050406030204" pitchFamily="18" charset="0"/>
                                      <a:ea typeface="Cambria Math" panose="02040503050406030204" pitchFamily="18" charset="0"/>
                                    </a:rPr>
                                    <m:t>2</m:t>
                                  </m:r>
                                </m:den>
                              </m:f>
                              <m:r>
                                <a:rPr lang="en-GB" sz="2000" b="0" i="1" smtClean="0">
                                  <a:latin typeface="Cambria Math" panose="02040503050406030204" pitchFamily="18" charset="0"/>
                                  <a:ea typeface="Cambria Math" panose="02040503050406030204" pitchFamily="18" charset="0"/>
                                </a:rPr>
                                <m:t>]</m:t>
                              </m:r>
                            </m:e>
                          </m:eqArr>
                        </m:e>
                      </m:d>
                    </m:oMath>
                  </m:oMathPara>
                </a14:m>
                <a:endParaRPr lang="it-IT" sz="2000" dirty="0"/>
              </a:p>
            </p:txBody>
          </p:sp>
        </mc:Choice>
        <mc:Fallback xmlns="">
          <p:sp>
            <p:nvSpPr>
              <p:cNvPr id="5" name="CasellaDiTesto 4">
                <a:extLst>
                  <a:ext uri="{FF2B5EF4-FFF2-40B4-BE49-F238E27FC236}">
                    <a16:creationId xmlns:a16="http://schemas.microsoft.com/office/drawing/2014/main" id="{0A75281E-A3FF-74A6-E4E4-A15C3BE67A2D}"/>
                  </a:ext>
                </a:extLst>
              </p:cNvPr>
              <p:cNvSpPr txBox="1">
                <a:spLocks noRot="1" noChangeAspect="1" noMove="1" noResize="1" noEditPoints="1" noAdjustHandles="1" noChangeArrowheads="1" noChangeShapeType="1" noTextEdit="1"/>
              </p:cNvSpPr>
              <p:nvPr/>
            </p:nvSpPr>
            <p:spPr>
              <a:xfrm>
                <a:off x="9326840" y="3399245"/>
                <a:ext cx="1456874" cy="1387431"/>
              </a:xfrm>
              <a:prstGeom prst="rect">
                <a:avLst/>
              </a:prstGeom>
              <a:blipFill>
                <a:blip r:embed="rId5"/>
                <a:stretch>
                  <a:fillRect/>
                </a:stretch>
              </a:blipFill>
            </p:spPr>
            <p:txBody>
              <a:bodyPr/>
              <a:lstStyle/>
              <a:p>
                <a:r>
                  <a:rPr lang="it-IT">
                    <a:noFill/>
                  </a:rPr>
                  <a:t> </a:t>
                </a:r>
              </a:p>
            </p:txBody>
          </p:sp>
        </mc:Fallback>
      </mc:AlternateContent>
      <p:sp>
        <p:nvSpPr>
          <p:cNvPr id="12" name="Freccia a destra 11">
            <a:extLst>
              <a:ext uri="{FF2B5EF4-FFF2-40B4-BE49-F238E27FC236}">
                <a16:creationId xmlns:a16="http://schemas.microsoft.com/office/drawing/2014/main" id="{0B5152F2-5764-7CFF-51F1-4C4C1E85906A}"/>
              </a:ext>
            </a:extLst>
          </p:cNvPr>
          <p:cNvSpPr/>
          <p:nvPr/>
        </p:nvSpPr>
        <p:spPr>
          <a:xfrm>
            <a:off x="5674736" y="3482343"/>
            <a:ext cx="1240972" cy="54117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F483FC8F-B703-E689-178F-DC392F5BAA07}"/>
              </a:ext>
            </a:extLst>
          </p:cNvPr>
          <p:cNvSpPr/>
          <p:nvPr/>
        </p:nvSpPr>
        <p:spPr>
          <a:xfrm>
            <a:off x="8012784" y="3429000"/>
            <a:ext cx="471340" cy="477513"/>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curvo 12">
            <a:extLst>
              <a:ext uri="{FF2B5EF4-FFF2-40B4-BE49-F238E27FC236}">
                <a16:creationId xmlns:a16="http://schemas.microsoft.com/office/drawing/2014/main" id="{0CE37006-0089-5B0A-2BE9-3E0261AA076A}"/>
              </a:ext>
            </a:extLst>
          </p:cNvPr>
          <p:cNvCxnSpPr>
            <a:stCxn id="3" idx="6"/>
          </p:cNvCxnSpPr>
          <p:nvPr/>
        </p:nvCxnSpPr>
        <p:spPr>
          <a:xfrm flipV="1">
            <a:off x="8484124" y="3667756"/>
            <a:ext cx="1046375" cy="1"/>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BEEA232C-ABF5-4184-B563-B25A21367ACF}"/>
              </a:ext>
            </a:extLst>
          </p:cNvPr>
          <p:cNvSpPr/>
          <p:nvPr/>
        </p:nvSpPr>
        <p:spPr>
          <a:xfrm>
            <a:off x="7366105" y="4023519"/>
            <a:ext cx="429862" cy="416506"/>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curvo 15">
            <a:extLst>
              <a:ext uri="{FF2B5EF4-FFF2-40B4-BE49-F238E27FC236}">
                <a16:creationId xmlns:a16="http://schemas.microsoft.com/office/drawing/2014/main" id="{35A25118-51E3-00A9-AC4D-316560E08D85}"/>
              </a:ext>
            </a:extLst>
          </p:cNvPr>
          <p:cNvCxnSpPr>
            <a:stCxn id="14" idx="6"/>
          </p:cNvCxnSpPr>
          <p:nvPr/>
        </p:nvCxnSpPr>
        <p:spPr>
          <a:xfrm flipV="1">
            <a:off x="7795967" y="4023519"/>
            <a:ext cx="1734532" cy="208253"/>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 name="Segnaposto numero diapositiva 5">
            <a:extLst>
              <a:ext uri="{FF2B5EF4-FFF2-40B4-BE49-F238E27FC236}">
                <a16:creationId xmlns:a16="http://schemas.microsoft.com/office/drawing/2014/main" id="{C9977CCB-52C9-923D-36AF-338ECE554011}"/>
              </a:ext>
            </a:extLst>
          </p:cNvPr>
          <p:cNvSpPr>
            <a:spLocks noGrp="1"/>
          </p:cNvSpPr>
          <p:nvPr>
            <p:ph type="sldNum" sz="quarter" idx="12"/>
          </p:nvPr>
        </p:nvSpPr>
        <p:spPr>
          <a:xfrm>
            <a:off x="8610600" y="6356350"/>
            <a:ext cx="2743200" cy="365125"/>
          </a:xfrm>
        </p:spPr>
        <p:txBody>
          <a:bodyPr/>
          <a:lstStyle/>
          <a:p>
            <a:fld id="{9378BDA9-E901-4CFA-965B-1BC2748E3398}" type="slidenum">
              <a:rPr lang="it-IT" smtClean="0"/>
              <a:t>5</a:t>
            </a:fld>
            <a:endParaRPr lang="it-IT" dirty="0"/>
          </a:p>
        </p:txBody>
      </p:sp>
    </p:spTree>
    <p:extLst>
      <p:ext uri="{BB962C8B-B14F-4D97-AF65-F5344CB8AC3E}">
        <p14:creationId xmlns:p14="http://schemas.microsoft.com/office/powerpoint/2010/main" val="33944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 grpId="0"/>
      <p:bldP spid="12" grpId="0" animBg="1"/>
      <p:bldP spid="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E2CB-2412-ED74-20A7-A2419CA0157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D1D54A0-D0AA-7DC6-5216-6040829F457C}"/>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A2493146-8CB1-30E6-DB64-5319E47D1A18}"/>
              </a:ext>
            </a:extLst>
          </p:cNvPr>
          <p:cNvSpPr>
            <a:spLocks noGrp="1"/>
          </p:cNvSpPr>
          <p:nvPr>
            <p:ph type="sldNum" sz="quarter" idx="12"/>
          </p:nvPr>
        </p:nvSpPr>
        <p:spPr/>
        <p:txBody>
          <a:bodyPr/>
          <a:lstStyle/>
          <a:p>
            <a:fld id="{9378BDA9-E901-4CFA-965B-1BC2748E3398}" type="slidenum">
              <a:rPr lang="it-IT" smtClean="0"/>
              <a:t>6</a:t>
            </a:fld>
            <a:endParaRPr lang="it-IT"/>
          </a:p>
        </p:txBody>
      </p:sp>
      <p:cxnSp>
        <p:nvCxnSpPr>
          <p:cNvPr id="40" name="Connettore 2 39">
            <a:extLst>
              <a:ext uri="{FF2B5EF4-FFF2-40B4-BE49-F238E27FC236}">
                <a16:creationId xmlns:a16="http://schemas.microsoft.com/office/drawing/2014/main" id="{587489C8-8907-9045-441B-A3D78738A9C9}"/>
              </a:ext>
            </a:extLst>
          </p:cNvPr>
          <p:cNvCxnSpPr>
            <a:cxnSpLocks/>
          </p:cNvCxnSpPr>
          <p:nvPr/>
        </p:nvCxnSpPr>
        <p:spPr>
          <a:xfrm>
            <a:off x="3419651" y="2832607"/>
            <a:ext cx="881116"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9" name="Gruppo 48">
            <a:extLst>
              <a:ext uri="{FF2B5EF4-FFF2-40B4-BE49-F238E27FC236}">
                <a16:creationId xmlns:a16="http://schemas.microsoft.com/office/drawing/2014/main" id="{C4856A2B-F1A0-B99C-0DC7-1648648FB5F9}"/>
              </a:ext>
            </a:extLst>
          </p:cNvPr>
          <p:cNvGrpSpPr/>
          <p:nvPr/>
        </p:nvGrpSpPr>
        <p:grpSpPr>
          <a:xfrm>
            <a:off x="1061489" y="2249810"/>
            <a:ext cx="2156927" cy="1216549"/>
            <a:chOff x="1031964" y="4255048"/>
            <a:chExt cx="2156927" cy="1216549"/>
          </a:xfrm>
        </p:grpSpPr>
        <p:grpSp>
          <p:nvGrpSpPr>
            <p:cNvPr id="38" name="Gruppo 37">
              <a:extLst>
                <a:ext uri="{FF2B5EF4-FFF2-40B4-BE49-F238E27FC236}">
                  <a16:creationId xmlns:a16="http://schemas.microsoft.com/office/drawing/2014/main" id="{EC8A5609-6576-C73D-7A7F-33C7699C869F}"/>
                </a:ext>
              </a:extLst>
            </p:cNvPr>
            <p:cNvGrpSpPr/>
            <p:nvPr/>
          </p:nvGrpSpPr>
          <p:grpSpPr>
            <a:xfrm>
              <a:off x="1268963" y="4255048"/>
              <a:ext cx="1811382" cy="1216549"/>
              <a:chOff x="1436914" y="3138439"/>
              <a:chExt cx="1811382" cy="1216549"/>
            </a:xfrm>
          </p:grpSpPr>
          <p:cxnSp>
            <p:nvCxnSpPr>
              <p:cNvPr id="10" name="Connettore diritto 9">
                <a:extLst>
                  <a:ext uri="{FF2B5EF4-FFF2-40B4-BE49-F238E27FC236}">
                    <a16:creationId xmlns:a16="http://schemas.microsoft.com/office/drawing/2014/main" id="{70E3296D-8927-9310-88E8-73F90A1FE80E}"/>
                  </a:ext>
                </a:extLst>
              </p:cNvPr>
              <p:cNvCxnSpPr>
                <a:cxnSpLocks/>
                <a:endCxn id="19"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B54F18F-B25F-5BDF-F85C-DE8A1BA82CD1}"/>
                  </a:ext>
                </a:extLst>
              </p:cNvPr>
              <p:cNvCxnSpPr>
                <a:cxnSpLocks/>
                <a:endCxn id="18"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55598115-74D0-AA9B-CFA2-2DB981E0A774}"/>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3" name="Ovale 12">
                <a:extLst>
                  <a:ext uri="{FF2B5EF4-FFF2-40B4-BE49-F238E27FC236}">
                    <a16:creationId xmlns:a16="http://schemas.microsoft.com/office/drawing/2014/main" id="{59C66972-723D-D68B-298E-0F1B3A5E2964}"/>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4" name="Ovale 13">
                <a:extLst>
                  <a:ext uri="{FF2B5EF4-FFF2-40B4-BE49-F238E27FC236}">
                    <a16:creationId xmlns:a16="http://schemas.microsoft.com/office/drawing/2014/main" id="{0D83235F-BD23-F367-52A2-0F09CA1C6BE6}"/>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5" name="Ovale 14">
                <a:extLst>
                  <a:ext uri="{FF2B5EF4-FFF2-40B4-BE49-F238E27FC236}">
                    <a16:creationId xmlns:a16="http://schemas.microsoft.com/office/drawing/2014/main" id="{9D39AF30-A704-B694-AA43-684DBC12D4D1}"/>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6" name="Ovale 15">
                <a:extLst>
                  <a:ext uri="{FF2B5EF4-FFF2-40B4-BE49-F238E27FC236}">
                    <a16:creationId xmlns:a16="http://schemas.microsoft.com/office/drawing/2014/main" id="{062EF19E-A9D0-5357-33E6-2A95F4A6611E}"/>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7" name="Ovale 16">
                <a:extLst>
                  <a:ext uri="{FF2B5EF4-FFF2-40B4-BE49-F238E27FC236}">
                    <a16:creationId xmlns:a16="http://schemas.microsoft.com/office/drawing/2014/main" id="{A4DED976-EC90-8B56-E00E-D992FD2C4EF5}"/>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CFC13B8E-EF56-87FC-FDBF-E88A6DF32F23}"/>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7A847C5F-2719-DC4C-6D74-70F02398646D}"/>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23" name="Connettore diritto 22">
                <a:extLst>
                  <a:ext uri="{FF2B5EF4-FFF2-40B4-BE49-F238E27FC236}">
                    <a16:creationId xmlns:a16="http://schemas.microsoft.com/office/drawing/2014/main" id="{130A95D6-5547-E87B-B6F8-B690BEA3616E}"/>
                  </a:ext>
                </a:extLst>
              </p:cNvPr>
              <p:cNvCxnSpPr>
                <a:stCxn id="13" idx="0"/>
                <a:endCxn id="12"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24F0DA28-5032-A6DF-5B01-0E3F49EF8126}"/>
                  </a:ext>
                </a:extLst>
              </p:cNvPr>
              <p:cNvCxnSpPr>
                <a:stCxn id="15" idx="0"/>
                <a:endCxn id="14"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7900681F-17B5-1E98-5A42-7EB05BA93777}"/>
                  </a:ext>
                </a:extLst>
              </p:cNvPr>
              <p:cNvCxnSpPr>
                <a:stCxn id="17" idx="0"/>
                <a:endCxn id="16"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75759022-5080-CAC4-396B-1F2AAABC529F}"/>
                  </a:ext>
                </a:extLst>
              </p:cNvPr>
              <p:cNvCxnSpPr>
                <a:stCxn id="19" idx="0"/>
                <a:endCxn id="18"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Freccia a destra 29">
                <a:extLst>
                  <a:ext uri="{FF2B5EF4-FFF2-40B4-BE49-F238E27FC236}">
                    <a16:creationId xmlns:a16="http://schemas.microsoft.com/office/drawing/2014/main" id="{C5790ADD-0EEE-7032-7CC8-AB8F9A96F9E2}"/>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8D307C74-900D-2B25-B49A-FF6515C6CE7D}"/>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BA10BB89-0A35-D55C-3DB7-EDEB2D0E2C59}"/>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8927867B-2003-9E2B-CB79-BF64E2059235}"/>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BDD49D3E-AD52-40E6-05EF-B7C31607CDC7}"/>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239D460A-A602-D616-C0D9-A48D499F8434}"/>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8875E005-AFAC-6F37-C45D-16493AA063AE}"/>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8CEEA05F-B731-60DB-CBD9-B5C63D434EB8}"/>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1" name="CasellaDiTesto 40">
              <a:extLst>
                <a:ext uri="{FF2B5EF4-FFF2-40B4-BE49-F238E27FC236}">
                  <a16:creationId xmlns:a16="http://schemas.microsoft.com/office/drawing/2014/main" id="{70593962-4FAE-EC62-029E-758CB1C03F07}"/>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2" name="CasellaDiTesto 41">
              <a:extLst>
                <a:ext uri="{FF2B5EF4-FFF2-40B4-BE49-F238E27FC236}">
                  <a16:creationId xmlns:a16="http://schemas.microsoft.com/office/drawing/2014/main" id="{CA534DD2-8D4D-E673-668E-6BA9EEDB2A55}"/>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43" name="CasellaDiTesto 42">
              <a:extLst>
                <a:ext uri="{FF2B5EF4-FFF2-40B4-BE49-F238E27FC236}">
                  <a16:creationId xmlns:a16="http://schemas.microsoft.com/office/drawing/2014/main" id="{0766744D-CD44-7AE4-02E8-BD743EA01C7E}"/>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4" name="CasellaDiTesto 43">
              <a:extLst>
                <a:ext uri="{FF2B5EF4-FFF2-40B4-BE49-F238E27FC236}">
                  <a16:creationId xmlns:a16="http://schemas.microsoft.com/office/drawing/2014/main" id="{80BFC80F-C7FB-A2AB-981B-41A59A3E7839}"/>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45" name="CasellaDiTesto 44">
              <a:extLst>
                <a:ext uri="{FF2B5EF4-FFF2-40B4-BE49-F238E27FC236}">
                  <a16:creationId xmlns:a16="http://schemas.microsoft.com/office/drawing/2014/main" id="{A1FC8D6C-C078-096E-8C2F-28C198FBF253}"/>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6" name="CasellaDiTesto 45">
              <a:extLst>
                <a:ext uri="{FF2B5EF4-FFF2-40B4-BE49-F238E27FC236}">
                  <a16:creationId xmlns:a16="http://schemas.microsoft.com/office/drawing/2014/main" id="{7FEBFC1A-44ED-C519-7AA7-2795AF8C0B27}"/>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47" name="CasellaDiTesto 46">
              <a:extLst>
                <a:ext uri="{FF2B5EF4-FFF2-40B4-BE49-F238E27FC236}">
                  <a16:creationId xmlns:a16="http://schemas.microsoft.com/office/drawing/2014/main" id="{08E5E488-EDC1-9FC2-56EB-061DBB3C99EC}"/>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8" name="CasellaDiTesto 47">
              <a:extLst>
                <a:ext uri="{FF2B5EF4-FFF2-40B4-BE49-F238E27FC236}">
                  <a16:creationId xmlns:a16="http://schemas.microsoft.com/office/drawing/2014/main" id="{157086A6-D41D-95A5-DBDB-D35F29342AEE}"/>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BA5524C2-941C-03CB-BC13-D45F6BB25631}"/>
                  </a:ext>
                </a:extLst>
              </p:cNvPr>
              <p:cNvSpPr txBox="1"/>
              <p:nvPr/>
            </p:nvSpPr>
            <p:spPr>
              <a:xfrm>
                <a:off x="10257020" y="2605116"/>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=166</m:t>
                      </m:r>
                    </m:oMath>
                  </m:oMathPara>
                </a14:m>
                <a:endParaRPr lang="it-IT" dirty="0"/>
              </a:p>
            </p:txBody>
          </p:sp>
        </mc:Choice>
        <mc:Fallback xmlns="">
          <p:sp>
            <p:nvSpPr>
              <p:cNvPr id="51" name="CasellaDiTesto 50">
                <a:extLst>
                  <a:ext uri="{FF2B5EF4-FFF2-40B4-BE49-F238E27FC236}">
                    <a16:creationId xmlns:a16="http://schemas.microsoft.com/office/drawing/2014/main" id="{BA5524C2-941C-03CB-BC13-D45F6BB25631}"/>
                  </a:ext>
                </a:extLst>
              </p:cNvPr>
              <p:cNvSpPr txBox="1">
                <a:spLocks noRot="1" noChangeAspect="1" noMove="1" noResize="1" noEditPoints="1" noAdjustHandles="1" noChangeArrowheads="1" noChangeShapeType="1" noTextEdit="1"/>
              </p:cNvSpPr>
              <p:nvPr/>
            </p:nvSpPr>
            <p:spPr>
              <a:xfrm>
                <a:off x="10257020" y="2605116"/>
                <a:ext cx="871842" cy="276999"/>
              </a:xfrm>
              <a:prstGeom prst="rect">
                <a:avLst/>
              </a:prstGeom>
              <a:blipFill>
                <a:blip r:embed="rId3"/>
                <a:stretch>
                  <a:fillRect l="-6294" r="-6294" b="-21739"/>
                </a:stretch>
              </a:blipFill>
            </p:spPr>
            <p:txBody>
              <a:bodyPr/>
              <a:lstStyle/>
              <a:p>
                <a:r>
                  <a:rPr lang="it-IT">
                    <a:noFill/>
                  </a:rPr>
                  <a:t> </a:t>
                </a:r>
              </a:p>
            </p:txBody>
          </p:sp>
        </mc:Fallback>
      </mc:AlternateContent>
      <p:graphicFrame>
        <p:nvGraphicFramePr>
          <p:cNvPr id="54" name="Tabella 53">
            <a:extLst>
              <a:ext uri="{FF2B5EF4-FFF2-40B4-BE49-F238E27FC236}">
                <a16:creationId xmlns:a16="http://schemas.microsoft.com/office/drawing/2014/main" id="{8109CF03-3EBB-B4AB-8C5C-E14591F57D66}"/>
              </a:ext>
            </a:extLst>
          </p:cNvPr>
          <p:cNvGraphicFramePr>
            <a:graphicFrameLocks noGrp="1"/>
          </p:cNvGraphicFramePr>
          <p:nvPr>
            <p:extLst>
              <p:ext uri="{D42A27DB-BD31-4B8C-83A1-F6EECF244321}">
                <p14:modId xmlns:p14="http://schemas.microsoft.com/office/powerpoint/2010/main" val="1984405806"/>
              </p:ext>
            </p:extLst>
          </p:nvPr>
        </p:nvGraphicFramePr>
        <p:xfrm>
          <a:off x="4545346" y="2541403"/>
          <a:ext cx="4384744" cy="449500"/>
        </p:xfrm>
        <a:graphic>
          <a:graphicData uri="http://schemas.openxmlformats.org/drawingml/2006/table">
            <a:tbl>
              <a:tblPr firstRow="1" bandRow="1">
                <a:tableStyleId>{5C22544A-7EE6-4342-B048-85BDC9FD1C3A}</a:tableStyleId>
              </a:tblPr>
              <a:tblGrid>
                <a:gridCol w="548093">
                  <a:extLst>
                    <a:ext uri="{9D8B030D-6E8A-4147-A177-3AD203B41FA5}">
                      <a16:colId xmlns:a16="http://schemas.microsoft.com/office/drawing/2014/main" val="1718934408"/>
                    </a:ext>
                  </a:extLst>
                </a:gridCol>
                <a:gridCol w="548093">
                  <a:extLst>
                    <a:ext uri="{9D8B030D-6E8A-4147-A177-3AD203B41FA5}">
                      <a16:colId xmlns:a16="http://schemas.microsoft.com/office/drawing/2014/main" val="714616747"/>
                    </a:ext>
                  </a:extLst>
                </a:gridCol>
                <a:gridCol w="548093">
                  <a:extLst>
                    <a:ext uri="{9D8B030D-6E8A-4147-A177-3AD203B41FA5}">
                      <a16:colId xmlns:a16="http://schemas.microsoft.com/office/drawing/2014/main" val="4183302161"/>
                    </a:ext>
                  </a:extLst>
                </a:gridCol>
                <a:gridCol w="548093">
                  <a:extLst>
                    <a:ext uri="{9D8B030D-6E8A-4147-A177-3AD203B41FA5}">
                      <a16:colId xmlns:a16="http://schemas.microsoft.com/office/drawing/2014/main" val="2755252309"/>
                    </a:ext>
                  </a:extLst>
                </a:gridCol>
                <a:gridCol w="548093">
                  <a:extLst>
                    <a:ext uri="{9D8B030D-6E8A-4147-A177-3AD203B41FA5}">
                      <a16:colId xmlns:a16="http://schemas.microsoft.com/office/drawing/2014/main" val="2576566856"/>
                    </a:ext>
                  </a:extLst>
                </a:gridCol>
                <a:gridCol w="548093">
                  <a:extLst>
                    <a:ext uri="{9D8B030D-6E8A-4147-A177-3AD203B41FA5}">
                      <a16:colId xmlns:a16="http://schemas.microsoft.com/office/drawing/2014/main" val="2497915614"/>
                    </a:ext>
                  </a:extLst>
                </a:gridCol>
                <a:gridCol w="548093">
                  <a:extLst>
                    <a:ext uri="{9D8B030D-6E8A-4147-A177-3AD203B41FA5}">
                      <a16:colId xmlns:a16="http://schemas.microsoft.com/office/drawing/2014/main" val="3534778837"/>
                    </a:ext>
                  </a:extLst>
                </a:gridCol>
                <a:gridCol w="548093">
                  <a:extLst>
                    <a:ext uri="{9D8B030D-6E8A-4147-A177-3AD203B41FA5}">
                      <a16:colId xmlns:a16="http://schemas.microsoft.com/office/drawing/2014/main" val="4278250744"/>
                    </a:ext>
                  </a:extLst>
                </a:gridCol>
              </a:tblGrid>
              <a:tr h="449500">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42473430"/>
                  </a:ext>
                </a:extLst>
              </a:tr>
            </a:tbl>
          </a:graphicData>
        </a:graphic>
      </p:graphicFrame>
      <p:cxnSp>
        <p:nvCxnSpPr>
          <p:cNvPr id="56" name="Connettore 2 55">
            <a:extLst>
              <a:ext uri="{FF2B5EF4-FFF2-40B4-BE49-F238E27FC236}">
                <a16:creationId xmlns:a16="http://schemas.microsoft.com/office/drawing/2014/main" id="{BEBD3CDB-8BA4-6806-948B-469C81151101}"/>
              </a:ext>
            </a:extLst>
          </p:cNvPr>
          <p:cNvCxnSpPr>
            <a:cxnSpLocks/>
          </p:cNvCxnSpPr>
          <p:nvPr/>
        </p:nvCxnSpPr>
        <p:spPr>
          <a:xfrm>
            <a:off x="9194458" y="2766153"/>
            <a:ext cx="84463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B44A006-3300-2909-7904-B816CA0C6CC7}"/>
                  </a:ext>
                </a:extLst>
              </p:cNvPr>
              <p:cNvSpPr txBox="1"/>
              <p:nvPr/>
            </p:nvSpPr>
            <p:spPr>
              <a:xfrm>
                <a:off x="8750700" y="4145234"/>
                <a:ext cx="1706749" cy="1038811"/>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it-IT" sz="2400" i="1" smtClean="0">
                          <a:latin typeface="Cambria Math" panose="02040503050406030204" pitchFamily="18" charset="0"/>
                          <a:ea typeface="Cambria Math" panose="02040503050406030204" pitchFamily="18" charset="0"/>
                        </a:rPr>
                        <m:t>𝜇</m:t>
                      </m:r>
                      <m:r>
                        <a:rPr lang="en-GB" sz="2400" b="0" i="1" smtClean="0">
                          <a:latin typeface="Cambria Math" panose="02040503050406030204" pitchFamily="18" charset="0"/>
                          <a:ea typeface="Cambria Math" panose="02040503050406030204" pitchFamily="18" charset="0"/>
                        </a:rPr>
                        <m:t>= </m:t>
                      </m:r>
                      <m:nary>
                        <m:naryPr>
                          <m:chr m:val="∑"/>
                          <m:ctrlPr>
                            <a:rPr lang="en-GB" sz="2400" b="0" i="1" smtClean="0">
                              <a:latin typeface="Cambria Math" panose="02040503050406030204" pitchFamily="18" charset="0"/>
                              <a:ea typeface="Cambria Math" panose="02040503050406030204" pitchFamily="18" charset="0"/>
                            </a:rPr>
                          </m:ctrlPr>
                        </m:naryPr>
                        <m:sub>
                          <m:r>
                            <m:rPr>
                              <m:brk m:alnAt="23"/>
                            </m:rP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=0</m:t>
                          </m:r>
                        </m:sub>
                        <m:sup>
                          <m:r>
                            <a:rPr lang="en-GB" sz="2400" b="0" i="1" smtClean="0">
                              <a:latin typeface="Cambria Math" panose="02040503050406030204" pitchFamily="18" charset="0"/>
                              <a:ea typeface="Cambria Math" panose="02040503050406030204" pitchFamily="18" charset="0"/>
                            </a:rPr>
                            <m:t>𝐿</m:t>
                          </m:r>
                          <m:r>
                            <a:rPr lang="en-GB" sz="2400" b="0" i="1" smtClean="0">
                              <a:latin typeface="Cambria Math" panose="02040503050406030204" pitchFamily="18" charset="0"/>
                              <a:ea typeface="Cambria Math" panose="02040503050406030204" pitchFamily="18" charset="0"/>
                            </a:rPr>
                            <m:t>−1</m:t>
                          </m:r>
                        </m:sup>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𝛾</m:t>
                              </m:r>
                            </m:e>
                            <m:sub>
                              <m:r>
                                <a:rPr lang="en-GB" sz="2400" b="0" i="1" smtClean="0">
                                  <a:latin typeface="Cambria Math" panose="02040503050406030204" pitchFamily="18" charset="0"/>
                                  <a:ea typeface="Cambria Math" panose="02040503050406030204" pitchFamily="18" charset="0"/>
                                </a:rPr>
                                <m:t>𝑖</m:t>
                              </m:r>
                            </m:sub>
                          </m:sSub>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2</m:t>
                              </m:r>
                            </m:e>
                            <m:sup>
                              <m:r>
                                <a:rPr lang="en-GB" sz="2400" b="0" i="1" smtClean="0">
                                  <a:latin typeface="Cambria Math" panose="02040503050406030204" pitchFamily="18" charset="0"/>
                                  <a:ea typeface="Cambria Math" panose="02040503050406030204" pitchFamily="18" charset="0"/>
                                </a:rPr>
                                <m:t>𝑖</m:t>
                              </m:r>
                            </m:sup>
                          </m:sSup>
                        </m:e>
                      </m:nary>
                    </m:oMath>
                  </m:oMathPara>
                </a14:m>
                <a:endParaRPr lang="it-IT" sz="2400" dirty="0"/>
              </a:p>
            </p:txBody>
          </p:sp>
        </mc:Choice>
        <mc:Fallback xmlns="">
          <p:sp>
            <p:nvSpPr>
              <p:cNvPr id="5" name="CasellaDiTesto 4">
                <a:extLst>
                  <a:ext uri="{FF2B5EF4-FFF2-40B4-BE49-F238E27FC236}">
                    <a16:creationId xmlns:a16="http://schemas.microsoft.com/office/drawing/2014/main" id="{BB44A006-3300-2909-7904-B816CA0C6CC7}"/>
                  </a:ext>
                </a:extLst>
              </p:cNvPr>
              <p:cNvSpPr txBox="1">
                <a:spLocks noRot="1" noChangeAspect="1" noMove="1" noResize="1" noEditPoints="1" noAdjustHandles="1" noChangeArrowheads="1" noChangeShapeType="1" noTextEdit="1"/>
              </p:cNvSpPr>
              <p:nvPr/>
            </p:nvSpPr>
            <p:spPr>
              <a:xfrm>
                <a:off x="8750700" y="4145234"/>
                <a:ext cx="1706749" cy="1038811"/>
              </a:xfrm>
              <a:prstGeom prst="rect">
                <a:avLst/>
              </a:prstGeom>
              <a:blipFill>
                <a:blip r:embed="rId4"/>
                <a:stretch>
                  <a:fillRect/>
                </a:stretch>
              </a:blipFill>
              <a:ln w="28575">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CC20FFE-4366-AF61-0ACE-6A479D3C5BA4}"/>
                  </a:ext>
                </a:extLst>
              </p:cNvPr>
              <p:cNvSpPr txBox="1"/>
              <p:nvPr/>
            </p:nvSpPr>
            <p:spPr>
              <a:xfrm>
                <a:off x="4611956" y="5353828"/>
                <a:ext cx="3296608" cy="79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en-GB" sz="2000" i="1">
                              <a:latin typeface="Cambria Math" panose="02040503050406030204" pitchFamily="18" charset="0"/>
                            </a:rPr>
                            <m:t>𝑖</m:t>
                          </m:r>
                        </m:sub>
                      </m:sSub>
                      <m:r>
                        <a:rPr lang="en-GB" sz="2000" i="1">
                          <a:latin typeface="Cambria Math" panose="02040503050406030204" pitchFamily="18" charset="0"/>
                        </a:rPr>
                        <m:t>=</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r>
                        <a:rPr lang="en-GB" sz="2000" i="1">
                          <a:latin typeface="Cambria Math" panose="02040503050406030204" pitchFamily="18" charset="0"/>
                        </a:rPr>
                        <m:t>=</m:t>
                      </m:r>
                      <m:d>
                        <m:dPr>
                          <m:begChr m:val="{"/>
                          <m:endChr m:val=""/>
                          <m:ctrlPr>
                            <a:rPr lang="en-GB" sz="2000" i="1">
                              <a:latin typeface="Cambria Math" panose="02040503050406030204" pitchFamily="18" charset="0"/>
                            </a:rPr>
                          </m:ctrlPr>
                        </m:dPr>
                        <m:e>
                          <m:eqArr>
                            <m:eqArrPr>
                              <m:ctrlPr>
                                <a:rPr lang="en-GB" sz="2000" i="1">
                                  <a:latin typeface="Cambria Math" panose="02040503050406030204" pitchFamily="18" charset="0"/>
                                </a:rPr>
                              </m:ctrlPr>
                            </m:eqArrPr>
                            <m:e>
                              <m:r>
                                <a:rPr lang="en-GB" sz="2000" i="1">
                                  <a:latin typeface="Cambria Math" panose="02040503050406030204" pitchFamily="18" charset="0"/>
                                </a:rPr>
                                <m:t>0    </m:t>
                              </m:r>
                              <m:r>
                                <a:rPr lang="en-GB" sz="2000" i="1">
                                  <a:latin typeface="Cambria Math" panose="02040503050406030204" pitchFamily="18" charset="0"/>
                                </a:rPr>
                                <m:t>𝑓𝑜𝑟</m:t>
                              </m:r>
                              <m:r>
                                <a:rPr lang="en-GB" sz="2000" i="1">
                                  <a:latin typeface="Cambria Math" panose="02040503050406030204" pitchFamily="18" charset="0"/>
                                </a:rPr>
                                <m:t> </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m:t>
                              </m:r>
                            </m:e>
                            <m:e>
                              <m:r>
                                <a:rPr lang="en-GB" sz="2000" i="1">
                                  <a:latin typeface="Cambria Math" panose="02040503050406030204" pitchFamily="18" charset="0"/>
                                </a:rPr>
                                <m:t>1    </m:t>
                              </m:r>
                              <m:r>
                                <a:rPr lang="en-GB" sz="2000" i="1">
                                  <a:latin typeface="Cambria Math" panose="02040503050406030204" pitchFamily="18" charset="0"/>
                                </a:rPr>
                                <m:t>𝑓𝑜𝑟</m:t>
                              </m:r>
                              <m:r>
                                <a:rPr lang="en-GB" sz="2000" i="1">
                                  <a:latin typeface="Cambria Math" panose="02040503050406030204" pitchFamily="18" charset="0"/>
                                </a:rPr>
                                <m:t> </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m:t>
                              </m:r>
                            </m:e>
                          </m:eqArr>
                        </m:e>
                      </m:d>
                    </m:oMath>
                  </m:oMathPara>
                </a14:m>
                <a:endParaRPr lang="it-IT" sz="2000" dirty="0"/>
              </a:p>
            </p:txBody>
          </p:sp>
        </mc:Choice>
        <mc:Fallback xmlns="">
          <p:sp>
            <p:nvSpPr>
              <p:cNvPr id="8" name="CasellaDiTesto 7">
                <a:extLst>
                  <a:ext uri="{FF2B5EF4-FFF2-40B4-BE49-F238E27FC236}">
                    <a16:creationId xmlns:a16="http://schemas.microsoft.com/office/drawing/2014/main" id="{9CC20FFE-4366-AF61-0ACE-6A479D3C5BA4}"/>
                  </a:ext>
                </a:extLst>
              </p:cNvPr>
              <p:cNvSpPr txBox="1">
                <a:spLocks noRot="1" noChangeAspect="1" noMove="1" noResize="1" noEditPoints="1" noAdjustHandles="1" noChangeArrowheads="1" noChangeShapeType="1" noTextEdit="1"/>
              </p:cNvSpPr>
              <p:nvPr/>
            </p:nvSpPr>
            <p:spPr>
              <a:xfrm>
                <a:off x="4611956" y="5353828"/>
                <a:ext cx="3296608" cy="799386"/>
              </a:xfrm>
              <a:prstGeom prst="rect">
                <a:avLst/>
              </a:prstGeom>
              <a:blipFill>
                <a:blip r:embed="rId5"/>
                <a:stretch>
                  <a:fillRect/>
                </a:stretch>
              </a:blipFill>
            </p:spPr>
            <p:txBody>
              <a:bodyPr/>
              <a:lstStyle/>
              <a:p>
                <a:r>
                  <a:rPr lang="it-IT">
                    <a:noFill/>
                  </a:rPr>
                  <a:t> </a:t>
                </a:r>
              </a:p>
            </p:txBody>
          </p:sp>
        </mc:Fallback>
      </mc:AlternateContent>
      <p:sp>
        <p:nvSpPr>
          <p:cNvPr id="60" name="Ovale 59">
            <a:extLst>
              <a:ext uri="{FF2B5EF4-FFF2-40B4-BE49-F238E27FC236}">
                <a16:creationId xmlns:a16="http://schemas.microsoft.com/office/drawing/2014/main" id="{0AE9D205-7C15-411B-AAC0-AD320B15D155}"/>
              </a:ext>
            </a:extLst>
          </p:cNvPr>
          <p:cNvSpPr/>
          <p:nvPr/>
        </p:nvSpPr>
        <p:spPr>
          <a:xfrm>
            <a:off x="9817905" y="4468494"/>
            <a:ext cx="328590" cy="547113"/>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2" name="Connettore curvo 61">
            <a:extLst>
              <a:ext uri="{FF2B5EF4-FFF2-40B4-BE49-F238E27FC236}">
                <a16:creationId xmlns:a16="http://schemas.microsoft.com/office/drawing/2014/main" id="{C960759A-311C-A7F1-384A-6063530EB666}"/>
              </a:ext>
            </a:extLst>
          </p:cNvPr>
          <p:cNvCxnSpPr>
            <a:cxnSpLocks/>
            <a:stCxn id="60" idx="5"/>
            <a:endCxn id="8" idx="3"/>
          </p:cNvCxnSpPr>
          <p:nvPr/>
        </p:nvCxnSpPr>
        <p:spPr>
          <a:xfrm rot="5400000">
            <a:off x="8594451" y="4249597"/>
            <a:ext cx="818037" cy="2189810"/>
          </a:xfrm>
          <a:prstGeom prst="curved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95FF5EC-7CD9-A43D-3BFB-29FF7B72E9D7}"/>
                  </a:ext>
                </a:extLst>
              </p:cNvPr>
              <p:cNvSpPr txBox="1"/>
              <p:nvPr/>
            </p:nvSpPr>
            <p:spPr>
              <a:xfrm>
                <a:off x="2898446" y="4184276"/>
                <a:ext cx="1825115" cy="375872"/>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1" i="1" smtClean="0">
                              <a:latin typeface="Cambria Math" panose="02040503050406030204" pitchFamily="18" charset="0"/>
                            </a:rPr>
                          </m:ctrlPr>
                        </m:sSubPr>
                        <m:e>
                          <m:r>
                            <a:rPr lang="en-GB" sz="2400" b="1" i="1" smtClean="0">
                              <a:latin typeface="Cambria Math" panose="02040503050406030204" pitchFamily="18" charset="0"/>
                            </a:rPr>
                            <m:t>#</m:t>
                          </m:r>
                        </m:e>
                        <m:sub>
                          <m:r>
                            <a:rPr lang="en-GB" sz="2400" b="1" i="1" smtClean="0">
                              <a:latin typeface="Cambria Math" panose="02040503050406030204" pitchFamily="18" charset="0"/>
                            </a:rPr>
                            <m:t>𝒗𝒆𝒄𝒕𝒐𝒓𝒔</m:t>
                          </m:r>
                        </m:sub>
                      </m:sSub>
                      <m:r>
                        <a:rPr lang="en-GB" sz="2400" b="1" i="1" smtClean="0">
                          <a:latin typeface="Cambria Math" panose="02040503050406030204" pitchFamily="18" charset="0"/>
                        </a:rPr>
                        <m:t>=</m:t>
                      </m:r>
                      <m:sSup>
                        <m:sSupPr>
                          <m:ctrlPr>
                            <a:rPr lang="en-GB" sz="2400" b="1" i="1" smtClean="0">
                              <a:latin typeface="Cambria Math" panose="02040503050406030204" pitchFamily="18" charset="0"/>
                            </a:rPr>
                          </m:ctrlPr>
                        </m:sSupPr>
                        <m:e>
                          <m:r>
                            <a:rPr lang="en-GB" sz="2400" b="1" i="1" smtClean="0">
                              <a:latin typeface="Cambria Math" panose="02040503050406030204" pitchFamily="18" charset="0"/>
                            </a:rPr>
                            <m:t>𝟐</m:t>
                          </m:r>
                        </m:e>
                        <m:sup>
                          <m:r>
                            <a:rPr lang="en-GB" sz="2400" b="1" i="1" smtClean="0">
                              <a:latin typeface="Cambria Math" panose="02040503050406030204" pitchFamily="18" charset="0"/>
                            </a:rPr>
                            <m:t>𝑳</m:t>
                          </m:r>
                        </m:sup>
                      </m:sSup>
                    </m:oMath>
                  </m:oMathPara>
                </a14:m>
                <a:endParaRPr lang="it-IT" sz="2400" b="1" dirty="0"/>
              </a:p>
            </p:txBody>
          </p:sp>
        </mc:Choice>
        <mc:Fallback xmlns="">
          <p:sp>
            <p:nvSpPr>
              <p:cNvPr id="3" name="CasellaDiTesto 2">
                <a:extLst>
                  <a:ext uri="{FF2B5EF4-FFF2-40B4-BE49-F238E27FC236}">
                    <a16:creationId xmlns:a16="http://schemas.microsoft.com/office/drawing/2014/main" id="{B95FF5EC-7CD9-A43D-3BFB-29FF7B72E9D7}"/>
                  </a:ext>
                </a:extLst>
              </p:cNvPr>
              <p:cNvSpPr txBox="1">
                <a:spLocks noRot="1" noChangeAspect="1" noMove="1" noResize="1" noEditPoints="1" noAdjustHandles="1" noChangeArrowheads="1" noChangeShapeType="1" noTextEdit="1"/>
              </p:cNvSpPr>
              <p:nvPr/>
            </p:nvSpPr>
            <p:spPr>
              <a:xfrm>
                <a:off x="2898446" y="4184276"/>
                <a:ext cx="1825115" cy="375872"/>
              </a:xfrm>
              <a:prstGeom prst="rect">
                <a:avLst/>
              </a:prstGeom>
              <a:blipFill>
                <a:blip r:embed="rId6"/>
                <a:stretch>
                  <a:fillRect l="-2980" r="-993" b="-10938"/>
                </a:stretch>
              </a:blipFill>
              <a:ln>
                <a:solidFill>
                  <a:schemeClr val="tx1"/>
                </a:solidFill>
              </a:ln>
            </p:spPr>
            <p:txBody>
              <a:bodyPr/>
              <a:lstStyle/>
              <a:p>
                <a:r>
                  <a:rPr lang="it-IT">
                    <a:noFill/>
                  </a:rPr>
                  <a:t> </a:t>
                </a:r>
              </a:p>
            </p:txBody>
          </p:sp>
        </mc:Fallback>
      </mc:AlternateContent>
      <p:cxnSp>
        <p:nvCxnSpPr>
          <p:cNvPr id="7" name="Connettore curvo 6">
            <a:extLst>
              <a:ext uri="{FF2B5EF4-FFF2-40B4-BE49-F238E27FC236}">
                <a16:creationId xmlns:a16="http://schemas.microsoft.com/office/drawing/2014/main" id="{DAC45CC8-830B-E47D-7ED8-268997F1D405}"/>
              </a:ext>
            </a:extLst>
          </p:cNvPr>
          <p:cNvCxnSpPr>
            <a:cxnSpLocks/>
          </p:cNvCxnSpPr>
          <p:nvPr/>
        </p:nvCxnSpPr>
        <p:spPr>
          <a:xfrm rot="5400000">
            <a:off x="3127013" y="3506637"/>
            <a:ext cx="1355280" cy="1270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Connettore curvo 21">
            <a:extLst>
              <a:ext uri="{FF2B5EF4-FFF2-40B4-BE49-F238E27FC236}">
                <a16:creationId xmlns:a16="http://schemas.microsoft.com/office/drawing/2014/main" id="{DB88DF83-7F35-CE6E-F32B-4B2484842E78}"/>
              </a:ext>
            </a:extLst>
          </p:cNvPr>
          <p:cNvCxnSpPr>
            <a:cxnSpLocks/>
          </p:cNvCxnSpPr>
          <p:nvPr/>
        </p:nvCxnSpPr>
        <p:spPr>
          <a:xfrm rot="5400000">
            <a:off x="8932785" y="3437443"/>
            <a:ext cx="1355280" cy="1270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2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 grpId="0" animBg="1"/>
      <p:bldP spid="8" grpId="0"/>
      <p:bldP spid="60" grpId="0" animBg="1"/>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5A24A-2E9D-0BBC-38D3-498EE80D1C8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A3AA753-6D28-6413-03A7-FD37A7B77DFC}"/>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17D69AF0-58DF-E426-E4C3-4CD02B94251E}"/>
              </a:ext>
            </a:extLst>
          </p:cNvPr>
          <p:cNvSpPr>
            <a:spLocks noGrp="1"/>
          </p:cNvSpPr>
          <p:nvPr>
            <p:ph type="sldNum" sz="quarter" idx="12"/>
          </p:nvPr>
        </p:nvSpPr>
        <p:spPr/>
        <p:txBody>
          <a:bodyPr/>
          <a:lstStyle/>
          <a:p>
            <a:fld id="{9378BDA9-E901-4CFA-965B-1BC2748E3398}" type="slidenum">
              <a:rPr lang="it-IT" smtClean="0"/>
              <a:t>7</a:t>
            </a:fld>
            <a:endParaRPr lang="it-IT" dirty="0"/>
          </a:p>
        </p:txBody>
      </p:sp>
      <p:grpSp>
        <p:nvGrpSpPr>
          <p:cNvPr id="35" name="Gruppo 34">
            <a:extLst>
              <a:ext uri="{FF2B5EF4-FFF2-40B4-BE49-F238E27FC236}">
                <a16:creationId xmlns:a16="http://schemas.microsoft.com/office/drawing/2014/main" id="{B2785F0B-58F6-1B55-FF68-8B87C6DF3A7E}"/>
              </a:ext>
            </a:extLst>
          </p:cNvPr>
          <p:cNvGrpSpPr/>
          <p:nvPr/>
        </p:nvGrpSpPr>
        <p:grpSpPr>
          <a:xfrm>
            <a:off x="6997654" y="1787940"/>
            <a:ext cx="4068000" cy="2880000"/>
            <a:chOff x="859194" y="1678529"/>
            <a:chExt cx="4126985" cy="2925635"/>
          </a:xfrm>
        </p:grpSpPr>
        <p:grpSp>
          <p:nvGrpSpPr>
            <p:cNvPr id="34" name="Gruppo 33">
              <a:extLst>
                <a:ext uri="{FF2B5EF4-FFF2-40B4-BE49-F238E27FC236}">
                  <a16:creationId xmlns:a16="http://schemas.microsoft.com/office/drawing/2014/main" id="{79812F70-CC5D-90C1-BD73-8291202A2C2F}"/>
                </a:ext>
              </a:extLst>
            </p:cNvPr>
            <p:cNvGrpSpPr/>
            <p:nvPr/>
          </p:nvGrpSpPr>
          <p:grpSpPr>
            <a:xfrm>
              <a:off x="859194" y="1680966"/>
              <a:ext cx="1268392" cy="2923198"/>
              <a:chOff x="229785" y="1690688"/>
              <a:chExt cx="1268392" cy="2923198"/>
            </a:xfrm>
          </p:grpSpPr>
          <p:cxnSp>
            <p:nvCxnSpPr>
              <p:cNvPr id="8" name="Connettore 2 7">
                <a:extLst>
                  <a:ext uri="{FF2B5EF4-FFF2-40B4-BE49-F238E27FC236}">
                    <a16:creationId xmlns:a16="http://schemas.microsoft.com/office/drawing/2014/main" id="{647A0CAA-07E6-46E7-9FFD-BCDB82BFBA18}"/>
                  </a:ext>
                </a:extLst>
              </p:cNvPr>
              <p:cNvCxnSpPr/>
              <p:nvPr/>
            </p:nvCxnSpPr>
            <p:spPr>
              <a:xfrm flipV="1">
                <a:off x="1138335" y="1819469"/>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EEEC0225-CA67-547A-3788-6E47BEAE4837}"/>
                  </a:ext>
                </a:extLst>
              </p:cNvPr>
              <p:cNvSpPr txBox="1"/>
              <p:nvPr/>
            </p:nvSpPr>
            <p:spPr>
              <a:xfrm>
                <a:off x="844432"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5D3F79B-06EA-33D9-0FF8-5D0AD58B74C3}"/>
                      </a:ext>
                    </a:extLst>
                  </p:cNvPr>
                  <p:cNvSpPr txBox="1"/>
                  <p:nvPr/>
                </p:nvSpPr>
                <p:spPr>
                  <a:xfrm>
                    <a:off x="778493" y="4336887"/>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𝟎</m:t>
                          </m:r>
                        </m:oMath>
                      </m:oMathPara>
                    </a14:m>
                    <a:endParaRPr lang="it-IT" b="1" dirty="0"/>
                  </a:p>
                </p:txBody>
              </p:sp>
            </mc:Choice>
            <mc:Fallback xmlns="">
              <p:sp>
                <p:nvSpPr>
                  <p:cNvPr id="17" name="CasellaDiTesto 16">
                    <a:extLst>
                      <a:ext uri="{FF2B5EF4-FFF2-40B4-BE49-F238E27FC236}">
                        <a16:creationId xmlns:a16="http://schemas.microsoft.com/office/drawing/2014/main" id="{45D3F79B-06EA-33D9-0FF8-5D0AD58B74C3}"/>
                      </a:ext>
                    </a:extLst>
                  </p:cNvPr>
                  <p:cNvSpPr txBox="1">
                    <a:spLocks noRot="1" noChangeAspect="1" noMove="1" noResize="1" noEditPoints="1" noAdjustHandles="1" noChangeArrowheads="1" noChangeShapeType="1" noTextEdit="1"/>
                  </p:cNvSpPr>
                  <p:nvPr/>
                </p:nvSpPr>
                <p:spPr>
                  <a:xfrm>
                    <a:off x="778493" y="4336887"/>
                    <a:ext cx="719684" cy="276999"/>
                  </a:xfrm>
                  <a:prstGeom prst="rect">
                    <a:avLst/>
                  </a:prstGeom>
                  <a:blipFill>
                    <a:blip r:embed="rId3"/>
                    <a:stretch>
                      <a:fillRect l="-7692" r="-8547" b="-1363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C2684BC4-5BB0-FB39-FDA4-6DF289103A0B}"/>
                  </a:ext>
                </a:extLst>
              </p:cNvPr>
              <p:cNvSpPr/>
              <p:nvPr/>
            </p:nvSpPr>
            <p:spPr>
              <a:xfrm>
                <a:off x="1102335" y="3930233"/>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0E50046-6EA8-3C38-F454-21CBE0498422}"/>
                  </a:ext>
                </a:extLst>
              </p:cNvPr>
              <p:cNvSpPr/>
              <p:nvPr/>
            </p:nvSpPr>
            <p:spPr>
              <a:xfrm>
                <a:off x="1113808" y="3396833"/>
                <a:ext cx="72000" cy="72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B050"/>
                  </a:solidFill>
                </a:endParaRPr>
              </a:p>
            </p:txBody>
          </p:sp>
          <p:sp>
            <p:nvSpPr>
              <p:cNvPr id="21" name="Ovale 20">
                <a:extLst>
                  <a:ext uri="{FF2B5EF4-FFF2-40B4-BE49-F238E27FC236}">
                    <a16:creationId xmlns:a16="http://schemas.microsoft.com/office/drawing/2014/main" id="{EAEAA479-5013-5AFA-3BC0-201981751748}"/>
                  </a:ext>
                </a:extLst>
              </p:cNvPr>
              <p:cNvSpPr/>
              <p:nvPr/>
            </p:nvSpPr>
            <p:spPr>
              <a:xfrm>
                <a:off x="1102335" y="2222400"/>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0F96DC8A-FE74-4EBE-5814-B3051248C684}"/>
                      </a:ext>
                    </a:extLst>
                  </p:cNvPr>
                  <p:cNvSpPr txBox="1"/>
                  <p:nvPr/>
                </p:nvSpPr>
                <p:spPr>
                  <a:xfrm>
                    <a:off x="230607" y="3858511"/>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27" name="CasellaDiTesto 26">
                    <a:extLst>
                      <a:ext uri="{FF2B5EF4-FFF2-40B4-BE49-F238E27FC236}">
                        <a16:creationId xmlns:a16="http://schemas.microsoft.com/office/drawing/2014/main" id="{0F96DC8A-FE74-4EBE-5814-B3051248C684}"/>
                      </a:ext>
                    </a:extLst>
                  </p:cNvPr>
                  <p:cNvSpPr txBox="1">
                    <a:spLocks noRot="1" noChangeAspect="1" noMove="1" noResize="1" noEditPoints="1" noAdjustHandles="1" noChangeArrowheads="1" noChangeShapeType="1" noTextEdit="1"/>
                  </p:cNvSpPr>
                  <p:nvPr/>
                </p:nvSpPr>
                <p:spPr>
                  <a:xfrm>
                    <a:off x="230607" y="3858511"/>
                    <a:ext cx="834972" cy="215444"/>
                  </a:xfrm>
                  <a:prstGeom prst="rect">
                    <a:avLst/>
                  </a:prstGeom>
                  <a:blipFill>
                    <a:blip r:embed="rId4"/>
                    <a:stretch>
                      <a:fillRect l="-5185" r="-7407" b="-3428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2345ADDB-05F6-56C0-7DB1-7B5CB2787503}"/>
                      </a:ext>
                    </a:extLst>
                  </p:cNvPr>
                  <p:cNvSpPr txBox="1"/>
                  <p:nvPr/>
                </p:nvSpPr>
                <p:spPr>
                  <a:xfrm>
                    <a:off x="230607" y="33212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28" name="CasellaDiTesto 27">
                    <a:extLst>
                      <a:ext uri="{FF2B5EF4-FFF2-40B4-BE49-F238E27FC236}">
                        <a16:creationId xmlns:a16="http://schemas.microsoft.com/office/drawing/2014/main" id="{2345ADDB-05F6-56C0-7DB1-7B5CB2787503}"/>
                      </a:ext>
                    </a:extLst>
                  </p:cNvPr>
                  <p:cNvSpPr txBox="1">
                    <a:spLocks noRot="1" noChangeAspect="1" noMove="1" noResize="1" noEditPoints="1" noAdjustHandles="1" noChangeArrowheads="1" noChangeShapeType="1" noTextEdit="1"/>
                  </p:cNvSpPr>
                  <p:nvPr/>
                </p:nvSpPr>
                <p:spPr>
                  <a:xfrm>
                    <a:off x="230607" y="3321278"/>
                    <a:ext cx="834972" cy="215444"/>
                  </a:xfrm>
                  <a:prstGeom prst="rect">
                    <a:avLst/>
                  </a:prstGeom>
                  <a:blipFill>
                    <a:blip r:embed="rId5"/>
                    <a:stretch>
                      <a:fillRect l="-5185" r="-7407" b="-352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FC2887C7-869B-ED42-CC54-9F5D3292308E}"/>
                      </a:ext>
                    </a:extLst>
                  </p:cNvPr>
                  <p:cNvSpPr txBox="1"/>
                  <p:nvPr/>
                </p:nvSpPr>
                <p:spPr>
                  <a:xfrm>
                    <a:off x="229785" y="2143650"/>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29" name="CasellaDiTesto 28">
                    <a:extLst>
                      <a:ext uri="{FF2B5EF4-FFF2-40B4-BE49-F238E27FC236}">
                        <a16:creationId xmlns:a16="http://schemas.microsoft.com/office/drawing/2014/main" id="{FC2887C7-869B-ED42-CC54-9F5D3292308E}"/>
                      </a:ext>
                    </a:extLst>
                  </p:cNvPr>
                  <p:cNvSpPr txBox="1">
                    <a:spLocks noRot="1" noChangeAspect="1" noMove="1" noResize="1" noEditPoints="1" noAdjustHandles="1" noChangeArrowheads="1" noChangeShapeType="1" noTextEdit="1"/>
                  </p:cNvSpPr>
                  <p:nvPr/>
                </p:nvSpPr>
                <p:spPr>
                  <a:xfrm>
                    <a:off x="229785" y="2143650"/>
                    <a:ext cx="834972" cy="215444"/>
                  </a:xfrm>
                  <a:prstGeom prst="rect">
                    <a:avLst/>
                  </a:prstGeom>
                  <a:blipFill>
                    <a:blip r:embed="rId6"/>
                    <a:stretch>
                      <a:fillRect l="-5185" r="-8148" b="-34286"/>
                    </a:stretch>
                  </a:blipFill>
                </p:spPr>
                <p:txBody>
                  <a:bodyPr/>
                  <a:lstStyle/>
                  <a:p>
                    <a:r>
                      <a:rPr lang="it-IT">
                        <a:noFill/>
                      </a:rPr>
                      <a:t> </a:t>
                    </a:r>
                  </a:p>
                </p:txBody>
              </p:sp>
            </mc:Fallback>
          </mc:AlternateContent>
        </p:grpSp>
        <p:grpSp>
          <p:nvGrpSpPr>
            <p:cNvPr id="33" name="Gruppo 32">
              <a:extLst>
                <a:ext uri="{FF2B5EF4-FFF2-40B4-BE49-F238E27FC236}">
                  <a16:creationId xmlns:a16="http://schemas.microsoft.com/office/drawing/2014/main" id="{D587C62E-9B6C-946E-AD8C-C1FEF9285193}"/>
                </a:ext>
              </a:extLst>
            </p:cNvPr>
            <p:cNvGrpSpPr/>
            <p:nvPr/>
          </p:nvGrpSpPr>
          <p:grpSpPr>
            <a:xfrm>
              <a:off x="2288523" y="1680966"/>
              <a:ext cx="1268360" cy="2923198"/>
              <a:chOff x="1295353" y="1690688"/>
              <a:chExt cx="1268360" cy="2923198"/>
            </a:xfrm>
          </p:grpSpPr>
          <p:cxnSp>
            <p:nvCxnSpPr>
              <p:cNvPr id="9" name="Connettore 2 8">
                <a:extLst>
                  <a:ext uri="{FF2B5EF4-FFF2-40B4-BE49-F238E27FC236}">
                    <a16:creationId xmlns:a16="http://schemas.microsoft.com/office/drawing/2014/main" id="{F1764FCB-D94A-B2A3-98C3-CB27826AEB52}"/>
                  </a:ext>
                </a:extLst>
              </p:cNvPr>
              <p:cNvCxnSpPr/>
              <p:nvPr/>
            </p:nvCxnSpPr>
            <p:spPr>
              <a:xfrm flipV="1">
                <a:off x="2203871" y="1819468"/>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C4EDDCBD-87BF-8968-87B6-BB34A6BDA16A}"/>
                  </a:ext>
                </a:extLst>
              </p:cNvPr>
              <p:cNvSpPr txBox="1"/>
              <p:nvPr/>
            </p:nvSpPr>
            <p:spPr>
              <a:xfrm>
                <a:off x="1876241"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4B278-063D-B9BF-98C5-FE417F7F2493}"/>
                      </a:ext>
                    </a:extLst>
                  </p:cNvPr>
                  <p:cNvSpPr txBox="1"/>
                  <p:nvPr/>
                </p:nvSpPr>
                <p:spPr>
                  <a:xfrm>
                    <a:off x="1844029" y="4336887"/>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it-IT" b="1" dirty="0"/>
                  </a:p>
                </p:txBody>
              </p:sp>
            </mc:Choice>
            <mc:Fallback xmlns="">
              <p:sp>
                <p:nvSpPr>
                  <p:cNvPr id="16" name="CasellaDiTesto 15">
                    <a:extLst>
                      <a:ext uri="{FF2B5EF4-FFF2-40B4-BE49-F238E27FC236}">
                        <a16:creationId xmlns:a16="http://schemas.microsoft.com/office/drawing/2014/main" id="{9854B278-063D-B9BF-98C5-FE417F7F2493}"/>
                      </a:ext>
                    </a:extLst>
                  </p:cNvPr>
                  <p:cNvSpPr txBox="1">
                    <a:spLocks noRot="1" noChangeAspect="1" noMove="1" noResize="1" noEditPoints="1" noAdjustHandles="1" noChangeArrowheads="1" noChangeShapeType="1" noTextEdit="1"/>
                  </p:cNvSpPr>
                  <p:nvPr/>
                </p:nvSpPr>
                <p:spPr>
                  <a:xfrm>
                    <a:off x="1844029" y="4336887"/>
                    <a:ext cx="719684" cy="276999"/>
                  </a:xfrm>
                  <a:prstGeom prst="rect">
                    <a:avLst/>
                  </a:prstGeom>
                  <a:blipFill>
                    <a:blip r:embed="rId7"/>
                    <a:stretch>
                      <a:fillRect l="-7692" r="-8547" b="-13636"/>
                    </a:stretch>
                  </a:blipFill>
                </p:spPr>
                <p:txBody>
                  <a:bodyPr/>
                  <a:lstStyle/>
                  <a:p>
                    <a:r>
                      <a:rPr lang="it-IT">
                        <a:noFill/>
                      </a:rPr>
                      <a:t> </a:t>
                    </a:r>
                  </a:p>
                </p:txBody>
              </p:sp>
            </mc:Fallback>
          </mc:AlternateContent>
          <p:sp>
            <p:nvSpPr>
              <p:cNvPr id="20" name="Ovale 19">
                <a:extLst>
                  <a:ext uri="{FF2B5EF4-FFF2-40B4-BE49-F238E27FC236}">
                    <a16:creationId xmlns:a16="http://schemas.microsoft.com/office/drawing/2014/main" id="{38641E9A-7381-8D10-1064-9F4A7FAABE40}"/>
                  </a:ext>
                </a:extLst>
              </p:cNvPr>
              <p:cNvSpPr/>
              <p:nvPr/>
            </p:nvSpPr>
            <p:spPr>
              <a:xfrm>
                <a:off x="2167871" y="3396833"/>
                <a:ext cx="72000" cy="72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Ovale 21">
                <a:extLst>
                  <a:ext uri="{FF2B5EF4-FFF2-40B4-BE49-F238E27FC236}">
                    <a16:creationId xmlns:a16="http://schemas.microsoft.com/office/drawing/2014/main" id="{9A18BDA9-F3CC-4B1D-253D-3CC8613F1AA9}"/>
                  </a:ext>
                </a:extLst>
              </p:cNvPr>
              <p:cNvSpPr/>
              <p:nvPr/>
            </p:nvSpPr>
            <p:spPr>
              <a:xfrm>
                <a:off x="2162135" y="2200409"/>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2F248B4C-FCC6-3D7C-8BF6-055C60F789B1}"/>
                      </a:ext>
                    </a:extLst>
                  </p:cNvPr>
                  <p:cNvSpPr txBox="1"/>
                  <p:nvPr/>
                </p:nvSpPr>
                <p:spPr>
                  <a:xfrm>
                    <a:off x="1307270" y="21146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26" name="CasellaDiTesto 25">
                    <a:extLst>
                      <a:ext uri="{FF2B5EF4-FFF2-40B4-BE49-F238E27FC236}">
                        <a16:creationId xmlns:a16="http://schemas.microsoft.com/office/drawing/2014/main" id="{2F248B4C-FCC6-3D7C-8BF6-055C60F789B1}"/>
                      </a:ext>
                    </a:extLst>
                  </p:cNvPr>
                  <p:cNvSpPr txBox="1">
                    <a:spLocks noRot="1" noChangeAspect="1" noMove="1" noResize="1" noEditPoints="1" noAdjustHandles="1" noChangeArrowheads="1" noChangeShapeType="1" noTextEdit="1"/>
                  </p:cNvSpPr>
                  <p:nvPr/>
                </p:nvSpPr>
                <p:spPr>
                  <a:xfrm>
                    <a:off x="1307270" y="2114678"/>
                    <a:ext cx="834972" cy="215444"/>
                  </a:xfrm>
                  <a:prstGeom prst="rect">
                    <a:avLst/>
                  </a:prstGeom>
                  <a:blipFill>
                    <a:blip r:embed="rId8"/>
                    <a:stretch>
                      <a:fillRect l="-5185" r="-7407" b="-352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A0CE0716-EFBA-6DD1-F683-21E23426E900}"/>
                      </a:ext>
                    </a:extLst>
                  </p:cNvPr>
                  <p:cNvSpPr txBox="1"/>
                  <p:nvPr/>
                </p:nvSpPr>
                <p:spPr>
                  <a:xfrm>
                    <a:off x="1295353" y="33212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30" name="CasellaDiTesto 29">
                    <a:extLst>
                      <a:ext uri="{FF2B5EF4-FFF2-40B4-BE49-F238E27FC236}">
                        <a16:creationId xmlns:a16="http://schemas.microsoft.com/office/drawing/2014/main" id="{A0CE0716-EFBA-6DD1-F683-21E23426E900}"/>
                      </a:ext>
                    </a:extLst>
                  </p:cNvPr>
                  <p:cNvSpPr txBox="1">
                    <a:spLocks noRot="1" noChangeAspect="1" noMove="1" noResize="1" noEditPoints="1" noAdjustHandles="1" noChangeArrowheads="1" noChangeShapeType="1" noTextEdit="1"/>
                  </p:cNvSpPr>
                  <p:nvPr/>
                </p:nvSpPr>
                <p:spPr>
                  <a:xfrm>
                    <a:off x="1295353" y="3321278"/>
                    <a:ext cx="834972" cy="215444"/>
                  </a:xfrm>
                  <a:prstGeom prst="rect">
                    <a:avLst/>
                  </a:prstGeom>
                  <a:blipFill>
                    <a:blip r:embed="rId5"/>
                    <a:stretch>
                      <a:fillRect l="-5185" r="-7407" b="-35294"/>
                    </a:stretch>
                  </a:blipFill>
                </p:spPr>
                <p:txBody>
                  <a:bodyPr/>
                  <a:lstStyle/>
                  <a:p>
                    <a:r>
                      <a:rPr lang="it-IT">
                        <a:noFill/>
                      </a:rPr>
                      <a:t> </a:t>
                    </a:r>
                  </a:p>
                </p:txBody>
              </p:sp>
            </mc:Fallback>
          </mc:AlternateContent>
        </p:grpSp>
        <p:grpSp>
          <p:nvGrpSpPr>
            <p:cNvPr id="32" name="Gruppo 31">
              <a:extLst>
                <a:ext uri="{FF2B5EF4-FFF2-40B4-BE49-F238E27FC236}">
                  <a16:creationId xmlns:a16="http://schemas.microsoft.com/office/drawing/2014/main" id="{8C2B232C-0FD5-0545-88F5-563F057AC260}"/>
                </a:ext>
              </a:extLst>
            </p:cNvPr>
            <p:cNvGrpSpPr/>
            <p:nvPr/>
          </p:nvGrpSpPr>
          <p:grpSpPr>
            <a:xfrm>
              <a:off x="3741207" y="1678529"/>
              <a:ext cx="1244972" cy="2923197"/>
              <a:chOff x="2372805" y="1690688"/>
              <a:chExt cx="1244972" cy="2923197"/>
            </a:xfrm>
          </p:grpSpPr>
          <p:cxnSp>
            <p:nvCxnSpPr>
              <p:cNvPr id="10" name="Connettore 2 9">
                <a:extLst>
                  <a:ext uri="{FF2B5EF4-FFF2-40B4-BE49-F238E27FC236}">
                    <a16:creationId xmlns:a16="http://schemas.microsoft.com/office/drawing/2014/main" id="{CCC4978B-F383-F29D-7161-8552A7F1990F}"/>
                  </a:ext>
                </a:extLst>
              </p:cNvPr>
              <p:cNvCxnSpPr/>
              <p:nvPr/>
            </p:nvCxnSpPr>
            <p:spPr>
              <a:xfrm flipV="1">
                <a:off x="3257935" y="1819467"/>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53A802A-15BD-1643-3502-18543A274EAA}"/>
                  </a:ext>
                </a:extLst>
              </p:cNvPr>
              <p:cNvSpPr txBox="1"/>
              <p:nvPr/>
            </p:nvSpPr>
            <p:spPr>
              <a:xfrm>
                <a:off x="2961497"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61B5D01E-99B4-C73B-CF01-19F20F21E1F8}"/>
                      </a:ext>
                    </a:extLst>
                  </p:cNvPr>
                  <p:cNvSpPr txBox="1"/>
                  <p:nvPr/>
                </p:nvSpPr>
                <p:spPr>
                  <a:xfrm>
                    <a:off x="2898093" y="4336886"/>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it-IT" b="1" dirty="0"/>
                  </a:p>
                </p:txBody>
              </p:sp>
            </mc:Choice>
            <mc:Fallback xmlns="">
              <p:sp>
                <p:nvSpPr>
                  <p:cNvPr id="15" name="CasellaDiTesto 14">
                    <a:extLst>
                      <a:ext uri="{FF2B5EF4-FFF2-40B4-BE49-F238E27FC236}">
                        <a16:creationId xmlns:a16="http://schemas.microsoft.com/office/drawing/2014/main" id="{61B5D01E-99B4-C73B-CF01-19F20F21E1F8}"/>
                      </a:ext>
                    </a:extLst>
                  </p:cNvPr>
                  <p:cNvSpPr txBox="1">
                    <a:spLocks noRot="1" noChangeAspect="1" noMove="1" noResize="1" noEditPoints="1" noAdjustHandles="1" noChangeArrowheads="1" noChangeShapeType="1" noTextEdit="1"/>
                  </p:cNvSpPr>
                  <p:nvPr/>
                </p:nvSpPr>
                <p:spPr>
                  <a:xfrm>
                    <a:off x="2898093" y="4336886"/>
                    <a:ext cx="719684" cy="276999"/>
                  </a:xfrm>
                  <a:prstGeom prst="rect">
                    <a:avLst/>
                  </a:prstGeom>
                  <a:blipFill>
                    <a:blip r:embed="rId9"/>
                    <a:stretch>
                      <a:fillRect l="-7692" r="-8547" b="-11111"/>
                    </a:stretch>
                  </a:blipFill>
                </p:spPr>
                <p:txBody>
                  <a:bodyPr/>
                  <a:lstStyle/>
                  <a:p>
                    <a:r>
                      <a:rPr lang="it-IT">
                        <a:noFill/>
                      </a:rPr>
                      <a:t> </a:t>
                    </a:r>
                  </a:p>
                </p:txBody>
              </p:sp>
            </mc:Fallback>
          </mc:AlternateContent>
          <p:sp>
            <p:nvSpPr>
              <p:cNvPr id="23" name="Ovale 22">
                <a:extLst>
                  <a:ext uri="{FF2B5EF4-FFF2-40B4-BE49-F238E27FC236}">
                    <a16:creationId xmlns:a16="http://schemas.microsoft.com/office/drawing/2014/main" id="{B9875ED7-2AD5-5316-B2EC-4806ACCE5629}"/>
                  </a:ext>
                </a:extLst>
              </p:cNvPr>
              <p:cNvSpPr/>
              <p:nvPr/>
            </p:nvSpPr>
            <p:spPr>
              <a:xfrm>
                <a:off x="3227670" y="2200409"/>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375F7BBB-4AAC-AC64-A2F1-83A5B3BAEAAB}"/>
                      </a:ext>
                    </a:extLst>
                  </p:cNvPr>
                  <p:cNvSpPr txBox="1"/>
                  <p:nvPr/>
                </p:nvSpPr>
                <p:spPr>
                  <a:xfrm>
                    <a:off x="2372805" y="2143650"/>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31" name="CasellaDiTesto 30">
                    <a:extLst>
                      <a:ext uri="{FF2B5EF4-FFF2-40B4-BE49-F238E27FC236}">
                        <a16:creationId xmlns:a16="http://schemas.microsoft.com/office/drawing/2014/main" id="{375F7BBB-4AAC-AC64-A2F1-83A5B3BAEAAB}"/>
                      </a:ext>
                    </a:extLst>
                  </p:cNvPr>
                  <p:cNvSpPr txBox="1">
                    <a:spLocks noRot="1" noChangeAspect="1" noMove="1" noResize="1" noEditPoints="1" noAdjustHandles="1" noChangeArrowheads="1" noChangeShapeType="1" noTextEdit="1"/>
                  </p:cNvSpPr>
                  <p:nvPr/>
                </p:nvSpPr>
                <p:spPr>
                  <a:xfrm>
                    <a:off x="2372805" y="2143650"/>
                    <a:ext cx="834972" cy="215444"/>
                  </a:xfrm>
                  <a:prstGeom prst="rect">
                    <a:avLst/>
                  </a:prstGeom>
                  <a:blipFill>
                    <a:blip r:embed="rId10"/>
                    <a:stretch>
                      <a:fillRect l="-5185" r="-8148" b="-31429"/>
                    </a:stretch>
                  </a:blipFill>
                </p:spPr>
                <p:txBody>
                  <a:bodyPr/>
                  <a:lstStyle/>
                  <a:p>
                    <a:r>
                      <a:rPr lang="it-IT">
                        <a:noFill/>
                      </a:rPr>
                      <a:t> </a:t>
                    </a:r>
                  </a:p>
                </p:txBody>
              </p:sp>
            </mc:Fallback>
          </mc:AlternateContent>
        </p:grpSp>
      </p:gr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A12243F-C8F5-5AED-A8BC-D8A602BE42F0}"/>
                  </a:ext>
                </a:extLst>
              </p:cNvPr>
              <p:cNvSpPr txBox="1"/>
              <p:nvPr/>
            </p:nvSpPr>
            <p:spPr>
              <a:xfrm>
                <a:off x="1204735" y="2002963"/>
                <a:ext cx="4000967" cy="1038811"/>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b="0" i="1" smtClean="0">
                              <a:latin typeface="Cambria Math" panose="02040503050406030204" pitchFamily="18" charset="0"/>
                            </a:rPr>
                          </m:ctrlPr>
                        </m:dPr>
                        <m:e>
                          <m:r>
                            <a:rPr lang="en-GB" sz="2400" b="0" i="1" smtClean="0">
                              <a:latin typeface="Cambria Math" panose="02040503050406030204" pitchFamily="18" charset="0"/>
                            </a:rPr>
                            <m:t>𝐻</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𝑧</m:t>
                              </m:r>
                            </m:sub>
                          </m:sSub>
                        </m:e>
                      </m:d>
                      <m:r>
                        <a:rPr lang="en-GB" sz="2400" b="0" i="1" smtClean="0">
                          <a:latin typeface="Cambria Math" panose="02040503050406030204" pitchFamily="18" charset="0"/>
                        </a:rPr>
                        <m:t>=0   </m:t>
                      </m:r>
                      <m:r>
                        <a:rPr lang="en-GB" sz="2400" b="0" i="1" smtClean="0">
                          <a:latin typeface="Cambria Math" panose="02040503050406030204" pitchFamily="18" charset="0"/>
                        </a:rPr>
                        <m:t>𝑤𝑖𝑡h</m:t>
                      </m:r>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𝐿</m:t>
                          </m:r>
                          <m:r>
                            <a:rPr lang="en-GB" sz="2400" b="0" i="1" smtClean="0">
                              <a:latin typeface="Cambria Math" panose="02040503050406030204" pitchFamily="18" charset="0"/>
                            </a:rPr>
                            <m:t>−1</m:t>
                          </m:r>
                        </m:sup>
                        <m:e>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𝑆</m:t>
                              </m:r>
                            </m:e>
                            <m:sub>
                              <m:r>
                                <a:rPr lang="en-GB" sz="2400" b="0" i="1" smtClean="0">
                                  <a:latin typeface="Cambria Math" panose="02040503050406030204" pitchFamily="18" charset="0"/>
                                </a:rPr>
                                <m:t>𝑖</m:t>
                              </m:r>
                            </m:sub>
                            <m:sup>
                              <m:r>
                                <a:rPr lang="en-GB" sz="2400" b="0" i="1" smtClean="0">
                                  <a:latin typeface="Cambria Math" panose="02040503050406030204" pitchFamily="18" charset="0"/>
                                </a:rPr>
                                <m:t>𝑧</m:t>
                              </m:r>
                            </m:sup>
                          </m:sSubSup>
                        </m:e>
                      </m:nary>
                    </m:oMath>
                  </m:oMathPara>
                </a14:m>
                <a:endParaRPr lang="it-IT" sz="2400" dirty="0"/>
              </a:p>
            </p:txBody>
          </p:sp>
        </mc:Choice>
        <mc:Fallback xmlns="">
          <p:sp>
            <p:nvSpPr>
              <p:cNvPr id="7" name="CasellaDiTesto 6">
                <a:extLst>
                  <a:ext uri="{FF2B5EF4-FFF2-40B4-BE49-F238E27FC236}">
                    <a16:creationId xmlns:a16="http://schemas.microsoft.com/office/drawing/2014/main" id="{9A12243F-C8F5-5AED-A8BC-D8A602BE42F0}"/>
                  </a:ext>
                </a:extLst>
              </p:cNvPr>
              <p:cNvSpPr txBox="1">
                <a:spLocks noRot="1" noChangeAspect="1" noMove="1" noResize="1" noEditPoints="1" noAdjustHandles="1" noChangeArrowheads="1" noChangeShapeType="1" noTextEdit="1"/>
              </p:cNvSpPr>
              <p:nvPr/>
            </p:nvSpPr>
            <p:spPr>
              <a:xfrm>
                <a:off x="1204735" y="2002963"/>
                <a:ext cx="4000967" cy="1038811"/>
              </a:xfrm>
              <a:prstGeom prst="rect">
                <a:avLst/>
              </a:prstGeom>
              <a:blipFill>
                <a:blip r:embed="rId11"/>
                <a:stretch>
                  <a:fillRect/>
                </a:stretch>
              </a:blipFill>
              <a:ln w="28575">
                <a:solidFill>
                  <a:srgbClr val="0070C0"/>
                </a:solidFill>
              </a:ln>
            </p:spPr>
            <p:txBody>
              <a:bodyPr/>
              <a:lstStyle/>
              <a:p>
                <a:r>
                  <a:rPr lang="it-IT">
                    <a:noFill/>
                  </a:rPr>
                  <a:t> </a:t>
                </a:r>
              </a:p>
            </p:txBody>
          </p:sp>
        </mc:Fallback>
      </mc:AlternateContent>
      <p:grpSp>
        <p:nvGrpSpPr>
          <p:cNvPr id="49" name="Gruppo 48">
            <a:extLst>
              <a:ext uri="{FF2B5EF4-FFF2-40B4-BE49-F238E27FC236}">
                <a16:creationId xmlns:a16="http://schemas.microsoft.com/office/drawing/2014/main" id="{0BBCB4BD-39AC-61D4-5843-37D8BAC7FDF2}"/>
              </a:ext>
            </a:extLst>
          </p:cNvPr>
          <p:cNvGrpSpPr/>
          <p:nvPr/>
        </p:nvGrpSpPr>
        <p:grpSpPr>
          <a:xfrm>
            <a:off x="914193" y="3557254"/>
            <a:ext cx="4735130" cy="2520000"/>
            <a:chOff x="577612" y="3541221"/>
            <a:chExt cx="4735130" cy="2520000"/>
          </a:xfrm>
        </p:grpSpPr>
        <p:grpSp>
          <p:nvGrpSpPr>
            <p:cNvPr id="48" name="Gruppo 47">
              <a:extLst>
                <a:ext uri="{FF2B5EF4-FFF2-40B4-BE49-F238E27FC236}">
                  <a16:creationId xmlns:a16="http://schemas.microsoft.com/office/drawing/2014/main" id="{58ECF714-F496-DD4F-2B1A-E4ECA06EABCC}"/>
                </a:ext>
              </a:extLst>
            </p:cNvPr>
            <p:cNvGrpSpPr/>
            <p:nvPr/>
          </p:nvGrpSpPr>
          <p:grpSpPr>
            <a:xfrm>
              <a:off x="577612" y="3541221"/>
              <a:ext cx="4735130" cy="2520000"/>
              <a:chOff x="539573" y="3541221"/>
              <a:chExt cx="5169024" cy="2927350"/>
            </a:xfrm>
          </p:grpSpPr>
          <p:grpSp>
            <p:nvGrpSpPr>
              <p:cNvPr id="46" name="Gruppo 45">
                <a:extLst>
                  <a:ext uri="{FF2B5EF4-FFF2-40B4-BE49-F238E27FC236}">
                    <a16:creationId xmlns:a16="http://schemas.microsoft.com/office/drawing/2014/main" id="{3DE80FE3-F10E-B037-5E16-D23BDB91F584}"/>
                  </a:ext>
                </a:extLst>
              </p:cNvPr>
              <p:cNvGrpSpPr/>
              <p:nvPr/>
            </p:nvGrpSpPr>
            <p:grpSpPr>
              <a:xfrm>
                <a:off x="1992751" y="3541221"/>
                <a:ext cx="3715846" cy="2927350"/>
                <a:chOff x="914406" y="3429001"/>
                <a:chExt cx="3715846" cy="2927350"/>
              </a:xfrm>
            </p:grpSpPr>
            <p:sp>
              <p:nvSpPr>
                <p:cNvPr id="14" name="Doppia parentesi quadra 13">
                  <a:extLst>
                    <a:ext uri="{FF2B5EF4-FFF2-40B4-BE49-F238E27FC236}">
                      <a16:creationId xmlns:a16="http://schemas.microsoft.com/office/drawing/2014/main" id="{E65F1B3E-AA11-5537-03C5-0F0C4F77DB34}"/>
                    </a:ext>
                  </a:extLst>
                </p:cNvPr>
                <p:cNvSpPr/>
                <p:nvPr/>
              </p:nvSpPr>
              <p:spPr>
                <a:xfrm>
                  <a:off x="914406" y="3429001"/>
                  <a:ext cx="3715846" cy="2927350"/>
                </a:xfrm>
                <a:prstGeom prst="bracketPair">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43" name="Gruppo 42">
                  <a:extLst>
                    <a:ext uri="{FF2B5EF4-FFF2-40B4-BE49-F238E27FC236}">
                      <a16:creationId xmlns:a16="http://schemas.microsoft.com/office/drawing/2014/main" id="{766BB652-7005-DBBB-EDB3-DDAC029510E4}"/>
                    </a:ext>
                  </a:extLst>
                </p:cNvPr>
                <p:cNvGrpSpPr/>
                <p:nvPr/>
              </p:nvGrpSpPr>
              <p:grpSpPr>
                <a:xfrm>
                  <a:off x="2322329" y="4446965"/>
                  <a:ext cx="900000" cy="900000"/>
                  <a:chOff x="2483149" y="4549269"/>
                  <a:chExt cx="900000" cy="900000"/>
                </a:xfrm>
              </p:grpSpPr>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0DA1AB9F-A804-3DD5-58F7-8713172A7D49}"/>
                          </a:ext>
                        </a:extLst>
                      </p:cNvPr>
                      <p:cNvSpPr txBox="1"/>
                      <p:nvPr/>
                    </p:nvSpPr>
                    <p:spPr>
                      <a:xfrm>
                        <a:off x="2555795" y="4821530"/>
                        <a:ext cx="774315" cy="307777"/>
                      </a:xfrm>
                      <a:prstGeom prst="rect">
                        <a:avLst/>
                      </a:prstGeom>
                      <a:noFill/>
                      <a:ln w="12700">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it-IT" sz="2000" i="1" smtClean="0">
                                      <a:latin typeface="Cambria Math" panose="02040503050406030204" pitchFamily="18" charset="0"/>
                                    </a:rPr>
                                  </m:ctrlPr>
                                </m:sSubPr>
                                <m:e>
                                  <m:r>
                                    <a:rPr lang="en-GB" sz="2000" b="0" i="1" smtClean="0">
                                      <a:latin typeface="Cambria Math" panose="02040503050406030204" pitchFamily="18" charset="0"/>
                                    </a:rPr>
                                    <m:t>𝑆</m:t>
                                  </m:r>
                                </m:e>
                                <m:sub>
                                  <m:r>
                                    <a:rPr lang="en-GB" sz="2000" b="0" i="1" smtClean="0">
                                      <a:latin typeface="Cambria Math" panose="02040503050406030204" pitchFamily="18" charset="0"/>
                                    </a:rPr>
                                    <m:t>𝑧</m:t>
                                  </m:r>
                                </m:sub>
                              </m:sSub>
                              <m:r>
                                <a:rPr lang="en-GB" sz="2000" b="0" i="1" smtClean="0">
                                  <a:latin typeface="Cambria Math" panose="02040503050406030204" pitchFamily="18" charset="0"/>
                                </a:rPr>
                                <m:t>=0</m:t>
                              </m:r>
                            </m:oMath>
                          </m:oMathPara>
                        </a14:m>
                        <a:endParaRPr lang="it-IT" sz="2000" dirty="0"/>
                      </a:p>
                    </p:txBody>
                  </p:sp>
                </mc:Choice>
                <mc:Fallback xmlns="">
                  <p:sp>
                    <p:nvSpPr>
                      <p:cNvPr id="36" name="CasellaDiTesto 35">
                        <a:extLst>
                          <a:ext uri="{FF2B5EF4-FFF2-40B4-BE49-F238E27FC236}">
                            <a16:creationId xmlns:a16="http://schemas.microsoft.com/office/drawing/2014/main" id="{0DA1AB9F-A804-3DD5-58F7-8713172A7D49}"/>
                          </a:ext>
                        </a:extLst>
                      </p:cNvPr>
                      <p:cNvSpPr txBox="1">
                        <a:spLocks noRot="1" noChangeAspect="1" noMove="1" noResize="1" noEditPoints="1" noAdjustHandles="1" noChangeArrowheads="1" noChangeShapeType="1" noTextEdit="1"/>
                      </p:cNvSpPr>
                      <p:nvPr/>
                    </p:nvSpPr>
                    <p:spPr>
                      <a:xfrm>
                        <a:off x="2555795" y="4821530"/>
                        <a:ext cx="774315" cy="307777"/>
                      </a:xfrm>
                      <a:prstGeom prst="rect">
                        <a:avLst/>
                      </a:prstGeom>
                      <a:blipFill>
                        <a:blip r:embed="rId12"/>
                        <a:stretch>
                          <a:fillRect l="-7874" r="-6299" b="-12000"/>
                        </a:stretch>
                      </a:blipFill>
                      <a:ln w="12700">
                        <a:noFill/>
                      </a:ln>
                    </p:spPr>
                    <p:txBody>
                      <a:bodyPr/>
                      <a:lstStyle/>
                      <a:p>
                        <a:r>
                          <a:rPr lang="it-IT">
                            <a:noFill/>
                          </a:rPr>
                          <a:t> </a:t>
                        </a:r>
                      </a:p>
                    </p:txBody>
                  </p:sp>
                </mc:Fallback>
              </mc:AlternateContent>
              <p:sp>
                <p:nvSpPr>
                  <p:cNvPr id="38" name="Rettangolo 37">
                    <a:extLst>
                      <a:ext uri="{FF2B5EF4-FFF2-40B4-BE49-F238E27FC236}">
                        <a16:creationId xmlns:a16="http://schemas.microsoft.com/office/drawing/2014/main" id="{D5AA77D3-7938-2E3C-3F54-79586FF66079}"/>
                      </a:ext>
                    </a:extLst>
                  </p:cNvPr>
                  <p:cNvSpPr/>
                  <p:nvPr/>
                </p:nvSpPr>
                <p:spPr>
                  <a:xfrm>
                    <a:off x="2483149" y="4549269"/>
                    <a:ext cx="900000" cy="90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grpSp>
              <p:nvGrpSpPr>
                <p:cNvPr id="41" name="Gruppo 40">
                  <a:extLst>
                    <a:ext uri="{FF2B5EF4-FFF2-40B4-BE49-F238E27FC236}">
                      <a16:creationId xmlns:a16="http://schemas.microsoft.com/office/drawing/2014/main" id="{744A446A-7DE5-421A-FC2F-5E8A0783B970}"/>
                    </a:ext>
                  </a:extLst>
                </p:cNvPr>
                <p:cNvGrpSpPr/>
                <p:nvPr/>
              </p:nvGrpSpPr>
              <p:grpSpPr>
                <a:xfrm>
                  <a:off x="1146098" y="3540112"/>
                  <a:ext cx="756000" cy="756000"/>
                  <a:chOff x="1452569" y="3654965"/>
                  <a:chExt cx="792000" cy="792000"/>
                </a:xfrm>
              </p:grpSpPr>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ACF68A22-FED0-50D6-9959-DDAA4E217DE2}"/>
                          </a:ext>
                        </a:extLst>
                      </p:cNvPr>
                      <p:cNvSpPr txBox="1"/>
                      <p:nvPr/>
                    </p:nvSpPr>
                    <p:spPr>
                      <a:xfrm>
                        <a:off x="1496544" y="3916758"/>
                        <a:ext cx="748025" cy="324000"/>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𝑆</m:t>
                                  </m:r>
                                </m:e>
                                <m:sub>
                                  <m:r>
                                    <a:rPr lang="en-GB" b="0" i="1" smtClean="0">
                                      <a:latin typeface="Cambria Math" panose="02040503050406030204" pitchFamily="18" charset="0"/>
                                    </a:rPr>
                                    <m:t>𝑧</m:t>
                                  </m:r>
                                </m:sub>
                                <m:sup>
                                  <m:r>
                                    <a:rPr lang="en-GB" b="0" i="1" smtClean="0">
                                      <a:latin typeface="Cambria Math" panose="02040503050406030204" pitchFamily="18" charset="0"/>
                                    </a:rPr>
                                    <m:t>𝑀𝐴𝑋</m:t>
                                  </m:r>
                                </m:sup>
                              </m:sSubSup>
                            </m:oMath>
                          </m:oMathPara>
                        </a14:m>
                        <a:endParaRPr lang="it-IT" dirty="0"/>
                      </a:p>
                    </p:txBody>
                  </p:sp>
                </mc:Choice>
                <mc:Fallback xmlns="">
                  <p:sp>
                    <p:nvSpPr>
                      <p:cNvPr id="25" name="CasellaDiTesto 24">
                        <a:extLst>
                          <a:ext uri="{FF2B5EF4-FFF2-40B4-BE49-F238E27FC236}">
                            <a16:creationId xmlns:a16="http://schemas.microsoft.com/office/drawing/2014/main" id="{ACF68A22-FED0-50D6-9959-DDAA4E217DE2}"/>
                          </a:ext>
                        </a:extLst>
                      </p:cNvPr>
                      <p:cNvSpPr txBox="1">
                        <a:spLocks noRot="1" noChangeAspect="1" noMove="1" noResize="1" noEditPoints="1" noAdjustHandles="1" noChangeArrowheads="1" noChangeShapeType="1" noTextEdit="1"/>
                      </p:cNvSpPr>
                      <p:nvPr/>
                    </p:nvSpPr>
                    <p:spPr>
                      <a:xfrm>
                        <a:off x="1496544" y="3916758"/>
                        <a:ext cx="748025" cy="324000"/>
                      </a:xfrm>
                      <a:prstGeom prst="rect">
                        <a:avLst/>
                      </a:prstGeom>
                      <a:blipFill>
                        <a:blip r:embed="rId13"/>
                        <a:stretch>
                          <a:fillRect l="-4274" r="-4274"/>
                        </a:stretch>
                      </a:blipFill>
                      <a:ln w="12700">
                        <a:noFill/>
                      </a:ln>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BD8A53EB-E028-EDEC-D075-69720CCD6700}"/>
                      </a:ext>
                    </a:extLst>
                  </p:cNvPr>
                  <p:cNvSpPr/>
                  <p:nvPr/>
                </p:nvSpPr>
                <p:spPr>
                  <a:xfrm>
                    <a:off x="1452569" y="3654965"/>
                    <a:ext cx="792000" cy="79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5009E787-8911-6727-2CDF-499F92101AF2}"/>
                    </a:ext>
                  </a:extLst>
                </p:cNvPr>
                <p:cNvGrpSpPr/>
                <p:nvPr/>
              </p:nvGrpSpPr>
              <p:grpSpPr>
                <a:xfrm>
                  <a:off x="3651506" y="5482871"/>
                  <a:ext cx="756000" cy="756000"/>
                  <a:chOff x="3651506" y="5482871"/>
                  <a:chExt cx="756000" cy="756000"/>
                </a:xfrm>
              </p:grpSpPr>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2E2F9627-CFAD-2881-D997-2FD4FD8988FD}"/>
                          </a:ext>
                        </a:extLst>
                      </p:cNvPr>
                      <p:cNvSpPr txBox="1"/>
                      <p:nvPr/>
                    </p:nvSpPr>
                    <p:spPr>
                      <a:xfrm>
                        <a:off x="3742055" y="5722018"/>
                        <a:ext cx="574901" cy="277705"/>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𝑆</m:t>
                                  </m:r>
                                </m:e>
                                <m:sub>
                                  <m:r>
                                    <a:rPr lang="en-GB" b="0" i="1" smtClean="0">
                                      <a:latin typeface="Cambria Math" panose="02040503050406030204" pitchFamily="18" charset="0"/>
                                    </a:rPr>
                                    <m:t>𝑧</m:t>
                                  </m:r>
                                </m:sub>
                                <m:sup>
                                  <m:r>
                                    <a:rPr lang="en-GB" b="0" i="1" smtClean="0">
                                      <a:latin typeface="Cambria Math" panose="02040503050406030204" pitchFamily="18" charset="0"/>
                                    </a:rPr>
                                    <m:t>𝑀𝐴𝑋</m:t>
                                  </m:r>
                                </m:sup>
                              </m:sSubSup>
                            </m:oMath>
                          </m:oMathPara>
                        </a14:m>
                        <a:endParaRPr lang="it-IT" dirty="0"/>
                      </a:p>
                    </p:txBody>
                  </p:sp>
                </mc:Choice>
                <mc:Fallback xmlns="">
                  <p:sp>
                    <p:nvSpPr>
                      <p:cNvPr id="37" name="CasellaDiTesto 36">
                        <a:extLst>
                          <a:ext uri="{FF2B5EF4-FFF2-40B4-BE49-F238E27FC236}">
                            <a16:creationId xmlns:a16="http://schemas.microsoft.com/office/drawing/2014/main" id="{2E2F9627-CFAD-2881-D997-2FD4FD8988FD}"/>
                          </a:ext>
                        </a:extLst>
                      </p:cNvPr>
                      <p:cNvSpPr txBox="1">
                        <a:spLocks noRot="1" noChangeAspect="1" noMove="1" noResize="1" noEditPoints="1" noAdjustHandles="1" noChangeArrowheads="1" noChangeShapeType="1" noTextEdit="1"/>
                      </p:cNvSpPr>
                      <p:nvPr/>
                    </p:nvSpPr>
                    <p:spPr>
                      <a:xfrm>
                        <a:off x="3742055" y="5722018"/>
                        <a:ext cx="574901" cy="277705"/>
                      </a:xfrm>
                      <a:prstGeom prst="rect">
                        <a:avLst/>
                      </a:prstGeom>
                      <a:blipFill>
                        <a:blip r:embed="rId14"/>
                        <a:stretch>
                          <a:fillRect l="-9574" r="-3191" b="-10870"/>
                        </a:stretch>
                      </a:blipFill>
                      <a:ln w="12700">
                        <a:noFill/>
                      </a:ln>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AAA6352-AB8E-7584-0FCA-F23E669FA47C}"/>
                      </a:ext>
                    </a:extLst>
                  </p:cNvPr>
                  <p:cNvSpPr/>
                  <p:nvPr/>
                </p:nvSpPr>
                <p:spPr>
                  <a:xfrm>
                    <a:off x="3651506" y="5482871"/>
                    <a:ext cx="756000" cy="75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4" name="CasellaDiTesto 43">
                  <a:extLst>
                    <a:ext uri="{FF2B5EF4-FFF2-40B4-BE49-F238E27FC236}">
                      <a16:creationId xmlns:a16="http://schemas.microsoft.com/office/drawing/2014/main" id="{7FA9943E-92F9-9100-3616-4EBAAC1E878E}"/>
                    </a:ext>
                  </a:extLst>
                </p:cNvPr>
                <p:cNvSpPr txBox="1"/>
                <p:nvPr/>
              </p:nvSpPr>
              <p:spPr>
                <a:xfrm rot="2529733">
                  <a:off x="1924036" y="3995228"/>
                  <a:ext cx="618931" cy="707886"/>
                </a:xfrm>
                <a:prstGeom prst="rect">
                  <a:avLst/>
                </a:prstGeom>
                <a:noFill/>
              </p:spPr>
              <p:txBody>
                <a:bodyPr wrap="square" rtlCol="0">
                  <a:spAutoFit/>
                </a:bodyPr>
                <a:lstStyle/>
                <a:p>
                  <a:r>
                    <a:rPr lang="it-IT" sz="4000" dirty="0"/>
                    <a:t>…</a:t>
                  </a:r>
                </a:p>
              </p:txBody>
            </p:sp>
            <p:sp>
              <p:nvSpPr>
                <p:cNvPr id="45" name="CasellaDiTesto 44">
                  <a:extLst>
                    <a:ext uri="{FF2B5EF4-FFF2-40B4-BE49-F238E27FC236}">
                      <a16:creationId xmlns:a16="http://schemas.microsoft.com/office/drawing/2014/main" id="{25066B33-B055-4519-3A69-AF0F9A5E7B74}"/>
                    </a:ext>
                  </a:extLst>
                </p:cNvPr>
                <p:cNvSpPr txBox="1"/>
                <p:nvPr/>
              </p:nvSpPr>
              <p:spPr>
                <a:xfrm rot="2529733">
                  <a:off x="3238333" y="5031618"/>
                  <a:ext cx="618931" cy="707886"/>
                </a:xfrm>
                <a:prstGeom prst="rect">
                  <a:avLst/>
                </a:prstGeom>
                <a:noFill/>
              </p:spPr>
              <p:txBody>
                <a:bodyPr wrap="square" rtlCol="0">
                  <a:spAutoFit/>
                </a:bodyPr>
                <a:lstStyle/>
                <a:p>
                  <a:r>
                    <a:rPr lang="it-IT" sz="4000" dirty="0"/>
                    <a:t>…</a:t>
                  </a:r>
                </a:p>
              </p:txBody>
            </p:sp>
          </p:grpSp>
          <mc:AlternateContent xmlns:mc="http://schemas.openxmlformats.org/markup-compatibility/2006" xmlns:a14="http://schemas.microsoft.com/office/drawing/2010/main">
            <mc:Choice Requires="a14">
              <p:sp>
                <p:nvSpPr>
                  <p:cNvPr id="47" name="CasellaDiTesto 46">
                    <a:extLst>
                      <a:ext uri="{FF2B5EF4-FFF2-40B4-BE49-F238E27FC236}">
                        <a16:creationId xmlns:a16="http://schemas.microsoft.com/office/drawing/2014/main" id="{1358C508-5029-743F-4554-9C22D1DB6F92}"/>
                      </a:ext>
                    </a:extLst>
                  </p:cNvPr>
                  <p:cNvSpPr txBox="1"/>
                  <p:nvPr/>
                </p:nvSpPr>
                <p:spPr>
                  <a:xfrm>
                    <a:off x="539573" y="4622277"/>
                    <a:ext cx="1453179" cy="643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𝐻</m:t>
                          </m:r>
                          <m:r>
                            <a:rPr lang="en-GB" sz="3600" b="0" i="1" smtClean="0">
                              <a:latin typeface="Cambria Math" panose="02040503050406030204" pitchFamily="18" charset="0"/>
                            </a:rPr>
                            <m:t>    =</m:t>
                          </m:r>
                        </m:oMath>
                      </m:oMathPara>
                    </a14:m>
                    <a:endParaRPr lang="it-IT" sz="3600" dirty="0"/>
                  </a:p>
                </p:txBody>
              </p:sp>
            </mc:Choice>
            <mc:Fallback xmlns="">
              <p:sp>
                <p:nvSpPr>
                  <p:cNvPr id="47" name="CasellaDiTesto 46">
                    <a:extLst>
                      <a:ext uri="{FF2B5EF4-FFF2-40B4-BE49-F238E27FC236}">
                        <a16:creationId xmlns:a16="http://schemas.microsoft.com/office/drawing/2014/main" id="{1358C508-5029-743F-4554-9C22D1DB6F92}"/>
                      </a:ext>
                    </a:extLst>
                  </p:cNvPr>
                  <p:cNvSpPr txBox="1">
                    <a:spLocks noRot="1" noChangeAspect="1" noMove="1" noResize="1" noEditPoints="1" noAdjustHandles="1" noChangeArrowheads="1" noChangeShapeType="1" noTextEdit="1"/>
                  </p:cNvSpPr>
                  <p:nvPr/>
                </p:nvSpPr>
                <p:spPr>
                  <a:xfrm>
                    <a:off x="539573" y="4622277"/>
                    <a:ext cx="1453179" cy="643550"/>
                  </a:xfrm>
                  <a:prstGeom prst="rect">
                    <a:avLst/>
                  </a:prstGeom>
                  <a:blipFill>
                    <a:blip r:embed="rId15"/>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7B108D3F-7378-9C6B-2A87-F85C5E3E9B82}"/>
                    </a:ext>
                  </a:extLst>
                </p:cNvPr>
                <p:cNvSpPr txBox="1"/>
                <p:nvPr/>
              </p:nvSpPr>
              <p:spPr>
                <a:xfrm>
                  <a:off x="855725" y="4295172"/>
                  <a:ext cx="9289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r>
                          <a:rPr lang="it-IT" i="1" smtClean="0">
                            <a:latin typeface="Cambria Math" panose="02040503050406030204" pitchFamily="18" charset="0"/>
                            <a:ea typeface="Cambria Math" panose="02040503050406030204" pitchFamily="18" charset="0"/>
                          </a:rPr>
                          <m:t>×</m:t>
                        </m:r>
                        <m:sSup>
                          <m:sSupPr>
                            <m:ctrlPr>
                              <a:rPr lang="it-IT"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2</m:t>
                            </m:r>
                          </m:e>
                          <m:sup>
                            <m:r>
                              <a:rPr lang="en-GB" b="0" i="1" smtClean="0">
                                <a:latin typeface="Cambria Math" panose="02040503050406030204" pitchFamily="18" charset="0"/>
                                <a:ea typeface="Cambria Math" panose="02040503050406030204" pitchFamily="18" charset="0"/>
                              </a:rPr>
                              <m:t>𝐿</m:t>
                            </m:r>
                          </m:sup>
                        </m:sSup>
                        <m:r>
                          <a:rPr lang="en-GB"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24" name="CasellaDiTesto 23">
                  <a:extLst>
                    <a:ext uri="{FF2B5EF4-FFF2-40B4-BE49-F238E27FC236}">
                      <a16:creationId xmlns:a16="http://schemas.microsoft.com/office/drawing/2014/main" id="{7B108D3F-7378-9C6B-2A87-F85C5E3E9B82}"/>
                    </a:ext>
                  </a:extLst>
                </p:cNvPr>
                <p:cNvSpPr txBox="1">
                  <a:spLocks noRot="1" noChangeAspect="1" noMove="1" noResize="1" noEditPoints="1" noAdjustHandles="1" noChangeArrowheads="1" noChangeShapeType="1" noTextEdit="1"/>
                </p:cNvSpPr>
                <p:nvPr/>
              </p:nvSpPr>
              <p:spPr>
                <a:xfrm>
                  <a:off x="855725" y="4295172"/>
                  <a:ext cx="928972" cy="276999"/>
                </a:xfrm>
                <a:prstGeom prst="rect">
                  <a:avLst/>
                </a:prstGeom>
                <a:blipFill>
                  <a:blip r:embed="rId16"/>
                  <a:stretch>
                    <a:fillRect l="-8553" t="-2174" r="-9211" b="-32609"/>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50" name="CasellaDiTesto 49">
                <a:extLst>
                  <a:ext uri="{FF2B5EF4-FFF2-40B4-BE49-F238E27FC236}">
                    <a16:creationId xmlns:a16="http://schemas.microsoft.com/office/drawing/2014/main" id="{0207DBDB-D6B7-A566-C673-1C5A29A5925D}"/>
                  </a:ext>
                </a:extLst>
              </p:cNvPr>
              <p:cNvSpPr txBox="1"/>
              <p:nvPr/>
            </p:nvSpPr>
            <p:spPr>
              <a:xfrm>
                <a:off x="5880520" y="5596494"/>
                <a:ext cx="3296357" cy="690830"/>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200" b="1" i="1" smtClean="0">
                              <a:latin typeface="Cambria Math" panose="02040503050406030204" pitchFamily="18" charset="0"/>
                            </a:rPr>
                          </m:ctrlPr>
                        </m:sSubPr>
                        <m:e>
                          <m:r>
                            <a:rPr lang="en-GB" sz="2200" b="1" i="1" smtClean="0">
                              <a:latin typeface="Cambria Math" panose="02040503050406030204" pitchFamily="18" charset="0"/>
                            </a:rPr>
                            <m:t>𝒅𝒊𝒎</m:t>
                          </m:r>
                        </m:e>
                        <m:sub>
                          <m:sSub>
                            <m:sSubPr>
                              <m:ctrlPr>
                                <a:rPr lang="it-IT" sz="2200" b="1" i="1" smtClean="0">
                                  <a:latin typeface="Cambria Math" panose="02040503050406030204" pitchFamily="18" charset="0"/>
                                </a:rPr>
                              </m:ctrlPr>
                            </m:sSubPr>
                            <m:e>
                              <m:r>
                                <a:rPr lang="en-GB" sz="2200" b="1" i="1" smtClean="0">
                                  <a:latin typeface="Cambria Math" panose="02040503050406030204" pitchFamily="18" charset="0"/>
                                </a:rPr>
                                <m:t>(</m:t>
                              </m:r>
                              <m:r>
                                <a:rPr lang="en-GB" sz="2200" b="1" i="1" smtClean="0">
                                  <a:latin typeface="Cambria Math" panose="02040503050406030204" pitchFamily="18" charset="0"/>
                                </a:rPr>
                                <m:t>𝑺</m:t>
                              </m:r>
                            </m:e>
                            <m:sub>
                              <m:r>
                                <a:rPr lang="en-GB" sz="2200" b="1" i="1" smtClean="0">
                                  <a:latin typeface="Cambria Math" panose="02040503050406030204" pitchFamily="18" charset="0"/>
                                </a:rPr>
                                <m:t>𝒛</m:t>
                              </m:r>
                            </m:sub>
                          </m:sSub>
                          <m:r>
                            <a:rPr lang="en-GB" sz="2200" b="1" i="1" smtClean="0">
                              <a:latin typeface="Cambria Math" panose="02040503050406030204" pitchFamily="18" charset="0"/>
                            </a:rPr>
                            <m:t>−</m:t>
                          </m:r>
                          <m:r>
                            <a:rPr lang="en-GB" sz="2200" b="1" i="1" smtClean="0">
                              <a:latin typeface="Cambria Math" panose="02040503050406030204" pitchFamily="18" charset="0"/>
                            </a:rPr>
                            <m:t>𝒃𝒍𝒐𝒄𝒌</m:t>
                          </m:r>
                          <m:r>
                            <a:rPr lang="en-GB" sz="2200" b="1" i="1" smtClean="0">
                              <a:latin typeface="Cambria Math" panose="02040503050406030204" pitchFamily="18" charset="0"/>
                            </a:rPr>
                            <m:t>)</m:t>
                          </m:r>
                        </m:sub>
                      </m:sSub>
                      <m:r>
                        <a:rPr lang="en-GB" sz="2200" b="1" i="1" smtClean="0">
                          <a:latin typeface="Cambria Math" panose="02040503050406030204" pitchFamily="18" charset="0"/>
                        </a:rPr>
                        <m:t>=</m:t>
                      </m:r>
                      <m:f>
                        <m:fPr>
                          <m:ctrlPr>
                            <a:rPr lang="en-GB" sz="2200" b="1" i="1" smtClean="0">
                              <a:latin typeface="Cambria Math" panose="02040503050406030204" pitchFamily="18" charset="0"/>
                            </a:rPr>
                          </m:ctrlPr>
                        </m:fPr>
                        <m:num>
                          <m:r>
                            <a:rPr lang="en-GB" sz="2200" b="1" i="1" smtClean="0">
                              <a:latin typeface="Cambria Math" panose="02040503050406030204" pitchFamily="18" charset="0"/>
                            </a:rPr>
                            <m:t>𝑳</m:t>
                          </m:r>
                          <m:r>
                            <a:rPr lang="en-GB" sz="2200" b="1" i="1" smtClean="0">
                              <a:latin typeface="Cambria Math" panose="02040503050406030204" pitchFamily="18" charset="0"/>
                              <a:ea typeface="Cambria Math" panose="02040503050406030204" pitchFamily="18" charset="0"/>
                            </a:rPr>
                            <m:t>!</m:t>
                          </m:r>
                        </m:num>
                        <m:den>
                          <m:sSub>
                            <m:sSubPr>
                              <m:ctrlPr>
                                <a:rPr lang="en-GB" sz="2200" b="1" i="1" smtClean="0">
                                  <a:latin typeface="Cambria Math" panose="02040503050406030204" pitchFamily="18" charset="0"/>
                                </a:rPr>
                              </m:ctrlPr>
                            </m:sSubPr>
                            <m:e>
                              <m:r>
                                <a:rPr lang="en-GB" sz="2200" b="1" i="1" smtClean="0">
                                  <a:latin typeface="Cambria Math" panose="02040503050406030204" pitchFamily="18" charset="0"/>
                                </a:rPr>
                                <m:t>𝑵</m:t>
                              </m:r>
                            </m:e>
                            <m:sub>
                              <m:r>
                                <a:rPr lang="en-GB" sz="2200" b="1" i="1" smtClean="0">
                                  <a:latin typeface="Cambria Math" panose="02040503050406030204" pitchFamily="18" charset="0"/>
                                  <a:ea typeface="Cambria Math" panose="02040503050406030204" pitchFamily="18" charset="0"/>
                                </a:rPr>
                                <m:t>↑</m:t>
                              </m:r>
                            </m:sub>
                          </m:sSub>
                          <m:r>
                            <a:rPr lang="en-GB" sz="2200" b="1" i="1" smtClean="0">
                              <a:latin typeface="Cambria Math" panose="02040503050406030204" pitchFamily="18" charset="0"/>
                              <a:ea typeface="Cambria Math" panose="02040503050406030204" pitchFamily="18" charset="0"/>
                            </a:rPr>
                            <m:t>! </m:t>
                          </m:r>
                          <m:sSub>
                            <m:sSubPr>
                              <m:ctrlPr>
                                <a:rPr lang="en-GB" sz="2200" b="1" i="1" smtClean="0">
                                  <a:latin typeface="Cambria Math" panose="02040503050406030204" pitchFamily="18" charset="0"/>
                                  <a:ea typeface="Cambria Math" panose="02040503050406030204" pitchFamily="18" charset="0"/>
                                </a:rPr>
                              </m:ctrlPr>
                            </m:sSubPr>
                            <m:e>
                              <m:r>
                                <a:rPr lang="en-GB" sz="2200" b="1" i="1" smtClean="0">
                                  <a:latin typeface="Cambria Math" panose="02040503050406030204" pitchFamily="18" charset="0"/>
                                  <a:ea typeface="Cambria Math" panose="02040503050406030204" pitchFamily="18" charset="0"/>
                                </a:rPr>
                                <m:t>𝑵</m:t>
                              </m:r>
                            </m:e>
                            <m:sub>
                              <m:r>
                                <a:rPr lang="en-GB" sz="2200" b="1" i="1" smtClean="0">
                                  <a:latin typeface="Cambria Math" panose="02040503050406030204" pitchFamily="18" charset="0"/>
                                  <a:ea typeface="Cambria Math" panose="02040503050406030204" pitchFamily="18" charset="0"/>
                                </a:rPr>
                                <m:t>↓</m:t>
                              </m:r>
                            </m:sub>
                          </m:sSub>
                          <m:r>
                            <a:rPr lang="en-GB" sz="2200" b="1" i="1" smtClean="0">
                              <a:latin typeface="Cambria Math" panose="02040503050406030204" pitchFamily="18" charset="0"/>
                              <a:ea typeface="Cambria Math" panose="02040503050406030204" pitchFamily="18" charset="0"/>
                            </a:rPr>
                            <m:t>!</m:t>
                          </m:r>
                        </m:den>
                      </m:f>
                    </m:oMath>
                  </m:oMathPara>
                </a14:m>
                <a:endParaRPr lang="it-IT" sz="2200" b="1" dirty="0"/>
              </a:p>
            </p:txBody>
          </p:sp>
        </mc:Choice>
        <mc:Fallback xmlns="">
          <p:sp>
            <p:nvSpPr>
              <p:cNvPr id="50" name="CasellaDiTesto 49">
                <a:extLst>
                  <a:ext uri="{FF2B5EF4-FFF2-40B4-BE49-F238E27FC236}">
                    <a16:creationId xmlns:a16="http://schemas.microsoft.com/office/drawing/2014/main" id="{0207DBDB-D6B7-A566-C673-1C5A29A5925D}"/>
                  </a:ext>
                </a:extLst>
              </p:cNvPr>
              <p:cNvSpPr txBox="1">
                <a:spLocks noRot="1" noChangeAspect="1" noMove="1" noResize="1" noEditPoints="1" noAdjustHandles="1" noChangeArrowheads="1" noChangeShapeType="1" noTextEdit="1"/>
              </p:cNvSpPr>
              <p:nvPr/>
            </p:nvSpPr>
            <p:spPr>
              <a:xfrm>
                <a:off x="5880520" y="5596494"/>
                <a:ext cx="3296357" cy="690830"/>
              </a:xfrm>
              <a:prstGeom prst="rect">
                <a:avLst/>
              </a:prstGeom>
              <a:blipFill>
                <a:blip r:embed="rId17"/>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53D4D6C8-9682-89DF-AE5E-41A892CA905C}"/>
                  </a:ext>
                </a:extLst>
              </p:cNvPr>
              <p:cNvSpPr txBox="1"/>
              <p:nvPr/>
            </p:nvSpPr>
            <p:spPr>
              <a:xfrm>
                <a:off x="9249416" y="5706084"/>
                <a:ext cx="2577829" cy="491096"/>
              </a:xfrm>
              <a:prstGeom prst="rect">
                <a:avLst/>
              </a:prstGeom>
              <a:noFill/>
            </p:spPr>
            <p:txBody>
              <a:bodyPr wrap="square" rtlCol="0">
                <a:spAutoFit/>
              </a:bodyPr>
              <a:lstStyle/>
              <a:p>
                <a:r>
                  <a:rPr lang="it-IT" sz="1600" dirty="0"/>
                  <a:t>with</a:t>
                </a:r>
                <a:r>
                  <a:rPr lang="it-IT" dirty="0"/>
                  <a:t>   </a:t>
                </a:r>
                <a14:m>
                  <m:oMath xmlns:m="http://schemas.openxmlformats.org/officeDocument/2006/math">
                    <m:f>
                      <m:fPr>
                        <m:ctrlPr>
                          <a:rPr lang="it-IT"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sSub>
                      <m:sSubPr>
                        <m:ctrlPr>
                          <a:rPr lang="it-IT" b="1" i="1" smtClean="0">
                            <a:latin typeface="Cambria Math" panose="02040503050406030204" pitchFamily="18" charset="0"/>
                          </a:rPr>
                        </m:ctrlPr>
                      </m:sSubPr>
                      <m:e>
                        <m:r>
                          <a:rPr lang="en-GB" b="1" i="1" smtClean="0">
                            <a:latin typeface="Cambria Math" panose="02040503050406030204" pitchFamily="18" charset="0"/>
                          </a:rPr>
                          <m:t>𝑵</m:t>
                        </m:r>
                      </m:e>
                      <m:sub>
                        <m:r>
                          <a:rPr lang="it-IT"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sSub>
                      <m:sSubPr>
                        <m:ctrlPr>
                          <a:rPr lang="en-GB" b="1" i="1" smtClean="0">
                            <a:latin typeface="Cambria Math" panose="02040503050406030204" pitchFamily="18" charset="0"/>
                          </a:rPr>
                        </m:ctrlPr>
                      </m:sSubPr>
                      <m:e>
                        <m:r>
                          <a:rPr lang="en-GB" b="1" i="1" smtClean="0">
                            <a:latin typeface="Cambria Math" panose="02040503050406030204" pitchFamily="18" charset="0"/>
                          </a:rPr>
                          <m:t>𝑵</m:t>
                        </m:r>
                      </m:e>
                      <m:sub>
                        <m:r>
                          <a:rPr lang="en-GB"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oMath>
                </a14:m>
                <a:r>
                  <a:rPr lang="it-IT" b="1" dirty="0"/>
                  <a:t> </a:t>
                </a:r>
              </a:p>
            </p:txBody>
          </p:sp>
        </mc:Choice>
        <mc:Fallback xmlns="">
          <p:sp>
            <p:nvSpPr>
              <p:cNvPr id="51" name="CasellaDiTesto 50">
                <a:extLst>
                  <a:ext uri="{FF2B5EF4-FFF2-40B4-BE49-F238E27FC236}">
                    <a16:creationId xmlns:a16="http://schemas.microsoft.com/office/drawing/2014/main" id="{53D4D6C8-9682-89DF-AE5E-41A892CA905C}"/>
                  </a:ext>
                </a:extLst>
              </p:cNvPr>
              <p:cNvSpPr txBox="1">
                <a:spLocks noRot="1" noChangeAspect="1" noMove="1" noResize="1" noEditPoints="1" noAdjustHandles="1" noChangeArrowheads="1" noChangeShapeType="1" noTextEdit="1"/>
              </p:cNvSpPr>
              <p:nvPr/>
            </p:nvSpPr>
            <p:spPr>
              <a:xfrm>
                <a:off x="9249416" y="5706084"/>
                <a:ext cx="2577829" cy="491096"/>
              </a:xfrm>
              <a:prstGeom prst="rect">
                <a:avLst/>
              </a:prstGeom>
              <a:blipFill>
                <a:blip r:embed="rId18"/>
                <a:stretch>
                  <a:fillRect l="-1182" b="-2469"/>
                </a:stretch>
              </a:blipFill>
            </p:spPr>
            <p:txBody>
              <a:bodyPr/>
              <a:lstStyle/>
              <a:p>
                <a:r>
                  <a:rPr lang="it-IT">
                    <a:noFill/>
                  </a:rPr>
                  <a:t> </a:t>
                </a:r>
              </a:p>
            </p:txBody>
          </p:sp>
        </mc:Fallback>
      </mc:AlternateContent>
      <p:sp>
        <p:nvSpPr>
          <p:cNvPr id="52" name="Rettangolo 51">
            <a:extLst>
              <a:ext uri="{FF2B5EF4-FFF2-40B4-BE49-F238E27FC236}">
                <a16:creationId xmlns:a16="http://schemas.microsoft.com/office/drawing/2014/main" id="{B1213151-9A37-9DF6-B320-5F2A251B924F}"/>
              </a:ext>
            </a:extLst>
          </p:cNvPr>
          <p:cNvSpPr/>
          <p:nvPr/>
        </p:nvSpPr>
        <p:spPr>
          <a:xfrm>
            <a:off x="4752734" y="5325322"/>
            <a:ext cx="692540" cy="65080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4" name="Connettore curvo 53">
            <a:extLst>
              <a:ext uri="{FF2B5EF4-FFF2-40B4-BE49-F238E27FC236}">
                <a16:creationId xmlns:a16="http://schemas.microsoft.com/office/drawing/2014/main" id="{9DB5ACB3-B405-344F-7829-F0269BC13D89}"/>
              </a:ext>
            </a:extLst>
          </p:cNvPr>
          <p:cNvCxnSpPr>
            <a:cxnSpLocks/>
            <a:stCxn id="52" idx="3"/>
            <a:endCxn id="50" idx="1"/>
          </p:cNvCxnSpPr>
          <p:nvPr/>
        </p:nvCxnSpPr>
        <p:spPr>
          <a:xfrm>
            <a:off x="5445274" y="5650722"/>
            <a:ext cx="435246" cy="291187"/>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animBg="1"/>
      <p:bldP spid="51" grpId="0"/>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53F42-DC69-F420-D665-E582F15ADB5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CasellaDiTesto 82">
                <a:extLst>
                  <a:ext uri="{FF2B5EF4-FFF2-40B4-BE49-F238E27FC236}">
                    <a16:creationId xmlns:a16="http://schemas.microsoft.com/office/drawing/2014/main" id="{1B5E5678-10FA-E73D-DC53-795696179C6F}"/>
                  </a:ext>
                </a:extLst>
              </p:cNvPr>
              <p:cNvSpPr txBox="1"/>
              <p:nvPr/>
            </p:nvSpPr>
            <p:spPr>
              <a:xfrm>
                <a:off x="8006364" y="6093690"/>
                <a:ext cx="208752"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𝟏</m:t>
                          </m:r>
                        </m:sub>
                      </m:sSub>
                    </m:oMath>
                  </m:oMathPara>
                </a14:m>
                <a:endParaRPr lang="it-IT" sz="1400" b="1" dirty="0"/>
              </a:p>
            </p:txBody>
          </p:sp>
        </mc:Choice>
        <mc:Fallback xmlns="">
          <p:sp>
            <p:nvSpPr>
              <p:cNvPr id="83" name="CasellaDiTesto 82">
                <a:extLst>
                  <a:ext uri="{FF2B5EF4-FFF2-40B4-BE49-F238E27FC236}">
                    <a16:creationId xmlns:a16="http://schemas.microsoft.com/office/drawing/2014/main" id="{1B5E5678-10FA-E73D-DC53-795696179C6F}"/>
                  </a:ext>
                </a:extLst>
              </p:cNvPr>
              <p:cNvSpPr txBox="1">
                <a:spLocks noRot="1" noChangeAspect="1" noMove="1" noResize="1" noEditPoints="1" noAdjustHandles="1" noChangeArrowheads="1" noChangeShapeType="1" noTextEdit="1"/>
              </p:cNvSpPr>
              <p:nvPr/>
            </p:nvSpPr>
            <p:spPr>
              <a:xfrm>
                <a:off x="8006364" y="6093690"/>
                <a:ext cx="208752" cy="178189"/>
              </a:xfrm>
              <a:prstGeom prst="rect">
                <a:avLst/>
              </a:prstGeom>
              <a:blipFill>
                <a:blip r:embed="rId3"/>
                <a:stretch>
                  <a:fillRect l="-28571" r="-14286" b="-37931"/>
                </a:stretch>
              </a:blipFill>
            </p:spPr>
            <p:txBody>
              <a:bodyPr/>
              <a:lstStyle/>
              <a:p>
                <a:r>
                  <a:rPr lang="it-IT">
                    <a:noFill/>
                  </a:rPr>
                  <a:t> </a:t>
                </a:r>
              </a:p>
            </p:txBody>
          </p:sp>
        </mc:Fallback>
      </mc:AlternateContent>
      <p:sp>
        <p:nvSpPr>
          <p:cNvPr id="90" name="CasellaDiTesto 89">
            <a:extLst>
              <a:ext uri="{FF2B5EF4-FFF2-40B4-BE49-F238E27FC236}">
                <a16:creationId xmlns:a16="http://schemas.microsoft.com/office/drawing/2014/main" id="{68EA940E-4AB6-D85A-EC19-2810697A3B84}"/>
              </a:ext>
            </a:extLst>
          </p:cNvPr>
          <p:cNvSpPr txBox="1"/>
          <p:nvPr/>
        </p:nvSpPr>
        <p:spPr>
          <a:xfrm>
            <a:off x="7294270" y="5833319"/>
            <a:ext cx="327413" cy="359326"/>
          </a:xfrm>
          <a:prstGeom prst="rect">
            <a:avLst/>
          </a:prstGeom>
          <a:noFill/>
        </p:spPr>
        <p:txBody>
          <a:bodyPr wrap="square" rtlCol="0">
            <a:spAutoFit/>
          </a:bodyPr>
          <a:lstStyle/>
          <a:p>
            <a:r>
              <a:rPr lang="it-IT" dirty="0"/>
              <a:t>0</a:t>
            </a:r>
          </a:p>
        </p:txBody>
      </p:sp>
      <p:cxnSp>
        <p:nvCxnSpPr>
          <p:cNvPr id="87" name="Connettore diritto 86">
            <a:extLst>
              <a:ext uri="{FF2B5EF4-FFF2-40B4-BE49-F238E27FC236}">
                <a16:creationId xmlns:a16="http://schemas.microsoft.com/office/drawing/2014/main" id="{8A18B4B3-668A-2EC9-357B-6D5354AB0AC0}"/>
              </a:ext>
            </a:extLst>
          </p:cNvPr>
          <p:cNvCxnSpPr>
            <a:endCxn id="81" idx="7"/>
          </p:cNvCxnSpPr>
          <p:nvPr/>
        </p:nvCxnSpPr>
        <p:spPr>
          <a:xfrm flipV="1">
            <a:off x="7556431" y="6021945"/>
            <a:ext cx="534123" cy="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nettore diritto 97">
            <a:extLst>
              <a:ext uri="{FF2B5EF4-FFF2-40B4-BE49-F238E27FC236}">
                <a16:creationId xmlns:a16="http://schemas.microsoft.com/office/drawing/2014/main" id="{37DA8D0D-B947-577E-C56B-44851423B3C2}"/>
              </a:ext>
            </a:extLst>
          </p:cNvPr>
          <p:cNvCxnSpPr>
            <a:stCxn id="56" idx="7"/>
            <a:endCxn id="82" idx="5"/>
          </p:cNvCxnSpPr>
          <p:nvPr/>
        </p:nvCxnSpPr>
        <p:spPr>
          <a:xfrm flipH="1">
            <a:off x="8448220" y="4226092"/>
            <a:ext cx="7600" cy="1831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Connettore diritto 94">
            <a:extLst>
              <a:ext uri="{FF2B5EF4-FFF2-40B4-BE49-F238E27FC236}">
                <a16:creationId xmlns:a16="http://schemas.microsoft.com/office/drawing/2014/main" id="{5234F726-D497-976E-163D-8A10DB2DAA94}"/>
              </a:ext>
            </a:extLst>
          </p:cNvPr>
          <p:cNvCxnSpPr>
            <a:cxnSpLocks/>
            <a:stCxn id="55" idx="5"/>
            <a:endCxn id="81" idx="6"/>
          </p:cNvCxnSpPr>
          <p:nvPr/>
        </p:nvCxnSpPr>
        <p:spPr>
          <a:xfrm>
            <a:off x="8096275" y="3935391"/>
            <a:ext cx="3323" cy="2107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EB604831-71B4-A365-EDFC-8BF869BB92E2}"/>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2B122553-095D-B3FA-37A7-25C294C51E39}"/>
              </a:ext>
            </a:extLst>
          </p:cNvPr>
          <p:cNvSpPr>
            <a:spLocks noGrp="1"/>
          </p:cNvSpPr>
          <p:nvPr>
            <p:ph type="sldNum" sz="quarter" idx="12"/>
          </p:nvPr>
        </p:nvSpPr>
        <p:spPr/>
        <p:txBody>
          <a:bodyPr/>
          <a:lstStyle/>
          <a:p>
            <a:fld id="{9378BDA9-E901-4CFA-965B-1BC2748E3398}" type="slidenum">
              <a:rPr lang="it-IT" smtClean="0"/>
              <a:t>8</a:t>
            </a:fld>
            <a:endParaRPr lang="it-IT"/>
          </a:p>
        </p:txBody>
      </p:sp>
      <p:cxnSp>
        <p:nvCxnSpPr>
          <p:cNvPr id="37" name="Connettore 2 36">
            <a:extLst>
              <a:ext uri="{FF2B5EF4-FFF2-40B4-BE49-F238E27FC236}">
                <a16:creationId xmlns:a16="http://schemas.microsoft.com/office/drawing/2014/main" id="{C3605D90-A3BC-CFB5-6FA8-2C90C29DF6CD}"/>
              </a:ext>
            </a:extLst>
          </p:cNvPr>
          <p:cNvCxnSpPr/>
          <p:nvPr/>
        </p:nvCxnSpPr>
        <p:spPr>
          <a:xfrm flipV="1">
            <a:off x="7555450" y="1755795"/>
            <a:ext cx="0" cy="287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18C94D80-7D06-84E9-2242-055030F1F961}"/>
              </a:ext>
            </a:extLst>
          </p:cNvPr>
          <p:cNvCxnSpPr/>
          <p:nvPr/>
        </p:nvCxnSpPr>
        <p:spPr>
          <a:xfrm>
            <a:off x="7555450" y="2092925"/>
            <a:ext cx="32480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D56FAAAE-910E-D901-7786-444AB9A918E2}"/>
              </a:ext>
            </a:extLst>
          </p:cNvPr>
          <p:cNvSpPr/>
          <p:nvPr/>
        </p:nvSpPr>
        <p:spPr>
          <a:xfrm>
            <a:off x="7524567" y="3891849"/>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Ovale 41">
            <a:extLst>
              <a:ext uri="{FF2B5EF4-FFF2-40B4-BE49-F238E27FC236}">
                <a16:creationId xmlns:a16="http://schemas.microsoft.com/office/drawing/2014/main" id="{7B4630BC-9364-1F29-AD63-2B5A91A8462A}"/>
              </a:ext>
            </a:extLst>
          </p:cNvPr>
          <p:cNvSpPr/>
          <p:nvPr/>
        </p:nvSpPr>
        <p:spPr>
          <a:xfrm>
            <a:off x="7524567" y="3385267"/>
            <a:ext cx="61763" cy="5862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Ovale 42">
            <a:extLst>
              <a:ext uri="{FF2B5EF4-FFF2-40B4-BE49-F238E27FC236}">
                <a16:creationId xmlns:a16="http://schemas.microsoft.com/office/drawing/2014/main" id="{87FF744A-182F-CD94-A735-A43A2B1E4F55}"/>
              </a:ext>
            </a:extLst>
          </p:cNvPr>
          <p:cNvSpPr/>
          <p:nvPr/>
        </p:nvSpPr>
        <p:spPr>
          <a:xfrm>
            <a:off x="7524567" y="2174445"/>
            <a:ext cx="61763" cy="5862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F4DAAB1A-5025-2CA0-AA33-E9CC4BDAD53D}"/>
              </a:ext>
            </a:extLst>
          </p:cNvPr>
          <p:cNvCxnSpPr>
            <a:stCxn id="41" idx="7"/>
          </p:cNvCxnSpPr>
          <p:nvPr/>
        </p:nvCxnSpPr>
        <p:spPr>
          <a:xfrm flipV="1">
            <a:off x="7577286" y="3900212"/>
            <a:ext cx="3307376" cy="2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5A4EF8E3-3D70-D26A-283C-70D52FBFF75F}"/>
              </a:ext>
            </a:extLst>
          </p:cNvPr>
          <p:cNvCxnSpPr>
            <a:stCxn id="42" idx="7"/>
          </p:cNvCxnSpPr>
          <p:nvPr/>
        </p:nvCxnSpPr>
        <p:spPr>
          <a:xfrm>
            <a:off x="7577285" y="3393852"/>
            <a:ext cx="1196170" cy="12389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3C1318CB-585A-34B7-0FD4-BA4B3B5C1DC8}"/>
              </a:ext>
            </a:extLst>
          </p:cNvPr>
          <p:cNvCxnSpPr>
            <a:stCxn id="43" idx="7"/>
          </p:cNvCxnSpPr>
          <p:nvPr/>
        </p:nvCxnSpPr>
        <p:spPr>
          <a:xfrm>
            <a:off x="7577286" y="2183030"/>
            <a:ext cx="952567" cy="2395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BB400514-5599-961C-5FCA-13CC3E2B120D}"/>
              </a:ext>
            </a:extLst>
          </p:cNvPr>
          <p:cNvSpPr txBox="1"/>
          <p:nvPr/>
        </p:nvSpPr>
        <p:spPr>
          <a:xfrm>
            <a:off x="10688427" y="2066629"/>
            <a:ext cx="284200" cy="305466"/>
          </a:xfrm>
          <a:prstGeom prst="rect">
            <a:avLst/>
          </a:prstGeom>
          <a:noFill/>
        </p:spPr>
        <p:txBody>
          <a:bodyPr wrap="square" rtlCol="0">
            <a:spAutoFit/>
          </a:bodyPr>
          <a:lstStyle/>
          <a:p>
            <a:r>
              <a:rPr lang="it-IT" b="1" dirty="0"/>
              <a:t>h</a:t>
            </a:r>
          </a:p>
        </p:txBody>
      </p:sp>
      <p:sp>
        <p:nvSpPr>
          <p:cNvPr id="51" name="CasellaDiTesto 50">
            <a:extLst>
              <a:ext uri="{FF2B5EF4-FFF2-40B4-BE49-F238E27FC236}">
                <a16:creationId xmlns:a16="http://schemas.microsoft.com/office/drawing/2014/main" id="{4CE1B435-C9F8-0A98-8B54-5BA7EAC42368}"/>
              </a:ext>
            </a:extLst>
          </p:cNvPr>
          <p:cNvSpPr txBox="1"/>
          <p:nvPr/>
        </p:nvSpPr>
        <p:spPr>
          <a:xfrm>
            <a:off x="7293287" y="1690688"/>
            <a:ext cx="283998" cy="305466"/>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1FD19A34-C7C2-F543-2777-0F8046DBF8F3}"/>
                  </a:ext>
                </a:extLst>
              </p:cNvPr>
              <p:cNvSpPr txBox="1"/>
              <p:nvPr/>
            </p:nvSpPr>
            <p:spPr>
              <a:xfrm>
                <a:off x="6675505" y="3774814"/>
                <a:ext cx="716254" cy="17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52" name="CasellaDiTesto 51">
                <a:extLst>
                  <a:ext uri="{FF2B5EF4-FFF2-40B4-BE49-F238E27FC236}">
                    <a16:creationId xmlns:a16="http://schemas.microsoft.com/office/drawing/2014/main" id="{1FD19A34-C7C2-F543-2777-0F8046DBF8F3}"/>
                  </a:ext>
                </a:extLst>
              </p:cNvPr>
              <p:cNvSpPr txBox="1">
                <a:spLocks noRot="1" noChangeAspect="1" noMove="1" noResize="1" noEditPoints="1" noAdjustHandles="1" noChangeArrowheads="1" noChangeShapeType="1" noTextEdit="1"/>
              </p:cNvSpPr>
              <p:nvPr/>
            </p:nvSpPr>
            <p:spPr>
              <a:xfrm>
                <a:off x="6675505" y="3774814"/>
                <a:ext cx="716254" cy="175409"/>
              </a:xfrm>
              <a:prstGeom prst="rect">
                <a:avLst/>
              </a:prstGeom>
              <a:blipFill>
                <a:blip r:embed="rId4"/>
                <a:stretch>
                  <a:fillRect l="-8475" r="-21186" b="-6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91C773E8-CE6A-F18E-07A7-0EC72AD17E66}"/>
                  </a:ext>
                </a:extLst>
              </p:cNvPr>
              <p:cNvSpPr txBox="1"/>
              <p:nvPr/>
            </p:nvSpPr>
            <p:spPr>
              <a:xfrm>
                <a:off x="6679305" y="3284776"/>
                <a:ext cx="726640"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53" name="CasellaDiTesto 52">
                <a:extLst>
                  <a:ext uri="{FF2B5EF4-FFF2-40B4-BE49-F238E27FC236}">
                    <a16:creationId xmlns:a16="http://schemas.microsoft.com/office/drawing/2014/main" id="{91C773E8-CE6A-F18E-07A7-0EC72AD17E66}"/>
                  </a:ext>
                </a:extLst>
              </p:cNvPr>
              <p:cNvSpPr txBox="1">
                <a:spLocks noRot="1" noChangeAspect="1" noMove="1" noResize="1" noEditPoints="1" noAdjustHandles="1" noChangeArrowheads="1" noChangeShapeType="1" noTextEdit="1"/>
              </p:cNvSpPr>
              <p:nvPr/>
            </p:nvSpPr>
            <p:spPr>
              <a:xfrm>
                <a:off x="6679305" y="3284776"/>
                <a:ext cx="726640" cy="178189"/>
              </a:xfrm>
              <a:prstGeom prst="rect">
                <a:avLst/>
              </a:prstGeom>
              <a:blipFill>
                <a:blip r:embed="rId5"/>
                <a:stretch>
                  <a:fillRect l="-8403" r="-19328" b="-586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08069CE5-7B3A-AF81-A50B-B0D4AAB49226}"/>
                  </a:ext>
                </a:extLst>
              </p:cNvPr>
              <p:cNvSpPr txBox="1"/>
              <p:nvPr/>
            </p:nvSpPr>
            <p:spPr>
              <a:xfrm>
                <a:off x="6675541" y="2093935"/>
                <a:ext cx="726641"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54" name="CasellaDiTesto 53">
                <a:extLst>
                  <a:ext uri="{FF2B5EF4-FFF2-40B4-BE49-F238E27FC236}">
                    <a16:creationId xmlns:a16="http://schemas.microsoft.com/office/drawing/2014/main" id="{08069CE5-7B3A-AF81-A50B-B0D4AAB49226}"/>
                  </a:ext>
                </a:extLst>
              </p:cNvPr>
              <p:cNvSpPr txBox="1">
                <a:spLocks noRot="1" noChangeAspect="1" noMove="1" noResize="1" noEditPoints="1" noAdjustHandles="1" noChangeArrowheads="1" noChangeShapeType="1" noTextEdit="1"/>
              </p:cNvSpPr>
              <p:nvPr/>
            </p:nvSpPr>
            <p:spPr>
              <a:xfrm>
                <a:off x="6675541" y="2093935"/>
                <a:ext cx="726641" cy="178189"/>
              </a:xfrm>
              <a:prstGeom prst="rect">
                <a:avLst/>
              </a:prstGeom>
              <a:blipFill>
                <a:blip r:embed="rId6"/>
                <a:stretch>
                  <a:fillRect l="-8403" r="-20168" b="-56667"/>
                </a:stretch>
              </a:blipFill>
            </p:spPr>
            <p:txBody>
              <a:bodyPr/>
              <a:lstStyle/>
              <a:p>
                <a:r>
                  <a:rPr lang="it-IT">
                    <a:noFill/>
                  </a:rPr>
                  <a:t> </a:t>
                </a:r>
              </a:p>
            </p:txBody>
          </p:sp>
        </mc:Fallback>
      </mc:AlternateContent>
      <p:sp>
        <p:nvSpPr>
          <p:cNvPr id="55" name="Ovale 54">
            <a:extLst>
              <a:ext uri="{FF2B5EF4-FFF2-40B4-BE49-F238E27FC236}">
                <a16:creationId xmlns:a16="http://schemas.microsoft.com/office/drawing/2014/main" id="{B5D1EEC7-8C73-6428-8C55-8F0BF855CA22}"/>
              </a:ext>
            </a:extLst>
          </p:cNvPr>
          <p:cNvSpPr/>
          <p:nvPr/>
        </p:nvSpPr>
        <p:spPr>
          <a:xfrm>
            <a:off x="8004091" y="3843207"/>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Ovale 55">
            <a:extLst>
              <a:ext uri="{FF2B5EF4-FFF2-40B4-BE49-F238E27FC236}">
                <a16:creationId xmlns:a16="http://schemas.microsoft.com/office/drawing/2014/main" id="{FB6E04E3-50E5-FA9A-13E9-402810917B54}"/>
              </a:ext>
            </a:extLst>
          </p:cNvPr>
          <p:cNvSpPr/>
          <p:nvPr/>
        </p:nvSpPr>
        <p:spPr>
          <a:xfrm>
            <a:off x="8363636" y="4210276"/>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1" name="Connettore 2 70">
            <a:extLst>
              <a:ext uri="{FF2B5EF4-FFF2-40B4-BE49-F238E27FC236}">
                <a16:creationId xmlns:a16="http://schemas.microsoft.com/office/drawing/2014/main" id="{CEECB4F3-0F02-3E9A-FAB0-27B8C8D84B3B}"/>
              </a:ext>
            </a:extLst>
          </p:cNvPr>
          <p:cNvCxnSpPr/>
          <p:nvPr/>
        </p:nvCxnSpPr>
        <p:spPr>
          <a:xfrm flipV="1">
            <a:off x="7556431" y="4714008"/>
            <a:ext cx="0" cy="1315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E6DE1EFC-61F9-40BF-A8CD-B5D5E44115E0}"/>
              </a:ext>
            </a:extLst>
          </p:cNvPr>
          <p:cNvCxnSpPr>
            <a:cxnSpLocks/>
            <a:endCxn id="4" idx="3"/>
          </p:cNvCxnSpPr>
          <p:nvPr/>
        </p:nvCxnSpPr>
        <p:spPr>
          <a:xfrm>
            <a:off x="7556431" y="6029221"/>
            <a:ext cx="3510096" cy="5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sellaDiTesto 79">
            <a:extLst>
              <a:ext uri="{FF2B5EF4-FFF2-40B4-BE49-F238E27FC236}">
                <a16:creationId xmlns:a16="http://schemas.microsoft.com/office/drawing/2014/main" id="{112550E3-295D-0828-BD9E-2F1D5C0C5637}"/>
              </a:ext>
            </a:extLst>
          </p:cNvPr>
          <p:cNvSpPr txBox="1"/>
          <p:nvPr/>
        </p:nvSpPr>
        <p:spPr>
          <a:xfrm>
            <a:off x="7189065" y="4612891"/>
            <a:ext cx="389203" cy="359326"/>
          </a:xfrm>
          <a:prstGeom prst="rect">
            <a:avLst/>
          </a:prstGeom>
          <a:noFill/>
        </p:spPr>
        <p:txBody>
          <a:bodyPr wrap="square" rtlCol="0">
            <a:spAutoFit/>
          </a:bodyPr>
          <a:lstStyle/>
          <a:p>
            <a:r>
              <a:rPr lang="it-IT" b="1" dirty="0"/>
              <a:t>m</a:t>
            </a:r>
          </a:p>
        </p:txBody>
      </p:sp>
      <p:sp>
        <p:nvSpPr>
          <p:cNvPr id="81" name="Ovale 80">
            <a:extLst>
              <a:ext uri="{FF2B5EF4-FFF2-40B4-BE49-F238E27FC236}">
                <a16:creationId xmlns:a16="http://schemas.microsoft.com/office/drawing/2014/main" id="{636BBB93-E306-DDB4-AF74-25C5CF4F5FA6}"/>
              </a:ext>
            </a:extLst>
          </p:cNvPr>
          <p:cNvSpPr/>
          <p:nvPr/>
        </p:nvSpPr>
        <p:spPr>
          <a:xfrm>
            <a:off x="8037835" y="6013360"/>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2" name="Ovale 81">
            <a:extLst>
              <a:ext uri="{FF2B5EF4-FFF2-40B4-BE49-F238E27FC236}">
                <a16:creationId xmlns:a16="http://schemas.microsoft.com/office/drawing/2014/main" id="{10058F8D-7883-A12D-D145-00C8D12A7C12}"/>
              </a:ext>
            </a:extLst>
          </p:cNvPr>
          <p:cNvSpPr/>
          <p:nvPr/>
        </p:nvSpPr>
        <p:spPr>
          <a:xfrm>
            <a:off x="8395502" y="6007512"/>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69FE00EE-7494-A787-56AE-A75DDA2FABDA}"/>
                  </a:ext>
                </a:extLst>
              </p:cNvPr>
              <p:cNvSpPr txBox="1"/>
              <p:nvPr/>
            </p:nvSpPr>
            <p:spPr>
              <a:xfrm>
                <a:off x="8352889" y="6087842"/>
                <a:ext cx="232693" cy="209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𝟐</m:t>
                          </m:r>
                        </m:sub>
                      </m:sSub>
                    </m:oMath>
                  </m:oMathPara>
                </a14:m>
                <a:endParaRPr lang="it-IT" sz="1400" b="1" dirty="0"/>
              </a:p>
            </p:txBody>
          </p:sp>
        </mc:Choice>
        <mc:Fallback xmlns="">
          <p:sp>
            <p:nvSpPr>
              <p:cNvPr id="84" name="CasellaDiTesto 83">
                <a:extLst>
                  <a:ext uri="{FF2B5EF4-FFF2-40B4-BE49-F238E27FC236}">
                    <a16:creationId xmlns:a16="http://schemas.microsoft.com/office/drawing/2014/main" id="{69FE00EE-7494-A787-56AE-A75DDA2FABDA}"/>
                  </a:ext>
                </a:extLst>
              </p:cNvPr>
              <p:cNvSpPr txBox="1">
                <a:spLocks noRot="1" noChangeAspect="1" noMove="1" noResize="1" noEditPoints="1" noAdjustHandles="1" noChangeArrowheads="1" noChangeShapeType="1" noTextEdit="1"/>
              </p:cNvSpPr>
              <p:nvPr/>
            </p:nvSpPr>
            <p:spPr>
              <a:xfrm>
                <a:off x="8352889" y="6087842"/>
                <a:ext cx="232693" cy="209607"/>
              </a:xfrm>
              <a:prstGeom prst="rect">
                <a:avLst/>
              </a:prstGeom>
              <a:blipFill>
                <a:blip r:embed="rId7"/>
                <a:stretch>
                  <a:fillRect l="-21053" r="-10526" b="-17647"/>
                </a:stretch>
              </a:blipFill>
            </p:spPr>
            <p:txBody>
              <a:bodyPr/>
              <a:lstStyle/>
              <a:p>
                <a:r>
                  <a:rPr lang="it-IT">
                    <a:noFill/>
                  </a:rPr>
                  <a:t> </a:t>
                </a:r>
              </a:p>
            </p:txBody>
          </p:sp>
        </mc:Fallback>
      </mc:AlternateContent>
      <p:sp>
        <p:nvSpPr>
          <p:cNvPr id="85" name="CasellaDiTesto 84">
            <a:extLst>
              <a:ext uri="{FF2B5EF4-FFF2-40B4-BE49-F238E27FC236}">
                <a16:creationId xmlns:a16="http://schemas.microsoft.com/office/drawing/2014/main" id="{9314E141-AB33-409F-5F09-7144D610832E}"/>
              </a:ext>
            </a:extLst>
          </p:cNvPr>
          <p:cNvSpPr txBox="1"/>
          <p:nvPr/>
        </p:nvSpPr>
        <p:spPr>
          <a:xfrm>
            <a:off x="10885645" y="6029221"/>
            <a:ext cx="284199" cy="305467"/>
          </a:xfrm>
          <a:prstGeom prst="rect">
            <a:avLst/>
          </a:prstGeom>
          <a:noFill/>
        </p:spPr>
        <p:txBody>
          <a:bodyPr wrap="square" rtlCol="0">
            <a:spAutoFit/>
          </a:bodyPr>
          <a:lstStyle/>
          <a:p>
            <a:r>
              <a:rPr lang="it-IT" b="1" dirty="0"/>
              <a:t>h</a:t>
            </a:r>
          </a:p>
        </p:txBody>
      </p:sp>
      <p:cxnSp>
        <p:nvCxnSpPr>
          <p:cNvPr id="89" name="Connettore diritto 88">
            <a:extLst>
              <a:ext uri="{FF2B5EF4-FFF2-40B4-BE49-F238E27FC236}">
                <a16:creationId xmlns:a16="http://schemas.microsoft.com/office/drawing/2014/main" id="{2209A6B1-A3A9-37DC-DA91-5A7B10CEC7AE}"/>
              </a:ext>
            </a:extLst>
          </p:cNvPr>
          <p:cNvCxnSpPr>
            <a:cxnSpLocks/>
          </p:cNvCxnSpPr>
          <p:nvPr/>
        </p:nvCxnSpPr>
        <p:spPr>
          <a:xfrm flipV="1">
            <a:off x="8110740" y="5652860"/>
            <a:ext cx="337480" cy="46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E90C2B3E-009C-E2D7-6C33-751623D0979D}"/>
              </a:ext>
            </a:extLst>
          </p:cNvPr>
          <p:cNvSpPr txBox="1"/>
          <p:nvPr/>
        </p:nvSpPr>
        <p:spPr>
          <a:xfrm>
            <a:off x="7294270" y="5473197"/>
            <a:ext cx="327413" cy="359326"/>
          </a:xfrm>
          <a:prstGeom prst="rect">
            <a:avLst/>
          </a:prstGeom>
          <a:noFill/>
        </p:spPr>
        <p:txBody>
          <a:bodyPr wrap="square" rtlCol="0">
            <a:spAutoFit/>
          </a:bodyPr>
          <a:lstStyle/>
          <a:p>
            <a:r>
              <a:rPr lang="it-IT" dirty="0"/>
              <a:t>1</a:t>
            </a:r>
          </a:p>
        </p:txBody>
      </p:sp>
      <p:sp>
        <p:nvSpPr>
          <p:cNvPr id="101" name="CasellaDiTesto 100">
            <a:extLst>
              <a:ext uri="{FF2B5EF4-FFF2-40B4-BE49-F238E27FC236}">
                <a16:creationId xmlns:a16="http://schemas.microsoft.com/office/drawing/2014/main" id="{8A64DA9E-C6F1-B187-52E4-8ECF23D84837}"/>
              </a:ext>
            </a:extLst>
          </p:cNvPr>
          <p:cNvSpPr txBox="1"/>
          <p:nvPr/>
        </p:nvSpPr>
        <p:spPr>
          <a:xfrm>
            <a:off x="670326" y="3016960"/>
            <a:ext cx="4846170" cy="923330"/>
          </a:xfrm>
          <a:prstGeom prst="rect">
            <a:avLst/>
          </a:prstGeom>
          <a:noFill/>
        </p:spPr>
        <p:txBody>
          <a:bodyPr wrap="square" rtlCol="0">
            <a:spAutoFit/>
          </a:bodyPr>
          <a:lstStyle/>
          <a:p>
            <a:endParaRPr lang="it-IT" dirty="0"/>
          </a:p>
          <a:p>
            <a:pPr algn="ctr"/>
            <a:endParaRPr lang="en-GB" b="0" i="0" dirty="0">
              <a:latin typeface="Cambria Math" panose="02040503050406030204" pitchFamily="18" charset="0"/>
            </a:endParaRPr>
          </a:p>
          <a:p>
            <a:pPr algn="ct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95271D4-1A64-6CBC-5F8E-EFA25E64954B}"/>
                  </a:ext>
                </a:extLst>
              </p:cNvPr>
              <p:cNvSpPr txBox="1"/>
              <p:nvPr/>
            </p:nvSpPr>
            <p:spPr>
              <a:xfrm>
                <a:off x="2236591" y="4248529"/>
                <a:ext cx="4198522" cy="378502"/>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oMath>
                  </m:oMathPara>
                </a14:m>
                <a:endParaRPr lang="it-IT" sz="2400" b="1" dirty="0"/>
              </a:p>
            </p:txBody>
          </p:sp>
        </mc:Choice>
        <mc:Fallback xmlns="">
          <p:sp>
            <p:nvSpPr>
              <p:cNvPr id="3" name="CasellaDiTesto 2">
                <a:extLst>
                  <a:ext uri="{FF2B5EF4-FFF2-40B4-BE49-F238E27FC236}">
                    <a16:creationId xmlns:a16="http://schemas.microsoft.com/office/drawing/2014/main" id="{395271D4-1A64-6CBC-5F8E-EFA25E64954B}"/>
                  </a:ext>
                </a:extLst>
              </p:cNvPr>
              <p:cNvSpPr txBox="1">
                <a:spLocks noRot="1" noChangeAspect="1" noMove="1" noResize="1" noEditPoints="1" noAdjustHandles="1" noChangeArrowheads="1" noChangeShapeType="1" noTextEdit="1"/>
              </p:cNvSpPr>
              <p:nvPr/>
            </p:nvSpPr>
            <p:spPr>
              <a:xfrm>
                <a:off x="2236591" y="4248529"/>
                <a:ext cx="4198522" cy="378502"/>
              </a:xfrm>
              <a:prstGeom prst="rect">
                <a:avLst/>
              </a:prstGeom>
              <a:blipFill>
                <a:blip r:embed="rId10"/>
                <a:stretch>
                  <a:fillRect l="-1009" t="-16418" b="-10448"/>
                </a:stretch>
              </a:blipFill>
              <a:ln w="28575">
                <a:solidFill>
                  <a:srgbClr val="0070C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7B8711F-4CB0-B9AE-ED40-910B7553E060}"/>
                  </a:ext>
                </a:extLst>
              </p:cNvPr>
              <p:cNvSpPr txBox="1"/>
              <p:nvPr/>
            </p:nvSpPr>
            <p:spPr>
              <a:xfrm>
                <a:off x="1357030" y="3292201"/>
                <a:ext cx="4752135" cy="378502"/>
              </a:xfrm>
              <a:prstGeom prst="rect">
                <a:avLst/>
              </a:prstGeom>
              <a:noFill/>
              <a:ln w="28575">
                <a:solidFill>
                  <a:srgbClr val="00B05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𝟏</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𝟏</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a:latin typeface="Cambria Math" panose="02040503050406030204" pitchFamily="18" charset="0"/>
                        </a:rPr>
                        <m:t>−</m:t>
                      </m:r>
                      <m:r>
                        <a:rPr lang="en-GB" sz="2400" b="1" i="1">
                          <a:latin typeface="Cambria Math" panose="02040503050406030204" pitchFamily="18" charset="0"/>
                        </a:rPr>
                        <m:t>𝐡</m:t>
                      </m:r>
                    </m:oMath>
                  </m:oMathPara>
                </a14:m>
                <a:endParaRPr lang="it-IT" sz="2400" b="1" dirty="0"/>
              </a:p>
            </p:txBody>
          </p:sp>
        </mc:Choice>
        <mc:Fallback xmlns="">
          <p:sp>
            <p:nvSpPr>
              <p:cNvPr id="5" name="CasellaDiTesto 4">
                <a:extLst>
                  <a:ext uri="{FF2B5EF4-FFF2-40B4-BE49-F238E27FC236}">
                    <a16:creationId xmlns:a16="http://schemas.microsoft.com/office/drawing/2014/main" id="{B7B8711F-4CB0-B9AE-ED40-910B7553E060}"/>
                  </a:ext>
                </a:extLst>
              </p:cNvPr>
              <p:cNvSpPr txBox="1">
                <a:spLocks noRot="1" noChangeAspect="1" noMove="1" noResize="1" noEditPoints="1" noAdjustHandles="1" noChangeArrowheads="1" noChangeShapeType="1" noTextEdit="1"/>
              </p:cNvSpPr>
              <p:nvPr/>
            </p:nvSpPr>
            <p:spPr>
              <a:xfrm>
                <a:off x="1357030" y="3292201"/>
                <a:ext cx="4752135" cy="378502"/>
              </a:xfrm>
              <a:prstGeom prst="rect">
                <a:avLst/>
              </a:prstGeom>
              <a:blipFill>
                <a:blip r:embed="rId11"/>
                <a:stretch>
                  <a:fillRect l="-893" t="-14925" r="-893" b="-10448"/>
                </a:stretch>
              </a:blipFill>
              <a:ln w="28575">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4B0FCC1-71A5-4AAD-1C87-C5F22B1C9FA9}"/>
                  </a:ext>
                </a:extLst>
              </p:cNvPr>
              <p:cNvSpPr txBox="1"/>
              <p:nvPr/>
            </p:nvSpPr>
            <p:spPr>
              <a:xfrm>
                <a:off x="838200" y="2291579"/>
                <a:ext cx="5084255" cy="396000"/>
              </a:xfrm>
              <a:prstGeom prst="rect">
                <a:avLst/>
              </a:prstGeom>
              <a:noFill/>
              <a:ln w="28575">
                <a:solidFill>
                  <a:srgbClr val="C0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𝒉</m:t>
                      </m:r>
                    </m:oMath>
                  </m:oMathPara>
                </a14:m>
                <a:endParaRPr lang="it-IT" sz="2400" b="1" dirty="0"/>
              </a:p>
              <a:p>
                <a:endParaRPr lang="it-IT" dirty="0"/>
              </a:p>
            </p:txBody>
          </p:sp>
        </mc:Choice>
        <mc:Fallback xmlns="">
          <p:sp>
            <p:nvSpPr>
              <p:cNvPr id="6" name="CasellaDiTesto 5">
                <a:extLst>
                  <a:ext uri="{FF2B5EF4-FFF2-40B4-BE49-F238E27FC236}">
                    <a16:creationId xmlns:a16="http://schemas.microsoft.com/office/drawing/2014/main" id="{F4B0FCC1-71A5-4AAD-1C87-C5F22B1C9FA9}"/>
                  </a:ext>
                </a:extLst>
              </p:cNvPr>
              <p:cNvSpPr txBox="1">
                <a:spLocks noRot="1" noChangeAspect="1" noMove="1" noResize="1" noEditPoints="1" noAdjustHandles="1" noChangeArrowheads="1" noChangeShapeType="1" noTextEdit="1"/>
              </p:cNvSpPr>
              <p:nvPr/>
            </p:nvSpPr>
            <p:spPr>
              <a:xfrm>
                <a:off x="838200" y="2291579"/>
                <a:ext cx="5084255" cy="396000"/>
              </a:xfrm>
              <a:prstGeom prst="rect">
                <a:avLst/>
              </a:prstGeom>
              <a:blipFill>
                <a:blip r:embed="rId12"/>
                <a:stretch>
                  <a:fillRect t="-15714" b="-5714"/>
                </a:stretch>
              </a:blipFill>
              <a:ln w="28575">
                <a:solidFill>
                  <a:srgbClr val="C00000"/>
                </a:solidFill>
              </a:ln>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A963DDB4-AA83-0C26-DDB5-0685C79FFF76}"/>
                  </a:ext>
                </a:extLst>
              </p:cNvPr>
              <p:cNvSpPr txBox="1"/>
              <p:nvPr/>
            </p:nvSpPr>
            <p:spPr>
              <a:xfrm>
                <a:off x="1109161" y="5284912"/>
                <a:ext cx="5568447" cy="980525"/>
              </a:xfrm>
              <a:prstGeom prst="rect">
                <a:avLst/>
              </a:prstGeom>
              <a:noFill/>
              <a:ln w="28575">
                <a:solidFill>
                  <a:schemeClr val="accent1"/>
                </a:solidFill>
              </a:ln>
            </p:spPr>
            <p:txBody>
              <a:bodyPr wrap="none" lIns="0" tIns="0" rIns="0" bIns="0" rtlCol="0">
                <a:spAutoFit/>
              </a:bodyPr>
              <a:lstStyle/>
              <a:p>
                <a:pPr marL="180000" algn="ctr">
                  <a:spcBef>
                    <a:spcPts val="1200"/>
                  </a:spcBef>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𝐻</m:t>
                          </m:r>
                        </m:e>
                        <m:sub>
                          <m:r>
                            <a:rPr lang="en-GB" b="0" i="1" smtClean="0">
                              <a:latin typeface="Cambria Math" panose="02040503050406030204" pitchFamily="18" charset="0"/>
                            </a:rPr>
                            <m:t>𝑡𝑜𝑡</m:t>
                          </m:r>
                        </m:sub>
                      </m:sSub>
                      <m:r>
                        <a:rPr lang="en-GB" i="1">
                          <a:latin typeface="Cambria Math" panose="02040503050406030204" pitchFamily="18" charset="0"/>
                        </a:rPr>
                        <m:t>=</m:t>
                      </m:r>
                      <m:r>
                        <a:rPr lang="en-GB" i="1">
                          <a:latin typeface="Cambria Math" panose="02040503050406030204" pitchFamily="18" charset="0"/>
                        </a:rPr>
                        <m:t>𝐽</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𝑧</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𝑧</m:t>
                              </m:r>
                            </m:sup>
                          </m:sSubSup>
                        </m:e>
                      </m:nary>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𝐽</m:t>
                          </m:r>
                        </m:num>
                        <m:den>
                          <m:r>
                            <a:rPr lang="en-GB" i="1">
                              <a:latin typeface="Cambria Math" panose="02040503050406030204" pitchFamily="18" charset="0"/>
                            </a:rPr>
                            <m:t>2</m:t>
                          </m:r>
                        </m:den>
                      </m:f>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a:rPr lang="en-GB" i="1">
                              <a:latin typeface="Cambria Math" panose="02040503050406030204" pitchFamily="18" charset="0"/>
                            </a:rPr>
                            <m:t>+</m:t>
                          </m:r>
                        </m:e>
                      </m:nary>
                      <m:r>
                        <m:rPr>
                          <m:nor/>
                        </m:rPr>
                        <a:rPr lang="en-GB" dirty="0"/>
                        <m:t> </m:t>
                      </m:r>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m:rPr>
                          <m:nor/>
                        </m:rPr>
                        <a:rPr lang="it-IT" dirty="0"/>
                        <m:t>)</m:t>
                      </m:r>
                      <m:r>
                        <m:rPr>
                          <m:nor/>
                        </m:rPr>
                        <a:rPr lang="en-GB" b="0" i="0" dirty="0" smtClean="0"/>
                        <m:t> + </m:t>
                      </m:r>
                      <m:r>
                        <a:rPr lang="en-GB" b="0" i="1" dirty="0" smtClean="0">
                          <a:latin typeface="Cambria Math" panose="02040503050406030204" pitchFamily="18" charset="0"/>
                        </a:rPr>
                        <m:t>h</m:t>
                      </m:r>
                      <m:nary>
                        <m:naryPr>
                          <m:chr m:val="∑"/>
                          <m:supHide m:val="on"/>
                          <m:ctrlPr>
                            <a:rPr lang="en-GB" b="0" i="1" dirty="0" smtClean="0">
                              <a:latin typeface="Cambria Math" panose="02040503050406030204" pitchFamily="18" charset="0"/>
                            </a:rPr>
                          </m:ctrlPr>
                        </m:naryPr>
                        <m:sub>
                          <m:r>
                            <m:rPr>
                              <m:brk m:alnAt="7"/>
                            </m:rPr>
                            <a:rPr lang="en-GB" b="0" i="1" dirty="0" smtClean="0">
                              <a:latin typeface="Cambria Math" panose="02040503050406030204" pitchFamily="18" charset="0"/>
                            </a:rPr>
                            <m:t>𝑖</m:t>
                          </m:r>
                        </m:sub>
                        <m:sup/>
                        <m:e>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𝑆</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𝑧</m:t>
                              </m:r>
                            </m:sup>
                          </m:sSubSup>
                        </m:e>
                      </m:nary>
                    </m:oMath>
                  </m:oMathPara>
                </a14:m>
                <a:endParaRPr lang="it-IT" dirty="0"/>
              </a:p>
              <a:p>
                <a:pPr algn="ctr"/>
                <a:endParaRPr lang="it-IT" dirty="0"/>
              </a:p>
            </p:txBody>
          </p:sp>
        </mc:Choice>
        <mc:Fallback>
          <p:sp>
            <p:nvSpPr>
              <p:cNvPr id="7" name="CasellaDiTesto 6">
                <a:extLst>
                  <a:ext uri="{FF2B5EF4-FFF2-40B4-BE49-F238E27FC236}">
                    <a16:creationId xmlns:a16="http://schemas.microsoft.com/office/drawing/2014/main" id="{A963DDB4-AA83-0C26-DDB5-0685C79FFF76}"/>
                  </a:ext>
                </a:extLst>
              </p:cNvPr>
              <p:cNvSpPr txBox="1">
                <a:spLocks noRot="1" noChangeAspect="1" noMove="1" noResize="1" noEditPoints="1" noAdjustHandles="1" noChangeArrowheads="1" noChangeShapeType="1" noTextEdit="1"/>
              </p:cNvSpPr>
              <p:nvPr/>
            </p:nvSpPr>
            <p:spPr>
              <a:xfrm>
                <a:off x="1109161" y="5284912"/>
                <a:ext cx="5568447" cy="980525"/>
              </a:xfrm>
              <a:prstGeom prst="rect">
                <a:avLst/>
              </a:prstGeom>
              <a:blipFill>
                <a:blip r:embed="rId13"/>
                <a:stretch>
                  <a:fillRect/>
                </a:stretch>
              </a:blipFill>
              <a:ln w="28575">
                <a:solidFill>
                  <a:schemeClr val="accent1"/>
                </a:solidFill>
              </a:ln>
            </p:spPr>
            <p:txBody>
              <a:bodyPr/>
              <a:lstStyle/>
              <a:p>
                <a:r>
                  <a:rPr lang="it-IT">
                    <a:noFill/>
                  </a:rPr>
                  <a:t> </a:t>
                </a:r>
              </a:p>
            </p:txBody>
          </p:sp>
        </mc:Fallback>
      </mc:AlternateContent>
    </p:spTree>
    <p:extLst>
      <p:ext uri="{BB962C8B-B14F-4D97-AF65-F5344CB8AC3E}">
        <p14:creationId xmlns:p14="http://schemas.microsoft.com/office/powerpoint/2010/main" val="6976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90" grpId="0"/>
      <p:bldP spid="41" grpId="0" animBg="1"/>
      <p:bldP spid="42" grpId="0" animBg="1"/>
      <p:bldP spid="43" grpId="0" animBg="1"/>
      <p:bldP spid="50" grpId="0"/>
      <p:bldP spid="51" grpId="0"/>
      <p:bldP spid="52" grpId="0"/>
      <p:bldP spid="53" grpId="0"/>
      <p:bldP spid="54" grpId="0"/>
      <p:bldP spid="55" grpId="0" animBg="1"/>
      <p:bldP spid="56" grpId="0" animBg="1"/>
      <p:bldP spid="80" grpId="0"/>
      <p:bldP spid="81" grpId="0" animBg="1"/>
      <p:bldP spid="82" grpId="0" animBg="1"/>
      <p:bldP spid="84" grpId="0"/>
      <p:bldP spid="85" grpId="0"/>
      <p:bldP spid="91" grpId="0"/>
      <p:bldP spid="3" grpId="0" animBg="1"/>
      <p:bldP spid="5" grpId="0" animBg="1"/>
      <p:bldP spid="6" grpId="0" animBg="1"/>
      <p:bldP spid="6" grpId="1"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0632-8E49-ABB2-F3E5-824B102A86D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0117D5D-0645-38AF-211B-0D6499C10248}"/>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Lanczos </a:t>
                </a:r>
                <a:r>
                  <a:rPr lang="en-GB" sz="3600" dirty="0"/>
                  <a:t>algorithm for the </a:t>
                </a:r>
                <a:r>
                  <a:rPr lang="en-GB" sz="3600" b="1" dirty="0"/>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xmlns="">
          <p:sp>
            <p:nvSpPr>
              <p:cNvPr id="3" name="Segnaposto contenuto 2">
                <a:extLst>
                  <a:ext uri="{FF2B5EF4-FFF2-40B4-BE49-F238E27FC236}">
                    <a16:creationId xmlns:a16="http://schemas.microsoft.com/office/drawing/2014/main" id="{00117D5D-0645-38AF-211B-0D6499C10248}"/>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3"/>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22CDF3F2-EC2A-6E51-FC9A-4E4C261BDE4F}"/>
              </a:ext>
            </a:extLst>
          </p:cNvPr>
          <p:cNvSpPr>
            <a:spLocks noGrp="1"/>
          </p:cNvSpPr>
          <p:nvPr>
            <p:ph type="sldNum" sz="quarter" idx="12"/>
          </p:nvPr>
        </p:nvSpPr>
        <p:spPr/>
        <p:txBody>
          <a:bodyPr/>
          <a:lstStyle/>
          <a:p>
            <a:fld id="{9378BDA9-E901-4CFA-965B-1BC2748E3398}" type="slidenum">
              <a:rPr lang="it-IT" smtClean="0"/>
              <a:t>9</a:t>
            </a:fld>
            <a:endParaRPr lang="it-IT"/>
          </a:p>
        </p:txBody>
      </p:sp>
    </p:spTree>
    <p:extLst>
      <p:ext uri="{BB962C8B-B14F-4D97-AF65-F5344CB8AC3E}">
        <p14:creationId xmlns:p14="http://schemas.microsoft.com/office/powerpoint/2010/main" val="277187096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4738</TotalTime>
  <Words>3518</Words>
  <Application>Microsoft Office PowerPoint</Application>
  <PresentationFormat>Widescreen</PresentationFormat>
  <Paragraphs>420</Paragraphs>
  <Slides>30</Slides>
  <Notes>30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Calibri</vt:lpstr>
      <vt:lpstr>Calibri Light</vt:lpstr>
      <vt:lpstr>Cambria Math</vt:lpstr>
      <vt:lpstr>Wingdings</vt:lpstr>
      <vt:lpstr>Tema di Office</vt:lpstr>
      <vt:lpstr>Ladder lattice antiferromagnet</vt:lpstr>
      <vt:lpstr>Presentazione standard di PowerPoint</vt:lpstr>
      <vt:lpstr>Introduction: strongly interacting electrons</vt:lpstr>
      <vt:lpstr>Presentazione standard di PowerPoint</vt:lpstr>
      <vt:lpstr>Our model  and its numerical implementation</vt:lpstr>
      <vt:lpstr>Our model  and its numerical implementation</vt:lpstr>
      <vt:lpstr>Our model  and its numerical implementation</vt:lpstr>
      <vt:lpstr>Our model  and its numerical implementation</vt:lpstr>
      <vt:lpstr>Presentazione standard di PowerPoint</vt:lpstr>
      <vt:lpstr>Lanczos algorithm for the GS eigenvalue</vt:lpstr>
      <vt:lpstr>Presentazione standard di PowerPoint</vt:lpstr>
      <vt:lpstr>  J_⊥=0  and  J_∥=0</vt:lpstr>
      <vt:lpstr>Presentazione standard di PowerPoint</vt:lpstr>
      <vt:lpstr>J_∥≪J_⊥: Effective Hamiltonian of hopping bosons</vt:lpstr>
      <vt:lpstr>Effective Hamiltonian of hopping bosons</vt:lpstr>
      <vt:lpstr>Effective Hamiltonian of hopping bosons</vt:lpstr>
      <vt:lpstr>Effective Hamiltonian of hopping bosons</vt:lpstr>
      <vt:lpstr>Presentazione standard di PowerPoint</vt:lpstr>
      <vt:lpstr>Study of the magnetization </vt:lpstr>
      <vt:lpstr>Presentazione standard di PowerPoint</vt:lpstr>
      <vt:lpstr>Magnetization for J_⊥=0 </vt:lpstr>
      <vt:lpstr>Presentazione standard di PowerPoint</vt:lpstr>
      <vt:lpstr>Magnetization for J_∥=0 </vt:lpstr>
      <vt:lpstr>Presentazione standard di PowerPoint</vt:lpstr>
      <vt:lpstr>Triangular ladder and limit cases</vt:lpstr>
      <vt:lpstr>Magnetization for J_⊥=0 </vt:lpstr>
      <vt:lpstr>Magnetization for J_∥=0 </vt:lpstr>
      <vt:lpstr>Conclusions</vt:lpstr>
      <vt:lpstr> Introduction: strongly interacting electrons</vt:lpstr>
      <vt:lpstr> Introduction: strongly interacting electrons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bernocco</dc:creator>
  <cp:lastModifiedBy>davide bernocco</cp:lastModifiedBy>
  <cp:revision>55</cp:revision>
  <dcterms:created xsi:type="dcterms:W3CDTF">2024-06-06T09:55:09Z</dcterms:created>
  <dcterms:modified xsi:type="dcterms:W3CDTF">2025-06-23T10:39:00Z</dcterms:modified>
</cp:coreProperties>
</file>