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4" r:id="rId1"/>
  </p:sldMasterIdLst>
  <p:notesMasterIdLst>
    <p:notesMasterId r:id="rId30"/>
  </p:notesMasterIdLst>
  <p:sldIdLst>
    <p:sldId id="256" r:id="rId2"/>
    <p:sldId id="257" r:id="rId3"/>
    <p:sldId id="266" r:id="rId4"/>
    <p:sldId id="276" r:id="rId5"/>
    <p:sldId id="313" r:id="rId6"/>
    <p:sldId id="315" r:id="rId7"/>
    <p:sldId id="317" r:id="rId8"/>
    <p:sldId id="321" r:id="rId9"/>
    <p:sldId id="318" r:id="rId10"/>
    <p:sldId id="314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16" r:id="rId19"/>
    <p:sldId id="309" r:id="rId20"/>
    <p:sldId id="310" r:id="rId21"/>
    <p:sldId id="306" r:id="rId22"/>
    <p:sldId id="305" r:id="rId23"/>
    <p:sldId id="307" r:id="rId24"/>
    <p:sldId id="308" r:id="rId25"/>
    <p:sldId id="311" r:id="rId26"/>
    <p:sldId id="312" r:id="rId27"/>
    <p:sldId id="319" r:id="rId28"/>
    <p:sldId id="267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6" y="58"/>
      </p:cViewPr>
      <p:guideLst/>
    </p:cSldViewPr>
  </p:slideViewPr>
  <p:notesTextViewPr>
    <p:cViewPr>
      <p:scale>
        <a:sx n="1" d="1"/>
        <a:sy n="1" d="1"/>
      </p:scale>
      <p:origin x="0" y="-139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7E91-A181-4CC0-9F10-7606E72F2729}" type="datetimeFigureOut">
              <a:rPr lang="it-IT" smtClean="0"/>
              <a:t>19/06/2025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2E52-8812-4028-A227-4DE50D755FF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872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(-&gt;Formula with </a:t>
                </a:r>
                <a:r>
                  <a:rPr lang="it-IT" dirty="0" err="1"/>
                  <a:t>orange</a:t>
                </a:r>
                <a:r>
                  <a:rPr lang="it-IT" dirty="0"/>
                  <a:t> </a:t>
                </a:r>
                <a:r>
                  <a:rPr lang="it-IT" dirty="0" err="1"/>
                  <a:t>dotted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 In </a:t>
                </a:r>
                <a:r>
                  <a:rPr lang="it-IT" dirty="0" err="1"/>
                  <a:t>order</a:t>
                </a:r>
                <a:r>
                  <a:rPr lang="it-IT" dirty="0"/>
                  <a:t> to account for a </a:t>
                </a:r>
                <a:r>
                  <a:rPr lang="it-IT" dirty="0" err="1"/>
                  <a:t>series</a:t>
                </a:r>
                <a:r>
                  <a:rPr lang="it-IT" dirty="0"/>
                  <a:t> of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observations</a:t>
                </a:r>
                <a:r>
                  <a:rPr lang="it-IT" dirty="0"/>
                  <a:t> on the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, one must drop the </a:t>
                </a:r>
                <a:r>
                  <a:rPr lang="it-IT" dirty="0" err="1"/>
                  <a:t>assumption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</a:t>
                </a:r>
                <a:r>
                  <a:rPr lang="it-IT" dirty="0" err="1"/>
                  <a:t>which</a:t>
                </a:r>
                <a:r>
                  <a:rPr lang="it-IT" dirty="0"/>
                  <a:t> the sources of </a:t>
                </a:r>
                <a:r>
                  <a:rPr lang="it-IT" dirty="0" err="1"/>
                  <a:t>magnetic</a:t>
                </a:r>
                <a:r>
                  <a:rPr lang="it-IT" dirty="0"/>
                  <a:t> moments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interact</a:t>
                </a:r>
                <a:r>
                  <a:rPr lang="it-IT" dirty="0"/>
                  <a:t> one </a:t>
                </a:r>
                <a:r>
                  <a:rPr lang="it-IT" dirty="0" err="1"/>
                  <a:t>another</a:t>
                </a:r>
                <a:r>
                  <a:rPr lang="it-IT" dirty="0"/>
                  <a:t>. In </a:t>
                </a:r>
                <a:r>
                  <a:rPr lang="it-IT" dirty="0" err="1"/>
                  <a:t>fact</a:t>
                </a:r>
                <a:r>
                  <a:rPr lang="it-IT" dirty="0"/>
                  <a:t>, in </a:t>
                </a:r>
                <a:r>
                  <a:rPr lang="it-IT" dirty="0" err="1"/>
                  <a:t>solids</a:t>
                </a:r>
                <a:r>
                  <a:rPr lang="it-IT" dirty="0"/>
                  <a:t> </a:t>
                </a:r>
                <a:r>
                  <a:rPr lang="it-IT" dirty="0" err="1"/>
                  <a:t>known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antiferromagnets</a:t>
                </a:r>
                <a:r>
                  <a:rPr lang="it-IT" dirty="0"/>
                  <a:t>, </a:t>
                </a:r>
                <a:r>
                  <a:rPr lang="it-IT" dirty="0" err="1"/>
                  <a:t>although</a:t>
                </a:r>
                <a:r>
                  <a:rPr lang="it-IT" dirty="0"/>
                  <a:t> the net </a:t>
                </a:r>
                <a:r>
                  <a:rPr lang="it-IT" dirty="0" err="1"/>
                  <a:t>total</a:t>
                </a:r>
                <a:r>
                  <a:rPr lang="it-IT" dirty="0"/>
                  <a:t> moment in </a:t>
                </a:r>
                <a:r>
                  <a:rPr lang="it-IT" dirty="0" err="1"/>
                  <a:t>absence</a:t>
                </a:r>
                <a:r>
                  <a:rPr lang="it-IT" dirty="0"/>
                  <a:t> of field </a:t>
                </a:r>
                <a:r>
                  <a:rPr lang="it-IT" dirty="0" err="1"/>
                  <a:t>is</a:t>
                </a:r>
                <a:r>
                  <a:rPr lang="it-IT" dirty="0"/>
                  <a:t> zero,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regular </a:t>
                </a:r>
                <a:r>
                  <a:rPr lang="it-IT" dirty="0" err="1"/>
                  <a:t>spatial</a:t>
                </a:r>
                <a:r>
                  <a:rPr lang="it-IT" dirty="0"/>
                  <a:t> pattern of the </a:t>
                </a:r>
                <a:r>
                  <a:rPr lang="it-IT" dirty="0" err="1"/>
                  <a:t>individual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due to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favoring</a:t>
                </a:r>
                <a:r>
                  <a:rPr lang="it-IT" dirty="0"/>
                  <a:t> </a:t>
                </a:r>
                <a:r>
                  <a:rPr lang="it-IT" dirty="0" err="1"/>
                  <a:t>antiparallel</a:t>
                </a:r>
                <a:r>
                  <a:rPr lang="it-IT" dirty="0"/>
                  <a:t> </a:t>
                </a:r>
                <a:r>
                  <a:rPr lang="it-IT" dirty="0" err="1"/>
                  <a:t>orientations</a:t>
                </a:r>
                <a:r>
                  <a:rPr lang="it-IT" dirty="0"/>
                  <a:t> of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moments.The</a:t>
                </a:r>
                <a:r>
                  <a:rPr lang="it-IT" dirty="0"/>
                  <a:t> theory on the </a:t>
                </a:r>
                <a:r>
                  <a:rPr lang="it-IT" dirty="0" err="1"/>
                  <a:t>origin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interactions plays a key </a:t>
                </a:r>
                <a:r>
                  <a:rPr lang="it-IT" dirty="0" err="1"/>
                  <a:t>role</a:t>
                </a:r>
                <a:r>
                  <a:rPr lang="it-IT" dirty="0"/>
                  <a:t> in </a:t>
                </a:r>
                <a:r>
                  <a:rPr lang="it-IT" dirty="0" err="1"/>
                  <a:t>condensed</a:t>
                </a:r>
                <a:r>
                  <a:rPr lang="it-IT" dirty="0"/>
                  <a:t> </a:t>
                </a:r>
                <a:r>
                  <a:rPr lang="it-IT" dirty="0" err="1"/>
                  <a:t>matter</a:t>
                </a:r>
                <a:r>
                  <a:rPr lang="it-IT" dirty="0"/>
                  <a:t> </a:t>
                </a:r>
                <a:r>
                  <a:rPr lang="it-IT" dirty="0" err="1"/>
                  <a:t>physics</a:t>
                </a:r>
                <a:r>
                  <a:rPr lang="it-IT" dirty="0"/>
                  <a:t>, and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phenomenon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best </a:t>
                </a:r>
                <a:r>
                  <a:rPr lang="it-IT" dirty="0" err="1"/>
                  <a:t>understood</a:t>
                </a:r>
                <a:r>
                  <a:rPr lang="it-IT" dirty="0"/>
                  <a:t> in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magnetic</a:t>
                </a:r>
                <a:r>
                  <a:rPr lang="it-IT" dirty="0"/>
                  <a:t> moments can be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separated</a:t>
                </a:r>
                <a:r>
                  <a:rPr lang="it-IT" dirty="0"/>
                  <a:t>, the </a:t>
                </a:r>
                <a:r>
                  <a:rPr lang="it-IT" dirty="0" err="1"/>
                  <a:t>developement</a:t>
                </a:r>
                <a:r>
                  <a:rPr lang="it-IT" dirty="0"/>
                  <a:t> of a </a:t>
                </a:r>
                <a:r>
                  <a:rPr lang="it-IT" dirty="0" err="1"/>
                  <a:t>tractable</a:t>
                </a:r>
                <a:r>
                  <a:rPr lang="it-IT" dirty="0"/>
                  <a:t> model of a </a:t>
                </a:r>
                <a:r>
                  <a:rPr lang="it-IT" dirty="0" err="1"/>
                  <a:t>magnetic</a:t>
                </a:r>
                <a:r>
                  <a:rPr lang="it-IT" dirty="0"/>
                  <a:t> metal </a:t>
                </a:r>
                <a:r>
                  <a:rPr lang="it-IT" dirty="0" err="1"/>
                  <a:t>remains</a:t>
                </a:r>
                <a:r>
                  <a:rPr lang="it-IT" dirty="0"/>
                  <a:t> a </a:t>
                </a:r>
                <a:r>
                  <a:rPr lang="it-IT" dirty="0" err="1"/>
                  <a:t>great</a:t>
                </a:r>
                <a:r>
                  <a:rPr lang="it-IT" dirty="0"/>
                  <a:t> </a:t>
                </a:r>
                <a:r>
                  <a:rPr lang="it-IT" dirty="0" err="1"/>
                  <a:t>unsolved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(-&gt;Hubbard </a:t>
                </a:r>
                <a:r>
                  <a:rPr lang="it-IT" dirty="0" err="1"/>
                  <a:t>approx</a:t>
                </a:r>
                <a:r>
                  <a:rPr lang="it-IT" dirty="0"/>
                  <a:t>.) Hubbard </a:t>
                </a:r>
                <a:r>
                  <a:rPr lang="it-IT" dirty="0" err="1"/>
                  <a:t>proposed</a:t>
                </a:r>
                <a:r>
                  <a:rPr lang="it-IT" dirty="0"/>
                  <a:t> an </a:t>
                </a:r>
                <a:r>
                  <a:rPr lang="it-IT" dirty="0" err="1"/>
                  <a:t>highly</a:t>
                </a:r>
                <a:r>
                  <a:rPr lang="it-IT" dirty="0"/>
                  <a:t> </a:t>
                </a:r>
                <a:r>
                  <a:rPr lang="it-IT" dirty="0" err="1"/>
                  <a:t>oversimplified</a:t>
                </a:r>
                <a:r>
                  <a:rPr lang="it-IT" dirty="0"/>
                  <a:t> model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bare minimum features </a:t>
                </a:r>
                <a:r>
                  <a:rPr lang="it-IT" dirty="0" err="1"/>
                  <a:t>necessary</a:t>
                </a:r>
                <a:r>
                  <a:rPr lang="it-IT" dirty="0"/>
                  <a:t> to yield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bandlike</a:t>
                </a:r>
                <a:r>
                  <a:rPr lang="it-IT" dirty="0"/>
                  <a:t> and </a:t>
                </a:r>
                <a:r>
                  <a:rPr lang="it-IT" dirty="0" err="1"/>
                  <a:t>localized</a:t>
                </a:r>
                <a:r>
                  <a:rPr lang="it-IT" dirty="0"/>
                  <a:t> </a:t>
                </a:r>
                <a:r>
                  <a:rPr lang="it-IT" dirty="0" err="1"/>
                  <a:t>behaviours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 in </a:t>
                </a:r>
                <a:r>
                  <a:rPr lang="it-IT" dirty="0" err="1"/>
                  <a:t>suitable</a:t>
                </a:r>
                <a:r>
                  <a:rPr lang="it-IT" dirty="0"/>
                  <a:t> </a:t>
                </a:r>
                <a:r>
                  <a:rPr lang="it-IT" dirty="0" err="1"/>
                  <a:t>limits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assumes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on </a:t>
                </a:r>
                <a:r>
                  <a:rPr lang="it-IT" dirty="0" err="1"/>
                  <a:t>each</a:t>
                </a:r>
                <a:r>
                  <a:rPr lang="it-IT" dirty="0"/>
                  <a:t> lattice site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one single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occupied</a:t>
                </a:r>
                <a:r>
                  <a:rPr lang="it-IT" dirty="0"/>
                  <a:t>, </a:t>
                </a:r>
                <a:r>
                  <a:rPr lang="it-IT" dirty="0" err="1"/>
                  <a:t>whose</a:t>
                </a:r>
                <a:r>
                  <a:rPr lang="it-IT" dirty="0"/>
                  <a:t> </a:t>
                </a:r>
                <a:r>
                  <a:rPr lang="it-IT" dirty="0" err="1"/>
                  <a:t>spatial</a:t>
                </a:r>
                <a:r>
                  <a:rPr lang="it-IT" dirty="0"/>
                  <a:t> component can be </a:t>
                </a:r>
                <a:r>
                  <a:rPr lang="it-IT" dirty="0" err="1"/>
                  <a:t>written</a:t>
                </a:r>
                <a:r>
                  <a:rPr lang="it-IT" dirty="0"/>
                  <a:t> in a </a:t>
                </a:r>
                <a:r>
                  <a:rPr lang="it-IT" dirty="0" err="1"/>
                  <a:t>Wannier</a:t>
                </a:r>
                <a:r>
                  <a:rPr lang="it-IT" dirty="0"/>
                  <a:t>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basis</a:t>
                </a:r>
                <a:r>
                  <a:rPr lang="it-IT" dirty="0"/>
                  <a:t>.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composed</a:t>
                </a:r>
                <a:r>
                  <a:rPr lang="it-IT" dirty="0"/>
                  <a:t> of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terms</a:t>
                </a:r>
                <a:r>
                  <a:rPr lang="it-IT" dirty="0"/>
                  <a:t>: a </a:t>
                </a:r>
                <a:r>
                  <a:rPr lang="it-IT" dirty="0" err="1"/>
                  <a:t>kinetic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due to tunnelling (</a:t>
                </a:r>
                <a:r>
                  <a:rPr lang="it-IT" i="1" dirty="0" err="1"/>
                  <a:t>hopping</a:t>
                </a:r>
                <a:r>
                  <a:rPr lang="it-IT" dirty="0"/>
                  <a:t>) of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the </a:t>
                </a:r>
                <a:r>
                  <a:rPr lang="it-IT" dirty="0" err="1"/>
                  <a:t>neighbour</a:t>
                </a:r>
                <a:r>
                  <a:rPr lang="it-IT" dirty="0"/>
                  <a:t> lattice </a:t>
                </a:r>
                <a:r>
                  <a:rPr lang="it-IT" dirty="0" err="1"/>
                  <a:t>sites</a:t>
                </a:r>
                <a:r>
                  <a:rPr lang="it-IT" dirty="0"/>
                  <a:t>, and a in-sito </a:t>
                </a:r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approximates</a:t>
                </a:r>
                <a:r>
                  <a:rPr lang="it-IT" dirty="0"/>
                  <a:t> in a </a:t>
                </a:r>
                <a:r>
                  <a:rPr lang="it-IT" dirty="0" err="1"/>
                  <a:t>raw</a:t>
                </a:r>
                <a:r>
                  <a:rPr lang="it-IT" dirty="0"/>
                  <a:t> way the short range electron </a:t>
                </a:r>
                <a:r>
                  <a:rPr lang="it-IT" dirty="0" err="1"/>
                  <a:t>repulsion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(-&gt;P.S.) </a:t>
                </a:r>
                <a:r>
                  <a:rPr lang="it-IT" dirty="0" err="1"/>
                  <a:t>Besides</a:t>
                </a:r>
                <a:r>
                  <a:rPr lang="it-IT" dirty="0"/>
                  <a:t> giving a more accurate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non-</a:t>
                </a:r>
                <a:r>
                  <a:rPr lang="it-IT" dirty="0" err="1"/>
                  <a:t>interacting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 models, Hubbard model can </a:t>
                </a:r>
                <a:r>
                  <a:rPr lang="it-IT" dirty="0" err="1"/>
                  <a:t>describe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Mott </a:t>
                </a:r>
                <a:r>
                  <a:rPr lang="it-IT" dirty="0" err="1"/>
                  <a:t>insulators</a:t>
                </a:r>
                <a:r>
                  <a:rPr lang="it-IT" dirty="0"/>
                  <a:t>.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represent</a:t>
                </a:r>
                <a:r>
                  <a:rPr lang="it-IT" dirty="0"/>
                  <a:t> a </a:t>
                </a:r>
                <a:r>
                  <a:rPr lang="it-IT" dirty="0" err="1"/>
                  <a:t>particular</a:t>
                </a:r>
                <a:r>
                  <a:rPr lang="it-IT" dirty="0"/>
                  <a:t> class of metals 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:r>
                  <a:rPr lang="it-IT" dirty="0" err="1"/>
                  <a:t>indeed</a:t>
                </a:r>
                <a:r>
                  <a:rPr lang="it-IT" dirty="0"/>
                  <a:t>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because</a:t>
                </a:r>
                <a:r>
                  <a:rPr lang="it-IT" dirty="0"/>
                  <a:t> of the </a:t>
                </a:r>
                <a:r>
                  <a:rPr lang="it-IT" dirty="0" err="1"/>
                  <a:t>effects</a:t>
                </a:r>
                <a:r>
                  <a:rPr lang="it-IT" dirty="0"/>
                  <a:t> of the non-</a:t>
                </a:r>
                <a:r>
                  <a:rPr lang="it-IT" dirty="0" err="1"/>
                  <a:t>negligible</a:t>
                </a:r>
                <a:r>
                  <a:rPr lang="it-IT" dirty="0"/>
                  <a:t>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. For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materials</a:t>
                </a:r>
                <a:r>
                  <a:rPr lang="it-IT" dirty="0"/>
                  <a:t> </a:t>
                </a:r>
                <a:r>
                  <a:rPr lang="it-IT" dirty="0" err="1"/>
                  <a:t>conventional</a:t>
                </a:r>
                <a:r>
                  <a:rPr lang="it-IT" dirty="0"/>
                  <a:t> band theory </a:t>
                </a:r>
                <a:r>
                  <a:rPr lang="it-IT" dirty="0" err="1"/>
                  <a:t>predicts</a:t>
                </a:r>
                <a:r>
                  <a:rPr lang="it-IT" dirty="0"/>
                  <a:t> a </a:t>
                </a:r>
                <a:r>
                  <a:rPr lang="it-IT" dirty="0" err="1"/>
                  <a:t>conductive</a:t>
                </a:r>
                <a:r>
                  <a:rPr lang="it-IT" dirty="0"/>
                  <a:t> metal-like </a:t>
                </a:r>
                <a:r>
                  <a:rPr lang="it-IT" dirty="0" err="1"/>
                  <a:t>behaviour</a:t>
                </a:r>
                <a:r>
                  <a:rPr lang="it-IT" dirty="0"/>
                  <a:t>, </a:t>
                </a:r>
                <a:r>
                  <a:rPr lang="it-IT" dirty="0" err="1"/>
                  <a:t>though</a:t>
                </a:r>
                <a:r>
                  <a:rPr lang="it-IT" dirty="0"/>
                  <a:t>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show the opposite: in </a:t>
                </a:r>
                <a:r>
                  <a:rPr lang="it-IT" dirty="0" err="1"/>
                  <a:t>fact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effect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due to electron-electron interaction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taken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consideration</a:t>
                </a:r>
                <a:r>
                  <a:rPr lang="it-IT" dirty="0"/>
                  <a:t> by standard band theory.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 2) Taking a single spin chain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example</a:t>
                </a:r>
                <a:r>
                  <a:rPr lang="it-IT" dirty="0"/>
                  <a:t> (with</a:t>
                </a:r>
                <a:r>
                  <a:rPr lang="it-IT" baseline="0" dirty="0"/>
                  <a:t> </a:t>
                </a:r>
                <a:r>
                  <a:rPr lang="it-IT" dirty="0"/>
                  <a:t>n=N/L=1), in the </a:t>
                </a:r>
                <a:r>
                  <a:rPr lang="it-IT" dirty="0" err="1"/>
                  <a:t>limit</a:t>
                </a:r>
                <a:r>
                  <a:rPr lang="it-IT" dirty="0"/>
                  <a:t> of infinite </a:t>
                </a:r>
                <a:r>
                  <a:rPr lang="it-IT" dirty="0" err="1"/>
                  <a:t>interatomic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, or </a:t>
                </a:r>
                <a:r>
                  <a:rPr lang="it-IT" dirty="0" err="1"/>
                  <a:t>equivalently</a:t>
                </a:r>
                <a:r>
                  <a:rPr lang="it-IT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an ensemble of </a:t>
                </a:r>
                <a:r>
                  <a:rPr lang="it-IT" dirty="0" err="1"/>
                  <a:t>isolated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(Mott </a:t>
                </a:r>
                <a:r>
                  <a:rPr lang="it-IT" dirty="0" err="1"/>
                  <a:t>charge</a:t>
                </a:r>
                <a:r>
                  <a:rPr lang="it-IT" dirty="0"/>
                  <a:t> </a:t>
                </a:r>
                <a:r>
                  <a:rPr lang="it-IT" dirty="0" err="1"/>
                  <a:t>insulator</a:t>
                </a:r>
                <a:r>
                  <a:rPr lang="it-IT" dirty="0"/>
                  <a:t>). </a:t>
                </a:r>
                <a:r>
                  <a:rPr lang="it-IT" dirty="0" err="1"/>
                  <a:t>When</a:t>
                </a:r>
                <a:r>
                  <a:rPr lang="it-IT" dirty="0"/>
                  <a:t> the </a:t>
                </a:r>
                <a:r>
                  <a:rPr lang="it-IT" dirty="0" err="1"/>
                  <a:t>atoms</a:t>
                </a:r>
                <a:r>
                  <a:rPr lang="it-IT" dirty="0"/>
                  <a:t> are </a:t>
                </a:r>
                <a:r>
                  <a:rPr lang="it-IT" dirty="0" err="1"/>
                  <a:t>brought</a:t>
                </a:r>
                <a:r>
                  <a:rPr lang="it-IT" dirty="0"/>
                  <a:t> a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closer</a:t>
                </a:r>
                <a:r>
                  <a:rPr lang="it-IT" dirty="0"/>
                  <a:t> (i.e. small </a:t>
                </a:r>
                <a:r>
                  <a:rPr lang="it-IT" dirty="0" err="1"/>
                  <a:t>but</a:t>
                </a:r>
                <a:r>
                  <a:rPr lang="it-IT" dirty="0"/>
                  <a:t> non-zero </a:t>
                </a:r>
                <a:r>
                  <a:rPr lang="it-IT" dirty="0" err="1"/>
                  <a:t>hopping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), the model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corresponds</a:t>
                </a:r>
                <a:r>
                  <a:rPr lang="it-IT" baseline="0" dirty="0"/>
                  <a:t> to an </a:t>
                </a:r>
                <a:r>
                  <a:rPr lang="it-IT" baseline="0" dirty="0" err="1"/>
                  <a:t>insulator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now</a:t>
                </a:r>
                <a:r>
                  <a:rPr lang="it-IT" baseline="0" dirty="0"/>
                  <a:t> can </a:t>
                </a:r>
                <a:r>
                  <a:rPr lang="it-IT" dirty="0" err="1"/>
                  <a:t>describe</a:t>
                </a:r>
                <a:r>
                  <a:rPr lang="it-IT" dirty="0"/>
                  <a:t> the </a:t>
                </a:r>
                <a:r>
                  <a:rPr lang="it-IT" dirty="0" err="1"/>
                  <a:t>effect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r>
                  <a:rPr lang="it-IT" dirty="0"/>
                  <a:t> (</a:t>
                </a:r>
                <a:r>
                  <a:rPr lang="it-IT" dirty="0" err="1"/>
                  <a:t>through</a:t>
                </a:r>
                <a:r>
                  <a:rPr lang="it-IT" dirty="0"/>
                  <a:t> Coulomb </a:t>
                </a:r>
                <a:r>
                  <a:rPr lang="it-IT" dirty="0" err="1"/>
                  <a:t>electrostatic</a:t>
                </a:r>
                <a:r>
                  <a:rPr lang="it-IT" dirty="0"/>
                  <a:t> interactions)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result</a:t>
                </a:r>
                <a:r>
                  <a:rPr lang="it-IT" dirty="0"/>
                  <a:t> in </a:t>
                </a:r>
                <a:r>
                  <a:rPr lang="it-IT" dirty="0" err="1"/>
                  <a:t>phenomena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antiferromagnetism</a:t>
                </a:r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(-&gt;Formula with </a:t>
                </a:r>
                <a:r>
                  <a:rPr lang="it-IT" dirty="0" err="1"/>
                  <a:t>orange</a:t>
                </a:r>
                <a:r>
                  <a:rPr lang="it-IT" dirty="0"/>
                  <a:t> </a:t>
                </a:r>
                <a:r>
                  <a:rPr lang="it-IT" dirty="0" err="1"/>
                  <a:t>dotted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 In </a:t>
                </a:r>
                <a:r>
                  <a:rPr lang="it-IT" dirty="0" err="1"/>
                  <a:t>order</a:t>
                </a:r>
                <a:r>
                  <a:rPr lang="it-IT" dirty="0"/>
                  <a:t> to account for a </a:t>
                </a:r>
                <a:r>
                  <a:rPr lang="it-IT" dirty="0" err="1"/>
                  <a:t>series</a:t>
                </a:r>
                <a:r>
                  <a:rPr lang="it-IT" dirty="0"/>
                  <a:t> of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observations</a:t>
                </a:r>
                <a:r>
                  <a:rPr lang="it-IT" dirty="0"/>
                  <a:t> on the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properties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, one must drop the </a:t>
                </a:r>
                <a:r>
                  <a:rPr lang="it-IT" dirty="0" err="1"/>
                  <a:t>assumption</a:t>
                </a:r>
                <a:r>
                  <a:rPr lang="it-IT" dirty="0"/>
                  <a:t> </a:t>
                </a:r>
                <a:r>
                  <a:rPr lang="it-IT" dirty="0" err="1"/>
                  <a:t>according</a:t>
                </a:r>
                <a:r>
                  <a:rPr lang="it-IT" dirty="0"/>
                  <a:t> to </a:t>
                </a:r>
                <a:r>
                  <a:rPr lang="it-IT" dirty="0" err="1"/>
                  <a:t>which</a:t>
                </a:r>
                <a:r>
                  <a:rPr lang="it-IT" dirty="0"/>
                  <a:t> the sources of </a:t>
                </a:r>
                <a:r>
                  <a:rPr lang="it-IT" dirty="0" err="1"/>
                  <a:t>magnetic</a:t>
                </a:r>
                <a:r>
                  <a:rPr lang="it-IT" dirty="0"/>
                  <a:t> moments do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interact</a:t>
                </a:r>
                <a:r>
                  <a:rPr lang="it-IT" dirty="0"/>
                  <a:t> one </a:t>
                </a:r>
                <a:r>
                  <a:rPr lang="it-IT" dirty="0" err="1"/>
                  <a:t>another</a:t>
                </a:r>
                <a:r>
                  <a:rPr lang="it-IT" dirty="0"/>
                  <a:t>. In </a:t>
                </a:r>
                <a:r>
                  <a:rPr lang="it-IT" dirty="0" err="1"/>
                  <a:t>fact</a:t>
                </a:r>
                <a:r>
                  <a:rPr lang="it-IT" dirty="0"/>
                  <a:t>, in </a:t>
                </a:r>
                <a:r>
                  <a:rPr lang="it-IT" dirty="0" err="1"/>
                  <a:t>solids</a:t>
                </a:r>
                <a:r>
                  <a:rPr lang="it-IT" dirty="0"/>
                  <a:t> </a:t>
                </a:r>
                <a:r>
                  <a:rPr lang="it-IT" dirty="0" err="1"/>
                  <a:t>known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antiferromagnets</a:t>
                </a:r>
                <a:r>
                  <a:rPr lang="it-IT" dirty="0"/>
                  <a:t>, </a:t>
                </a:r>
                <a:r>
                  <a:rPr lang="it-IT" dirty="0" err="1"/>
                  <a:t>although</a:t>
                </a:r>
                <a:r>
                  <a:rPr lang="it-IT" dirty="0"/>
                  <a:t> the net </a:t>
                </a:r>
                <a:r>
                  <a:rPr lang="it-IT" dirty="0" err="1"/>
                  <a:t>total</a:t>
                </a:r>
                <a:r>
                  <a:rPr lang="it-IT" dirty="0"/>
                  <a:t> moment in </a:t>
                </a:r>
                <a:r>
                  <a:rPr lang="it-IT" dirty="0" err="1"/>
                  <a:t>absence</a:t>
                </a:r>
                <a:r>
                  <a:rPr lang="it-IT" dirty="0"/>
                  <a:t> of field </a:t>
                </a:r>
                <a:r>
                  <a:rPr lang="it-IT" dirty="0" err="1"/>
                  <a:t>is</a:t>
                </a:r>
                <a:r>
                  <a:rPr lang="it-IT" dirty="0"/>
                  <a:t> zero,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a regular </a:t>
                </a:r>
                <a:r>
                  <a:rPr lang="it-IT" dirty="0" err="1"/>
                  <a:t>spatial</a:t>
                </a:r>
                <a:r>
                  <a:rPr lang="it-IT" dirty="0"/>
                  <a:t> pattern of the </a:t>
                </a:r>
                <a:r>
                  <a:rPr lang="it-IT" dirty="0" err="1"/>
                  <a:t>individual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due to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them</a:t>
                </a:r>
                <a:r>
                  <a:rPr lang="it-IT" dirty="0"/>
                  <a:t> </a:t>
                </a:r>
                <a:r>
                  <a:rPr lang="it-IT" dirty="0" err="1"/>
                  <a:t>favoring</a:t>
                </a:r>
                <a:r>
                  <a:rPr lang="it-IT" dirty="0"/>
                  <a:t> </a:t>
                </a:r>
                <a:r>
                  <a:rPr lang="it-IT" dirty="0" err="1"/>
                  <a:t>antiparallel</a:t>
                </a:r>
                <a:r>
                  <a:rPr lang="it-IT" dirty="0"/>
                  <a:t> </a:t>
                </a:r>
                <a:r>
                  <a:rPr lang="it-IT" dirty="0" err="1"/>
                  <a:t>orientations</a:t>
                </a:r>
                <a:r>
                  <a:rPr lang="it-IT" dirty="0"/>
                  <a:t> of </a:t>
                </a:r>
                <a:r>
                  <a:rPr lang="it-IT" dirty="0" err="1"/>
                  <a:t>neighbouring</a:t>
                </a:r>
                <a:r>
                  <a:rPr lang="it-IT" dirty="0"/>
                  <a:t> </a:t>
                </a:r>
                <a:r>
                  <a:rPr lang="it-IT" dirty="0" err="1"/>
                  <a:t>moments.The</a:t>
                </a:r>
                <a:r>
                  <a:rPr lang="it-IT" dirty="0"/>
                  <a:t> theory on the </a:t>
                </a:r>
                <a:r>
                  <a:rPr lang="it-IT" dirty="0" err="1"/>
                  <a:t>origin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interactions plays a key </a:t>
                </a:r>
                <a:r>
                  <a:rPr lang="it-IT" dirty="0" err="1"/>
                  <a:t>role</a:t>
                </a:r>
                <a:r>
                  <a:rPr lang="it-IT" dirty="0"/>
                  <a:t> in </a:t>
                </a:r>
                <a:r>
                  <a:rPr lang="it-IT" dirty="0" err="1"/>
                  <a:t>condensed</a:t>
                </a:r>
                <a:r>
                  <a:rPr lang="it-IT" dirty="0"/>
                  <a:t> </a:t>
                </a:r>
                <a:r>
                  <a:rPr lang="it-IT" dirty="0" err="1"/>
                  <a:t>matter</a:t>
                </a:r>
                <a:r>
                  <a:rPr lang="it-IT" dirty="0"/>
                  <a:t> </a:t>
                </a:r>
                <a:r>
                  <a:rPr lang="it-IT" dirty="0" err="1"/>
                  <a:t>physics</a:t>
                </a:r>
                <a:r>
                  <a:rPr lang="it-IT" dirty="0"/>
                  <a:t>, and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phenomenon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best </a:t>
                </a:r>
                <a:r>
                  <a:rPr lang="it-IT" dirty="0" err="1"/>
                  <a:t>understood</a:t>
                </a:r>
                <a:r>
                  <a:rPr lang="it-IT" dirty="0"/>
                  <a:t> in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where</a:t>
                </a:r>
                <a:r>
                  <a:rPr lang="it-IT" dirty="0"/>
                  <a:t> the </a:t>
                </a:r>
                <a:r>
                  <a:rPr lang="it-IT" dirty="0" err="1"/>
                  <a:t>magnetic</a:t>
                </a:r>
                <a:r>
                  <a:rPr lang="it-IT" dirty="0"/>
                  <a:t> moments can be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</a:t>
                </a:r>
                <a:r>
                  <a:rPr lang="it-IT" dirty="0" err="1"/>
                  <a:t>separated</a:t>
                </a:r>
                <a:r>
                  <a:rPr lang="it-IT" dirty="0"/>
                  <a:t>, the </a:t>
                </a:r>
                <a:r>
                  <a:rPr lang="it-IT" dirty="0" err="1"/>
                  <a:t>developement</a:t>
                </a:r>
                <a:r>
                  <a:rPr lang="it-IT" dirty="0"/>
                  <a:t> of a </a:t>
                </a:r>
                <a:r>
                  <a:rPr lang="it-IT" dirty="0" err="1"/>
                  <a:t>tractable</a:t>
                </a:r>
                <a:r>
                  <a:rPr lang="it-IT" dirty="0"/>
                  <a:t> model of a </a:t>
                </a:r>
                <a:r>
                  <a:rPr lang="it-IT" dirty="0" err="1"/>
                  <a:t>magnetic</a:t>
                </a:r>
                <a:r>
                  <a:rPr lang="it-IT" dirty="0"/>
                  <a:t> metal </a:t>
                </a:r>
                <a:r>
                  <a:rPr lang="it-IT" dirty="0" err="1"/>
                  <a:t>remains</a:t>
                </a:r>
                <a:r>
                  <a:rPr lang="it-IT" dirty="0"/>
                  <a:t> a </a:t>
                </a:r>
                <a:r>
                  <a:rPr lang="it-IT" dirty="0" err="1"/>
                  <a:t>great</a:t>
                </a:r>
                <a:r>
                  <a:rPr lang="it-IT" dirty="0"/>
                  <a:t> </a:t>
                </a:r>
                <a:r>
                  <a:rPr lang="it-IT" dirty="0" err="1"/>
                  <a:t>unsolved</a:t>
                </a:r>
                <a:r>
                  <a:rPr lang="it-IT" dirty="0"/>
                  <a:t> </a:t>
                </a:r>
                <a:r>
                  <a:rPr lang="it-IT" dirty="0" err="1"/>
                  <a:t>problem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(-&gt;Hubbard </a:t>
                </a:r>
                <a:r>
                  <a:rPr lang="it-IT" dirty="0" err="1"/>
                  <a:t>approx</a:t>
                </a:r>
                <a:r>
                  <a:rPr lang="it-IT" dirty="0"/>
                  <a:t>.) Hubbard </a:t>
                </a:r>
                <a:r>
                  <a:rPr lang="it-IT" dirty="0" err="1"/>
                  <a:t>proposed</a:t>
                </a:r>
                <a:r>
                  <a:rPr lang="it-IT" dirty="0"/>
                  <a:t> an </a:t>
                </a:r>
                <a:r>
                  <a:rPr lang="it-IT" dirty="0" err="1"/>
                  <a:t>highly</a:t>
                </a:r>
                <a:r>
                  <a:rPr lang="it-IT" dirty="0"/>
                  <a:t> </a:t>
                </a:r>
                <a:r>
                  <a:rPr lang="it-IT" dirty="0" err="1"/>
                  <a:t>oversimplified</a:t>
                </a:r>
                <a:r>
                  <a:rPr lang="it-IT" dirty="0"/>
                  <a:t> model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contains</a:t>
                </a:r>
                <a:r>
                  <a:rPr lang="it-IT" dirty="0"/>
                  <a:t> the bare minimum features </a:t>
                </a:r>
                <a:r>
                  <a:rPr lang="it-IT" dirty="0" err="1"/>
                  <a:t>necessary</a:t>
                </a:r>
                <a:r>
                  <a:rPr lang="it-IT" dirty="0"/>
                  <a:t> to yield </a:t>
                </a:r>
                <a:r>
                  <a:rPr lang="it-IT" dirty="0" err="1"/>
                  <a:t>both</a:t>
                </a:r>
                <a:r>
                  <a:rPr lang="it-IT" dirty="0"/>
                  <a:t> </a:t>
                </a:r>
                <a:r>
                  <a:rPr lang="it-IT" dirty="0" err="1"/>
                  <a:t>bandlike</a:t>
                </a:r>
                <a:r>
                  <a:rPr lang="it-IT" dirty="0"/>
                  <a:t> and </a:t>
                </a:r>
                <a:r>
                  <a:rPr lang="it-IT" dirty="0" err="1"/>
                  <a:t>localized</a:t>
                </a:r>
                <a:r>
                  <a:rPr lang="it-IT" dirty="0"/>
                  <a:t> </a:t>
                </a:r>
                <a:r>
                  <a:rPr lang="it-IT" dirty="0" err="1"/>
                  <a:t>behaviours</a:t>
                </a:r>
                <a:r>
                  <a:rPr lang="it-IT" dirty="0"/>
                  <a:t> of </a:t>
                </a:r>
                <a:r>
                  <a:rPr lang="it-IT" dirty="0" err="1"/>
                  <a:t>solids</a:t>
                </a:r>
                <a:r>
                  <a:rPr lang="it-IT" dirty="0"/>
                  <a:t> in </a:t>
                </a:r>
                <a:r>
                  <a:rPr lang="it-IT" dirty="0" err="1"/>
                  <a:t>suitable</a:t>
                </a:r>
                <a:r>
                  <a:rPr lang="it-IT" dirty="0"/>
                  <a:t> </a:t>
                </a:r>
                <a:r>
                  <a:rPr lang="it-IT" dirty="0" err="1"/>
                  <a:t>limits</a:t>
                </a:r>
                <a:r>
                  <a:rPr lang="it-IT" dirty="0"/>
                  <a:t>.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assumes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on </a:t>
                </a:r>
                <a:r>
                  <a:rPr lang="it-IT" dirty="0" err="1"/>
                  <a:t>each</a:t>
                </a:r>
                <a:r>
                  <a:rPr lang="it-IT" dirty="0"/>
                  <a:t> lattice site </a:t>
                </a:r>
                <a:r>
                  <a:rPr lang="it-IT" dirty="0" err="1"/>
                  <a:t>there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only</a:t>
                </a:r>
                <a:r>
                  <a:rPr lang="it-IT" dirty="0"/>
                  <a:t> one single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occupied</a:t>
                </a:r>
                <a:r>
                  <a:rPr lang="it-IT" dirty="0"/>
                  <a:t>, </a:t>
                </a:r>
                <a:r>
                  <a:rPr lang="it-IT" dirty="0" err="1"/>
                  <a:t>whose</a:t>
                </a:r>
                <a:r>
                  <a:rPr lang="it-IT" dirty="0"/>
                  <a:t> </a:t>
                </a:r>
                <a:r>
                  <a:rPr lang="it-IT" dirty="0" err="1"/>
                  <a:t>spatial</a:t>
                </a:r>
                <a:r>
                  <a:rPr lang="it-IT" dirty="0"/>
                  <a:t> component can be </a:t>
                </a:r>
                <a:r>
                  <a:rPr lang="it-IT" dirty="0" err="1"/>
                  <a:t>written</a:t>
                </a:r>
                <a:r>
                  <a:rPr lang="it-IT" dirty="0"/>
                  <a:t> in a </a:t>
                </a:r>
                <a:r>
                  <a:rPr lang="it-IT" dirty="0" err="1"/>
                  <a:t>Wannier</a:t>
                </a:r>
                <a:r>
                  <a:rPr lang="it-IT" dirty="0"/>
                  <a:t> </a:t>
                </a:r>
                <a:r>
                  <a:rPr lang="it-IT" dirty="0" err="1"/>
                  <a:t>orbital</a:t>
                </a:r>
                <a:r>
                  <a:rPr lang="it-IT" dirty="0"/>
                  <a:t> </a:t>
                </a:r>
                <a:r>
                  <a:rPr lang="it-IT" dirty="0" err="1"/>
                  <a:t>basis</a:t>
                </a:r>
                <a:r>
                  <a:rPr lang="it-IT" dirty="0"/>
                  <a:t>. The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composed</a:t>
                </a:r>
                <a:r>
                  <a:rPr lang="it-IT" dirty="0"/>
                  <a:t> of </a:t>
                </a:r>
                <a:r>
                  <a:rPr lang="it-IT" dirty="0" err="1"/>
                  <a:t>two</a:t>
                </a:r>
                <a:r>
                  <a:rPr lang="it-IT" dirty="0"/>
                  <a:t> </a:t>
                </a:r>
                <a:r>
                  <a:rPr lang="it-IT" dirty="0" err="1"/>
                  <a:t>terms</a:t>
                </a:r>
                <a:r>
                  <a:rPr lang="it-IT" dirty="0"/>
                  <a:t>: a </a:t>
                </a:r>
                <a:r>
                  <a:rPr lang="it-IT" dirty="0" err="1"/>
                  <a:t>kinetic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due to tunnelling (</a:t>
                </a:r>
                <a:r>
                  <a:rPr lang="it-IT" i="1" dirty="0" err="1"/>
                  <a:t>hopping</a:t>
                </a:r>
                <a:r>
                  <a:rPr lang="it-IT" dirty="0"/>
                  <a:t>) of </a:t>
                </a:r>
                <a:r>
                  <a:rPr lang="it-IT" dirty="0" err="1"/>
                  <a:t>particles</a:t>
                </a:r>
                <a:r>
                  <a:rPr lang="it-IT" dirty="0"/>
                  <a:t> </a:t>
                </a:r>
                <a:r>
                  <a:rPr lang="it-IT" dirty="0" err="1"/>
                  <a:t>among</a:t>
                </a:r>
                <a:r>
                  <a:rPr lang="it-IT" dirty="0"/>
                  <a:t> the </a:t>
                </a:r>
                <a:r>
                  <a:rPr lang="it-IT" dirty="0" err="1"/>
                  <a:t>neighbour</a:t>
                </a:r>
                <a:r>
                  <a:rPr lang="it-IT" dirty="0"/>
                  <a:t> lattice </a:t>
                </a:r>
                <a:r>
                  <a:rPr lang="it-IT" dirty="0" err="1"/>
                  <a:t>sites</a:t>
                </a:r>
                <a:r>
                  <a:rPr lang="it-IT" dirty="0"/>
                  <a:t>, and a in-sito </a:t>
                </a:r>
                <a:r>
                  <a:rPr lang="it-IT" dirty="0" err="1"/>
                  <a:t>potential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approximates</a:t>
                </a:r>
                <a:r>
                  <a:rPr lang="it-IT" dirty="0"/>
                  <a:t> in a </a:t>
                </a:r>
                <a:r>
                  <a:rPr lang="it-IT" dirty="0" err="1"/>
                  <a:t>raw</a:t>
                </a:r>
                <a:r>
                  <a:rPr lang="it-IT" dirty="0"/>
                  <a:t> way the short range electron </a:t>
                </a:r>
                <a:r>
                  <a:rPr lang="it-IT" dirty="0" err="1"/>
                  <a:t>repulsion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(-&gt;P.S.) </a:t>
                </a:r>
                <a:r>
                  <a:rPr lang="it-IT" dirty="0" err="1"/>
                  <a:t>Besides</a:t>
                </a:r>
                <a:r>
                  <a:rPr lang="it-IT" dirty="0"/>
                  <a:t> giving a more accurate </a:t>
                </a:r>
                <a:r>
                  <a:rPr lang="it-IT" dirty="0" err="1"/>
                  <a:t>description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the non-</a:t>
                </a:r>
                <a:r>
                  <a:rPr lang="it-IT" dirty="0" err="1"/>
                  <a:t>interacting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 models, Hubbard model can </a:t>
                </a:r>
                <a:r>
                  <a:rPr lang="it-IT" dirty="0" err="1"/>
                  <a:t>describe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well</a:t>
                </a:r>
                <a:r>
                  <a:rPr lang="it-IT" dirty="0"/>
                  <a:t> Mott </a:t>
                </a:r>
                <a:r>
                  <a:rPr lang="it-IT" dirty="0" err="1"/>
                  <a:t>insulators</a:t>
                </a:r>
                <a:r>
                  <a:rPr lang="it-IT" dirty="0"/>
                  <a:t>.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represent</a:t>
                </a:r>
                <a:r>
                  <a:rPr lang="it-IT" dirty="0"/>
                  <a:t> a </a:t>
                </a:r>
                <a:r>
                  <a:rPr lang="it-IT" dirty="0" err="1"/>
                  <a:t>particular</a:t>
                </a:r>
                <a:r>
                  <a:rPr lang="it-IT" dirty="0"/>
                  <a:t> class of metals </a:t>
                </a:r>
                <a:r>
                  <a:rPr lang="it-IT" dirty="0" err="1"/>
                  <a:t>that</a:t>
                </a:r>
                <a:r>
                  <a:rPr lang="it-IT" dirty="0"/>
                  <a:t> are </a:t>
                </a:r>
                <a:r>
                  <a:rPr lang="it-IT" dirty="0" err="1"/>
                  <a:t>indeed</a:t>
                </a:r>
                <a:r>
                  <a:rPr lang="it-IT" dirty="0"/>
                  <a:t> </a:t>
                </a:r>
                <a:r>
                  <a:rPr lang="it-IT" dirty="0" err="1"/>
                  <a:t>insulators</a:t>
                </a:r>
                <a:r>
                  <a:rPr lang="it-IT" dirty="0"/>
                  <a:t> </a:t>
                </a:r>
                <a:r>
                  <a:rPr lang="it-IT" dirty="0" err="1"/>
                  <a:t>because</a:t>
                </a:r>
                <a:r>
                  <a:rPr lang="it-IT" dirty="0"/>
                  <a:t> of the </a:t>
                </a:r>
                <a:r>
                  <a:rPr lang="it-IT" dirty="0" err="1"/>
                  <a:t>effects</a:t>
                </a:r>
                <a:r>
                  <a:rPr lang="it-IT" dirty="0"/>
                  <a:t> of the non-</a:t>
                </a:r>
                <a:r>
                  <a:rPr lang="it-IT" dirty="0" err="1"/>
                  <a:t>negligible</a:t>
                </a:r>
                <a:r>
                  <a:rPr lang="it-IT" dirty="0"/>
                  <a:t> interactions </a:t>
                </a:r>
                <a:r>
                  <a:rPr lang="it-IT" dirty="0" err="1"/>
                  <a:t>among</a:t>
                </a:r>
                <a:r>
                  <a:rPr lang="it-IT" dirty="0"/>
                  <a:t> </a:t>
                </a:r>
                <a:r>
                  <a:rPr lang="it-IT" dirty="0" err="1"/>
                  <a:t>electrons</a:t>
                </a:r>
                <a:r>
                  <a:rPr lang="it-IT" dirty="0"/>
                  <a:t>. For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materials</a:t>
                </a:r>
                <a:r>
                  <a:rPr lang="it-IT" dirty="0"/>
                  <a:t> </a:t>
                </a:r>
                <a:r>
                  <a:rPr lang="it-IT" dirty="0" err="1"/>
                  <a:t>conventional</a:t>
                </a:r>
                <a:r>
                  <a:rPr lang="it-IT" dirty="0"/>
                  <a:t> band theory </a:t>
                </a:r>
                <a:r>
                  <a:rPr lang="it-IT" dirty="0" err="1"/>
                  <a:t>predicts</a:t>
                </a:r>
                <a:r>
                  <a:rPr lang="it-IT" dirty="0"/>
                  <a:t> a </a:t>
                </a:r>
                <a:r>
                  <a:rPr lang="it-IT" dirty="0" err="1"/>
                  <a:t>conductive</a:t>
                </a:r>
                <a:r>
                  <a:rPr lang="it-IT" dirty="0"/>
                  <a:t> metal-like </a:t>
                </a:r>
                <a:r>
                  <a:rPr lang="it-IT" dirty="0" err="1"/>
                  <a:t>behaviour</a:t>
                </a:r>
                <a:r>
                  <a:rPr lang="it-IT" dirty="0"/>
                  <a:t>, </a:t>
                </a:r>
                <a:r>
                  <a:rPr lang="it-IT" dirty="0" err="1"/>
                  <a:t>though</a:t>
                </a:r>
                <a:r>
                  <a:rPr lang="it-IT" dirty="0"/>
                  <a:t> </a:t>
                </a:r>
                <a:r>
                  <a:rPr lang="it-IT" dirty="0" err="1"/>
                  <a:t>experimental</a:t>
                </a:r>
                <a:r>
                  <a:rPr lang="it-IT" dirty="0"/>
                  <a:t> </a:t>
                </a:r>
                <a:r>
                  <a:rPr lang="it-IT" dirty="0" err="1"/>
                  <a:t>results</a:t>
                </a:r>
                <a:r>
                  <a:rPr lang="it-IT" dirty="0"/>
                  <a:t> show the opposite: in </a:t>
                </a:r>
                <a:r>
                  <a:rPr lang="it-IT" dirty="0" err="1"/>
                  <a:t>fact</a:t>
                </a:r>
                <a:r>
                  <a:rPr lang="it-IT" dirty="0"/>
                  <a:t>,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effect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due to electron-electron interaction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not</a:t>
                </a:r>
                <a:r>
                  <a:rPr lang="it-IT" dirty="0"/>
                  <a:t> </a:t>
                </a:r>
                <a:r>
                  <a:rPr lang="it-IT" dirty="0" err="1"/>
                  <a:t>taken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consideration</a:t>
                </a:r>
                <a:r>
                  <a:rPr lang="it-IT" dirty="0"/>
                  <a:t> by standard band theory.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(-&gt;P.S. 2) Taking a single spin chain </a:t>
                </a:r>
                <a:r>
                  <a:rPr lang="it-IT" dirty="0" err="1"/>
                  <a:t>as</a:t>
                </a:r>
                <a:r>
                  <a:rPr lang="it-IT" dirty="0"/>
                  <a:t> </a:t>
                </a:r>
                <a:r>
                  <a:rPr lang="it-IT" dirty="0" err="1"/>
                  <a:t>example</a:t>
                </a:r>
                <a:r>
                  <a:rPr lang="it-IT" dirty="0"/>
                  <a:t> (with</a:t>
                </a:r>
                <a:r>
                  <a:rPr lang="it-IT" baseline="0" dirty="0"/>
                  <a:t> </a:t>
                </a:r>
                <a:r>
                  <a:rPr lang="it-IT" dirty="0"/>
                  <a:t>n=N/L=1), in the </a:t>
                </a:r>
                <a:r>
                  <a:rPr lang="it-IT" dirty="0" err="1"/>
                  <a:t>limit</a:t>
                </a:r>
                <a:r>
                  <a:rPr lang="it-IT" dirty="0"/>
                  <a:t> of infinite </a:t>
                </a:r>
                <a:r>
                  <a:rPr lang="it-IT" dirty="0" err="1"/>
                  <a:t>interatomic</a:t>
                </a:r>
                <a:r>
                  <a:rPr lang="it-IT" dirty="0"/>
                  <a:t> </a:t>
                </a:r>
                <a:r>
                  <a:rPr lang="it-IT" dirty="0" err="1"/>
                  <a:t>distances</a:t>
                </a:r>
                <a:r>
                  <a:rPr lang="it-IT" dirty="0"/>
                  <a:t>, or </a:t>
                </a:r>
                <a:r>
                  <a:rPr lang="it-IT" dirty="0" err="1"/>
                  <a:t>equivalently</a:t>
                </a:r>
                <a:r>
                  <a:rPr lang="it-IT" dirty="0"/>
                  <a:t> for </a:t>
                </a:r>
                <a:r>
                  <a:rPr lang="en-GB" b="0" i="0">
                    <a:latin typeface="Cambria Math" panose="02040503050406030204" pitchFamily="18" charset="0"/>
                  </a:rPr>
                  <a:t>𝑇=0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becomes</a:t>
                </a:r>
                <a:r>
                  <a:rPr lang="it-IT" dirty="0"/>
                  <a:t> an ensemble of </a:t>
                </a:r>
                <a:r>
                  <a:rPr lang="it-IT" dirty="0" err="1"/>
                  <a:t>isolated</a:t>
                </a:r>
                <a:r>
                  <a:rPr lang="it-IT" dirty="0"/>
                  <a:t> </a:t>
                </a:r>
                <a:r>
                  <a:rPr lang="it-IT" dirty="0" err="1"/>
                  <a:t>magnetic</a:t>
                </a:r>
                <a:r>
                  <a:rPr lang="it-IT" dirty="0"/>
                  <a:t> moments (Mott </a:t>
                </a:r>
                <a:r>
                  <a:rPr lang="it-IT" dirty="0" err="1"/>
                  <a:t>charge</a:t>
                </a:r>
                <a:r>
                  <a:rPr lang="it-IT" dirty="0"/>
                  <a:t> </a:t>
                </a:r>
                <a:r>
                  <a:rPr lang="it-IT" dirty="0" err="1"/>
                  <a:t>insulator</a:t>
                </a:r>
                <a:r>
                  <a:rPr lang="it-IT" dirty="0"/>
                  <a:t>). </a:t>
                </a:r>
                <a:r>
                  <a:rPr lang="it-IT" dirty="0" err="1"/>
                  <a:t>When</a:t>
                </a:r>
                <a:r>
                  <a:rPr lang="it-IT" dirty="0"/>
                  <a:t> the </a:t>
                </a:r>
                <a:r>
                  <a:rPr lang="it-IT" dirty="0" err="1"/>
                  <a:t>atoms</a:t>
                </a:r>
                <a:r>
                  <a:rPr lang="it-IT" dirty="0"/>
                  <a:t> are </a:t>
                </a:r>
                <a:r>
                  <a:rPr lang="it-IT" dirty="0" err="1"/>
                  <a:t>brought</a:t>
                </a:r>
                <a:r>
                  <a:rPr lang="it-IT" dirty="0"/>
                  <a:t> a </a:t>
                </a:r>
                <a:r>
                  <a:rPr lang="it-IT" dirty="0" err="1"/>
                  <a:t>little</a:t>
                </a:r>
                <a:r>
                  <a:rPr lang="it-IT" dirty="0"/>
                  <a:t> </a:t>
                </a:r>
                <a:r>
                  <a:rPr lang="it-IT" dirty="0" err="1"/>
                  <a:t>closer</a:t>
                </a:r>
                <a:r>
                  <a:rPr lang="it-IT" dirty="0"/>
                  <a:t> (i.e. small </a:t>
                </a:r>
                <a:r>
                  <a:rPr lang="it-IT" dirty="0" err="1"/>
                  <a:t>but</a:t>
                </a:r>
                <a:r>
                  <a:rPr lang="it-IT" dirty="0"/>
                  <a:t> non-zero </a:t>
                </a:r>
                <a:r>
                  <a:rPr lang="it-IT" dirty="0" err="1"/>
                  <a:t>hopping</a:t>
                </a:r>
                <a:r>
                  <a:rPr lang="it-IT" dirty="0"/>
                  <a:t> </a:t>
                </a:r>
                <a:r>
                  <a:rPr lang="it-IT" dirty="0" err="1"/>
                  <a:t>term</a:t>
                </a:r>
                <a:r>
                  <a:rPr lang="it-IT" dirty="0"/>
                  <a:t>), the model </a:t>
                </a:r>
                <a:r>
                  <a:rPr lang="it-IT" dirty="0" err="1"/>
                  <a:t>still</a:t>
                </a:r>
                <a:r>
                  <a:rPr lang="it-IT" dirty="0"/>
                  <a:t> </a:t>
                </a:r>
                <a:r>
                  <a:rPr lang="it-IT" dirty="0" err="1"/>
                  <a:t>corresponds</a:t>
                </a:r>
                <a:r>
                  <a:rPr lang="it-IT" baseline="0" dirty="0"/>
                  <a:t> to an </a:t>
                </a:r>
                <a:r>
                  <a:rPr lang="it-IT" baseline="0" dirty="0" err="1"/>
                  <a:t>insulator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now</a:t>
                </a:r>
                <a:r>
                  <a:rPr lang="it-IT" baseline="0" dirty="0"/>
                  <a:t> can </a:t>
                </a:r>
                <a:r>
                  <a:rPr lang="it-IT" dirty="0" err="1"/>
                  <a:t>describe</a:t>
                </a:r>
                <a:r>
                  <a:rPr lang="it-IT" dirty="0"/>
                  <a:t> the </a:t>
                </a:r>
                <a:r>
                  <a:rPr lang="it-IT" dirty="0" err="1"/>
                  <a:t>effect</a:t>
                </a:r>
                <a:r>
                  <a:rPr lang="it-IT" dirty="0"/>
                  <a:t> of </a:t>
                </a:r>
                <a:r>
                  <a:rPr lang="it-IT" dirty="0" err="1"/>
                  <a:t>magnetic</a:t>
                </a:r>
                <a:r>
                  <a:rPr lang="it-IT" dirty="0"/>
                  <a:t> </a:t>
                </a:r>
                <a:r>
                  <a:rPr lang="it-IT" dirty="0" err="1"/>
                  <a:t>correlation</a:t>
                </a:r>
                <a:r>
                  <a:rPr lang="it-IT" dirty="0"/>
                  <a:t> (</a:t>
                </a:r>
                <a:r>
                  <a:rPr lang="it-IT" dirty="0" err="1"/>
                  <a:t>through</a:t>
                </a:r>
                <a:r>
                  <a:rPr lang="it-IT" dirty="0"/>
                  <a:t> Coulomb </a:t>
                </a:r>
                <a:r>
                  <a:rPr lang="it-IT" dirty="0" err="1"/>
                  <a:t>electrostatic</a:t>
                </a:r>
                <a:r>
                  <a:rPr lang="it-IT" dirty="0"/>
                  <a:t> interactions)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result</a:t>
                </a:r>
                <a:r>
                  <a:rPr lang="it-IT" dirty="0"/>
                  <a:t> in </a:t>
                </a:r>
                <a:r>
                  <a:rPr lang="it-IT" dirty="0" err="1"/>
                  <a:t>phenomena</a:t>
                </a:r>
                <a:r>
                  <a:rPr lang="it-IT" dirty="0"/>
                  <a:t> </a:t>
                </a:r>
                <a:r>
                  <a:rPr lang="it-IT" dirty="0" err="1"/>
                  <a:t>such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the </a:t>
                </a:r>
                <a:r>
                  <a:rPr lang="it-IT" dirty="0" err="1"/>
                  <a:t>antiferromagnetism</a:t>
                </a:r>
                <a:r>
                  <a:rPr lang="it-IT" dirty="0"/>
                  <a:t>.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8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anything</a:t>
            </a:r>
            <a:r>
              <a:rPr lang="it-IT" dirty="0"/>
              <a:t> else)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terms</a:t>
            </a:r>
            <a:r>
              <a:rPr lang="it-IT" dirty="0"/>
              <a:t> are </a:t>
            </a:r>
            <a:r>
              <a:rPr lang="it-IT" dirty="0" err="1"/>
              <a:t>present</a:t>
            </a:r>
            <a:r>
              <a:rPr lang="it-IT" dirty="0"/>
              <a:t> in the Hubbard </a:t>
            </a:r>
            <a:r>
              <a:rPr lang="it-IT" dirty="0" err="1"/>
              <a:t>hamiltonian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in the </a:t>
            </a:r>
            <a:r>
              <a:rPr lang="it-IT" dirty="0" err="1"/>
              <a:t>simplest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the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proved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difficult</a:t>
            </a:r>
            <a:r>
              <a:rPr lang="it-IT" dirty="0"/>
              <a:t> for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, </a:t>
            </a:r>
            <a:r>
              <a:rPr lang="it-IT" dirty="0" err="1"/>
              <a:t>although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exctracted</a:t>
            </a:r>
            <a:r>
              <a:rPr lang="it-IT" dirty="0"/>
              <a:t> in special </a:t>
            </a:r>
            <a:r>
              <a:rPr lang="it-IT" dirty="0" err="1"/>
              <a:t>cases</a:t>
            </a:r>
            <a:r>
              <a:rPr lang="it-IT" dirty="0"/>
              <a:t>. </a:t>
            </a:r>
            <a:r>
              <a:rPr lang="it-IT" dirty="0" err="1"/>
              <a:t>If</a:t>
            </a:r>
            <a:r>
              <a:rPr lang="it-IT" dirty="0"/>
              <a:t>, for </a:t>
            </a:r>
            <a:r>
              <a:rPr lang="it-IT" dirty="0" err="1"/>
              <a:t>example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electrons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to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sites</a:t>
            </a:r>
            <a:r>
              <a:rPr lang="it-IT" dirty="0"/>
              <a:t> (n=N/L=1) </a:t>
            </a:r>
            <a:r>
              <a:rPr lang="it-IT" dirty="0" err="1"/>
              <a:t>then</a:t>
            </a:r>
            <a:r>
              <a:rPr lang="it-IT" dirty="0"/>
              <a:t>: In the </a:t>
            </a:r>
            <a:r>
              <a:rPr lang="it-IT" dirty="0" err="1"/>
              <a:t>limit</a:t>
            </a:r>
            <a:r>
              <a:rPr lang="it-IT" dirty="0"/>
              <a:t> of </a:t>
            </a:r>
            <a:r>
              <a:rPr lang="it-IT" dirty="0" err="1"/>
              <a:t>neglible</a:t>
            </a:r>
            <a:r>
              <a:rPr lang="it-IT" dirty="0"/>
              <a:t> </a:t>
            </a:r>
            <a:r>
              <a:rPr lang="it-IT" dirty="0" err="1"/>
              <a:t>intrasite</a:t>
            </a:r>
            <a:r>
              <a:rPr lang="it-IT" dirty="0"/>
              <a:t> </a:t>
            </a:r>
            <a:r>
              <a:rPr lang="it-IT" dirty="0" err="1"/>
              <a:t>repulsion</a:t>
            </a:r>
            <a:r>
              <a:rPr lang="it-IT" dirty="0"/>
              <a:t> (U&lt;&lt;T) one </a:t>
            </a:r>
            <a:r>
              <a:rPr lang="it-IT" dirty="0" err="1"/>
              <a:t>has</a:t>
            </a:r>
            <a:r>
              <a:rPr lang="it-IT" dirty="0"/>
              <a:t> an </a:t>
            </a:r>
            <a:r>
              <a:rPr lang="it-IT" dirty="0" err="1"/>
              <a:t>ordinary</a:t>
            </a:r>
            <a:r>
              <a:rPr lang="it-IT" dirty="0"/>
              <a:t> </a:t>
            </a:r>
            <a:r>
              <a:rPr lang="it-IT" dirty="0" err="1"/>
              <a:t>half-filled</a:t>
            </a:r>
            <a:r>
              <a:rPr lang="it-IT" dirty="0"/>
              <a:t> </a:t>
            </a:r>
            <a:r>
              <a:rPr lang="it-IT" dirty="0" err="1"/>
              <a:t>metallic</a:t>
            </a:r>
            <a:r>
              <a:rPr lang="it-IT" dirty="0"/>
              <a:t> band; In the opposite </a:t>
            </a:r>
            <a:r>
              <a:rPr lang="it-IT" dirty="0" err="1"/>
              <a:t>limit</a:t>
            </a:r>
            <a:r>
              <a:rPr lang="it-IT" dirty="0"/>
              <a:t> (U&gt;&gt;T), one can derive an </a:t>
            </a:r>
            <a:r>
              <a:rPr lang="it-IT" dirty="0" err="1"/>
              <a:t>antiferromagnetic</a:t>
            </a:r>
            <a:r>
              <a:rPr lang="it-IT" dirty="0"/>
              <a:t> spin model to </a:t>
            </a:r>
            <a:r>
              <a:rPr lang="it-IT" dirty="0" err="1"/>
              <a:t>describe</a:t>
            </a:r>
            <a:r>
              <a:rPr lang="it-IT" dirty="0"/>
              <a:t> the low-</a:t>
            </a:r>
            <a:r>
              <a:rPr lang="it-IT" dirty="0" err="1"/>
              <a:t>lying</a:t>
            </a:r>
            <a:r>
              <a:rPr lang="it-IT" dirty="0"/>
              <a:t> </a:t>
            </a:r>
            <a:r>
              <a:rPr lang="it-IT" dirty="0" err="1"/>
              <a:t>excitations</a:t>
            </a:r>
            <a:r>
              <a:rPr lang="it-IT" dirty="0"/>
              <a:t> (‘</a:t>
            </a:r>
            <a:r>
              <a:rPr lang="it-IT" dirty="0" err="1"/>
              <a:t>Heisemberg</a:t>
            </a:r>
            <a:r>
              <a:rPr lang="it-IT" dirty="0"/>
              <a:t>’ </a:t>
            </a:r>
            <a:r>
              <a:rPr lang="it-IT" dirty="0" err="1"/>
              <a:t>hamiltonian</a:t>
            </a:r>
            <a:r>
              <a:rPr lang="it-IT" dirty="0"/>
              <a:t>, J=4t2/u). No one, </a:t>
            </a: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yet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rigorous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to the </a:t>
            </a:r>
            <a:r>
              <a:rPr lang="it-IT" dirty="0" err="1"/>
              <a:t>transition</a:t>
            </a:r>
            <a:r>
              <a:rPr lang="it-IT" dirty="0"/>
              <a:t> from a non </a:t>
            </a:r>
            <a:r>
              <a:rPr lang="it-IT" dirty="0" err="1"/>
              <a:t>magnetic</a:t>
            </a:r>
            <a:r>
              <a:rPr lang="it-IT" dirty="0"/>
              <a:t> metal to an </a:t>
            </a:r>
            <a:r>
              <a:rPr lang="it-IT" dirty="0" err="1"/>
              <a:t>antiferromagnetic</a:t>
            </a:r>
            <a:r>
              <a:rPr lang="it-IT" dirty="0"/>
              <a:t> </a:t>
            </a:r>
            <a:r>
              <a:rPr lang="it-IT" dirty="0" err="1"/>
              <a:t>insulator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t/u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varied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model!</a:t>
            </a:r>
          </a:p>
          <a:p>
            <a:r>
              <a:rPr lang="it-IT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Heisemberg</a:t>
            </a:r>
            <a:r>
              <a:rPr lang="it-IT" dirty="0"/>
              <a:t> H) </a:t>
            </a:r>
            <a:r>
              <a:rPr lang="it-IT" dirty="0" err="1"/>
              <a:t>Differently</a:t>
            </a:r>
            <a:r>
              <a:rPr lang="it-IT" dirty="0"/>
              <a:t> from the </a:t>
            </a:r>
            <a:r>
              <a:rPr lang="it-IT" dirty="0" err="1"/>
              <a:t>ferromagnetism</a:t>
            </a:r>
            <a:r>
              <a:rPr lang="it-IT" dirty="0"/>
              <a:t>,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antiferromagnetic</a:t>
            </a:r>
            <a:r>
              <a:rPr lang="it-IT" dirty="0"/>
              <a:t> systems (</a:t>
            </a:r>
            <a:r>
              <a:rPr lang="it-IT" dirty="0" err="1"/>
              <a:t>where</a:t>
            </a:r>
            <a:r>
              <a:rPr lang="it-IT" dirty="0"/>
              <a:t> the interactions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magnetic</a:t>
            </a:r>
            <a:r>
              <a:rPr lang="it-IT" dirty="0"/>
              <a:t> moments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to </a:t>
            </a:r>
            <a:r>
              <a:rPr lang="it-IT" dirty="0" err="1"/>
              <a:t>tent</a:t>
            </a:r>
            <a:r>
              <a:rPr lang="it-IT" dirty="0"/>
              <a:t> to </a:t>
            </a:r>
            <a:r>
              <a:rPr lang="it-IT" dirty="0" err="1"/>
              <a:t>realize</a:t>
            </a:r>
            <a:r>
              <a:rPr lang="it-IT" dirty="0"/>
              <a:t> a </a:t>
            </a:r>
            <a:r>
              <a:rPr lang="it-IT" dirty="0" err="1"/>
              <a:t>configuration</a:t>
            </a:r>
            <a:r>
              <a:rPr lang="it-IT" dirty="0"/>
              <a:t> of minimal energy </a:t>
            </a:r>
            <a:r>
              <a:rPr lang="it-IT" dirty="0" err="1"/>
              <a:t>when</a:t>
            </a:r>
            <a:r>
              <a:rPr lang="it-IT" dirty="0"/>
              <a:t> the spins are anti-</a:t>
            </a:r>
            <a:r>
              <a:rPr lang="it-IT" dirty="0" err="1"/>
              <a:t>parallel</a:t>
            </a:r>
            <a:r>
              <a:rPr lang="it-IT" dirty="0"/>
              <a:t>) can </a:t>
            </a:r>
            <a:r>
              <a:rPr lang="it-IT" dirty="0" err="1"/>
              <a:t>bring</a:t>
            </a:r>
            <a:r>
              <a:rPr lang="it-IT" dirty="0"/>
              <a:t> to </a:t>
            </a:r>
            <a:r>
              <a:rPr lang="it-IT" dirty="0" err="1"/>
              <a:t>several</a:t>
            </a:r>
            <a:r>
              <a:rPr lang="it-IT" dirty="0"/>
              <a:t> minimum energy </a:t>
            </a:r>
            <a:r>
              <a:rPr lang="it-IT" dirty="0" err="1"/>
              <a:t>configurations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ground state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in the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case of a linear chain! 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588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parameters</a:t>
            </a:r>
            <a:r>
              <a:rPr lang="it-IT" dirty="0"/>
              <a:t> are </a:t>
            </a:r>
            <a:r>
              <a:rPr lang="it-IT" dirty="0" err="1"/>
              <a:t>defined</a:t>
            </a:r>
            <a:r>
              <a:rPr lang="it-IT" dirty="0"/>
              <a:t>) PBC on the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legs</a:t>
            </a:r>
            <a:r>
              <a:rPr lang="it-IT" dirty="0"/>
              <a:t> of the </a:t>
            </a:r>
            <a:r>
              <a:rPr lang="it-IT" dirty="0" err="1"/>
              <a:t>ladder</a:t>
            </a:r>
            <a:r>
              <a:rPr lang="it-IT" dirty="0"/>
              <a:t>.</a:t>
            </a:r>
          </a:p>
          <a:p>
            <a:r>
              <a:rPr lang="it-IT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(-&gt;After the </a:t>
            </a:r>
            <a:r>
              <a:rPr lang="it-IT" dirty="0" err="1"/>
              <a:t>previous</a:t>
            </a:r>
            <a:r>
              <a:rPr lang="it-IT" dirty="0"/>
              <a:t>)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rungs</a:t>
            </a:r>
            <a:r>
              <a:rPr lang="it-IT" dirty="0"/>
              <a:t>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frustration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case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65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dirty="0"/>
                  <a:t>(-&gt;</a:t>
                </a:r>
                <a:r>
                  <a:rPr lang="it-IT" dirty="0" err="1"/>
                  <a:t>Before</a:t>
                </a:r>
                <a:r>
                  <a:rPr lang="it-IT" dirty="0"/>
                  <a:t> the first formula) Algorithm to </a:t>
                </a:r>
                <a:r>
                  <a:rPr lang="it-IT" dirty="0" err="1"/>
                  <a:t>encode</a:t>
                </a:r>
                <a:r>
                  <a:rPr lang="it-IT" dirty="0"/>
                  <a:t>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in the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basis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integers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it-IT" dirty="0"/>
                  <a:t>(-&gt;</a:t>
                </a:r>
                <a:r>
                  <a:rPr lang="it-IT" dirty="0" err="1"/>
                  <a:t>Before</a:t>
                </a:r>
                <a:r>
                  <a:rPr lang="it-IT" dirty="0"/>
                  <a:t> the first formula) Algorithm to </a:t>
                </a:r>
                <a:r>
                  <a:rPr lang="it-IT" dirty="0" err="1"/>
                  <a:t>encode</a:t>
                </a:r>
                <a:r>
                  <a:rPr lang="it-IT" dirty="0"/>
                  <a:t> the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</a:rPr>
                  <a:t>𝐿</a:t>
                </a:r>
                <a:r>
                  <a:rPr lang="it-IT" dirty="0"/>
                  <a:t> </a:t>
                </a:r>
                <a:r>
                  <a:rPr lang="it-IT" dirty="0" err="1"/>
                  <a:t>states</a:t>
                </a:r>
                <a:r>
                  <a:rPr lang="it-IT" dirty="0"/>
                  <a:t> </a:t>
                </a:r>
                <a:r>
                  <a:rPr lang="it-IT" dirty="0" err="1"/>
                  <a:t>written</a:t>
                </a:r>
                <a:r>
                  <a:rPr lang="it-IT" dirty="0"/>
                  <a:t> in the</a:t>
                </a:r>
                <a:r>
                  <a:rPr lang="en-GB" b="0" i="0">
                    <a:latin typeface="Cambria Math" panose="02040503050406030204" pitchFamily="18" charset="0"/>
                  </a:rPr>
                  <a:t> 𝑆</a:t>
                </a:r>
                <a:r>
                  <a:rPr lang="it-IT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𝑧</a:t>
                </a:r>
                <a:r>
                  <a:rPr lang="it-IT" dirty="0"/>
                  <a:t>-</a:t>
                </a:r>
                <a:r>
                  <a:rPr lang="it-IT" dirty="0" err="1"/>
                  <a:t>basis</a:t>
                </a:r>
                <a:r>
                  <a:rPr lang="it-IT" dirty="0"/>
                  <a:t> </a:t>
                </a:r>
                <a:r>
                  <a:rPr lang="it-IT" dirty="0" err="1"/>
                  <a:t>into</a:t>
                </a:r>
                <a:r>
                  <a:rPr lang="it-IT" dirty="0"/>
                  <a:t> </a:t>
                </a:r>
                <a:r>
                  <a:rPr lang="it-IT" dirty="0" err="1"/>
                  <a:t>integers</a:t>
                </a:r>
                <a:r>
                  <a:rPr lang="it-IT" dirty="0"/>
                  <a:t> </a:t>
                </a:r>
                <a:r>
                  <a:rPr lang="it-IT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75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proceding</a:t>
                </a:r>
                <a:r>
                  <a:rPr lang="it-IT" dirty="0"/>
                  <a:t> </a:t>
                </a: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further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discuss</a:t>
                </a:r>
                <a:r>
                  <a:rPr lang="it-IT" dirty="0"/>
                  <a:t> the </a:t>
                </a:r>
                <a:r>
                  <a:rPr lang="it-IT" dirty="0" err="1"/>
                  <a:t>issue</a:t>
                </a:r>
                <a:r>
                  <a:rPr lang="it-IT" dirty="0"/>
                  <a:t> of the SYMMETRIES of the HAMILTONIAN. </a:t>
                </a:r>
                <a:r>
                  <a:rPr lang="it-IT" dirty="0" err="1"/>
                  <a:t>Indeed</a:t>
                </a:r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H shows some </a:t>
                </a:r>
                <a:r>
                  <a:rPr lang="it-IT" dirty="0" err="1"/>
                  <a:t>symmetry</a:t>
                </a:r>
                <a:r>
                  <a:rPr lang="it-IT" dirty="0"/>
                  <a:t> (i.e. [H,A]=0 for some operator A),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block-diagonalized</a:t>
                </a:r>
                <a:r>
                  <a:rPr lang="it-IT" dirty="0"/>
                  <a:t>, </a:t>
                </a:r>
                <a:r>
                  <a:rPr lang="it-IT" dirty="0" err="1"/>
                  <a:t>allowing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work on single </a:t>
                </a:r>
                <a:r>
                  <a:rPr lang="it-IT" dirty="0" err="1"/>
                  <a:t>sectors</a:t>
                </a:r>
                <a:r>
                  <a:rPr lang="it-IT" dirty="0"/>
                  <a:t> </a:t>
                </a:r>
                <a:r>
                  <a:rPr lang="it-IT" dirty="0" err="1"/>
                  <a:t>identified</a:t>
                </a:r>
                <a:r>
                  <a:rPr lang="it-IT" dirty="0"/>
                  <a:t> by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eigenvalue</a:t>
                </a:r>
                <a:r>
                  <a:rPr lang="it-IT" dirty="0"/>
                  <a:t> of A, </a:t>
                </a:r>
                <a:r>
                  <a:rPr lang="it-IT" dirty="0" err="1"/>
                  <a:t>resulting</a:t>
                </a:r>
                <a:r>
                  <a:rPr lang="it-IT" dirty="0"/>
                  <a:t> in a </a:t>
                </a:r>
                <a:r>
                  <a:rPr lang="it-IT" dirty="0" err="1"/>
                  <a:t>reduction</a:t>
                </a:r>
                <a:r>
                  <a:rPr lang="it-IT" dirty="0"/>
                  <a:t> of </a:t>
                </a:r>
                <a:r>
                  <a:rPr lang="it-IT" dirty="0" err="1"/>
                  <a:t>computational</a:t>
                </a:r>
                <a:r>
                  <a:rPr lang="it-IT" dirty="0"/>
                  <a:t> </a:t>
                </a:r>
                <a:r>
                  <a:rPr lang="it-IT" dirty="0" err="1"/>
                  <a:t>efforts</a:t>
                </a:r>
                <a:r>
                  <a:rPr lang="it-IT" dirty="0"/>
                  <a:t> and times! In </a:t>
                </a:r>
                <a:r>
                  <a:rPr lang="it-IT" dirty="0" err="1"/>
                  <a:t>our</a:t>
                </a:r>
                <a:r>
                  <a:rPr lang="it-IT" dirty="0"/>
                  <a:t> case, 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shown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[H, </a:t>
                </a:r>
                <a:r>
                  <a:rPr lang="it-IT" dirty="0" err="1"/>
                  <a:t>Sz</a:t>
                </a:r>
                <a:r>
                  <a:rPr lang="it-IT" dirty="0"/>
                  <a:t>]=0 and so the full </a:t>
                </a:r>
                <a:r>
                  <a:rPr lang="it-IT" dirty="0" err="1"/>
                  <a:t>hamiltonian</a:t>
                </a:r>
                <a:r>
                  <a:rPr lang="it-IT" dirty="0"/>
                  <a:t> can be cast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dirty="0" err="1"/>
                  <a:t>block</a:t>
                </a:r>
                <a:r>
                  <a:rPr lang="it-IT" dirty="0"/>
                  <a:t> </a:t>
                </a:r>
                <a:r>
                  <a:rPr lang="it-IT" dirty="0" err="1"/>
                  <a:t>diagonal</a:t>
                </a:r>
                <a:r>
                  <a:rPr lang="it-IT" dirty="0"/>
                  <a:t> form of </a:t>
                </a:r>
                <a:r>
                  <a:rPr lang="it-IT" dirty="0" err="1"/>
                  <a:t>Sz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sectors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(-&gt;After </a:t>
                </a:r>
                <a:r>
                  <a:rPr lang="it-IT" dirty="0" err="1"/>
                  <a:t>showing</a:t>
                </a:r>
                <a:r>
                  <a:rPr lang="it-IT" dirty="0"/>
                  <a:t> the </a:t>
                </a:r>
                <a:r>
                  <a:rPr lang="it-IT" dirty="0" err="1"/>
                  <a:t>hamiltonian</a:t>
                </a:r>
                <a:r>
                  <a:rPr lang="it-IT" dirty="0"/>
                  <a:t>)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it-IT" dirty="0"/>
                  <a:t>, working with the </a:t>
                </a:r>
                <a:r>
                  <a:rPr lang="it-IT" dirty="0" err="1"/>
                  <a:t>blocks</a:t>
                </a:r>
                <a:r>
                  <a:rPr lang="it-IT" dirty="0"/>
                  <a:t> </a:t>
                </a:r>
                <a:r>
                  <a:rPr lang="it-IT" dirty="0" err="1"/>
                  <a:t>allows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deal with sub-</a:t>
                </a:r>
                <a:r>
                  <a:rPr lang="it-IT" dirty="0" err="1"/>
                  <a:t>matrices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lower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dimension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It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indeed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this</a:t>
                </a:r>
                <a:r>
                  <a:rPr lang="it-IT" baseline="0" dirty="0"/>
                  <a:t> feature, </a:t>
                </a:r>
                <a:r>
                  <a:rPr lang="it-IT" baseline="0" dirty="0" err="1"/>
                  <a:t>along</a:t>
                </a:r>
                <a:r>
                  <a:rPr lang="it-IT" baseline="0" dirty="0"/>
                  <a:t> with the </a:t>
                </a:r>
                <a:r>
                  <a:rPr lang="it-IT" baseline="0" dirty="0" err="1"/>
                  <a:t>implementation</a:t>
                </a:r>
                <a:r>
                  <a:rPr lang="it-IT" baseline="0" dirty="0"/>
                  <a:t> of the sparse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(</a:t>
                </a:r>
                <a:r>
                  <a:rPr lang="it-IT" baseline="0" dirty="0" err="1"/>
                  <a:t>saving</a:t>
                </a:r>
                <a:r>
                  <a:rPr lang="it-IT" baseline="0" dirty="0"/>
                  <a:t> just the non zero entries of a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because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local</a:t>
                </a:r>
                <a:r>
                  <a:rPr lang="it-IT" baseline="0" dirty="0"/>
                  <a:t> nature of the interactions, </a:t>
                </a:r>
                <a:r>
                  <a:rPr lang="it-IT" baseline="0" dirty="0" err="1"/>
                  <a:t>has</a:t>
                </a:r>
                <a:r>
                  <a:rPr lang="it-IT" baseline="0" dirty="0"/>
                  <a:t> a </a:t>
                </a:r>
                <a:r>
                  <a:rPr lang="it-IT" baseline="0" dirty="0" err="1"/>
                  <a:t>lot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null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elements</a:t>
                </a:r>
                <a:r>
                  <a:rPr lang="it-IT" baseline="0" dirty="0"/>
                  <a:t>)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allow</a:t>
                </a:r>
                <a:r>
                  <a:rPr lang="it-IT" baseline="0" dirty="0"/>
                  <a:t> the major </a:t>
                </a:r>
                <a:r>
                  <a:rPr lang="it-IT" baseline="0" dirty="0" err="1"/>
                  <a:t>speeding</a:t>
                </a:r>
                <a:r>
                  <a:rPr lang="it-IT" baseline="0" dirty="0"/>
                  <a:t> up of the code.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aseline="0" dirty="0"/>
                  <a:t>(-&gt;With the energy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) An easy </a:t>
                </a:r>
                <a:r>
                  <a:rPr lang="it-IT" baseline="0" dirty="0" err="1"/>
                  <a:t>application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block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in the case of a single S=1/2 chain with L=4. The </a:t>
                </a:r>
                <a:r>
                  <a:rPr lang="it-IT" baseline="0" dirty="0" err="1"/>
                  <a:t>ladder</a:t>
                </a:r>
                <a:r>
                  <a:rPr lang="it-IT" baseline="0" dirty="0"/>
                  <a:t> case </a:t>
                </a:r>
                <a:r>
                  <a:rPr lang="it-IT" baseline="0" dirty="0" err="1"/>
                  <a:t>will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provide</a:t>
                </a:r>
                <a:r>
                  <a:rPr lang="it-IT" baseline="0" dirty="0"/>
                  <a:t> in general a </a:t>
                </a:r>
                <a:r>
                  <a:rPr lang="it-IT" baseline="0" dirty="0" err="1"/>
                  <a:t>reacher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the key idea of </a:t>
                </a:r>
                <a:r>
                  <a:rPr lang="it-IT" baseline="0" dirty="0" err="1"/>
                  <a:t>considering</a:t>
                </a:r>
                <a:r>
                  <a:rPr lang="it-IT" baseline="0" dirty="0"/>
                  <a:t> the </a:t>
                </a:r>
                <a:r>
                  <a:rPr lang="it-IT" baseline="0" dirty="0" err="1"/>
                  <a:t>lowest-lying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eigenvalues</a:t>
                </a:r>
                <a:r>
                  <a:rPr lang="it-IT" baseline="0" dirty="0"/>
                  <a:t> for </a:t>
                </a:r>
                <a:r>
                  <a:rPr lang="it-IT" baseline="0" dirty="0" err="1"/>
                  <a:t>each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sector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remains</a:t>
                </a:r>
                <a:r>
                  <a:rPr lang="it-IT" baseline="0" dirty="0"/>
                  <a:t>.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</a:t>
                </a:r>
                <a:r>
                  <a:rPr lang="it-IT" dirty="0" err="1"/>
                  <a:t>Before</a:t>
                </a:r>
                <a:r>
                  <a:rPr lang="it-IT" dirty="0"/>
                  <a:t> </a:t>
                </a:r>
                <a:r>
                  <a:rPr lang="it-IT" dirty="0" err="1"/>
                  <a:t>proceding</a:t>
                </a:r>
                <a:r>
                  <a:rPr lang="it-IT" dirty="0"/>
                  <a:t> </a:t>
                </a:r>
                <a:r>
                  <a:rPr lang="it-IT" dirty="0" err="1"/>
                  <a:t>any</a:t>
                </a:r>
                <a:r>
                  <a:rPr lang="it-IT" dirty="0"/>
                  <a:t> </a:t>
                </a:r>
                <a:r>
                  <a:rPr lang="it-IT" dirty="0" err="1"/>
                  <a:t>further</a:t>
                </a:r>
                <a:r>
                  <a:rPr lang="it-IT" dirty="0"/>
                  <a:t>,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discuss</a:t>
                </a:r>
                <a:r>
                  <a:rPr lang="it-IT" dirty="0"/>
                  <a:t> the </a:t>
                </a:r>
                <a:r>
                  <a:rPr lang="it-IT" dirty="0" err="1"/>
                  <a:t>issue</a:t>
                </a:r>
                <a:r>
                  <a:rPr lang="it-IT" dirty="0"/>
                  <a:t> of the SYMMETRIES of the HAMILTONIAN. </a:t>
                </a:r>
                <a:r>
                  <a:rPr lang="it-IT" dirty="0" err="1"/>
                  <a:t>Indeed</a:t>
                </a:r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H shows some </a:t>
                </a:r>
                <a:r>
                  <a:rPr lang="it-IT" dirty="0" err="1"/>
                  <a:t>symmetry</a:t>
                </a:r>
                <a:r>
                  <a:rPr lang="it-IT" dirty="0"/>
                  <a:t> (i.e. [H,A]=0 for some operator A),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block-diagonalized</a:t>
                </a:r>
                <a:r>
                  <a:rPr lang="it-IT" dirty="0"/>
                  <a:t>, </a:t>
                </a:r>
                <a:r>
                  <a:rPr lang="it-IT" dirty="0" err="1"/>
                  <a:t>allowing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work on single </a:t>
                </a:r>
                <a:r>
                  <a:rPr lang="it-IT" dirty="0" err="1"/>
                  <a:t>sectors</a:t>
                </a:r>
                <a:r>
                  <a:rPr lang="it-IT" dirty="0"/>
                  <a:t> </a:t>
                </a:r>
                <a:r>
                  <a:rPr lang="it-IT" dirty="0" err="1"/>
                  <a:t>identified</a:t>
                </a:r>
                <a:r>
                  <a:rPr lang="it-IT" dirty="0"/>
                  <a:t> by </a:t>
                </a:r>
                <a:r>
                  <a:rPr lang="it-IT" dirty="0" err="1"/>
                  <a:t>each</a:t>
                </a:r>
                <a:r>
                  <a:rPr lang="it-IT" dirty="0"/>
                  <a:t> </a:t>
                </a:r>
                <a:r>
                  <a:rPr lang="it-IT" dirty="0" err="1"/>
                  <a:t>eigenvalue</a:t>
                </a:r>
                <a:r>
                  <a:rPr lang="it-IT" dirty="0"/>
                  <a:t> of A, </a:t>
                </a:r>
                <a:r>
                  <a:rPr lang="it-IT" dirty="0" err="1"/>
                  <a:t>resulting</a:t>
                </a:r>
                <a:r>
                  <a:rPr lang="it-IT" dirty="0"/>
                  <a:t> in a </a:t>
                </a:r>
                <a:r>
                  <a:rPr lang="it-IT" dirty="0" err="1"/>
                  <a:t>reduction</a:t>
                </a:r>
                <a:r>
                  <a:rPr lang="it-IT" dirty="0"/>
                  <a:t> of </a:t>
                </a:r>
                <a:r>
                  <a:rPr lang="it-IT" dirty="0" err="1"/>
                  <a:t>computational</a:t>
                </a:r>
                <a:r>
                  <a:rPr lang="it-IT" dirty="0"/>
                  <a:t> </a:t>
                </a:r>
                <a:r>
                  <a:rPr lang="it-IT" dirty="0" err="1"/>
                  <a:t>efforts</a:t>
                </a:r>
                <a:r>
                  <a:rPr lang="it-IT" dirty="0"/>
                  <a:t> and times! In </a:t>
                </a:r>
                <a:r>
                  <a:rPr lang="it-IT" dirty="0" err="1"/>
                  <a:t>our</a:t>
                </a:r>
                <a:r>
                  <a:rPr lang="it-IT" dirty="0"/>
                  <a:t> case, for </a:t>
                </a:r>
                <a:r>
                  <a:rPr lang="it-IT" dirty="0" err="1"/>
                  <a:t>instance</a:t>
                </a:r>
                <a:r>
                  <a:rPr lang="it-IT" dirty="0"/>
                  <a:t>, </a:t>
                </a:r>
                <a:r>
                  <a:rPr lang="it-IT" dirty="0" err="1"/>
                  <a:t>it</a:t>
                </a:r>
                <a:r>
                  <a:rPr lang="it-IT" dirty="0"/>
                  <a:t> can be </a:t>
                </a:r>
                <a:r>
                  <a:rPr lang="it-IT" dirty="0" err="1"/>
                  <a:t>shown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[H, </a:t>
                </a:r>
                <a:r>
                  <a:rPr lang="it-IT" dirty="0" err="1"/>
                  <a:t>Sz</a:t>
                </a:r>
                <a:r>
                  <a:rPr lang="it-IT" dirty="0"/>
                  <a:t>]=0 and so the full </a:t>
                </a:r>
                <a:r>
                  <a:rPr lang="it-IT" dirty="0" err="1"/>
                  <a:t>hamiltonian</a:t>
                </a:r>
                <a:r>
                  <a:rPr lang="it-IT" dirty="0"/>
                  <a:t> can be cast </a:t>
                </a:r>
                <a:r>
                  <a:rPr lang="it-IT" dirty="0" err="1"/>
                  <a:t>into</a:t>
                </a:r>
                <a:r>
                  <a:rPr lang="it-IT" dirty="0"/>
                  <a:t> a </a:t>
                </a:r>
                <a:r>
                  <a:rPr lang="it-IT" dirty="0" err="1"/>
                  <a:t>block</a:t>
                </a:r>
                <a:r>
                  <a:rPr lang="it-IT" dirty="0"/>
                  <a:t> </a:t>
                </a:r>
                <a:r>
                  <a:rPr lang="it-IT" dirty="0" err="1"/>
                  <a:t>diagonal</a:t>
                </a:r>
                <a:r>
                  <a:rPr lang="it-IT" dirty="0"/>
                  <a:t> form of </a:t>
                </a:r>
                <a:r>
                  <a:rPr lang="it-IT" dirty="0" err="1"/>
                  <a:t>Sz</a:t>
                </a:r>
                <a:r>
                  <a:rPr lang="it-IT" dirty="0"/>
                  <a:t> </a:t>
                </a:r>
                <a:r>
                  <a:rPr lang="it-IT" dirty="0" err="1"/>
                  <a:t>fixed</a:t>
                </a:r>
                <a:r>
                  <a:rPr lang="it-IT" dirty="0"/>
                  <a:t> </a:t>
                </a:r>
                <a:r>
                  <a:rPr lang="it-IT" dirty="0" err="1"/>
                  <a:t>sectors</a:t>
                </a:r>
                <a:r>
                  <a:rPr lang="it-IT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(-&gt;After </a:t>
                </a:r>
                <a:r>
                  <a:rPr lang="it-IT" dirty="0" err="1"/>
                  <a:t>showing</a:t>
                </a:r>
                <a:r>
                  <a:rPr lang="it-IT" dirty="0"/>
                  <a:t> the </a:t>
                </a:r>
                <a:r>
                  <a:rPr lang="it-IT" dirty="0" err="1"/>
                  <a:t>hamiltonian</a:t>
                </a:r>
                <a:r>
                  <a:rPr lang="it-IT" dirty="0"/>
                  <a:t>) </a:t>
                </a:r>
                <a:r>
                  <a:rPr lang="it-IT" dirty="0" err="1"/>
                  <a:t>While</a:t>
                </a:r>
                <a:r>
                  <a:rPr lang="it-IT" dirty="0"/>
                  <a:t> the </a:t>
                </a:r>
                <a:r>
                  <a:rPr lang="it-IT" dirty="0" err="1"/>
                  <a:t>total</a:t>
                </a:r>
                <a:r>
                  <a:rPr lang="it-IT" dirty="0"/>
                  <a:t> </a:t>
                </a:r>
                <a:r>
                  <a:rPr lang="it-IT" dirty="0" err="1"/>
                  <a:t>hamiltonian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</a:t>
                </a:r>
                <a:r>
                  <a:rPr lang="it-IT" dirty="0" err="1"/>
                  <a:t>dimension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</a:rPr>
                  <a:t>𝐿</a:t>
                </a:r>
                <a:r>
                  <a:rPr lang="it-IT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it-IT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</a:t>
                </a:r>
                <a:r>
                  <a:rPr lang="en-GB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𝐿</a:t>
                </a:r>
                <a:r>
                  <a:rPr lang="it-IT" dirty="0"/>
                  <a:t>, working with the </a:t>
                </a:r>
                <a:r>
                  <a:rPr lang="it-IT" dirty="0" err="1"/>
                  <a:t>blocks</a:t>
                </a:r>
                <a:r>
                  <a:rPr lang="it-IT" dirty="0"/>
                  <a:t> </a:t>
                </a:r>
                <a:r>
                  <a:rPr lang="it-IT" dirty="0" err="1"/>
                  <a:t>allows</a:t>
                </a:r>
                <a:r>
                  <a:rPr lang="it-IT" dirty="0"/>
                  <a:t> </a:t>
                </a:r>
                <a:r>
                  <a:rPr lang="it-IT" dirty="0" err="1"/>
                  <a:t>us</a:t>
                </a:r>
                <a:r>
                  <a:rPr lang="it-IT" dirty="0"/>
                  <a:t> to deal with sub-</a:t>
                </a:r>
                <a:r>
                  <a:rPr lang="it-IT" dirty="0" err="1"/>
                  <a:t>matrices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lower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dimension</a:t>
                </a:r>
                <a:r>
                  <a:rPr lang="it-IT" baseline="0" dirty="0"/>
                  <a:t>. </a:t>
                </a:r>
                <a:r>
                  <a:rPr lang="it-IT" baseline="0" dirty="0" err="1"/>
                  <a:t>It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is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indeed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this</a:t>
                </a:r>
                <a:r>
                  <a:rPr lang="it-IT" baseline="0" dirty="0"/>
                  <a:t> feature, </a:t>
                </a:r>
                <a:r>
                  <a:rPr lang="it-IT" baseline="0" dirty="0" err="1"/>
                  <a:t>along</a:t>
                </a:r>
                <a:r>
                  <a:rPr lang="it-IT" baseline="0" dirty="0"/>
                  <a:t> with the </a:t>
                </a:r>
                <a:r>
                  <a:rPr lang="it-IT" baseline="0" dirty="0" err="1"/>
                  <a:t>implementation</a:t>
                </a:r>
                <a:r>
                  <a:rPr lang="it-IT" baseline="0" dirty="0"/>
                  <a:t> of the sparse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(</a:t>
                </a:r>
                <a:r>
                  <a:rPr lang="it-IT" baseline="0" dirty="0" err="1"/>
                  <a:t>saving</a:t>
                </a:r>
                <a:r>
                  <a:rPr lang="it-IT" baseline="0" dirty="0"/>
                  <a:t> just the non zero entries of a </a:t>
                </a:r>
                <a:r>
                  <a:rPr lang="it-IT" baseline="0" dirty="0" err="1"/>
                  <a:t>matrix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because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local</a:t>
                </a:r>
                <a:r>
                  <a:rPr lang="it-IT" baseline="0" dirty="0"/>
                  <a:t> nature of the interactions, </a:t>
                </a:r>
                <a:r>
                  <a:rPr lang="it-IT" baseline="0" dirty="0" err="1"/>
                  <a:t>has</a:t>
                </a:r>
                <a:r>
                  <a:rPr lang="it-IT" baseline="0" dirty="0"/>
                  <a:t> a </a:t>
                </a:r>
                <a:r>
                  <a:rPr lang="it-IT" baseline="0" dirty="0" err="1"/>
                  <a:t>lot</a:t>
                </a:r>
                <a:r>
                  <a:rPr lang="it-IT" baseline="0" dirty="0"/>
                  <a:t> of </a:t>
                </a:r>
                <a:r>
                  <a:rPr lang="it-IT" baseline="0" dirty="0" err="1"/>
                  <a:t>null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elements</a:t>
                </a:r>
                <a:r>
                  <a:rPr lang="it-IT" baseline="0" dirty="0"/>
                  <a:t>) </a:t>
                </a:r>
                <a:r>
                  <a:rPr lang="it-IT" baseline="0" dirty="0" err="1"/>
                  <a:t>that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allow</a:t>
                </a:r>
                <a:r>
                  <a:rPr lang="it-IT" baseline="0" dirty="0"/>
                  <a:t> the major </a:t>
                </a:r>
                <a:r>
                  <a:rPr lang="it-IT" baseline="0" dirty="0" err="1"/>
                  <a:t>speeding</a:t>
                </a:r>
                <a:r>
                  <a:rPr lang="it-IT" baseline="0" dirty="0"/>
                  <a:t> up of the code.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baseline="0" dirty="0"/>
                  <a:t>(-&gt;With the energy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) An easy </a:t>
                </a:r>
                <a:r>
                  <a:rPr lang="it-IT" baseline="0" dirty="0" err="1"/>
                  <a:t>application</a:t>
                </a:r>
                <a:r>
                  <a:rPr lang="it-IT" baseline="0" dirty="0"/>
                  <a:t> of the </a:t>
                </a:r>
                <a:r>
                  <a:rPr lang="it-IT" baseline="0" dirty="0" err="1"/>
                  <a:t>block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formalism</a:t>
                </a:r>
                <a:r>
                  <a:rPr lang="it-IT" baseline="0" dirty="0"/>
                  <a:t> in the case of a single S=1/2 chain with L=4. The </a:t>
                </a:r>
                <a:r>
                  <a:rPr lang="it-IT" baseline="0" dirty="0" err="1"/>
                  <a:t>ladder</a:t>
                </a:r>
                <a:r>
                  <a:rPr lang="it-IT" baseline="0" dirty="0"/>
                  <a:t> case </a:t>
                </a:r>
                <a:r>
                  <a:rPr lang="it-IT" baseline="0" dirty="0" err="1"/>
                  <a:t>will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provide</a:t>
                </a:r>
                <a:r>
                  <a:rPr lang="it-IT" baseline="0" dirty="0"/>
                  <a:t> in general a </a:t>
                </a:r>
                <a:r>
                  <a:rPr lang="it-IT" baseline="0" dirty="0" err="1"/>
                  <a:t>reacher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spectrum</a:t>
                </a:r>
                <a:r>
                  <a:rPr lang="it-IT" baseline="0" dirty="0"/>
                  <a:t>, </a:t>
                </a:r>
                <a:r>
                  <a:rPr lang="it-IT" baseline="0" dirty="0" err="1"/>
                  <a:t>but</a:t>
                </a:r>
                <a:r>
                  <a:rPr lang="it-IT" baseline="0" dirty="0"/>
                  <a:t> the key idea of </a:t>
                </a:r>
                <a:r>
                  <a:rPr lang="it-IT" baseline="0" dirty="0" err="1"/>
                  <a:t>considering</a:t>
                </a:r>
                <a:r>
                  <a:rPr lang="it-IT" baseline="0" dirty="0"/>
                  <a:t> the </a:t>
                </a:r>
                <a:r>
                  <a:rPr lang="it-IT" baseline="0" dirty="0" err="1"/>
                  <a:t>lowest-lying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eigenvalues</a:t>
                </a:r>
                <a:r>
                  <a:rPr lang="it-IT" baseline="0" dirty="0"/>
                  <a:t> for </a:t>
                </a:r>
                <a:r>
                  <a:rPr lang="it-IT" baseline="0" dirty="0" err="1"/>
                  <a:t>each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sector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remains</a:t>
                </a:r>
                <a:r>
                  <a:rPr lang="it-IT" baseline="0" dirty="0"/>
                  <a:t>.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0617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Thanks to the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symmetry</a:t>
                </a:r>
                <a:r>
                  <a:rPr lang="it-IT" dirty="0"/>
                  <a:t>, the </a:t>
                </a:r>
                <a:r>
                  <a:rPr lang="it-IT" dirty="0" err="1"/>
                  <a:t>correct</a:t>
                </a:r>
                <a:r>
                  <a:rPr lang="it-IT" dirty="0"/>
                  <a:t> </a:t>
                </a:r>
                <a:r>
                  <a:rPr lang="it-IT" dirty="0" err="1"/>
                  <a:t>lowest-lying</a:t>
                </a:r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it-IT" dirty="0"/>
                  <a:t> sectors are </a:t>
                </a:r>
                <a:r>
                  <a:rPr lang="it-IT" dirty="0" err="1"/>
                  <a:t>simmply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summing</a:t>
                </a:r>
                <a:r>
                  <a:rPr lang="it-IT" baseline="0" dirty="0"/>
                  <a:t> –</a:t>
                </a:r>
                <a:r>
                  <a:rPr lang="it-IT" baseline="0" dirty="0" err="1"/>
                  <a:t>Sz</a:t>
                </a:r>
                <a:r>
                  <a:rPr lang="it-IT" baseline="0" dirty="0"/>
                  <a:t>*h to the </a:t>
                </a:r>
                <a:r>
                  <a:rPr lang="it-IT" baseline="0" dirty="0" err="1"/>
                  <a:t>lowest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lying</a:t>
                </a:r>
                <a:r>
                  <a:rPr lang="it-IT" baseline="0" dirty="0"/>
                  <a:t> energy </a:t>
                </a:r>
                <a:r>
                  <a:rPr lang="it-IT" baseline="0" dirty="0" err="1"/>
                  <a:t>eigenvalue</a:t>
                </a:r>
                <a:r>
                  <a:rPr lang="it-IT" baseline="0" dirty="0"/>
                  <a:t> E0</a:t>
                </a:r>
                <a:endParaRPr lang="it-IT" dirty="0"/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(-&gt;At the </a:t>
                </a:r>
                <a:r>
                  <a:rPr lang="it-IT" dirty="0" err="1"/>
                  <a:t>beginning</a:t>
                </a:r>
                <a:r>
                  <a:rPr lang="it-IT" dirty="0"/>
                  <a:t>) Thanks to the </a:t>
                </a:r>
                <a:r>
                  <a:rPr lang="it-IT" dirty="0" err="1"/>
                  <a:t>considered</a:t>
                </a:r>
                <a:r>
                  <a:rPr lang="it-IT" dirty="0"/>
                  <a:t> </a:t>
                </a:r>
                <a:r>
                  <a:rPr lang="it-IT" dirty="0" err="1"/>
                  <a:t>symmetry</a:t>
                </a:r>
                <a:r>
                  <a:rPr lang="it-IT" dirty="0"/>
                  <a:t>, the </a:t>
                </a:r>
                <a:r>
                  <a:rPr lang="it-IT" dirty="0" err="1"/>
                  <a:t>correct</a:t>
                </a:r>
                <a:r>
                  <a:rPr lang="it-IT" dirty="0"/>
                  <a:t> </a:t>
                </a:r>
                <a:r>
                  <a:rPr lang="it-IT" dirty="0" err="1"/>
                  <a:t>lowest-lying</a:t>
                </a:r>
                <a:r>
                  <a:rPr lang="it-IT" dirty="0"/>
                  <a:t> </a:t>
                </a:r>
                <a:r>
                  <a:rPr lang="it-IT" dirty="0" err="1"/>
                  <a:t>eigenvalues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{𝐸 ̃_0}</a:t>
                </a:r>
                <a:r>
                  <a:rPr lang="it-IT" dirty="0"/>
                  <a:t>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en-GB" b="0" i="0">
                    <a:latin typeface="Cambria Math" panose="02040503050406030204" pitchFamily="18" charset="0"/>
                  </a:rPr>
                  <a:t>𝑆</a:t>
                </a:r>
                <a:r>
                  <a:rPr lang="it-IT" b="0" i="0">
                    <a:latin typeface="Cambria Math" panose="02040503050406030204" pitchFamily="18" charset="0"/>
                  </a:rPr>
                  <a:t>_</a:t>
                </a:r>
                <a:r>
                  <a:rPr lang="en-GB" b="0" i="0">
                    <a:latin typeface="Cambria Math" panose="02040503050406030204" pitchFamily="18" charset="0"/>
                  </a:rPr>
                  <a:t>𝑧</a:t>
                </a:r>
                <a:r>
                  <a:rPr lang="it-IT" dirty="0"/>
                  <a:t> sectors are </a:t>
                </a:r>
                <a:r>
                  <a:rPr lang="it-IT" dirty="0" err="1"/>
                  <a:t>simmply</a:t>
                </a:r>
                <a:r>
                  <a:rPr lang="it-IT" dirty="0"/>
                  <a:t> </a:t>
                </a:r>
                <a:r>
                  <a:rPr lang="it-IT" dirty="0" err="1"/>
                  <a:t>obtained</a:t>
                </a:r>
                <a:r>
                  <a:rPr lang="it-IT" dirty="0"/>
                  <a:t> </a:t>
                </a:r>
                <a:r>
                  <a:rPr lang="it-IT" dirty="0" err="1"/>
                  <a:t>summing</a:t>
                </a:r>
                <a:r>
                  <a:rPr lang="it-IT" baseline="0" dirty="0"/>
                  <a:t> –</a:t>
                </a:r>
                <a:r>
                  <a:rPr lang="it-IT" baseline="0" dirty="0" err="1"/>
                  <a:t>Sz</a:t>
                </a:r>
                <a:r>
                  <a:rPr lang="it-IT" baseline="0" dirty="0"/>
                  <a:t>*h to the </a:t>
                </a:r>
                <a:r>
                  <a:rPr lang="it-IT" baseline="0" dirty="0" err="1"/>
                  <a:t>lowest</a:t>
                </a:r>
                <a:r>
                  <a:rPr lang="it-IT" baseline="0" dirty="0"/>
                  <a:t> </a:t>
                </a:r>
                <a:r>
                  <a:rPr lang="it-IT" baseline="0" dirty="0" err="1"/>
                  <a:t>lying</a:t>
                </a:r>
                <a:r>
                  <a:rPr lang="it-IT" baseline="0" dirty="0"/>
                  <a:t> energy </a:t>
                </a:r>
                <a:r>
                  <a:rPr lang="it-IT" baseline="0" dirty="0" err="1"/>
                  <a:t>eigenvalue</a:t>
                </a:r>
                <a:r>
                  <a:rPr lang="it-IT" baseline="0" dirty="0"/>
                  <a:t> E0</a:t>
                </a:r>
                <a:endParaRPr lang="it-IT" dirty="0"/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00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(-&gt; Along with first images) </a:t>
            </a:r>
            <a:r>
              <a:rPr lang="it-IT" dirty="0" err="1"/>
              <a:t>Briefly</a:t>
            </a:r>
            <a:r>
              <a:rPr lang="it-IT" dirty="0"/>
              <a:t> </a:t>
            </a:r>
            <a:r>
              <a:rPr lang="it-IT" dirty="0" err="1"/>
              <a:t>describe</a:t>
            </a:r>
            <a:r>
              <a:rPr lang="it-IT" dirty="0"/>
              <a:t> the </a:t>
            </a:r>
            <a:r>
              <a:rPr lang="it-IT" dirty="0" err="1"/>
              <a:t>algorithm</a:t>
            </a:r>
            <a:r>
              <a:rPr lang="it-IT" dirty="0"/>
              <a:t> for the tri-</a:t>
            </a:r>
            <a:r>
              <a:rPr lang="it-IT" dirty="0" err="1"/>
              <a:t>diagonalization</a:t>
            </a:r>
            <a:r>
              <a:rPr lang="it-IT" dirty="0"/>
              <a:t> of a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projection</a:t>
            </a:r>
            <a:r>
              <a:rPr lang="it-IT" dirty="0"/>
              <a:t> technique </a:t>
            </a:r>
            <a:r>
              <a:rPr lang="it-IT" dirty="0" err="1"/>
              <a:t>developed</a:t>
            </a:r>
            <a:r>
              <a:rPr lang="it-IT" dirty="0"/>
              <a:t> by </a:t>
            </a:r>
            <a:r>
              <a:rPr lang="it-IT" dirty="0" err="1"/>
              <a:t>Lanczos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(-&gt; After the first images) Compare the </a:t>
            </a:r>
            <a:r>
              <a:rPr lang="it-IT" dirty="0" err="1"/>
              <a:t>results</a:t>
            </a:r>
            <a:r>
              <a:rPr lang="it-IT" dirty="0"/>
              <a:t> from </a:t>
            </a:r>
            <a:r>
              <a:rPr lang="it-IT" dirty="0" err="1"/>
              <a:t>my</a:t>
            </a:r>
            <a:r>
              <a:rPr lang="it-IT" dirty="0"/>
              <a:t> personal </a:t>
            </a:r>
            <a:r>
              <a:rPr lang="it-IT" dirty="0" err="1"/>
              <a:t>implementation</a:t>
            </a:r>
            <a:r>
              <a:rPr lang="it-IT" dirty="0"/>
              <a:t> of </a:t>
            </a:r>
            <a:r>
              <a:rPr lang="it-IT" dirty="0" err="1"/>
              <a:t>Lanczos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with the </a:t>
            </a:r>
            <a:r>
              <a:rPr lang="it-IT" dirty="0" err="1"/>
              <a:t>ones</a:t>
            </a:r>
            <a:r>
              <a:rPr lang="it-IT" dirty="0"/>
              <a:t> from the </a:t>
            </a:r>
            <a:r>
              <a:rPr lang="it-IT" dirty="0" err="1"/>
              <a:t>built</a:t>
            </a:r>
            <a:r>
              <a:rPr lang="it-IT" dirty="0"/>
              <a:t>-in </a:t>
            </a:r>
            <a:r>
              <a:rPr lang="it-IT" dirty="0" err="1"/>
              <a:t>diagonalization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in </a:t>
            </a:r>
            <a:r>
              <a:rPr lang="it-IT" dirty="0" err="1"/>
              <a:t>python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2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(-&gt;With the image) (a) In the absence of frustration, the nearest-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(J_|_ for us) prefers the antiferromagnetic or the Néel ordering. (b) In contrast, the onset of next-nearest-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interaction J2 (J|| for us) makes the system frustrated as it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antiparallel alignment of the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nextnearest-neighboring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spins, leading to a parallel combination between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neighboring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spin pairs.</a:t>
            </a:r>
          </a:p>
          <a:p>
            <a:r>
              <a:rPr lang="it-IT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2E52-8812-4028-A227-4DE50D755FF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77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01A038-0E27-A39C-18A3-10ACD134A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24A5C8-963F-8AC7-B432-CCD711F3D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48C4A2-A955-BB4E-CFF5-D7A2EEEB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2586-6F9D-4E96-AE36-9EF05DC9D36B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6282EE-1472-0423-2846-03F7ACBA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EE7BAD-7A2F-C271-B2CA-9FB9FB86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34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37647-C50F-3660-C5BF-6F8A7941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B96F965-CB1A-5EF5-8754-E0186511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BB7392-B70C-8C62-02B3-0684A299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A89B-4356-479E-B503-41B2EC8FFEDC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C066E-F0D7-2C60-9E3F-3A37AFC5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000100-6FA8-65DB-8B93-1B1DF5D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90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593D9F-10B1-2ABD-306A-056B7BFD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5D15A0-0405-A89B-F117-77E6B7F16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804521-A0E4-3037-DE96-9BC90261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8B11-BB97-4194-84F4-F03430374ACF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F040C4-D9A8-E192-C2B1-E7EE3BB9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866BB7-14DA-8F94-7F1F-D5A6BFAD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55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2968B2-CE96-E6DF-49D8-0F056C78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28B1B0-690F-E056-EA7D-EC79858E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D14DE2-A2D7-B0F7-0FB4-38D21C89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5839-63D9-4FFB-895F-8D0A623B92E3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160A13-1DE9-54A2-8BCC-06E53257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7F4F8-AE8D-6D33-2064-F55B707D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5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0027C6-67BD-8AE9-AC9B-4C3DCD5B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8AF893-FA9B-43FB-5DF3-056D12055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233373-16FD-4DBC-40CC-06D4A04C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C8B0-CED7-4C07-B81E-6A2C222A2D60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9141A-3712-DE0B-623A-C9B2BEAA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4661FD-477A-7BD9-5C09-765324E4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25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45977-16E5-9D4D-3C86-2F752C25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88CB7-C8E3-86B8-1451-CC66BD7C9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C05CEF-4D1A-3BC0-8428-F180F3386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9DE47A-361A-472B-A555-04BAC2C4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6BE1F-535B-48CD-9706-C48C31785CE6}" type="datetime1">
              <a:rPr lang="it-IT" smtClean="0"/>
              <a:t>19/06/2025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5D8D1F-B697-09C9-507D-64548B2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608A87-CD18-0193-4D74-A7E0D88E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14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F7923-CDFE-DBD0-B69B-A93CB63D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5EE6BD-A997-52FF-3D06-32B15CF69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9905B6-FF26-AD16-BAD6-031DB383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D440884-88AA-41EF-8D7E-4E2A16FD2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B5A1BB-3546-0FE7-5701-33B33AB2A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5C3D7C7-7F8E-125B-F2F5-82EA87A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49C2-C585-41B2-B9F3-5BDC0920C822}" type="datetime1">
              <a:rPr lang="it-IT" smtClean="0"/>
              <a:t>19/06/2025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5AB836B-7DD6-B07C-FC4B-6EE0BDC5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EDAC831-A6F7-9F9A-6B04-3466234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15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5A20D-54D2-B5D2-A872-DD6D1916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04AC524-20FF-83E9-712B-0C23F7C3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F700-2F6B-457C-8963-3183CED73971}" type="datetime1">
              <a:rPr lang="it-IT" smtClean="0"/>
              <a:t>19/06/2025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66F0EF9-3305-C069-E4C7-AEC6D00F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87FA601-75B2-9723-CC24-5814BE9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175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1552C9F-6543-5F1F-960B-31395675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145EF-F554-45C1-ACE0-A60A7C3968A8}" type="datetime1">
              <a:rPr lang="it-IT" smtClean="0"/>
              <a:t>19/06/2025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4985F1-3BCA-ADC0-2B90-01FD1D8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F3565E-E032-C4BD-3378-5397157A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54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D55B21-6045-2D59-5D3C-22F54808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21F955-ADF3-71F0-65F8-CAC2EA79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67BD46-9498-E86E-E005-8734A7917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4F9AFB-745F-53E0-4444-5414B92D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3E7D-39AD-486A-B0D2-0AD0A63D1172}" type="datetime1">
              <a:rPr lang="it-IT" smtClean="0"/>
              <a:t>19/06/2025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BD1610-5040-DBC9-D17F-710D0ABA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FD0350-973C-5B9E-F822-A9E89732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3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A767F-97B2-506A-FDFF-2832B4E5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F2BE2C-10FB-FEA0-B7AD-5478CD1D6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BBC4F1-378F-DCC5-6A40-60079384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4EC756-C924-6939-8F91-3C27D14D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59739-32F8-4763-9A23-AF9055F962DE}" type="datetime1">
              <a:rPr lang="it-IT" smtClean="0"/>
              <a:t>19/06/2025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8057FF-5885-5E85-EFC1-F876F711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E32AC2-C262-6053-C9E0-E0C9E5A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047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ED307CA-F79D-C7D3-4A53-C759DB82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C9D07D-C641-285A-7DA6-B3896F29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93ED87-CDD2-21DD-5C42-499898D9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B109F-63F8-491A-8C0A-077CFC3C0E1B}" type="datetime1">
              <a:rPr lang="it-IT" smtClean="0"/>
              <a:t>19/06/2025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290FD0-7B4D-E363-1C65-49778A6B6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FE1375-D686-E98C-3DE6-2E1728DA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8BDA9-E901-4CFA-965B-1BC2748E33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907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hyperlink" Target="https://www.nature.com/articles/s42005-022-00986-0#ref-CR7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0.png"/><Relationship Id="rId5" Type="http://schemas.openxmlformats.org/officeDocument/2006/relationships/image" Target="../media/image141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1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90.png"/><Relationship Id="rId5" Type="http://schemas.openxmlformats.org/officeDocument/2006/relationships/image" Target="../media/image30.png"/><Relationship Id="rId10" Type="http://schemas.openxmlformats.org/officeDocument/2006/relationships/image" Target="../media/image28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46657-760F-6848-1013-8037CD992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Ladder lattice </a:t>
            </a:r>
            <a:r>
              <a:rPr lang="it-IT" sz="90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antiferromagnet</a:t>
            </a:r>
            <a:endParaRPr lang="it-IT" sz="9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2749BB0-FC7F-048A-1D5C-9EEE6072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9825"/>
            <a:ext cx="9144000" cy="16557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S = 1/2 antiferromagnetic Heisenberg model for a 1D chain bilayer with strong nearest-neighbour interlayer coupling</a:t>
            </a:r>
            <a:endParaRPr lang="it-IT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2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0632-8E49-ABB2-F3E5-824B102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0117D5D-0645-38AF-211B-0D6499C10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Lanczos </a:t>
                </a:r>
                <a:r>
                  <a:rPr lang="en-GB" sz="3600" dirty="0"/>
                  <a:t>algorithm for the </a:t>
                </a:r>
                <a:r>
                  <a:rPr lang="en-GB" sz="3600" b="1" dirty="0"/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0117D5D-0645-38AF-211B-0D6499C10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CDF3F2-EC2A-6E51-FC9A-4E4C261B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87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14238-E860-D3BE-04DF-82C309D4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b="1" dirty="0" err="1"/>
              <a:t>Lanczos</a:t>
            </a:r>
            <a:r>
              <a:rPr lang="it-IT" sz="4000" b="1" dirty="0"/>
              <a:t> </a:t>
            </a:r>
            <a:r>
              <a:rPr lang="it-IT" sz="4000" dirty="0" err="1"/>
              <a:t>algorithm</a:t>
            </a:r>
            <a:r>
              <a:rPr lang="it-IT" sz="4000" dirty="0"/>
              <a:t> for the </a:t>
            </a:r>
            <a:r>
              <a:rPr lang="it-IT" sz="4000" b="1" dirty="0"/>
              <a:t>GS </a:t>
            </a:r>
            <a:r>
              <a:rPr lang="it-IT" sz="4000" b="1" dirty="0" err="1"/>
              <a:t>eigenvalue</a:t>
            </a:r>
            <a:endParaRPr lang="it-IT" sz="4000" b="1" dirty="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35CB952-C1D0-FE9C-7920-A9251D770CCF}"/>
              </a:ext>
            </a:extLst>
          </p:cNvPr>
          <p:cNvGrpSpPr/>
          <p:nvPr/>
        </p:nvGrpSpPr>
        <p:grpSpPr>
          <a:xfrm>
            <a:off x="1046083" y="2333453"/>
            <a:ext cx="4132978" cy="1698912"/>
            <a:chOff x="706066" y="3975958"/>
            <a:chExt cx="4132978" cy="1698912"/>
          </a:xfrm>
        </p:grpSpPr>
        <p:sp>
          <p:nvSpPr>
            <p:cNvPr id="10" name="Doppia parentesi quadra 9">
              <a:extLst>
                <a:ext uri="{FF2B5EF4-FFF2-40B4-BE49-F238E27FC236}">
                  <a16:creationId xmlns:a16="http://schemas.microsoft.com/office/drawing/2014/main" id="{29A01C9D-47E3-1385-847B-53A6A068DDBF}"/>
                </a:ext>
              </a:extLst>
            </p:cNvPr>
            <p:cNvSpPr/>
            <p:nvPr/>
          </p:nvSpPr>
          <p:spPr>
            <a:xfrm>
              <a:off x="2564808" y="3975958"/>
              <a:ext cx="2274236" cy="1698912"/>
            </a:xfrm>
            <a:prstGeom prst="bracketPair">
              <a:avLst>
                <a:gd name="adj" fmla="val 15556"/>
              </a:avLst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A94EE05-711E-A1EB-971E-E1C570A4B0DC}"/>
                    </a:ext>
                  </a:extLst>
                </p:cNvPr>
                <p:cNvSpPr txBox="1"/>
                <p:nvPr/>
              </p:nvSpPr>
              <p:spPr>
                <a:xfrm>
                  <a:off x="706066" y="4523415"/>
                  <a:ext cx="1735155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        =</m:t>
                        </m:r>
                      </m:oMath>
                    </m:oMathPara>
                  </a14:m>
                  <a:endParaRPr lang="it-IT" sz="36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1A94EE05-711E-A1EB-971E-E1C570A4B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66" y="4523415"/>
                  <a:ext cx="1735155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5F467254-523C-6F56-C4AA-DA10324AD488}"/>
                    </a:ext>
                  </a:extLst>
                </p:cNvPr>
                <p:cNvSpPr txBox="1"/>
                <p:nvPr/>
              </p:nvSpPr>
              <p:spPr>
                <a:xfrm>
                  <a:off x="996121" y="4825414"/>
                  <a:ext cx="9706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𝑓𝑖𝑥𝑒𝑑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5F467254-523C-6F56-C4AA-DA10324AD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121" y="4825414"/>
                  <a:ext cx="97065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176" t="-2174" r="-8176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2808BD7E-4E08-FBF3-6537-8FBF35B4B36D}"/>
                    </a:ext>
                  </a:extLst>
                </p:cNvPr>
                <p:cNvSpPr txBox="1"/>
                <p:nvPr/>
              </p:nvSpPr>
              <p:spPr>
                <a:xfrm>
                  <a:off x="2801522" y="4345706"/>
                  <a:ext cx="1800808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it-IT" dirty="0"/>
                    <a:t> </a:t>
                  </a:r>
                  <a:r>
                    <a:rPr lang="it-IT" dirty="0" err="1"/>
                    <a:t>symmetric</a:t>
                  </a:r>
                  <a:r>
                    <a:rPr lang="it-IT" dirty="0"/>
                    <a:t> sparse </a:t>
                  </a:r>
                  <a:r>
                    <a:rPr lang="it-IT" dirty="0" err="1"/>
                    <a:t>matrix</a:t>
                  </a:r>
                  <a:r>
                    <a:rPr lang="it-IT" dirty="0"/>
                    <a:t> of a </a:t>
                  </a:r>
                  <a:r>
                    <a:rPr lang="it-IT" dirty="0" err="1"/>
                    <a:t>fixed</a:t>
                  </a:r>
                  <a:r>
                    <a:rPr lang="it-IT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a14:m>
                  <a:r>
                    <a:rPr lang="it-IT" dirty="0"/>
                    <a:t> </a:t>
                  </a:r>
                  <a:r>
                    <a:rPr lang="it-IT" dirty="0" err="1"/>
                    <a:t>sector</a:t>
                  </a:r>
                  <a:r>
                    <a:rPr lang="it-IT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2808BD7E-4E08-FBF3-6537-8FBF35B4B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522" y="4345706"/>
                  <a:ext cx="1800808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2349" t="-2597" r="-336" b="-844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43DF4E6B-D8FF-4011-4881-0BF3C0D6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991958"/>
                  </p:ext>
                </p:extLst>
              </p:nvPr>
            </p:nvGraphicFramePr>
            <p:xfrm>
              <a:off x="8967707" y="2334253"/>
              <a:ext cx="1332000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000">
                      <a:extLst>
                        <a:ext uri="{9D8B030D-6E8A-4147-A177-3AD203B41FA5}">
                          <a16:colId xmlns:a16="http://schemas.microsoft.com/office/drawing/2014/main" val="1478207596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4144612434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2438819872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3795451249"/>
                        </a:ext>
                      </a:extLst>
                    </a:gridCol>
                  </a:tblGrid>
                  <a:tr h="333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8950882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691379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7430335"/>
                      </a:ext>
                    </a:extLst>
                  </a:tr>
                  <a:tr h="333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GB" sz="16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82428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ella 28">
                <a:extLst>
                  <a:ext uri="{FF2B5EF4-FFF2-40B4-BE49-F238E27FC236}">
                    <a16:creationId xmlns:a16="http://schemas.microsoft.com/office/drawing/2014/main" id="{43DF4E6B-D8FF-4011-4881-0BF3C0D61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991958"/>
                  </p:ext>
                </p:extLst>
              </p:nvPr>
            </p:nvGraphicFramePr>
            <p:xfrm>
              <a:off x="8967707" y="2334253"/>
              <a:ext cx="1332000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3000">
                      <a:extLst>
                        <a:ext uri="{9D8B030D-6E8A-4147-A177-3AD203B41FA5}">
                          <a16:colId xmlns:a16="http://schemas.microsoft.com/office/drawing/2014/main" val="1478207596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4144612434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2438819872"/>
                        </a:ext>
                      </a:extLst>
                    </a:gridCol>
                    <a:gridCol w="333000">
                      <a:extLst>
                        <a:ext uri="{9D8B030D-6E8A-4147-A177-3AD203B41FA5}">
                          <a16:colId xmlns:a16="http://schemas.microsoft.com/office/drawing/2014/main" val="379545124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3636" r="-2981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3636" r="-1981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3895088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1786" r="-2981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01786" r="-1981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3704" t="-101786" r="-10185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69137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205455" r="-1981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3704" t="-205455" r="-10185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182" t="-205455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743033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b="1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3704" t="-305455" r="-10185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8182" t="-305455" b="-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2428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E466946D-4425-9863-F489-19E119140EAE}"/>
              </a:ext>
            </a:extLst>
          </p:cNvPr>
          <p:cNvGrpSpPr/>
          <p:nvPr/>
        </p:nvGrpSpPr>
        <p:grpSpPr>
          <a:xfrm>
            <a:off x="7122144" y="2264203"/>
            <a:ext cx="3896102" cy="2114410"/>
            <a:chOff x="6330074" y="2463106"/>
            <a:chExt cx="3896102" cy="211441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223AB1BA-571E-D339-FFC5-283625609CEA}"/>
                </a:ext>
              </a:extLst>
            </p:cNvPr>
            <p:cNvGrpSpPr/>
            <p:nvPr/>
          </p:nvGrpSpPr>
          <p:grpSpPr>
            <a:xfrm>
              <a:off x="6330074" y="2463106"/>
              <a:ext cx="3551044" cy="1698912"/>
              <a:chOff x="6330074" y="2463106"/>
              <a:chExt cx="3551044" cy="1698912"/>
            </a:xfrm>
          </p:grpSpPr>
          <p:sp>
            <p:nvSpPr>
              <p:cNvPr id="25" name="Doppia parentesi quadra 24">
                <a:extLst>
                  <a:ext uri="{FF2B5EF4-FFF2-40B4-BE49-F238E27FC236}">
                    <a16:creationId xmlns:a16="http://schemas.microsoft.com/office/drawing/2014/main" id="{9F1C011D-FE0A-B5E5-EAC3-5A536FF23229}"/>
                  </a:ext>
                </a:extLst>
              </p:cNvPr>
              <p:cNvSpPr/>
              <p:nvPr/>
            </p:nvSpPr>
            <p:spPr>
              <a:xfrm>
                <a:off x="8048048" y="2463106"/>
                <a:ext cx="1833070" cy="1698912"/>
              </a:xfrm>
              <a:prstGeom prst="bracketPair">
                <a:avLst>
                  <a:gd name="adj" fmla="val 15556"/>
                </a:avLst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F378CC1-3940-13D5-6FB8-D8FDAEFD4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330074" y="2979531"/>
                    <a:ext cx="1634165" cy="56791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      =</m:t>
                          </m:r>
                        </m:oMath>
                      </m:oMathPara>
                    </a14:m>
                    <a:endParaRPr lang="it-IT" sz="3600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F378CC1-3940-13D5-6FB8-D8FDAEFD4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0074" y="2979531"/>
                    <a:ext cx="1634165" cy="56791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6C2C0BEB-D449-5049-455C-720A2807DF44}"/>
                      </a:ext>
                    </a:extLst>
                  </p:cNvPr>
                  <p:cNvSpPr txBox="1"/>
                  <p:nvPr/>
                </p:nvSpPr>
                <p:spPr>
                  <a:xfrm>
                    <a:off x="6651531" y="3312562"/>
                    <a:ext cx="8912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𝐿𝑎𝑛𝑐𝑧𝑜𝑠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6C2C0BEB-D449-5049-455C-720A2807D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1531" y="3312562"/>
                    <a:ext cx="89120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479" r="-616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C2FC7E7-EF7E-0C80-F83D-4900AFBEC07F}"/>
                </a:ext>
              </a:extLst>
            </p:cNvPr>
            <p:cNvSpPr txBox="1"/>
            <p:nvPr/>
          </p:nvSpPr>
          <p:spPr>
            <a:xfrm rot="5400000">
              <a:off x="9050694" y="2847989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800" dirty="0"/>
                <a:t>. . . . .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393C1375-F2CE-3253-080F-ADB5EFACC31C}"/>
                </a:ext>
              </a:extLst>
            </p:cNvPr>
            <p:cNvSpPr txBox="1"/>
            <p:nvPr/>
          </p:nvSpPr>
          <p:spPr>
            <a:xfrm rot="10800000">
              <a:off x="8167464" y="3746519"/>
              <a:ext cx="15199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800" dirty="0"/>
                <a:t>. . . . .</a:t>
              </a:r>
            </a:p>
          </p:txBody>
        </p:sp>
      </p:grp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C51CF88E-0A0E-2596-90D5-73945FA8C31C}"/>
              </a:ext>
            </a:extLst>
          </p:cNvPr>
          <p:cNvSpPr/>
          <p:nvPr/>
        </p:nvSpPr>
        <p:spPr>
          <a:xfrm>
            <a:off x="5778175" y="2984792"/>
            <a:ext cx="924992" cy="3828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352C9D-995F-28DB-4A69-FD5517E85DBB}"/>
              </a:ext>
            </a:extLst>
          </p:cNvPr>
          <p:cNvSpPr txBox="1"/>
          <p:nvPr/>
        </p:nvSpPr>
        <p:spPr>
          <a:xfrm>
            <a:off x="485190" y="4816753"/>
            <a:ext cx="5365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Nr = 10, </a:t>
            </a:r>
            <a:r>
              <a:rPr lang="it-IT" dirty="0" err="1"/>
              <a:t>th</a:t>
            </a:r>
            <a:r>
              <a:rPr lang="it-IT" dirty="0"/>
              <a:t>=pi/2, </a:t>
            </a:r>
            <a:r>
              <a:rPr lang="it-IT" dirty="0" err="1"/>
              <a:t>Sz</a:t>
            </a:r>
            <a:r>
              <a:rPr lang="it-IT" dirty="0"/>
              <a:t>=0 </a:t>
            </a:r>
            <a:r>
              <a:rPr lang="it-IT" dirty="0" err="1"/>
              <a:t>sector</a:t>
            </a:r>
            <a:r>
              <a:rPr lang="it-IT" dirty="0"/>
              <a:t> (#184756), </a:t>
            </a:r>
            <a:r>
              <a:rPr lang="it-IT" dirty="0" err="1"/>
              <a:t>m_lanczos</a:t>
            </a:r>
            <a:r>
              <a:rPr lang="it-IT" dirty="0"/>
              <a:t> = 15</a:t>
            </a:r>
          </a:p>
          <a:p>
            <a:r>
              <a:rPr lang="it-IT" dirty="0"/>
              <a:t>GS energy from LANCZOS -7.4999999999999964</a:t>
            </a:r>
          </a:p>
          <a:p>
            <a:r>
              <a:rPr lang="it-IT" dirty="0" err="1"/>
              <a:t>Elapsed</a:t>
            </a:r>
            <a:r>
              <a:rPr lang="it-IT" dirty="0"/>
              <a:t> time1: 27.39287829399109</a:t>
            </a:r>
          </a:p>
          <a:p>
            <a:r>
              <a:rPr lang="it-IT" dirty="0"/>
              <a:t>GS energy for SPARSE MATRIX -7.500000476837158</a:t>
            </a:r>
          </a:p>
          <a:p>
            <a:r>
              <a:rPr lang="it-IT" dirty="0" err="1"/>
              <a:t>Elapsed</a:t>
            </a:r>
            <a:r>
              <a:rPr lang="it-IT" dirty="0"/>
              <a:t> time2: 90.06693387031555</a:t>
            </a:r>
          </a:p>
        </p:txBody>
      </p:sp>
    </p:spTree>
    <p:extLst>
      <p:ext uri="{BB962C8B-B14F-4D97-AF65-F5344CB8AC3E}">
        <p14:creationId xmlns:p14="http://schemas.microsoft.com/office/powerpoint/2010/main" val="53500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D5BB8-4E36-C48C-F07D-4839C113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B990CA-B892-0009-37C5-5BB29A997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Interacting parameters </a:t>
                </a:r>
                <a:r>
                  <a:rPr lang="en-GB" sz="3600" dirty="0"/>
                  <a:t>and limit cases</a:t>
                </a:r>
                <a:endParaRPr lang="en-GB" sz="3600" b="1" dirty="0"/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: two independent chains</a:t>
                </a:r>
                <a:endParaRPr lang="en-GB" sz="2800" b="1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B990CA-B892-0009-37C5-5BB29A997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CCA5E8-D1F9-BE58-6951-A1DC1519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788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E9BE6E9-A168-BFC3-3682-3C4D51B948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GB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r>
                  <a:rPr lang="en-GB" sz="4000" dirty="0"/>
                  <a:t>: two independent chains</a:t>
                </a:r>
                <a:endParaRPr lang="it-IT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E9BE6E9-A168-BFC3-3682-3C4D51B94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A51A9-1353-F590-0F26-8F1A0471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05CB81-3379-DBD5-6CB3-8BD10190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78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6D9B8-F7B9-C4D7-8F74-58D18034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93EC84-365D-D281-3716-524D8972D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40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58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5800" dirty="0"/>
                  <a:t>   </a:t>
                </a:r>
                <a:r>
                  <a:rPr lang="en-GB" sz="5800" b="1" dirty="0"/>
                  <a:t>Interacting parameters </a:t>
                </a:r>
                <a:r>
                  <a:rPr lang="en-GB" sz="5800" dirty="0"/>
                  <a:t>and limit cases</a:t>
                </a:r>
                <a:endParaRPr lang="en-GB" sz="58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  <a:endParaRPr lang="en-GB" sz="45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5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4500" dirty="0">
                    <a:solidFill>
                      <a:schemeClr val="tx1"/>
                    </a:solidFill>
                  </a:rPr>
                  <a:t>: uncoupled dimers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45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45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5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5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5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58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58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58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93EC84-365D-D281-3716-524D8972D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861C3C-0559-5103-CF31-0CF95CCEF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95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228AFA3-3DCE-B85F-CDC3-D9D8B128B0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r>
                  <a:rPr lang="en-GB" sz="4000" dirty="0"/>
                  <a:t>: uncoupled dimers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4228AFA3-3DCE-B85F-CDC3-D9D8B128B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C8F351-5A1A-6047-7F01-6C1A643B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2CEB52-0F09-326C-C253-9D99454C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38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A6E4-7DE2-717A-D7E4-06F789E8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A982ED-ECF8-24F5-E6C1-95F11BF52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Interacting parameters </a:t>
                </a:r>
                <a:r>
                  <a:rPr lang="en-GB" sz="3600" dirty="0"/>
                  <a:t>and limit cases</a:t>
                </a:r>
                <a:endParaRPr lang="en-GB" sz="3600" b="1" dirty="0"/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  <a:endParaRPr lang="en-GB" sz="28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2800" b="1" dirty="0"/>
                  <a:t>Effective </a:t>
                </a:r>
                <a:r>
                  <a:rPr lang="en-GB" sz="2800" dirty="0"/>
                  <a:t>Hamiltonian of hopping </a:t>
                </a:r>
                <a:r>
                  <a:rPr lang="en-GB" sz="2800" b="1" dirty="0"/>
                  <a:t>bosons</a:t>
                </a:r>
                <a:endParaRPr lang="en-GB" sz="2800" dirty="0"/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6A982ED-ECF8-24F5-E6C1-95F11BF52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27EC7B-D439-628A-02DD-968D8D7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258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4D24AF-FAD7-74A9-F26E-D9A79958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Effective </a:t>
            </a:r>
            <a:r>
              <a:rPr lang="en-GB" sz="4000" dirty="0"/>
              <a:t>Hamiltonian of hopping </a:t>
            </a:r>
            <a:r>
              <a:rPr lang="en-GB" sz="4000" b="1" dirty="0"/>
              <a:t>bosons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7A2A4B4-D1F0-1997-B606-D11A7506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770" y="2316050"/>
            <a:ext cx="4680000" cy="1610245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7FFF61-EC67-34C6-BB4F-74349A5A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17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969F6A1-7E6E-25DB-0AA8-271937E5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334" y="2215453"/>
            <a:ext cx="4536000" cy="153003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366E1F-D20B-9BD1-80D5-C0D07ED927A6}"/>
              </a:ext>
            </a:extLst>
          </p:cNvPr>
          <p:cNvSpPr txBox="1"/>
          <p:nvPr/>
        </p:nvSpPr>
        <p:spPr>
          <a:xfrm>
            <a:off x="922176" y="5289885"/>
            <a:ext cx="437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Spin ladders with </a:t>
            </a:r>
            <a:r>
              <a:rPr lang="en-GB" i="1" dirty="0"/>
              <a:t>x</a:t>
            </a:r>
            <a:r>
              <a:rPr lang="en-GB" dirty="0"/>
              <a:t> ≔ </a:t>
            </a:r>
            <a:r>
              <a:rPr lang="en-GB" i="1" dirty="0" err="1"/>
              <a:t>J</a:t>
            </a:r>
            <a:r>
              <a:rPr lang="en-GB" baseline="-25000" dirty="0" err="1"/>
              <a:t>leg</a:t>
            </a:r>
            <a:r>
              <a:rPr lang="en-GB" dirty="0"/>
              <a:t>/</a:t>
            </a:r>
            <a:r>
              <a:rPr lang="en-GB" i="1" dirty="0" err="1"/>
              <a:t>J</a:t>
            </a:r>
            <a:r>
              <a:rPr lang="en-GB" baseline="-25000" dirty="0" err="1"/>
              <a:t>rung</a:t>
            </a:r>
            <a:r>
              <a:rPr lang="en-GB" dirty="0"/>
              <a:t> ≿ 1 are realized in </a:t>
            </a:r>
            <a:r>
              <a:rPr lang="en-GB" dirty="0" err="1"/>
              <a:t>cuprates</a:t>
            </a:r>
            <a:r>
              <a:rPr lang="en-GB" dirty="0"/>
              <a:t> to a high degree of accuracy</a:t>
            </a:r>
            <a:r>
              <a:rPr lang="en-GB" baseline="30000" dirty="0">
                <a:hlinkClick r:id="rId4" tooltip="Dagotto, E. Experiments on ladders reveal a complex interplay between a spin-gapped normal state and superconductivity. Rep. Prog. Phys. 62, 1525 (1999)."/>
              </a:rPr>
              <a:t>7</a:t>
            </a:r>
            <a:r>
              <a:rPr lang="en-GB" dirty="0"/>
              <a:t> so that experimental verification of our predictions is possible.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B10D794-48C7-A70E-D4A5-015AF8217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770" y="3999383"/>
            <a:ext cx="1620000" cy="110454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9683AE-CA8E-C4C4-F69E-E7EF66FD6BF6}"/>
              </a:ext>
            </a:extLst>
          </p:cNvPr>
          <p:cNvSpPr txBox="1"/>
          <p:nvPr/>
        </p:nvSpPr>
        <p:spPr>
          <a:xfrm>
            <a:off x="6979495" y="6120882"/>
            <a:ext cx="35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Gary </a:t>
            </a:r>
            <a:r>
              <a:rPr lang="it-IT" dirty="0" err="1"/>
              <a:t>Shmiedinghoff</a:t>
            </a:r>
            <a:r>
              <a:rPr lang="it-IT" dirty="0"/>
              <a:t> &amp; </a:t>
            </a:r>
            <a:r>
              <a:rPr lang="it-IT" dirty="0" err="1"/>
              <a:t>all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A1E31C-63A5-DCB3-04A2-0E2463441002}"/>
              </a:ext>
            </a:extLst>
          </p:cNvPr>
          <p:cNvSpPr txBox="1"/>
          <p:nvPr/>
        </p:nvSpPr>
        <p:spPr>
          <a:xfrm>
            <a:off x="6741466" y="4137426"/>
            <a:ext cx="4068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 </a:t>
            </a:r>
            <a:r>
              <a:rPr lang="en-GB" i="1" dirty="0"/>
              <a:t>x</a:t>
            </a:r>
            <a:r>
              <a:rPr lang="en-GB" dirty="0"/>
              <a:t> = 0, the excitations are local </a:t>
            </a:r>
            <a:r>
              <a:rPr lang="en-GB" i="1" dirty="0"/>
              <a:t>S</a:t>
            </a:r>
            <a:r>
              <a:rPr lang="en-GB" dirty="0"/>
              <a:t> = 1 triplets above the </a:t>
            </a:r>
            <a:r>
              <a:rPr lang="en-GB" i="1" dirty="0"/>
              <a:t>S</a:t>
            </a:r>
            <a:r>
              <a:rPr lang="en-GB" dirty="0"/>
              <a:t> = 0 singlet ground state.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40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1D2E2-7CB2-44E8-C290-ADEB6BCE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Effective </a:t>
            </a:r>
            <a:r>
              <a:rPr lang="en-GB" sz="4000" dirty="0"/>
              <a:t>Hamiltonian of hopping </a:t>
            </a:r>
            <a:r>
              <a:rPr lang="en-GB" sz="4000" b="1" dirty="0"/>
              <a:t>bosons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0F468D7-E49D-155D-3D9F-D696545C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185" y="1996634"/>
            <a:ext cx="4752000" cy="160024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B9786C-9487-2408-D6CF-C8A5FFE1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18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9D16BE9-E374-34FA-FE42-49050D413284}"/>
              </a:ext>
            </a:extLst>
          </p:cNvPr>
          <p:cNvSpPr txBox="1"/>
          <p:nvPr/>
        </p:nvSpPr>
        <p:spPr>
          <a:xfrm>
            <a:off x="1061937" y="3982626"/>
            <a:ext cx="44676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 </a:t>
            </a:r>
            <a:r>
              <a:rPr lang="en-GB" i="1" dirty="0"/>
              <a:t>x</a:t>
            </a:r>
            <a:r>
              <a:rPr lang="en-GB" dirty="0"/>
              <a:t> &gt; 0, the elementary excitation is no longer localized on one rung only, but it is smeared out over a number of rungs, the size of which is given by the correlation length. It is now called a triplon.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796F11-1DC2-3FB1-DF3A-99E8801FF888}"/>
              </a:ext>
            </a:extLst>
          </p:cNvPr>
          <p:cNvSpPr txBox="1"/>
          <p:nvPr/>
        </p:nvSpPr>
        <p:spPr>
          <a:xfrm>
            <a:off x="1185185" y="6123543"/>
            <a:ext cx="35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Gary </a:t>
            </a:r>
            <a:r>
              <a:rPr lang="it-IT" dirty="0" err="1"/>
              <a:t>Shmiedinghoff</a:t>
            </a:r>
            <a:r>
              <a:rPr lang="it-IT" dirty="0"/>
              <a:t> &amp; </a:t>
            </a:r>
            <a:r>
              <a:rPr lang="it-IT" dirty="0" err="1"/>
              <a:t>all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ED6BD3-03CE-3436-59F6-43FCC9A5808C}"/>
              </a:ext>
            </a:extLst>
          </p:cNvPr>
          <p:cNvSpPr txBox="1"/>
          <p:nvPr/>
        </p:nvSpPr>
        <p:spPr>
          <a:xfrm>
            <a:off x="6372807" y="3852542"/>
            <a:ext cx="504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stress that the original triplets are not the appropriate elementary excitations because already in the ground state there is a non-zero number of them admixed. Hence, it does not make sense to refer to a one-, two- or three-triplet state since any eigen state comprises them. Instead, we have to use the elementary excitation resulting from </a:t>
            </a:r>
            <a:r>
              <a:rPr lang="en-GB" dirty="0" err="1"/>
              <a:t>Bogoliubov</a:t>
            </a:r>
            <a:r>
              <a:rPr lang="en-GB" dirty="0"/>
              <a:t> transformations.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3112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3C67A-8C98-D165-2735-73B3BB4D7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A768A1-8755-246B-4E11-139704344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Study of the </a:t>
                </a:r>
                <a:r>
                  <a:rPr lang="en-GB" sz="36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32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7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7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7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5A768A1-8755-246B-4E11-139704344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 b="-1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1B2BD4-B9AE-83C5-475E-371E48ED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011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42650E-B653-A3B9-3F31-91BE872A2B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Introduction: </a:t>
                </a:r>
                <a:r>
                  <a:rPr lang="en-GB" sz="3600" b="1" dirty="0"/>
                  <a:t>strongly interacting </a:t>
                </a:r>
                <a:r>
                  <a:rPr lang="en-GB" sz="3600" dirty="0"/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 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 smtClean="0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142650E-B653-A3B9-3F31-91BE872A2B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8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1E4D5E-797E-2FA0-CD8C-80CC8302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pPr algn="ctr"/>
            <a:fld id="{9378BDA9-E901-4CFA-965B-1BC2748E3398}" type="slidenum">
              <a:rPr lang="it-IT" smtClean="0"/>
              <a:pPr algn="ctr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7589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F11192-6097-54C9-E626-356A773E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Study of the </a:t>
            </a:r>
            <a:r>
              <a:rPr lang="it-IT" sz="4000" b="1" dirty="0" err="1"/>
              <a:t>magnetization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AB1CBD-2257-058D-2701-2BD76880E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97D124-B2C3-E68A-CD63-BA714A84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6483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41459-F12A-E271-10E9-3B9BAF61E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1C3FC7C-DC0F-75A5-A134-9914AA88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  <a:endParaRPr lang="en-GB" sz="3600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Study of the </a:t>
                </a:r>
                <a:r>
                  <a:rPr lang="en-GB" sz="36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3200" b="1" dirty="0">
                    <a:solidFill>
                      <a:schemeClr val="tx1"/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7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7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7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61C3FC7C-DC0F-75A5-A134-9914AA88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 b="-1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507AA9-8166-2B63-EC2F-751E16E8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0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185C506-846C-97D5-035B-854CE1AE5F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b="1" dirty="0"/>
                  <a:t>Magnetization </a:t>
                </a:r>
                <a:r>
                  <a:rPr lang="en-GB" sz="4000" dirty="0"/>
                  <a:t>for</a:t>
                </a:r>
                <a:r>
                  <a:rPr lang="en-GB" sz="4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D185C506-846C-97D5-035B-854CE1AE5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8B4B9C-9FE7-EBC9-A558-8CFA5A9B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4772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F2E8-C97F-2E29-6F1E-E50198E9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A820A7-0DE7-AB56-DA62-60401154F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33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33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3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33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33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33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4200" dirty="0"/>
                  <a:t>   Study of the </a:t>
                </a:r>
                <a:r>
                  <a:rPr lang="en-GB" sz="4200" b="1" dirty="0"/>
                  <a:t>magnetization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en-GB" sz="32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 algn="just">
                  <a:lnSpc>
                    <a:spcPct val="120000"/>
                  </a:lnSpc>
                  <a:buClr>
                    <a:schemeClr val="accent1"/>
                  </a:buClr>
                  <a:buFont typeface="Wingdings" panose="05000000000000000000" pitchFamily="2" charset="2"/>
                  <a:buChar char="Ø"/>
                </a:pPr>
                <a:r>
                  <a:rPr lang="en-GB" sz="3300" b="1" dirty="0">
                    <a:solidFill>
                      <a:schemeClr val="tx1"/>
                    </a:solidFill>
                  </a:rPr>
                  <a:t>Magnetization </a:t>
                </a:r>
                <a:r>
                  <a:rPr lang="en-GB" sz="33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33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3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3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33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42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42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42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GB" sz="2800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5A820A7-0DE7-AB56-DA62-60401154F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 b="-1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184CAF-AA17-AFEC-F09B-708E073A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22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4960727-3C84-4BBE-7950-E7695D7A7D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GB" sz="4000" b="1" dirty="0"/>
                  <a:t>Magnetization </a:t>
                </a:r>
                <a:r>
                  <a:rPr lang="en-GB" sz="4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4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4000" b="1" dirty="0"/>
                  <a:t> </a:t>
                </a:r>
                <a:endParaRPr lang="it-IT" sz="4000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24960727-3C84-4BBE-7950-E7695D7A7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50043-FD78-EFD8-4DFE-9B93F146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DA657D-AF72-FC94-8844-DD2F49E9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184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07F2C-B84C-75DA-883F-BA3EB8D70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767EB3-1350-DCFB-2111-5C19D6447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Our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model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its numerical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</a:t>
                </a:r>
                <a:r>
                  <a:rPr lang="en-GB" sz="3600" b="1" dirty="0"/>
                  <a:t>Triangular ladder </a:t>
                </a:r>
                <a:r>
                  <a:rPr lang="en-GB" sz="3600" dirty="0"/>
                  <a:t>and limit cases</a:t>
                </a:r>
                <a:endParaRPr lang="en-GB" sz="36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3767EB3-1350-DCFB-2111-5C19D6447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3627B9-B08B-DDDE-281C-3FCD7F6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728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6D4EA5-559E-6BAD-AC7E-E2A32F2F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Triangular ladder </a:t>
            </a:r>
            <a:r>
              <a:rPr lang="en-GB" sz="4000" dirty="0"/>
              <a:t>and limit cases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37489A6-DA3D-DB63-8361-82FEB881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525" y="3010694"/>
            <a:ext cx="5314950" cy="1981200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E3FCBF-415D-CC1E-55F4-73ED268C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26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6EBF3A-4BF2-E618-2A79-E1C94E9D2A24}"/>
              </a:ext>
            </a:extLst>
          </p:cNvPr>
          <p:cNvSpPr txBox="1"/>
          <p:nvPr/>
        </p:nvSpPr>
        <p:spPr>
          <a:xfrm>
            <a:off x="1894114" y="6242180"/>
            <a:ext cx="3638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Victoria </a:t>
            </a:r>
            <a:r>
              <a:rPr lang="it-IT" dirty="0" err="1"/>
              <a:t>Mazo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1713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104F3-FB96-AA2C-FCFD-C1C5E3A1F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C902F-685D-5BA1-5C60-5F7DF372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Triangular ladder </a:t>
            </a:r>
            <a:r>
              <a:rPr lang="en-GB" sz="4000" dirty="0"/>
              <a:t>and limit cases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03A18F-39DB-34DF-AD0D-47AE5729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27</a:t>
            </a:fld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F4BAAA-B65D-1ECC-B25D-8DC6F30E0265}"/>
              </a:ext>
            </a:extLst>
          </p:cNvPr>
          <p:cNvSpPr txBox="1"/>
          <p:nvPr/>
        </p:nvSpPr>
        <p:spPr>
          <a:xfrm>
            <a:off x="7977673" y="5867069"/>
            <a:ext cx="3797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Credits: Talal Ahmed Chowdhury &amp; </a:t>
            </a:r>
            <a:r>
              <a:rPr lang="it-IT" dirty="0" err="1"/>
              <a:t>all</a:t>
            </a:r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8C1E2F6-862F-4691-0D28-0F24544A5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17"/>
          <a:stretch>
            <a:fillRect/>
          </a:stretch>
        </p:blipFill>
        <p:spPr>
          <a:xfrm>
            <a:off x="3553271" y="1992861"/>
            <a:ext cx="4629618" cy="1116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43C7A74-8DB0-2582-6B7D-3AAD58C25F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82"/>
          <a:stretch>
            <a:fillRect/>
          </a:stretch>
        </p:blipFill>
        <p:spPr>
          <a:xfrm>
            <a:off x="3418951" y="4139069"/>
            <a:ext cx="4898259" cy="1728000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DF3985A-84AC-1D26-EF58-2C3C5DB731F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868080" y="3108861"/>
            <a:ext cx="1" cy="103020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21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E8911C-63D9-3184-A8CA-78BE6E38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922" y="2766218"/>
            <a:ext cx="10515600" cy="1325563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Conclusions</a:t>
            </a:r>
            <a:endParaRPr lang="it-IT" sz="9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DCA2E8C-9F4C-D588-9544-F60DF13D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32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60D77-6DE9-2EF2-4424-82108A3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 Introduction: </a:t>
            </a:r>
            <a:r>
              <a:rPr lang="en-GB" sz="4000" b="1" dirty="0"/>
              <a:t>strongly interacting </a:t>
            </a:r>
            <a:r>
              <a:rPr lang="en-GB" sz="4000" dirty="0"/>
              <a:t>electrons</a:t>
            </a: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087FD3-46EE-48B7-EBF3-0638EFFF2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1292" y="1939724"/>
                <a:ext cx="10515600" cy="6627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dirty="0"/>
                  <a:t>Generic Hamiltonian of a solid state system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sup>
                    </m:sSup>
                  </m:oMath>
                </a14:m>
                <a:r>
                  <a:rPr lang="it-IT" dirty="0" err="1"/>
                  <a:t>quantization</a:t>
                </a:r>
                <a:r>
                  <a:rPr lang="it-IT" dirty="0"/>
                  <a:t>           (no </a:t>
                </a:r>
                <a:r>
                  <a:rPr lang="it-IT" dirty="0" err="1"/>
                  <a:t>ion-ion</a:t>
                </a:r>
                <a:r>
                  <a:rPr lang="it-IT" dirty="0"/>
                  <a:t> interaction </a:t>
                </a:r>
                <a:r>
                  <a:rPr lang="it-IT" dirty="0" err="1"/>
                  <a:t>here</a:t>
                </a:r>
                <a:r>
                  <a:rPr lang="it-IT" dirty="0"/>
                  <a:t>):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087FD3-46EE-48B7-EBF3-0638EFFF2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1292" y="1939724"/>
                <a:ext cx="10515600" cy="662742"/>
              </a:xfrm>
              <a:blipFill>
                <a:blip r:embed="rId3"/>
                <a:stretch>
                  <a:fillRect l="-1159" t="-14679" b="-55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C0CD260-A087-C629-DF9D-4649C306EF4E}"/>
              </a:ext>
            </a:extLst>
          </p:cNvPr>
          <p:cNvSpPr txBox="1">
            <a:spLocks/>
          </p:cNvSpPr>
          <p:nvPr/>
        </p:nvSpPr>
        <p:spPr>
          <a:xfrm>
            <a:off x="838200" y="4590808"/>
            <a:ext cx="1841085" cy="662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Hubbard model approx.:</a:t>
            </a:r>
            <a:endParaRPr lang="it-IT" sz="2400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527435B-33CE-C241-3C95-A6C91E56FBAD}"/>
              </a:ext>
            </a:extLst>
          </p:cNvPr>
          <p:cNvSpPr txBox="1">
            <a:spLocks/>
          </p:cNvSpPr>
          <p:nvPr/>
        </p:nvSpPr>
        <p:spPr>
          <a:xfrm>
            <a:off x="2191839" y="4234475"/>
            <a:ext cx="4850619" cy="23999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dirty="0"/>
              <a:t>Just a SINGLE ORBITAL on each lattice site (spatial part in the </a:t>
            </a:r>
            <a:r>
              <a:rPr lang="en-GB" dirty="0" err="1"/>
              <a:t>Wannier</a:t>
            </a:r>
            <a:r>
              <a:rPr lang="en-GB" dirty="0"/>
              <a:t> orbital basis )</a:t>
            </a:r>
          </a:p>
          <a:p>
            <a:pPr>
              <a:lnSpc>
                <a:spcPct val="120000"/>
              </a:lnSpc>
            </a:pPr>
            <a:r>
              <a:rPr lang="en-GB" dirty="0"/>
              <a:t>Only NEAREST-NEIGHBOUR (short-ranged) HOPPING terms</a:t>
            </a:r>
          </a:p>
          <a:p>
            <a:pPr>
              <a:lnSpc>
                <a:spcPct val="120000"/>
              </a:lnSpc>
            </a:pPr>
            <a:r>
              <a:rPr lang="en-GB" dirty="0"/>
              <a:t>SHORT-RANGE approximation of COULOMB INTERACTION (on site repulsion of electrons)</a:t>
            </a:r>
          </a:p>
          <a:p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6C3BFE56-4711-AC30-43F1-0FE5C7D5EB43}"/>
              </a:ext>
            </a:extLst>
          </p:cNvPr>
          <p:cNvSpPr txBox="1">
            <a:spLocks/>
          </p:cNvSpPr>
          <p:nvPr/>
        </p:nvSpPr>
        <p:spPr>
          <a:xfrm>
            <a:off x="623696" y="5502586"/>
            <a:ext cx="11290799" cy="990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3200" i="1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7BE69E-5E2A-82AC-DD3F-408F6E9B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3</a:t>
            </a:fld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7933A6-A787-89F8-CE93-C9E5D1FF8A92}"/>
                  </a:ext>
                </a:extLst>
              </p:cNvPr>
              <p:cNvSpPr txBox="1"/>
              <p:nvPr/>
            </p:nvSpPr>
            <p:spPr>
              <a:xfrm>
                <a:off x="2770346" y="2895378"/>
                <a:ext cx="6651308" cy="81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A7933A6-A787-89F8-CE93-C9E5D1FF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346" y="2895378"/>
                <a:ext cx="6651308" cy="819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AE13867-746E-2FF3-D75B-1F6FD9FFF2AB}"/>
                  </a:ext>
                </a:extLst>
              </p:cNvPr>
              <p:cNvSpPr txBox="1"/>
              <p:nvPr/>
            </p:nvSpPr>
            <p:spPr>
              <a:xfrm>
                <a:off x="6952628" y="4955333"/>
                <a:ext cx="4709944" cy="70352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. )+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,↓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DAE13867-746E-2FF3-D75B-1F6FD9FFF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28" y="4955333"/>
                <a:ext cx="4709944" cy="703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Parentesi graffa aperta 9">
            <a:extLst>
              <a:ext uri="{FF2B5EF4-FFF2-40B4-BE49-F238E27FC236}">
                <a16:creationId xmlns:a16="http://schemas.microsoft.com/office/drawing/2014/main" id="{7594201A-D94F-D227-76DA-944DCCAF8C48}"/>
              </a:ext>
            </a:extLst>
          </p:cNvPr>
          <p:cNvSpPr/>
          <p:nvPr/>
        </p:nvSpPr>
        <p:spPr>
          <a:xfrm>
            <a:off x="2058888" y="4234475"/>
            <a:ext cx="360000" cy="199552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E5F8B4DA-E3A8-A371-F1E8-B4C6F7F88039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1567544" y="3305106"/>
            <a:ext cx="1202803" cy="128570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22C117-5564-5BD7-D0B4-9DA5960D4327}"/>
              </a:ext>
            </a:extLst>
          </p:cNvPr>
          <p:cNvSpPr txBox="1"/>
          <p:nvPr/>
        </p:nvSpPr>
        <p:spPr>
          <a:xfrm>
            <a:off x="7422816" y="4345311"/>
            <a:ext cx="3769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Hubbard</a:t>
            </a:r>
            <a:r>
              <a:rPr lang="it-IT" sz="2800" dirty="0"/>
              <a:t> </a:t>
            </a:r>
            <a:r>
              <a:rPr lang="it-IT" sz="2800" dirty="0" err="1"/>
              <a:t>Hamiltonian</a:t>
            </a:r>
            <a:endParaRPr lang="it-IT" sz="28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E86A07-1DC4-5CEE-9C43-2DCD61F6B447}"/>
              </a:ext>
            </a:extLst>
          </p:cNvPr>
          <p:cNvSpPr/>
          <p:nvPr/>
        </p:nvSpPr>
        <p:spPr>
          <a:xfrm>
            <a:off x="5374433" y="2985796"/>
            <a:ext cx="3862873" cy="77554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FB5495-49FB-5612-5B43-F6AC1A86A1DD}"/>
              </a:ext>
            </a:extLst>
          </p:cNvPr>
          <p:cNvSpPr txBox="1"/>
          <p:nvPr/>
        </p:nvSpPr>
        <p:spPr>
          <a:xfrm>
            <a:off x="9944168" y="3224580"/>
            <a:ext cx="208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accent2"/>
                </a:solidFill>
              </a:rPr>
              <a:t>electron-electron interaction</a:t>
            </a:r>
          </a:p>
        </p:txBody>
      </p: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5BCAD4A8-4D9A-A2A9-7EDB-C365EE96CE05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237306" y="3373569"/>
            <a:ext cx="706862" cy="143399"/>
          </a:xfrm>
          <a:prstGeom prst="curved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7" grpId="0"/>
      <p:bldP spid="9" grpId="0" animBg="1"/>
      <p:bldP spid="10" grpId="0" animBg="1"/>
      <p:bldP spid="17" grpId="0"/>
      <p:bldP spid="4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087FD3-46EE-48B7-EBF3-0638EFFF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5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B60D77-6DE9-2EF2-4424-82108A37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 </a:t>
            </a:r>
            <a:r>
              <a:rPr lang="en-GB" sz="4000" dirty="0"/>
              <a:t>Introduction: </a:t>
            </a:r>
            <a:r>
              <a:rPr lang="en-GB" sz="4000" b="1" dirty="0"/>
              <a:t>strongly interacting </a:t>
            </a:r>
            <a:r>
              <a:rPr lang="en-GB" sz="4000" dirty="0"/>
              <a:t>electrons</a:t>
            </a:r>
            <a:endParaRPr lang="it-IT" sz="40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03564C7-0551-836E-27D2-8B9E2351E9EA}"/>
              </a:ext>
            </a:extLst>
          </p:cNvPr>
          <p:cNvSpPr txBox="1"/>
          <p:nvPr/>
        </p:nvSpPr>
        <p:spPr>
          <a:xfrm>
            <a:off x="6126903" y="3593940"/>
            <a:ext cx="508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Heisenberg </a:t>
            </a:r>
            <a:r>
              <a:rPr lang="it-IT" sz="2800" dirty="0" err="1"/>
              <a:t>effective</a:t>
            </a:r>
            <a:r>
              <a:rPr lang="it-IT" sz="2800" dirty="0"/>
              <a:t> </a:t>
            </a:r>
            <a:r>
              <a:rPr lang="it-IT" sz="2800" b="1" dirty="0" err="1"/>
              <a:t>hamiltonian</a:t>
            </a:r>
            <a:endParaRPr lang="it-IT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F10BEB2-1784-010A-8574-72EC0C5907F9}"/>
                  </a:ext>
                </a:extLst>
              </p:cNvPr>
              <p:cNvSpPr txBox="1"/>
              <p:nvPr/>
            </p:nvSpPr>
            <p:spPr>
              <a:xfrm>
                <a:off x="5839325" y="4184628"/>
                <a:ext cx="5656998" cy="75600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180000"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m:rPr>
                          <m:nor/>
                        </m:rPr>
                        <a:rPr lang="en-GB" dirty="0"/>
                        <m:t> </m:t>
                      </m:r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lang="it-IT" dirty="0"/>
                        <m:t>)</m:t>
                      </m:r>
                    </m:oMath>
                  </m:oMathPara>
                </a14:m>
                <a:endParaRPr lang="it-IT" dirty="0"/>
              </a:p>
              <a:p>
                <a:pPr algn="ctr"/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CF10BEB2-1784-010A-8574-72EC0C590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25" y="4184628"/>
                <a:ext cx="5656998" cy="75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CF3D7F-39C9-674B-E733-638D615E3A38}"/>
                  </a:ext>
                </a:extLst>
              </p:cNvPr>
              <p:cNvSpPr txBox="1"/>
              <p:nvPr/>
            </p:nvSpPr>
            <p:spPr>
              <a:xfrm>
                <a:off x="7181263" y="5315198"/>
                <a:ext cx="3831424" cy="533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For the </a:t>
                </a:r>
                <a:r>
                  <a:rPr lang="it-IT" b="1" dirty="0"/>
                  <a:t>AFM</a:t>
                </a:r>
                <a:r>
                  <a:rPr lang="it-IT" dirty="0"/>
                  <a:t> model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49CF3D7F-39C9-674B-E733-638D615E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1263" y="5315198"/>
                <a:ext cx="3831424" cy="533672"/>
              </a:xfrm>
              <a:prstGeom prst="rect">
                <a:avLst/>
              </a:prstGeom>
              <a:blipFill>
                <a:blip r:embed="rId4"/>
                <a:stretch>
                  <a:fillRect l="-1272" b="-80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85AAC5-6C0D-8878-54E8-BEF92655F56F}"/>
                  </a:ext>
                </a:extLst>
              </p:cNvPr>
              <p:cNvSpPr txBox="1"/>
              <p:nvPr/>
            </p:nvSpPr>
            <p:spPr>
              <a:xfrm>
                <a:off x="763554" y="2665721"/>
                <a:ext cx="444390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6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it-IT" sz="2600" dirty="0"/>
                  <a:t> fermions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it-IT" sz="2600" b="1" dirty="0"/>
                  <a:t>Half filling 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it-IT" sz="2600" dirty="0"/>
                  <a:t>Low-energy </a:t>
                </a:r>
                <a:r>
                  <a:rPr lang="it-IT" sz="2600" dirty="0" err="1"/>
                  <a:t>limit</a:t>
                </a:r>
                <a:r>
                  <a:rPr lang="it-IT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it-IT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GB" sz="2600" b="1" i="1">
                            <a:latin typeface="Cambria Math" panose="02040503050406030204" pitchFamily="18" charset="0"/>
                          </a:rPr>
                          <m:t>𝑼</m:t>
                        </m:r>
                      </m:den>
                    </m:f>
                    <m:r>
                      <a:rPr lang="it-IT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GB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it-IT" sz="2600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D85AAC5-6C0D-8878-54E8-BEF92655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54" y="2665721"/>
                <a:ext cx="4443902" cy="1292662"/>
              </a:xfrm>
              <a:prstGeom prst="rect">
                <a:avLst/>
              </a:prstGeom>
              <a:blipFill>
                <a:blip r:embed="rId5"/>
                <a:stretch>
                  <a:fillRect l="-2058" t="-3774" b="-117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D9EFA2CF-77BC-AE28-DF73-757EE5DD1C1C}"/>
              </a:ext>
            </a:extLst>
          </p:cNvPr>
          <p:cNvSpPr/>
          <p:nvPr/>
        </p:nvSpPr>
        <p:spPr>
          <a:xfrm>
            <a:off x="4905404" y="2674220"/>
            <a:ext cx="174897" cy="12088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ED04695-A8E7-F874-F982-56236DDBD43F}"/>
                  </a:ext>
                </a:extLst>
              </p:cNvPr>
              <p:cNvSpPr txBox="1"/>
              <p:nvPr/>
            </p:nvSpPr>
            <p:spPr>
              <a:xfrm>
                <a:off x="836462" y="2164820"/>
                <a:ext cx="46070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200" dirty="0"/>
                  <a:t>Focus on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200" i="1" dirty="0"/>
                  <a:t>-temperature </a:t>
                </a:r>
                <a:r>
                  <a:rPr lang="it-IT" sz="2200" dirty="0"/>
                  <a:t>case with: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ED04695-A8E7-F874-F982-56236DDB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62" y="2164820"/>
                <a:ext cx="4607092" cy="430887"/>
              </a:xfrm>
              <a:prstGeom prst="rect">
                <a:avLst/>
              </a:prstGeom>
              <a:blipFill>
                <a:blip r:embed="rId6"/>
                <a:stretch>
                  <a:fillRect l="-1720" t="-9859" b="-281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a gomito 13">
            <a:extLst>
              <a:ext uri="{FF2B5EF4-FFF2-40B4-BE49-F238E27FC236}">
                <a16:creationId xmlns:a16="http://schemas.microsoft.com/office/drawing/2014/main" id="{C79ECBD0-B7E0-E59D-65F0-25F51A32BBBE}"/>
              </a:ext>
            </a:extLst>
          </p:cNvPr>
          <p:cNvCxnSpPr>
            <a:cxnSpLocks/>
          </p:cNvCxnSpPr>
          <p:nvPr/>
        </p:nvCxnSpPr>
        <p:spPr>
          <a:xfrm>
            <a:off x="5179465" y="3261726"/>
            <a:ext cx="659860" cy="130963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98C6DF8D-FCF8-8996-525A-662BA2745C1A}"/>
              </a:ext>
            </a:extLst>
          </p:cNvPr>
          <p:cNvSpPr/>
          <p:nvPr/>
        </p:nvSpPr>
        <p:spPr>
          <a:xfrm>
            <a:off x="6400801" y="4264002"/>
            <a:ext cx="274954" cy="486169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curvo 27">
            <a:extLst>
              <a:ext uri="{FF2B5EF4-FFF2-40B4-BE49-F238E27FC236}">
                <a16:creationId xmlns:a16="http://schemas.microsoft.com/office/drawing/2014/main" id="{62B6AD1D-5687-E4A5-FF81-DD023F1A1903}"/>
              </a:ext>
            </a:extLst>
          </p:cNvPr>
          <p:cNvCxnSpPr>
            <a:stCxn id="20" idx="4"/>
            <a:endCxn id="17" idx="1"/>
          </p:cNvCxnSpPr>
          <p:nvPr/>
        </p:nvCxnSpPr>
        <p:spPr>
          <a:xfrm rot="16200000" flipH="1">
            <a:off x="6443839" y="4844609"/>
            <a:ext cx="831863" cy="642985"/>
          </a:xfrm>
          <a:prstGeom prst="curvedConnector2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3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4" grpId="0"/>
      <p:bldP spid="9" grpId="0" animBg="1"/>
      <p:bldP spid="6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46D1-B92F-0665-2AE0-C61EE5DA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7DB397-B1EA-88A1-ED19-6D29C701BA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buClr>
                    <a:schemeClr val="bg2">
                      <a:lumMod val="90000"/>
                    </a:schemeClr>
                  </a:buClr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Introduction: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strongly interacting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electrons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  <a:buClr>
                    <a:schemeClr val="accent1">
                      <a:lumMod val="75000"/>
                    </a:schemeClr>
                  </a:buClr>
                  <a:buFont typeface="Calibri" panose="020F0502020204030204" pitchFamily="34" charset="0"/>
                  <a:buChar char="֎"/>
                </a:pPr>
                <a:r>
                  <a:rPr lang="en-GB" sz="3600" dirty="0"/>
                  <a:t>   Our </a:t>
                </a:r>
                <a:r>
                  <a:rPr lang="en-GB" sz="3600" b="1" dirty="0"/>
                  <a:t>model </a:t>
                </a:r>
                <a:r>
                  <a:rPr lang="en-GB" sz="3600" dirty="0"/>
                  <a:t>and its numerical </a:t>
                </a:r>
                <a:r>
                  <a:rPr lang="en-GB" sz="3600" b="1" dirty="0"/>
                  <a:t>implementation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Lanczos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algorithm for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GS eigenvalue</a:t>
                </a:r>
              </a:p>
              <a:p>
                <a:pPr>
                  <a:lnSpc>
                    <a:spcPct val="160000"/>
                  </a:lnSpc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Interacting parameters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two independent chains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8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: uncoupled dimers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Effective </a:t>
                </a:r>
                <a:r>
                  <a:rPr lang="en-GB" sz="2800" dirty="0">
                    <a:solidFill>
                      <a:schemeClr val="bg2">
                        <a:lumMod val="90000"/>
                      </a:schemeClr>
                    </a:solidFill>
                  </a:rPr>
                  <a:t>Hamiltonian of hopping </a:t>
                </a:r>
                <a:r>
                  <a:rPr lang="en-GB" sz="2800" b="1" dirty="0">
                    <a:solidFill>
                      <a:schemeClr val="bg2">
                        <a:lumMod val="90000"/>
                      </a:schemeClr>
                    </a:solidFill>
                  </a:rPr>
                  <a:t>bosons</a:t>
                </a:r>
              </a:p>
              <a:p>
                <a:pPr>
                  <a:lnSpc>
                    <a:spcPct val="120000"/>
                  </a:lnSpc>
                </a:pP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Study of the </a:t>
                </a: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700" dirty="0">
                    <a:solidFill>
                      <a:schemeClr val="bg2">
                        <a:lumMod val="90000"/>
                      </a:schemeClr>
                    </a:solidFill>
                  </a:rPr>
                  <a:t>for</a:t>
                </a:r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GB" sz="2900" b="1" dirty="0">
                    <a:solidFill>
                      <a:schemeClr val="bg2">
                        <a:lumMod val="90000"/>
                      </a:schemeClr>
                    </a:solidFill>
                  </a:rPr>
                  <a:t>Magnetization </a:t>
                </a:r>
                <a:r>
                  <a:rPr lang="en-GB" sz="2900" dirty="0">
                    <a:solidFill>
                      <a:schemeClr val="bg2">
                        <a:lumMod val="9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sz="2700" b="1" i="1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700" b="1" i="1">
                        <a:solidFill>
                          <a:schemeClr val="bg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GB" sz="2700" b="1" dirty="0">
                    <a:solidFill>
                      <a:schemeClr val="bg2">
                        <a:lumMod val="9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buClr>
                    <a:schemeClr val="bg2">
                      <a:lumMod val="90000"/>
                    </a:schemeClr>
                  </a:buClr>
                </a:pPr>
                <a:r>
                  <a:rPr lang="en-GB" sz="3600" b="1" dirty="0">
                    <a:solidFill>
                      <a:schemeClr val="bg2">
                        <a:lumMod val="90000"/>
                      </a:schemeClr>
                    </a:solidFill>
                  </a:rPr>
                  <a:t>Triangular ladder </a:t>
                </a:r>
                <a:r>
                  <a:rPr lang="en-GB" sz="3600" dirty="0">
                    <a:solidFill>
                      <a:schemeClr val="bg2">
                        <a:lumMod val="90000"/>
                      </a:schemeClr>
                    </a:solidFill>
                  </a:rPr>
                  <a:t>and limit cases</a:t>
                </a:r>
                <a:endParaRPr lang="en-GB" sz="3600" b="1" dirty="0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27DB397-B1EA-88A1-ED19-6D29C701BA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273"/>
                <a:ext cx="10515600" cy="5051686"/>
              </a:xfrm>
              <a:blipFill>
                <a:blip r:embed="rId2"/>
                <a:stretch>
                  <a:fillRect l="-870" t="-2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A0D1F8-2063-E81C-3534-0AABE37E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17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A639CF-A2E1-D81B-834C-1DEDBC81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0E14723-D631-0C7C-AA8A-8914A3C7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339" y="2214513"/>
            <a:ext cx="4068000" cy="2704675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B451D65-3E35-2FCF-C228-E40150DF7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98" y="2214513"/>
            <a:ext cx="1485869" cy="3384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319AAF5-4F5F-8B1C-0BA5-28C8C31536A1}"/>
              </a:ext>
            </a:extLst>
          </p:cNvPr>
          <p:cNvSpPr txBox="1"/>
          <p:nvPr/>
        </p:nvSpPr>
        <p:spPr>
          <a:xfrm>
            <a:off x="1156339" y="4919188"/>
            <a:ext cx="2208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Dmytro </a:t>
            </a:r>
            <a:r>
              <a:rPr lang="it-IT" sz="1000" dirty="0" err="1"/>
              <a:t>Yaremchuk</a:t>
            </a:r>
            <a:r>
              <a:rPr lang="it-IT" sz="1000" dirty="0"/>
              <a:t>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DB45DA-B610-C4E1-946F-BA53CDFB881D}"/>
              </a:ext>
            </a:extLst>
          </p:cNvPr>
          <p:cNvSpPr txBox="1"/>
          <p:nvPr/>
        </p:nvSpPr>
        <p:spPr>
          <a:xfrm>
            <a:off x="7533902" y="5794557"/>
            <a:ext cx="1794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Credits: Rafaela Silva &amp; </a:t>
            </a:r>
            <a:r>
              <a:rPr lang="it-IT" sz="1000" dirty="0" err="1"/>
              <a:t>all</a:t>
            </a:r>
            <a:endParaRPr lang="it-IT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A75281E-A3FF-74A6-E4E4-A15C3BE67A2D}"/>
                  </a:ext>
                </a:extLst>
              </p:cNvPr>
              <p:cNvSpPr txBox="1"/>
              <p:nvPr/>
            </p:nvSpPr>
            <p:spPr>
              <a:xfrm>
                <a:off x="9326840" y="3399245"/>
                <a:ext cx="145687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it-IT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func>
                                <m:func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func>
                                <m:func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∈[0,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A75281E-A3FF-74A6-E4E4-A15C3BE67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40" y="3399245"/>
                <a:ext cx="1456874" cy="13874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0B5152F2-5764-7CFF-51F1-4C4C1E85906A}"/>
              </a:ext>
            </a:extLst>
          </p:cNvPr>
          <p:cNvSpPr/>
          <p:nvPr/>
        </p:nvSpPr>
        <p:spPr>
          <a:xfrm>
            <a:off x="5674736" y="3482343"/>
            <a:ext cx="1240972" cy="54117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F483FC8F-B703-E689-178F-DC392F5BAA07}"/>
              </a:ext>
            </a:extLst>
          </p:cNvPr>
          <p:cNvSpPr/>
          <p:nvPr/>
        </p:nvSpPr>
        <p:spPr>
          <a:xfrm>
            <a:off x="8012784" y="3429000"/>
            <a:ext cx="471340" cy="477513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curvo 12">
            <a:extLst>
              <a:ext uri="{FF2B5EF4-FFF2-40B4-BE49-F238E27FC236}">
                <a16:creationId xmlns:a16="http://schemas.microsoft.com/office/drawing/2014/main" id="{0CE37006-0089-5B0A-2BE9-3E0261AA076A}"/>
              </a:ext>
            </a:extLst>
          </p:cNvPr>
          <p:cNvCxnSpPr>
            <a:stCxn id="3" idx="6"/>
          </p:cNvCxnSpPr>
          <p:nvPr/>
        </p:nvCxnSpPr>
        <p:spPr>
          <a:xfrm flipV="1">
            <a:off x="8484124" y="3667756"/>
            <a:ext cx="1046375" cy="1"/>
          </a:xfrm>
          <a:prstGeom prst="curved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>
            <a:extLst>
              <a:ext uri="{FF2B5EF4-FFF2-40B4-BE49-F238E27FC236}">
                <a16:creationId xmlns:a16="http://schemas.microsoft.com/office/drawing/2014/main" id="{BEEA232C-ABF5-4184-B563-B25A21367ACF}"/>
              </a:ext>
            </a:extLst>
          </p:cNvPr>
          <p:cNvSpPr/>
          <p:nvPr/>
        </p:nvSpPr>
        <p:spPr>
          <a:xfrm>
            <a:off x="7366105" y="4023519"/>
            <a:ext cx="429862" cy="416506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35A25118-51E3-00A9-AC4D-316560E08D85}"/>
              </a:ext>
            </a:extLst>
          </p:cNvPr>
          <p:cNvCxnSpPr>
            <a:stCxn id="14" idx="6"/>
          </p:cNvCxnSpPr>
          <p:nvPr/>
        </p:nvCxnSpPr>
        <p:spPr>
          <a:xfrm flipV="1">
            <a:off x="7795967" y="4023519"/>
            <a:ext cx="1734532" cy="208253"/>
          </a:xfrm>
          <a:prstGeom prst="curved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" grpId="0"/>
      <p:bldP spid="12" grpId="0" animBg="1"/>
      <p:bldP spid="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9E2CB-2412-ED74-20A7-A2419CA01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D54A0-D0AA-7DC6-5216-6040829F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493146-8CB1-30E6-DB64-5319E47D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44A006-3300-2909-7904-B816CA0C6CC7}"/>
                  </a:ext>
                </a:extLst>
              </p:cNvPr>
              <p:cNvSpPr txBox="1"/>
              <p:nvPr/>
            </p:nvSpPr>
            <p:spPr>
              <a:xfrm>
                <a:off x="2574934" y="2253132"/>
                <a:ext cx="1706749" cy="1038811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B44A006-3300-2909-7904-B816CA0C6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934" y="2253132"/>
                <a:ext cx="1706749" cy="103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CC20FFE-4366-AF61-0ACE-6A479D3C5BA4}"/>
                  </a:ext>
                </a:extLst>
              </p:cNvPr>
              <p:cNvSpPr txBox="1"/>
              <p:nvPr/>
            </p:nvSpPr>
            <p:spPr>
              <a:xfrm>
                <a:off x="6096000" y="2322976"/>
                <a:ext cx="3296608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bSup>
                      <m:r>
                        <a:rPr lang="en-GB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0    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e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1    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bSup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CC20FFE-4366-AF61-0ACE-6A479D3C5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22976"/>
                <a:ext cx="3296608" cy="799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87489C8-8907-9045-441B-A3D78738A9C9}"/>
              </a:ext>
            </a:extLst>
          </p:cNvPr>
          <p:cNvCxnSpPr>
            <a:cxnSpLocks/>
          </p:cNvCxnSpPr>
          <p:nvPr/>
        </p:nvCxnSpPr>
        <p:spPr>
          <a:xfrm>
            <a:off x="3196362" y="4875168"/>
            <a:ext cx="8811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C4856A2B-F1A0-B99C-0DC7-1648648FB5F9}"/>
              </a:ext>
            </a:extLst>
          </p:cNvPr>
          <p:cNvGrpSpPr/>
          <p:nvPr/>
        </p:nvGrpSpPr>
        <p:grpSpPr>
          <a:xfrm>
            <a:off x="838200" y="4292371"/>
            <a:ext cx="2156927" cy="1216549"/>
            <a:chOff x="1031964" y="4255048"/>
            <a:chExt cx="2156927" cy="1216549"/>
          </a:xfrm>
        </p:grpSpPr>
        <p:grpSp>
          <p:nvGrpSpPr>
            <p:cNvPr id="38" name="Gruppo 37">
              <a:extLst>
                <a:ext uri="{FF2B5EF4-FFF2-40B4-BE49-F238E27FC236}">
                  <a16:creationId xmlns:a16="http://schemas.microsoft.com/office/drawing/2014/main" id="{EC8A5609-6576-C73D-7A7F-33C7699C869F}"/>
                </a:ext>
              </a:extLst>
            </p:cNvPr>
            <p:cNvGrpSpPr/>
            <p:nvPr/>
          </p:nvGrpSpPr>
          <p:grpSpPr>
            <a:xfrm>
              <a:off x="1268963" y="4255048"/>
              <a:ext cx="1811382" cy="1216549"/>
              <a:chOff x="1436914" y="3138439"/>
              <a:chExt cx="1811382" cy="1216549"/>
            </a:xfrm>
          </p:grpSpPr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70E3296D-8927-9310-88E8-73F90A1FE80E}"/>
                  </a:ext>
                </a:extLst>
              </p:cNvPr>
              <p:cNvCxnSpPr>
                <a:cxnSpLocks/>
                <a:endCxn id="19" idx="6"/>
              </p:cNvCxnSpPr>
              <p:nvPr/>
            </p:nvCxnSpPr>
            <p:spPr>
              <a:xfrm>
                <a:off x="1436914" y="3429000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0B54F18F-B25F-5BDF-F85C-DE8A1BA82CD1}"/>
                  </a:ext>
                </a:extLst>
              </p:cNvPr>
              <p:cNvCxnSpPr>
                <a:cxnSpLocks/>
                <a:endCxn id="18" idx="6"/>
              </p:cNvCxnSpPr>
              <p:nvPr/>
            </p:nvCxnSpPr>
            <p:spPr>
              <a:xfrm>
                <a:off x="1436914" y="4019939"/>
                <a:ext cx="1804851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55598115-74D0-AA9B-CFA2-2DB981E0A774}"/>
                  </a:ext>
                </a:extLst>
              </p:cNvPr>
              <p:cNvSpPr/>
              <p:nvPr/>
            </p:nvSpPr>
            <p:spPr>
              <a:xfrm>
                <a:off x="1436914" y="395151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59C66972-723D-D68B-298E-0F1B3A5E2964}"/>
                  </a:ext>
                </a:extLst>
              </p:cNvPr>
              <p:cNvSpPr/>
              <p:nvPr/>
            </p:nvSpPr>
            <p:spPr>
              <a:xfrm>
                <a:off x="1436914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0D83235F-BD23-F367-52A2-0F09CA1C6BE6}"/>
                  </a:ext>
                </a:extLst>
              </p:cNvPr>
              <p:cNvSpPr/>
              <p:nvPr/>
            </p:nvSpPr>
            <p:spPr>
              <a:xfrm>
                <a:off x="1990531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5" name="Ovale 14">
                <a:extLst>
                  <a:ext uri="{FF2B5EF4-FFF2-40B4-BE49-F238E27FC236}">
                    <a16:creationId xmlns:a16="http://schemas.microsoft.com/office/drawing/2014/main" id="{9D39AF30-A704-B694-AA43-684DBC12D4D1}"/>
                  </a:ext>
                </a:extLst>
              </p:cNvPr>
              <p:cNvSpPr/>
              <p:nvPr/>
            </p:nvSpPr>
            <p:spPr>
              <a:xfrm>
                <a:off x="1990531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062EF19E-A9D0-5357-33E6-2A95F4A6611E}"/>
                  </a:ext>
                </a:extLst>
              </p:cNvPr>
              <p:cNvSpPr/>
              <p:nvPr/>
            </p:nvSpPr>
            <p:spPr>
              <a:xfrm>
                <a:off x="2544148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A4DED976-EC90-8B56-E00E-D992FD2C4EF5}"/>
                  </a:ext>
                </a:extLst>
              </p:cNvPr>
              <p:cNvSpPr/>
              <p:nvPr/>
            </p:nvSpPr>
            <p:spPr>
              <a:xfrm>
                <a:off x="2544148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FC13B8E-EF56-87FC-FDBF-E88A6DF32F23}"/>
                  </a:ext>
                </a:extLst>
              </p:cNvPr>
              <p:cNvSpPr/>
              <p:nvPr/>
            </p:nvSpPr>
            <p:spPr>
              <a:xfrm>
                <a:off x="3097765" y="394793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7A847C5F-2719-DC4C-6D74-70F02398646D}"/>
                  </a:ext>
                </a:extLst>
              </p:cNvPr>
              <p:cNvSpPr/>
              <p:nvPr/>
            </p:nvSpPr>
            <p:spPr>
              <a:xfrm>
                <a:off x="3097765" y="335700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noFill/>
                </a:endParaRP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130A95D6-5547-E87B-B6F8-B690BEA3616E}"/>
                  </a:ext>
                </a:extLst>
              </p:cNvPr>
              <p:cNvCxnSpPr>
                <a:stCxn id="13" idx="0"/>
                <a:endCxn id="12" idx="4"/>
              </p:cNvCxnSpPr>
              <p:nvPr/>
            </p:nvCxnSpPr>
            <p:spPr>
              <a:xfrm>
                <a:off x="1508914" y="3357000"/>
                <a:ext cx="0" cy="73851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24F0DA28-5032-A6DF-5B01-0E3F49EF8126}"/>
                  </a:ext>
                </a:extLst>
              </p:cNvPr>
              <p:cNvCxnSpPr>
                <a:stCxn id="15" idx="0"/>
                <a:endCxn id="14" idx="4"/>
              </p:cNvCxnSpPr>
              <p:nvPr/>
            </p:nvCxnSpPr>
            <p:spPr>
              <a:xfrm>
                <a:off x="2062531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diritto 26">
                <a:extLst>
                  <a:ext uri="{FF2B5EF4-FFF2-40B4-BE49-F238E27FC236}">
                    <a16:creationId xmlns:a16="http://schemas.microsoft.com/office/drawing/2014/main" id="{7900681F-17B5-1E98-5A42-7EB05BA93777}"/>
                  </a:ext>
                </a:extLst>
              </p:cNvPr>
              <p:cNvCxnSpPr>
                <a:stCxn id="17" idx="0"/>
                <a:endCxn id="16" idx="4"/>
              </p:cNvCxnSpPr>
              <p:nvPr/>
            </p:nvCxnSpPr>
            <p:spPr>
              <a:xfrm>
                <a:off x="2616148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5759022-5080-CAC4-396B-1F2AAABC529F}"/>
                  </a:ext>
                </a:extLst>
              </p:cNvPr>
              <p:cNvCxnSpPr>
                <a:stCxn id="19" idx="0"/>
                <a:endCxn id="18" idx="4"/>
              </p:cNvCxnSpPr>
              <p:nvPr/>
            </p:nvCxnSpPr>
            <p:spPr>
              <a:xfrm>
                <a:off x="3169765" y="3357000"/>
                <a:ext cx="0" cy="734939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Freccia a destra 29">
                <a:extLst>
                  <a:ext uri="{FF2B5EF4-FFF2-40B4-BE49-F238E27FC236}">
                    <a16:creationId xmlns:a16="http://schemas.microsoft.com/office/drawing/2014/main" id="{C5790ADD-0EEE-7032-7CC8-AB8F9A96F9E2}"/>
                  </a:ext>
                </a:extLst>
              </p:cNvPr>
              <p:cNvSpPr/>
              <p:nvPr/>
            </p:nvSpPr>
            <p:spPr>
              <a:xfrm rot="16200000">
                <a:off x="2953764" y="328499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Freccia a destra 30">
                <a:extLst>
                  <a:ext uri="{FF2B5EF4-FFF2-40B4-BE49-F238E27FC236}">
                    <a16:creationId xmlns:a16="http://schemas.microsoft.com/office/drawing/2014/main" id="{8D307C74-900D-2B25-B49A-FF6515C6CE7D}"/>
                  </a:ext>
                </a:extLst>
              </p:cNvPr>
              <p:cNvSpPr/>
              <p:nvPr/>
            </p:nvSpPr>
            <p:spPr>
              <a:xfrm rot="16200000">
                <a:off x="1299599" y="32824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Freccia a destra 31">
                <a:extLst>
                  <a:ext uri="{FF2B5EF4-FFF2-40B4-BE49-F238E27FC236}">
                    <a16:creationId xmlns:a16="http://schemas.microsoft.com/office/drawing/2014/main" id="{BA10BB89-0A35-D55C-3DB7-EDEB2D0E2C59}"/>
                  </a:ext>
                </a:extLst>
              </p:cNvPr>
              <p:cNvSpPr/>
              <p:nvPr/>
            </p:nvSpPr>
            <p:spPr>
              <a:xfrm rot="16200000">
                <a:off x="1846531" y="4019939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3" name="Freccia a destra 32">
                <a:extLst>
                  <a:ext uri="{FF2B5EF4-FFF2-40B4-BE49-F238E27FC236}">
                    <a16:creationId xmlns:a16="http://schemas.microsoft.com/office/drawing/2014/main" id="{8927867B-2003-9E2B-CB79-BF64E2059235}"/>
                  </a:ext>
                </a:extLst>
              </p:cNvPr>
              <p:cNvSpPr/>
              <p:nvPr/>
            </p:nvSpPr>
            <p:spPr>
              <a:xfrm rot="16200000">
                <a:off x="2400148" y="3285000"/>
                <a:ext cx="432000" cy="144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4" name="Freccia a destra 33">
                <a:extLst>
                  <a:ext uri="{FF2B5EF4-FFF2-40B4-BE49-F238E27FC236}">
                    <a16:creationId xmlns:a16="http://schemas.microsoft.com/office/drawing/2014/main" id="{BDD49D3E-AD52-40E6-05EF-B7C31607CDC7}"/>
                  </a:ext>
                </a:extLst>
              </p:cNvPr>
              <p:cNvSpPr/>
              <p:nvPr/>
            </p:nvSpPr>
            <p:spPr>
              <a:xfrm rot="5400000">
                <a:off x="1871955" y="32824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Freccia a destra 34">
                <a:extLst>
                  <a:ext uri="{FF2B5EF4-FFF2-40B4-BE49-F238E27FC236}">
                    <a16:creationId xmlns:a16="http://schemas.microsoft.com/office/drawing/2014/main" id="{239D460A-A602-D616-C0D9-A48D499F8434}"/>
                  </a:ext>
                </a:extLst>
              </p:cNvPr>
              <p:cNvSpPr/>
              <p:nvPr/>
            </p:nvSpPr>
            <p:spPr>
              <a:xfrm rot="5400000">
                <a:off x="1292914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Freccia a destra 35">
                <a:extLst>
                  <a:ext uri="{FF2B5EF4-FFF2-40B4-BE49-F238E27FC236}">
                    <a16:creationId xmlns:a16="http://schemas.microsoft.com/office/drawing/2014/main" id="{8875E005-AFAC-6F37-C45D-16493AA063AE}"/>
                  </a:ext>
                </a:extLst>
              </p:cNvPr>
              <p:cNvSpPr/>
              <p:nvPr/>
            </p:nvSpPr>
            <p:spPr>
              <a:xfrm rot="5400000">
                <a:off x="2400148" y="4055939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7" name="Freccia a destra 36">
                <a:extLst>
                  <a:ext uri="{FF2B5EF4-FFF2-40B4-BE49-F238E27FC236}">
                    <a16:creationId xmlns:a16="http://schemas.microsoft.com/office/drawing/2014/main" id="{8CEEA05F-B731-60DB-CBD9-B5C63D434EB8}"/>
                  </a:ext>
                </a:extLst>
              </p:cNvPr>
              <p:cNvSpPr/>
              <p:nvPr/>
            </p:nvSpPr>
            <p:spPr>
              <a:xfrm rot="5400000">
                <a:off x="2960296" y="4066988"/>
                <a:ext cx="432000" cy="144000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0593962-4FAE-EC62-029E-758CB1C03F07}"/>
                </a:ext>
              </a:extLst>
            </p:cNvPr>
            <p:cNvSpPr txBox="1"/>
            <p:nvPr/>
          </p:nvSpPr>
          <p:spPr>
            <a:xfrm>
              <a:off x="1046424" y="5071382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0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CA534DD2-8D4D-E673-668E-6BA9EEDB2A55}"/>
                </a:ext>
              </a:extLst>
            </p:cNvPr>
            <p:cNvSpPr txBox="1"/>
            <p:nvPr/>
          </p:nvSpPr>
          <p:spPr>
            <a:xfrm>
              <a:off x="1031964" y="437702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1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0766744D-CD44-7AE4-02E8-BD743EA01C7E}"/>
                </a:ext>
              </a:extLst>
            </p:cNvPr>
            <p:cNvSpPr txBox="1"/>
            <p:nvPr/>
          </p:nvSpPr>
          <p:spPr>
            <a:xfrm>
              <a:off x="1609841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2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80BFC80F-C7FB-A2AB-981B-41A59A3E7839}"/>
                </a:ext>
              </a:extLst>
            </p:cNvPr>
            <p:cNvSpPr txBox="1"/>
            <p:nvPr/>
          </p:nvSpPr>
          <p:spPr>
            <a:xfrm>
              <a:off x="1628734" y="4297248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3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A1FC8D6C-C078-096E-8C2F-28C198FBF253}"/>
                </a:ext>
              </a:extLst>
            </p:cNvPr>
            <p:cNvSpPr txBox="1"/>
            <p:nvPr/>
          </p:nvSpPr>
          <p:spPr>
            <a:xfrm>
              <a:off x="2171388" y="5085994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4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7FEBFC1A-44ED-C519-7AA7-2795AF8C0B27}"/>
                </a:ext>
              </a:extLst>
            </p:cNvPr>
            <p:cNvSpPr txBox="1"/>
            <p:nvPr/>
          </p:nvSpPr>
          <p:spPr>
            <a:xfrm>
              <a:off x="2182350" y="4279055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5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8E5E488-EDC1-9FC2-56EB-061DBB3C99EC}"/>
                </a:ext>
              </a:extLst>
            </p:cNvPr>
            <p:cNvSpPr txBox="1"/>
            <p:nvPr/>
          </p:nvSpPr>
          <p:spPr>
            <a:xfrm>
              <a:off x="2725004" y="5084367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6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157086A6-D41D-95A5-DBDB-D35F29342AEE}"/>
                </a:ext>
              </a:extLst>
            </p:cNvPr>
            <p:cNvSpPr txBox="1"/>
            <p:nvPr/>
          </p:nvSpPr>
          <p:spPr>
            <a:xfrm>
              <a:off x="2750352" y="4271800"/>
              <a:ext cx="4385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dirty="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A5524C2-941C-03CB-BC13-D45F6BB25631}"/>
                  </a:ext>
                </a:extLst>
              </p:cNvPr>
              <p:cNvSpPr txBox="1"/>
              <p:nvPr/>
            </p:nvSpPr>
            <p:spPr>
              <a:xfrm>
                <a:off x="10033731" y="4647677"/>
                <a:ext cx="8718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=166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BA5524C2-941C-03CB-BC13-D45F6BB2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731" y="4647677"/>
                <a:ext cx="871842" cy="276999"/>
              </a:xfrm>
              <a:prstGeom prst="rect">
                <a:avLst/>
              </a:prstGeom>
              <a:blipFill>
                <a:blip r:embed="rId5"/>
                <a:stretch>
                  <a:fillRect l="-6294" r="-6294" b="-2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Tabella 53">
            <a:extLst>
              <a:ext uri="{FF2B5EF4-FFF2-40B4-BE49-F238E27FC236}">
                <a16:creationId xmlns:a16="http://schemas.microsoft.com/office/drawing/2014/main" id="{8109CF03-3EBB-B4AB-8C5C-E14591F57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4321"/>
              </p:ext>
            </p:extLst>
          </p:nvPr>
        </p:nvGraphicFramePr>
        <p:xfrm>
          <a:off x="4322057" y="4583964"/>
          <a:ext cx="4384744" cy="44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93">
                  <a:extLst>
                    <a:ext uri="{9D8B030D-6E8A-4147-A177-3AD203B41FA5}">
                      <a16:colId xmlns:a16="http://schemas.microsoft.com/office/drawing/2014/main" val="1718934408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714616747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4183302161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755252309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576566856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2497915614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3534778837"/>
                    </a:ext>
                  </a:extLst>
                </a:gridCol>
                <a:gridCol w="548093">
                  <a:extLst>
                    <a:ext uri="{9D8B030D-6E8A-4147-A177-3AD203B41FA5}">
                      <a16:colId xmlns:a16="http://schemas.microsoft.com/office/drawing/2014/main" val="4278250744"/>
                    </a:ext>
                  </a:extLst>
                </a:gridCol>
              </a:tblGrid>
              <a:tr h="44950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73430"/>
                  </a:ext>
                </a:extLst>
              </a:tr>
            </a:tbl>
          </a:graphicData>
        </a:graphic>
      </p:graphicFrame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EBD3CDB-8BA4-6806-948B-469C81151101}"/>
              </a:ext>
            </a:extLst>
          </p:cNvPr>
          <p:cNvCxnSpPr>
            <a:cxnSpLocks/>
          </p:cNvCxnSpPr>
          <p:nvPr/>
        </p:nvCxnSpPr>
        <p:spPr>
          <a:xfrm>
            <a:off x="8971169" y="4808714"/>
            <a:ext cx="84463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e 59">
            <a:extLst>
              <a:ext uri="{FF2B5EF4-FFF2-40B4-BE49-F238E27FC236}">
                <a16:creationId xmlns:a16="http://schemas.microsoft.com/office/drawing/2014/main" id="{0AE9D205-7C15-411B-AAC0-AD320B15D155}"/>
              </a:ext>
            </a:extLst>
          </p:cNvPr>
          <p:cNvSpPr/>
          <p:nvPr/>
        </p:nvSpPr>
        <p:spPr>
          <a:xfrm>
            <a:off x="3636920" y="2575249"/>
            <a:ext cx="328590" cy="547113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curvo 61">
            <a:extLst>
              <a:ext uri="{FF2B5EF4-FFF2-40B4-BE49-F238E27FC236}">
                <a16:creationId xmlns:a16="http://schemas.microsoft.com/office/drawing/2014/main" id="{C960759A-311C-A7F1-384A-6063530EB666}"/>
              </a:ext>
            </a:extLst>
          </p:cNvPr>
          <p:cNvCxnSpPr>
            <a:stCxn id="60" idx="5"/>
            <a:endCxn id="8" idx="1"/>
          </p:cNvCxnSpPr>
          <p:nvPr/>
        </p:nvCxnSpPr>
        <p:spPr>
          <a:xfrm rot="5400000" flipH="1" flipV="1">
            <a:off x="4846909" y="1793148"/>
            <a:ext cx="319570" cy="2178611"/>
          </a:xfrm>
          <a:prstGeom prst="curvedConnector4">
            <a:avLst>
              <a:gd name="adj1" fmla="val -71534"/>
              <a:gd name="adj2" fmla="val 5110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5FF5EC-7CD9-A43D-3BFB-29FF7B72E9D7}"/>
                  </a:ext>
                </a:extLst>
              </p:cNvPr>
              <p:cNvSpPr txBox="1"/>
              <p:nvPr/>
            </p:nvSpPr>
            <p:spPr>
              <a:xfrm>
                <a:off x="6881686" y="5726783"/>
                <a:ext cx="1825115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𝒗𝒆𝒄𝒕𝒐𝒓𝒔</m:t>
                          </m:r>
                        </m:sub>
                      </m:sSub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95FF5EC-7CD9-A43D-3BFB-29FF7B72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86" y="5726783"/>
                <a:ext cx="1825115" cy="375872"/>
              </a:xfrm>
              <a:prstGeom prst="rect">
                <a:avLst/>
              </a:prstGeom>
              <a:blipFill>
                <a:blip r:embed="rId6"/>
                <a:stretch>
                  <a:fillRect l="-3679" t="-1613" r="-1672" b="-129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DAC45CC8-830B-E47D-7ED8-268997F1D405}"/>
              </a:ext>
            </a:extLst>
          </p:cNvPr>
          <p:cNvCxnSpPr>
            <a:endCxn id="3" idx="1"/>
          </p:cNvCxnSpPr>
          <p:nvPr/>
        </p:nvCxnSpPr>
        <p:spPr>
          <a:xfrm>
            <a:off x="6023728" y="5101871"/>
            <a:ext cx="857958" cy="812848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2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51" grpId="0"/>
      <p:bldP spid="60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5A24A-2E9D-0BBC-38D3-498EE80D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3AA753-6D28-6413-03A7-FD37A7B7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69AF0-58DF-E426-E4C3-4CD02B94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8</a:t>
            </a:fld>
            <a:endParaRPr lang="it-IT" dirty="0"/>
          </a:p>
        </p:txBody>
      </p: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B2785F0B-58F6-1B55-FF68-8B87C6DF3A7E}"/>
              </a:ext>
            </a:extLst>
          </p:cNvPr>
          <p:cNvGrpSpPr/>
          <p:nvPr/>
        </p:nvGrpSpPr>
        <p:grpSpPr>
          <a:xfrm>
            <a:off x="6997654" y="1787940"/>
            <a:ext cx="4068000" cy="2880000"/>
            <a:chOff x="859194" y="1678529"/>
            <a:chExt cx="4126985" cy="2925635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79812F70-CC5D-90C1-BD73-8291202A2C2F}"/>
                </a:ext>
              </a:extLst>
            </p:cNvPr>
            <p:cNvGrpSpPr/>
            <p:nvPr/>
          </p:nvGrpSpPr>
          <p:grpSpPr>
            <a:xfrm>
              <a:off x="859194" y="1680966"/>
              <a:ext cx="1268392" cy="2923198"/>
              <a:chOff x="229785" y="1690688"/>
              <a:chExt cx="1268392" cy="2923198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647A0CAA-07E6-46E7-9FFD-BCDB82BFBA18}"/>
                  </a:ext>
                </a:extLst>
              </p:cNvPr>
              <p:cNvCxnSpPr/>
              <p:nvPr/>
            </p:nvCxnSpPr>
            <p:spPr>
              <a:xfrm flipV="1">
                <a:off x="1138335" y="1819469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EEC0225-CA67-547A-3788-6E47BEAE4837}"/>
                  </a:ext>
                </a:extLst>
              </p:cNvPr>
              <p:cNvSpPr txBox="1"/>
              <p:nvPr/>
            </p:nvSpPr>
            <p:spPr>
              <a:xfrm>
                <a:off x="844432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45D3F79B-06EA-33D9-0FF8-5D0AD58B74C3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93" y="4336887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45D3F79B-06EA-33D9-0FF8-5D0AD58B74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93" y="4336887"/>
                    <a:ext cx="71968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692" r="-854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2684BC4-5BB0-FB39-FDA4-6DF289103A0B}"/>
                  </a:ext>
                </a:extLst>
              </p:cNvPr>
              <p:cNvSpPr/>
              <p:nvPr/>
            </p:nvSpPr>
            <p:spPr>
              <a:xfrm>
                <a:off x="1102335" y="3930233"/>
                <a:ext cx="72000" cy="7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20E50046-6EA8-3C38-F454-21CBE0498422}"/>
                  </a:ext>
                </a:extLst>
              </p:cNvPr>
              <p:cNvSpPr/>
              <p:nvPr/>
            </p:nvSpPr>
            <p:spPr>
              <a:xfrm>
                <a:off x="1113808" y="3396833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Ovale 20">
                <a:extLst>
                  <a:ext uri="{FF2B5EF4-FFF2-40B4-BE49-F238E27FC236}">
                    <a16:creationId xmlns:a16="http://schemas.microsoft.com/office/drawing/2014/main" id="{EAEAA479-5013-5AFA-3BC0-201981751748}"/>
                  </a:ext>
                </a:extLst>
              </p:cNvPr>
              <p:cNvSpPr/>
              <p:nvPr/>
            </p:nvSpPr>
            <p:spPr>
              <a:xfrm>
                <a:off x="1102335" y="2222400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0F96DC8A-FE74-4EBE-5814-B3051248C684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07" y="3858511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0F96DC8A-FE74-4EBE-5814-B3051248C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07" y="3858511"/>
                    <a:ext cx="834972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85" r="-7407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2345ADDB-05F6-56C0-7DB1-7B5CB2787503}"/>
                      </a:ext>
                    </a:extLst>
                  </p:cNvPr>
                  <p:cNvSpPr txBox="1"/>
                  <p:nvPr/>
                </p:nvSpPr>
                <p:spPr>
                  <a:xfrm>
                    <a:off x="230607" y="33212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2345ADDB-05F6-56C0-7DB1-7B5CB27875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607" y="3321278"/>
                    <a:ext cx="834972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FC2887C7-869B-ED42-CC54-9F5D3292308E}"/>
                      </a:ext>
                    </a:extLst>
                  </p:cNvPr>
                  <p:cNvSpPr txBox="1"/>
                  <p:nvPr/>
                </p:nvSpPr>
                <p:spPr>
                  <a:xfrm>
                    <a:off x="229785" y="2143650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FC2887C7-869B-ED42-CC54-9F5D32923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785" y="2143650"/>
                    <a:ext cx="834972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85" r="-8148" b="-3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D587C62E-9B6C-946E-AD8C-C1FEF9285193}"/>
                </a:ext>
              </a:extLst>
            </p:cNvPr>
            <p:cNvGrpSpPr/>
            <p:nvPr/>
          </p:nvGrpSpPr>
          <p:grpSpPr>
            <a:xfrm>
              <a:off x="2288523" y="1680966"/>
              <a:ext cx="1268360" cy="2923198"/>
              <a:chOff x="1295353" y="1690688"/>
              <a:chExt cx="1268360" cy="2923198"/>
            </a:xfrm>
          </p:grpSpPr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F1764FCB-D94A-B2A3-98C3-CB27826AEB52}"/>
                  </a:ext>
                </a:extLst>
              </p:cNvPr>
              <p:cNvCxnSpPr/>
              <p:nvPr/>
            </p:nvCxnSpPr>
            <p:spPr>
              <a:xfrm flipV="1">
                <a:off x="2203871" y="1819468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4EDDCBD-87BF-8968-87B6-BB34A6BDA16A}"/>
                  </a:ext>
                </a:extLst>
              </p:cNvPr>
              <p:cNvSpPr txBox="1"/>
              <p:nvPr/>
            </p:nvSpPr>
            <p:spPr>
              <a:xfrm>
                <a:off x="1876241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9854B278-063D-B9BF-98C5-FE417F7F249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029" y="4336887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9854B278-063D-B9BF-98C5-FE417F7F2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4029" y="4336887"/>
                    <a:ext cx="719684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 r="-8547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e 19">
                <a:extLst>
                  <a:ext uri="{FF2B5EF4-FFF2-40B4-BE49-F238E27FC236}">
                    <a16:creationId xmlns:a16="http://schemas.microsoft.com/office/drawing/2014/main" id="{38641E9A-7381-8D10-1064-9F4A7FAABE40}"/>
                  </a:ext>
                </a:extLst>
              </p:cNvPr>
              <p:cNvSpPr/>
              <p:nvPr/>
            </p:nvSpPr>
            <p:spPr>
              <a:xfrm>
                <a:off x="2167871" y="3396833"/>
                <a:ext cx="72000" cy="72000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Ovale 21">
                <a:extLst>
                  <a:ext uri="{FF2B5EF4-FFF2-40B4-BE49-F238E27FC236}">
                    <a16:creationId xmlns:a16="http://schemas.microsoft.com/office/drawing/2014/main" id="{9A18BDA9-F3CC-4B1D-253D-3CC8613F1AA9}"/>
                  </a:ext>
                </a:extLst>
              </p:cNvPr>
              <p:cNvSpPr/>
              <p:nvPr/>
            </p:nvSpPr>
            <p:spPr>
              <a:xfrm>
                <a:off x="2162135" y="2200409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2F248B4C-FCC6-3D7C-8BF6-055C60F789B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270" y="21146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2F248B4C-FCC6-3D7C-8BF6-055C60F789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270" y="2114678"/>
                    <a:ext cx="834972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A0CE0716-EFBA-6DD1-F683-21E23426E900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353" y="3321278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30" name="CasellaDiTesto 29">
                    <a:extLst>
                      <a:ext uri="{FF2B5EF4-FFF2-40B4-BE49-F238E27FC236}">
                        <a16:creationId xmlns:a16="http://schemas.microsoft.com/office/drawing/2014/main" id="{A0CE0716-EFBA-6DD1-F683-21E23426E9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5353" y="3321278"/>
                    <a:ext cx="834972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185" r="-74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8C2B232C-0FD5-0545-88F5-563F057AC260}"/>
                </a:ext>
              </a:extLst>
            </p:cNvPr>
            <p:cNvGrpSpPr/>
            <p:nvPr/>
          </p:nvGrpSpPr>
          <p:grpSpPr>
            <a:xfrm>
              <a:off x="3741207" y="1678529"/>
              <a:ext cx="1244972" cy="2923197"/>
              <a:chOff x="2372805" y="1690688"/>
              <a:chExt cx="1244972" cy="2923197"/>
            </a:xfrm>
          </p:grpSpPr>
          <p:cxnSp>
            <p:nvCxnSpPr>
              <p:cNvPr id="10" name="Connettore 2 9">
                <a:extLst>
                  <a:ext uri="{FF2B5EF4-FFF2-40B4-BE49-F238E27FC236}">
                    <a16:creationId xmlns:a16="http://schemas.microsoft.com/office/drawing/2014/main" id="{CCC4978B-F383-F29D-7161-8552A7F1990F}"/>
                  </a:ext>
                </a:extLst>
              </p:cNvPr>
              <p:cNvCxnSpPr/>
              <p:nvPr/>
            </p:nvCxnSpPr>
            <p:spPr>
              <a:xfrm flipV="1">
                <a:off x="3257935" y="1819467"/>
                <a:ext cx="0" cy="238863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E53A802A-15BD-1643-3502-18543A274EAA}"/>
                  </a:ext>
                </a:extLst>
              </p:cNvPr>
              <p:cNvSpPr txBox="1"/>
              <p:nvPr/>
            </p:nvSpPr>
            <p:spPr>
              <a:xfrm>
                <a:off x="2961497" y="1690688"/>
                <a:ext cx="4012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61B5D01E-99B4-C73B-CF01-19F20F21E1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093" y="4336886"/>
                    <a:ext cx="7196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it-IT" b="1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61B5D01E-99B4-C73B-CF01-19F20F21E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093" y="4336886"/>
                    <a:ext cx="71968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692" r="-854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Ovale 22">
                <a:extLst>
                  <a:ext uri="{FF2B5EF4-FFF2-40B4-BE49-F238E27FC236}">
                    <a16:creationId xmlns:a16="http://schemas.microsoft.com/office/drawing/2014/main" id="{B9875ED7-2AD5-5316-B2EC-4806ACCE5629}"/>
                  </a:ext>
                </a:extLst>
              </p:cNvPr>
              <p:cNvSpPr/>
              <p:nvPr/>
            </p:nvSpPr>
            <p:spPr>
              <a:xfrm>
                <a:off x="3227670" y="2200409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375F7BBB-4AAC-AC64-A2F1-83A5B3BAEAA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2805" y="2143650"/>
                    <a:ext cx="83497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it-IT" sz="1400" b="1" dirty="0"/>
                  </a:p>
                </p:txBody>
              </p:sp>
            </mc:Choice>
            <mc:Fallback xmlns="">
              <p:sp>
                <p:nvSpPr>
                  <p:cNvPr id="31" name="CasellaDiTesto 30">
                    <a:extLst>
                      <a:ext uri="{FF2B5EF4-FFF2-40B4-BE49-F238E27FC236}">
                        <a16:creationId xmlns:a16="http://schemas.microsoft.com/office/drawing/2014/main" id="{375F7BBB-4AAC-AC64-A2F1-83A5B3BAE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2805" y="2143650"/>
                    <a:ext cx="834972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185" r="-8148" b="-314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A12243F-C8F5-5AED-A8BC-D8A602BE42F0}"/>
                  </a:ext>
                </a:extLst>
              </p:cNvPr>
              <p:cNvSpPr txBox="1"/>
              <p:nvPr/>
            </p:nvSpPr>
            <p:spPr>
              <a:xfrm>
                <a:off x="1204735" y="2002963"/>
                <a:ext cx="4000967" cy="103881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A12243F-C8F5-5AED-A8BC-D8A602BE4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35" y="2002963"/>
                <a:ext cx="4000967" cy="1038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uppo 48">
            <a:extLst>
              <a:ext uri="{FF2B5EF4-FFF2-40B4-BE49-F238E27FC236}">
                <a16:creationId xmlns:a16="http://schemas.microsoft.com/office/drawing/2014/main" id="{0BBCB4BD-39AC-61D4-5843-37D8BAC7FDF2}"/>
              </a:ext>
            </a:extLst>
          </p:cNvPr>
          <p:cNvGrpSpPr/>
          <p:nvPr/>
        </p:nvGrpSpPr>
        <p:grpSpPr>
          <a:xfrm>
            <a:off x="914193" y="3557254"/>
            <a:ext cx="4735130" cy="2520000"/>
            <a:chOff x="577612" y="3541221"/>
            <a:chExt cx="4735130" cy="2520000"/>
          </a:xfrm>
        </p:grpSpPr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58ECF714-F496-DD4F-2B1A-E4ECA06EABCC}"/>
                </a:ext>
              </a:extLst>
            </p:cNvPr>
            <p:cNvGrpSpPr/>
            <p:nvPr/>
          </p:nvGrpSpPr>
          <p:grpSpPr>
            <a:xfrm>
              <a:off x="577612" y="3541221"/>
              <a:ext cx="4735130" cy="2520000"/>
              <a:chOff x="539573" y="3541221"/>
              <a:chExt cx="5169024" cy="2927350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3DE80FE3-F10E-B037-5E16-D23BDB91F584}"/>
                  </a:ext>
                </a:extLst>
              </p:cNvPr>
              <p:cNvGrpSpPr/>
              <p:nvPr/>
            </p:nvGrpSpPr>
            <p:grpSpPr>
              <a:xfrm>
                <a:off x="1992751" y="3541221"/>
                <a:ext cx="3715846" cy="2927350"/>
                <a:chOff x="914406" y="3429001"/>
                <a:chExt cx="3715846" cy="2927350"/>
              </a:xfrm>
            </p:grpSpPr>
            <p:sp>
              <p:nvSpPr>
                <p:cNvPr id="14" name="Doppia parentesi quadra 13">
                  <a:extLst>
                    <a:ext uri="{FF2B5EF4-FFF2-40B4-BE49-F238E27FC236}">
                      <a16:creationId xmlns:a16="http://schemas.microsoft.com/office/drawing/2014/main" id="{E65F1B3E-AA11-5537-03C5-0F0C4F77DB34}"/>
                    </a:ext>
                  </a:extLst>
                </p:cNvPr>
                <p:cNvSpPr/>
                <p:nvPr/>
              </p:nvSpPr>
              <p:spPr>
                <a:xfrm>
                  <a:off x="914406" y="3429001"/>
                  <a:ext cx="3715846" cy="2927350"/>
                </a:xfrm>
                <a:prstGeom prst="bracketPair">
                  <a:avLst/>
                </a:prstGeom>
                <a:ln w="285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grpSp>
              <p:nvGrpSpPr>
                <p:cNvPr id="43" name="Gruppo 42">
                  <a:extLst>
                    <a:ext uri="{FF2B5EF4-FFF2-40B4-BE49-F238E27FC236}">
                      <a16:creationId xmlns:a16="http://schemas.microsoft.com/office/drawing/2014/main" id="{766BB652-7005-DBBB-EDB3-DDAC029510E4}"/>
                    </a:ext>
                  </a:extLst>
                </p:cNvPr>
                <p:cNvGrpSpPr/>
                <p:nvPr/>
              </p:nvGrpSpPr>
              <p:grpSpPr>
                <a:xfrm>
                  <a:off x="2322329" y="4446965"/>
                  <a:ext cx="900000" cy="900000"/>
                  <a:chOff x="2483149" y="4549269"/>
                  <a:chExt cx="900000" cy="900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CasellaDiTesto 35">
                        <a:extLst>
                          <a:ext uri="{FF2B5EF4-FFF2-40B4-BE49-F238E27FC236}">
                            <a16:creationId xmlns:a16="http://schemas.microsoft.com/office/drawing/2014/main" id="{0DA1AB9F-A804-3DD5-58F7-8713172A7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55795" y="4821530"/>
                        <a:ext cx="774315" cy="307777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it-IT" sz="2000" dirty="0"/>
                      </a:p>
                    </p:txBody>
                  </p:sp>
                </mc:Choice>
                <mc:Fallback xmlns="">
                  <p:sp>
                    <p:nvSpPr>
                      <p:cNvPr id="36" name="CasellaDiTesto 35">
                        <a:extLst>
                          <a:ext uri="{FF2B5EF4-FFF2-40B4-BE49-F238E27FC236}">
                            <a16:creationId xmlns:a16="http://schemas.microsoft.com/office/drawing/2014/main" id="{0DA1AB9F-A804-3DD5-58F7-8713172A7D4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55795" y="4821530"/>
                        <a:ext cx="77431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7874" r="-6299" b="-12000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8" name="Rettangolo 37">
                    <a:extLst>
                      <a:ext uri="{FF2B5EF4-FFF2-40B4-BE49-F238E27FC236}">
                        <a16:creationId xmlns:a16="http://schemas.microsoft.com/office/drawing/2014/main" id="{D5AA77D3-7938-2E3C-3F54-79586FF66079}"/>
                      </a:ext>
                    </a:extLst>
                  </p:cNvPr>
                  <p:cNvSpPr/>
                  <p:nvPr/>
                </p:nvSpPr>
                <p:spPr>
                  <a:xfrm>
                    <a:off x="2483149" y="4549269"/>
                    <a:ext cx="900000" cy="90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744A446A-7DE5-421A-FC2F-5E8A0783B970}"/>
                    </a:ext>
                  </a:extLst>
                </p:cNvPr>
                <p:cNvGrpSpPr/>
                <p:nvPr/>
              </p:nvGrpSpPr>
              <p:grpSpPr>
                <a:xfrm>
                  <a:off x="1146098" y="3540112"/>
                  <a:ext cx="756000" cy="756000"/>
                  <a:chOff x="1452569" y="3654965"/>
                  <a:chExt cx="792000" cy="792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CasellaDiTesto 24">
                        <a:extLst>
                          <a:ext uri="{FF2B5EF4-FFF2-40B4-BE49-F238E27FC236}">
                            <a16:creationId xmlns:a16="http://schemas.microsoft.com/office/drawing/2014/main" id="{ACF68A22-FED0-50D6-9959-DDAA4E217D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96544" y="3916758"/>
                        <a:ext cx="748025" cy="32400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25" name="CasellaDiTesto 24">
                        <a:extLst>
                          <a:ext uri="{FF2B5EF4-FFF2-40B4-BE49-F238E27FC236}">
                            <a16:creationId xmlns:a16="http://schemas.microsoft.com/office/drawing/2014/main" id="{ACF68A22-FED0-50D6-9959-DDAA4E217D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96544" y="3916758"/>
                        <a:ext cx="748025" cy="32400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4274" r="-4274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9" name="Rettangolo 38">
                    <a:extLst>
                      <a:ext uri="{FF2B5EF4-FFF2-40B4-BE49-F238E27FC236}">
                        <a16:creationId xmlns:a16="http://schemas.microsoft.com/office/drawing/2014/main" id="{BD8A53EB-E028-EDEC-D075-69720CCD6700}"/>
                      </a:ext>
                    </a:extLst>
                  </p:cNvPr>
                  <p:cNvSpPr/>
                  <p:nvPr/>
                </p:nvSpPr>
                <p:spPr>
                  <a:xfrm>
                    <a:off x="1452569" y="3654965"/>
                    <a:ext cx="792000" cy="792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42" name="Gruppo 41">
                  <a:extLst>
                    <a:ext uri="{FF2B5EF4-FFF2-40B4-BE49-F238E27FC236}">
                      <a16:creationId xmlns:a16="http://schemas.microsoft.com/office/drawing/2014/main" id="{5009E787-8911-6727-2CDF-499F92101AF2}"/>
                    </a:ext>
                  </a:extLst>
                </p:cNvPr>
                <p:cNvGrpSpPr/>
                <p:nvPr/>
              </p:nvGrpSpPr>
              <p:grpSpPr>
                <a:xfrm>
                  <a:off x="3651506" y="5482871"/>
                  <a:ext cx="756000" cy="756000"/>
                  <a:chOff x="3651506" y="5482871"/>
                  <a:chExt cx="756000" cy="75600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CasellaDiTesto 36">
                        <a:extLst>
                          <a:ext uri="{FF2B5EF4-FFF2-40B4-BE49-F238E27FC236}">
                            <a16:creationId xmlns:a16="http://schemas.microsoft.com/office/drawing/2014/main" id="{2E2F9627-CFAD-2881-D997-2FD4FD8988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2055" y="5722018"/>
                        <a:ext cx="574901" cy="277705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𝑀𝐴𝑋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it-IT" dirty="0"/>
                      </a:p>
                    </p:txBody>
                  </p:sp>
                </mc:Choice>
                <mc:Fallback xmlns="">
                  <p:sp>
                    <p:nvSpPr>
                      <p:cNvPr id="37" name="CasellaDiTesto 36">
                        <a:extLst>
                          <a:ext uri="{FF2B5EF4-FFF2-40B4-BE49-F238E27FC236}">
                            <a16:creationId xmlns:a16="http://schemas.microsoft.com/office/drawing/2014/main" id="{2E2F9627-CFAD-2881-D997-2FD4FD8988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42055" y="5722018"/>
                        <a:ext cx="574901" cy="27770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574" r="-3191" b="-10870"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0" name="Rettangolo 39">
                    <a:extLst>
                      <a:ext uri="{FF2B5EF4-FFF2-40B4-BE49-F238E27FC236}">
                        <a16:creationId xmlns:a16="http://schemas.microsoft.com/office/drawing/2014/main" id="{9AAA6352-AB8E-7584-0FCA-F23E669FA47C}"/>
                      </a:ext>
                    </a:extLst>
                  </p:cNvPr>
                  <p:cNvSpPr/>
                  <p:nvPr/>
                </p:nvSpPr>
                <p:spPr>
                  <a:xfrm>
                    <a:off x="3651506" y="5482871"/>
                    <a:ext cx="756000" cy="756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7FA9943E-92F9-9100-3616-4EBAAC1E878E}"/>
                    </a:ext>
                  </a:extLst>
                </p:cNvPr>
                <p:cNvSpPr txBox="1"/>
                <p:nvPr/>
              </p:nvSpPr>
              <p:spPr>
                <a:xfrm rot="2529733">
                  <a:off x="1924036" y="3995228"/>
                  <a:ext cx="6189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/>
                    <a:t>…</a:t>
                  </a:r>
                </a:p>
              </p:txBody>
            </p:sp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25066B33-B055-4519-3A69-AF0F9A5E7B74}"/>
                    </a:ext>
                  </a:extLst>
                </p:cNvPr>
                <p:cNvSpPr txBox="1"/>
                <p:nvPr/>
              </p:nvSpPr>
              <p:spPr>
                <a:xfrm rot="2529733">
                  <a:off x="3238333" y="5031618"/>
                  <a:ext cx="61893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4000" dirty="0"/>
                    <a:t>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1358C508-5029-743F-4554-9C22D1DB6F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73" y="4622277"/>
                    <a:ext cx="1453179" cy="6435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    =</m:t>
                          </m:r>
                        </m:oMath>
                      </m:oMathPara>
                    </a14:m>
                    <a:endParaRPr lang="it-IT" sz="3600" dirty="0"/>
                  </a:p>
                </p:txBody>
              </p:sp>
            </mc:Choice>
            <mc:Fallback xmlns="">
              <p:sp>
                <p:nvSpPr>
                  <p:cNvPr id="47" name="CasellaDiTesto 46">
                    <a:extLst>
                      <a:ext uri="{FF2B5EF4-FFF2-40B4-BE49-F238E27FC236}">
                        <a16:creationId xmlns:a16="http://schemas.microsoft.com/office/drawing/2014/main" id="{1358C508-5029-743F-4554-9C22D1DB6F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73" y="4622277"/>
                    <a:ext cx="1453179" cy="64355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B108D3F-7378-9C6B-2A87-F85C5E3E9B82}"/>
                    </a:ext>
                  </a:extLst>
                </p:cNvPr>
                <p:cNvSpPr txBox="1"/>
                <p:nvPr/>
              </p:nvSpPr>
              <p:spPr>
                <a:xfrm>
                  <a:off x="855725" y="4295172"/>
                  <a:ext cx="9289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B108D3F-7378-9C6B-2A87-F85C5E3E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25" y="4295172"/>
                  <a:ext cx="92897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8553" t="-2174" r="-9211" b="-3260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0207DBDB-D6B7-A566-C673-1C5A29A5925D}"/>
                  </a:ext>
                </a:extLst>
              </p:cNvPr>
              <p:cNvSpPr txBox="1"/>
              <p:nvPr/>
            </p:nvSpPr>
            <p:spPr>
              <a:xfrm>
                <a:off x="5880520" y="5596494"/>
                <a:ext cx="3296357" cy="6908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𝒅𝒊𝒎</m:t>
                          </m:r>
                        </m:e>
                        <m:sub>
                          <m:sSub>
                            <m:sSubPr>
                              <m:ctrlPr>
                                <a:rPr lang="it-IT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𝒃𝒍𝒐𝒄𝒌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 </m:t>
                          </m:r>
                          <m:sSub>
                            <m:sSub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GB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  <m:r>
                            <a:rPr lang="en-GB" sz="2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it-IT" sz="2200" b="1" dirty="0"/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0207DBDB-D6B7-A566-C673-1C5A29A59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520" y="5596494"/>
                <a:ext cx="3296357" cy="6908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3D4D6C8-9682-89DF-AE5E-41A892CA905C}"/>
                  </a:ext>
                </a:extLst>
              </p:cNvPr>
              <p:cNvSpPr txBox="1"/>
              <p:nvPr/>
            </p:nvSpPr>
            <p:spPr>
              <a:xfrm>
                <a:off x="9249416" y="5706084"/>
                <a:ext cx="2577829" cy="491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/>
                  <a:t>with</a:t>
                </a:r>
                <a:r>
                  <a:rPr lang="it-IT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it-IT" b="1" dirty="0"/>
                  <a:t> </a:t>
                </a: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3D4D6C8-9682-89DF-AE5E-41A892CA9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416" y="5706084"/>
                <a:ext cx="2577829" cy="491096"/>
              </a:xfrm>
              <a:prstGeom prst="rect">
                <a:avLst/>
              </a:prstGeom>
              <a:blipFill>
                <a:blip r:embed="rId18"/>
                <a:stretch>
                  <a:fillRect l="-1182"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ttangolo 51">
            <a:extLst>
              <a:ext uri="{FF2B5EF4-FFF2-40B4-BE49-F238E27FC236}">
                <a16:creationId xmlns:a16="http://schemas.microsoft.com/office/drawing/2014/main" id="{B1213151-9A37-9DF6-B320-5F2A251B924F}"/>
              </a:ext>
            </a:extLst>
          </p:cNvPr>
          <p:cNvSpPr/>
          <p:nvPr/>
        </p:nvSpPr>
        <p:spPr>
          <a:xfrm>
            <a:off x="4752734" y="5325322"/>
            <a:ext cx="692540" cy="6508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9DB5ACB3-B405-344F-7829-F0269BC13D89}"/>
              </a:ext>
            </a:extLst>
          </p:cNvPr>
          <p:cNvCxnSpPr>
            <a:stCxn id="52" idx="3"/>
          </p:cNvCxnSpPr>
          <p:nvPr/>
        </p:nvCxnSpPr>
        <p:spPr>
          <a:xfrm>
            <a:off x="5445274" y="5650722"/>
            <a:ext cx="509655" cy="325400"/>
          </a:xfrm>
          <a:prstGeom prst="curved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0" grpId="0"/>
      <p:bldP spid="51" grpId="0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53F42-DC69-F420-D665-E582F15AD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1B5E5678-10FA-E73D-DC53-795696179C6F}"/>
                  </a:ext>
                </a:extLst>
              </p:cNvPr>
              <p:cNvSpPr txBox="1"/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83" name="CasellaDiTesto 82">
                <a:extLst>
                  <a:ext uri="{FF2B5EF4-FFF2-40B4-BE49-F238E27FC236}">
                    <a16:creationId xmlns:a16="http://schemas.microsoft.com/office/drawing/2014/main" id="{1B5E5678-10FA-E73D-DC53-795696179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364" y="6093690"/>
                <a:ext cx="208752" cy="178189"/>
              </a:xfrm>
              <a:prstGeom prst="rect">
                <a:avLst/>
              </a:prstGeom>
              <a:blipFill>
                <a:blip r:embed="rId3"/>
                <a:stretch>
                  <a:fillRect l="-28571" r="-14286" b="-379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68EA940E-4AB6-D85A-EC19-2810697A3B84}"/>
              </a:ext>
            </a:extLst>
          </p:cNvPr>
          <p:cNvSpPr txBox="1"/>
          <p:nvPr/>
        </p:nvSpPr>
        <p:spPr>
          <a:xfrm>
            <a:off x="7294270" y="5833319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</a:t>
            </a:r>
          </a:p>
        </p:txBody>
      </p:sp>
      <p:cxnSp>
        <p:nvCxnSpPr>
          <p:cNvPr id="87" name="Connettore diritto 86">
            <a:extLst>
              <a:ext uri="{FF2B5EF4-FFF2-40B4-BE49-F238E27FC236}">
                <a16:creationId xmlns:a16="http://schemas.microsoft.com/office/drawing/2014/main" id="{8A18B4B3-668A-2EC9-357B-6D5354AB0AC0}"/>
              </a:ext>
            </a:extLst>
          </p:cNvPr>
          <p:cNvCxnSpPr>
            <a:endCxn id="81" idx="7"/>
          </p:cNvCxnSpPr>
          <p:nvPr/>
        </p:nvCxnSpPr>
        <p:spPr>
          <a:xfrm flipV="1">
            <a:off x="7556431" y="6021945"/>
            <a:ext cx="534123" cy="72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37DA8D0D-B947-577E-C56B-44851423B3C2}"/>
              </a:ext>
            </a:extLst>
          </p:cNvPr>
          <p:cNvCxnSpPr>
            <a:stCxn id="56" idx="7"/>
            <a:endCxn id="82" idx="5"/>
          </p:cNvCxnSpPr>
          <p:nvPr/>
        </p:nvCxnSpPr>
        <p:spPr>
          <a:xfrm flipH="1">
            <a:off x="8448220" y="4226092"/>
            <a:ext cx="7600" cy="1831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234F726-D497-976E-163D-8A10DB2DAA94}"/>
              </a:ext>
            </a:extLst>
          </p:cNvPr>
          <p:cNvCxnSpPr>
            <a:cxnSpLocks/>
            <a:stCxn id="55" idx="5"/>
            <a:endCxn id="81" idx="6"/>
          </p:cNvCxnSpPr>
          <p:nvPr/>
        </p:nvCxnSpPr>
        <p:spPr>
          <a:xfrm>
            <a:off x="8096275" y="3935391"/>
            <a:ext cx="3323" cy="21072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EB604831-71B4-A365-EDFC-8BF869BB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Our </a:t>
            </a:r>
            <a:r>
              <a:rPr lang="en-GB" sz="4000" b="1" dirty="0"/>
              <a:t>model </a:t>
            </a:r>
            <a:r>
              <a:rPr lang="en-GB" sz="4000" dirty="0"/>
              <a:t> and its numerical </a:t>
            </a:r>
            <a:r>
              <a:rPr lang="en-GB" sz="4000" b="1" dirty="0"/>
              <a:t>implementation</a:t>
            </a:r>
            <a:endParaRPr lang="it-IT" sz="4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122553-095D-B3FA-37A7-25C294C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BDA9-E901-4CFA-965B-1BC2748E3398}" type="slidenum">
              <a:rPr lang="it-IT" smtClean="0"/>
              <a:t>9</a:t>
            </a:fld>
            <a:endParaRPr lang="it-IT"/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3605D90-A3BC-CFB5-6FA8-2C90C29DF6CD}"/>
              </a:ext>
            </a:extLst>
          </p:cNvPr>
          <p:cNvCxnSpPr/>
          <p:nvPr/>
        </p:nvCxnSpPr>
        <p:spPr>
          <a:xfrm flipV="1">
            <a:off x="7555450" y="1755795"/>
            <a:ext cx="0" cy="2876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8C94D80-7D06-84E9-2242-055030F1F961}"/>
              </a:ext>
            </a:extLst>
          </p:cNvPr>
          <p:cNvCxnSpPr/>
          <p:nvPr/>
        </p:nvCxnSpPr>
        <p:spPr>
          <a:xfrm>
            <a:off x="7555450" y="2092925"/>
            <a:ext cx="32480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D56FAAAE-910E-D901-7786-444AB9A918E2}"/>
              </a:ext>
            </a:extLst>
          </p:cNvPr>
          <p:cNvSpPr/>
          <p:nvPr/>
        </p:nvSpPr>
        <p:spPr>
          <a:xfrm>
            <a:off x="7524567" y="3891849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7B4630BC-9364-1F29-AD63-2B5A91A8462A}"/>
              </a:ext>
            </a:extLst>
          </p:cNvPr>
          <p:cNvSpPr/>
          <p:nvPr/>
        </p:nvSpPr>
        <p:spPr>
          <a:xfrm>
            <a:off x="7524567" y="3385267"/>
            <a:ext cx="61763" cy="5862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7FF744A-182F-CD94-A735-A43A2B1E4F55}"/>
              </a:ext>
            </a:extLst>
          </p:cNvPr>
          <p:cNvSpPr/>
          <p:nvPr/>
        </p:nvSpPr>
        <p:spPr>
          <a:xfrm>
            <a:off x="7524567" y="2174445"/>
            <a:ext cx="61763" cy="586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F4DAAB1A-5025-2CA0-AA33-E9CC4BDAD53D}"/>
              </a:ext>
            </a:extLst>
          </p:cNvPr>
          <p:cNvCxnSpPr>
            <a:stCxn id="41" idx="7"/>
          </p:cNvCxnSpPr>
          <p:nvPr/>
        </p:nvCxnSpPr>
        <p:spPr>
          <a:xfrm flipV="1">
            <a:off x="7577286" y="3900212"/>
            <a:ext cx="3307376" cy="2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5A4EF8E3-3D70-D26A-283C-70D52FBFF75F}"/>
              </a:ext>
            </a:extLst>
          </p:cNvPr>
          <p:cNvCxnSpPr>
            <a:stCxn id="42" idx="7"/>
          </p:cNvCxnSpPr>
          <p:nvPr/>
        </p:nvCxnSpPr>
        <p:spPr>
          <a:xfrm>
            <a:off x="7577285" y="3393852"/>
            <a:ext cx="1196170" cy="12389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C1318CB-585A-34B7-0FD4-BA4B3B5C1DC8}"/>
              </a:ext>
            </a:extLst>
          </p:cNvPr>
          <p:cNvCxnSpPr>
            <a:stCxn id="43" idx="7"/>
          </p:cNvCxnSpPr>
          <p:nvPr/>
        </p:nvCxnSpPr>
        <p:spPr>
          <a:xfrm>
            <a:off x="7577286" y="2183030"/>
            <a:ext cx="952567" cy="239571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BB400514-5599-961C-5FCA-13CC3E2B120D}"/>
              </a:ext>
            </a:extLst>
          </p:cNvPr>
          <p:cNvSpPr txBox="1"/>
          <p:nvPr/>
        </p:nvSpPr>
        <p:spPr>
          <a:xfrm>
            <a:off x="10688427" y="2066629"/>
            <a:ext cx="284200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CE1B435-C9F8-0A98-8B54-5BA7EAC42368}"/>
              </a:ext>
            </a:extLst>
          </p:cNvPr>
          <p:cNvSpPr txBox="1"/>
          <p:nvPr/>
        </p:nvSpPr>
        <p:spPr>
          <a:xfrm>
            <a:off x="7293287" y="1690688"/>
            <a:ext cx="283998" cy="30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FD19A34-C7C2-F543-2777-0F8046DBF8F3}"/>
                  </a:ext>
                </a:extLst>
              </p:cNvPr>
              <p:cNvSpPr txBox="1"/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1FD19A34-C7C2-F543-2777-0F8046DB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05" y="3774814"/>
                <a:ext cx="716254" cy="175409"/>
              </a:xfrm>
              <a:prstGeom prst="rect">
                <a:avLst/>
              </a:prstGeom>
              <a:blipFill>
                <a:blip r:embed="rId4"/>
                <a:stretch>
                  <a:fillRect l="-8475" r="-21186" b="-620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91C773E8-CE6A-F18E-07A7-0EC72AD17E66}"/>
                  </a:ext>
                </a:extLst>
              </p:cNvPr>
              <p:cNvSpPr txBox="1"/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91C773E8-CE6A-F18E-07A7-0EC72AD1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305" y="3284776"/>
                <a:ext cx="726640" cy="178189"/>
              </a:xfrm>
              <a:prstGeom prst="rect">
                <a:avLst/>
              </a:prstGeom>
              <a:blipFill>
                <a:blip r:embed="rId5"/>
                <a:stretch>
                  <a:fillRect l="-8403" r="-19328" b="-586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8069CE5-7B3A-AF81-A50B-B0D4AAB49226}"/>
                  </a:ext>
                </a:extLst>
              </p:cNvPr>
              <p:cNvSpPr txBox="1"/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08069CE5-7B3A-AF81-A50B-B0D4AAB49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541" y="2093935"/>
                <a:ext cx="726641" cy="178189"/>
              </a:xfrm>
              <a:prstGeom prst="rect">
                <a:avLst/>
              </a:prstGeom>
              <a:blipFill>
                <a:blip r:embed="rId6"/>
                <a:stretch>
                  <a:fillRect l="-8403" r="-20168" b="-5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e 54">
            <a:extLst>
              <a:ext uri="{FF2B5EF4-FFF2-40B4-BE49-F238E27FC236}">
                <a16:creationId xmlns:a16="http://schemas.microsoft.com/office/drawing/2014/main" id="{B5D1EEC7-8C73-6428-8C55-8F0BF855CA22}"/>
              </a:ext>
            </a:extLst>
          </p:cNvPr>
          <p:cNvSpPr/>
          <p:nvPr/>
        </p:nvSpPr>
        <p:spPr>
          <a:xfrm>
            <a:off x="8004091" y="3843207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FB6E04E3-50E5-FA9A-13E9-402810917B54}"/>
              </a:ext>
            </a:extLst>
          </p:cNvPr>
          <p:cNvSpPr/>
          <p:nvPr/>
        </p:nvSpPr>
        <p:spPr>
          <a:xfrm>
            <a:off x="8363636" y="4210276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CEECB4F3-0F02-3E9A-FAB0-27B8C8D84B3B}"/>
              </a:ext>
            </a:extLst>
          </p:cNvPr>
          <p:cNvCxnSpPr/>
          <p:nvPr/>
        </p:nvCxnSpPr>
        <p:spPr>
          <a:xfrm flipV="1">
            <a:off x="7556431" y="4714008"/>
            <a:ext cx="0" cy="131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E6DE1EFC-61F9-40BF-A8CD-B5D5E44115E0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556431" y="6029221"/>
            <a:ext cx="3510096" cy="5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112550E3-295D-0828-BD9E-2F1D5C0C5637}"/>
              </a:ext>
            </a:extLst>
          </p:cNvPr>
          <p:cNvSpPr txBox="1"/>
          <p:nvPr/>
        </p:nvSpPr>
        <p:spPr>
          <a:xfrm>
            <a:off x="7189065" y="4612891"/>
            <a:ext cx="38920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</a:t>
            </a: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636BBB93-E306-DDB4-AF74-25C5CF4F5FA6}"/>
              </a:ext>
            </a:extLst>
          </p:cNvPr>
          <p:cNvSpPr/>
          <p:nvPr/>
        </p:nvSpPr>
        <p:spPr>
          <a:xfrm>
            <a:off x="8037835" y="6013360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10058F8D-7883-A12D-D145-00C8D12A7C12}"/>
              </a:ext>
            </a:extLst>
          </p:cNvPr>
          <p:cNvSpPr/>
          <p:nvPr/>
        </p:nvSpPr>
        <p:spPr>
          <a:xfrm>
            <a:off x="8395502" y="6007512"/>
            <a:ext cx="61763" cy="58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69FE00EE-7494-A787-56AE-A75DDA2FABDA}"/>
                  </a:ext>
                </a:extLst>
              </p:cNvPr>
              <p:cNvSpPr txBox="1"/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it-IT" sz="1400" b="1" dirty="0"/>
              </a:p>
            </p:txBody>
          </p:sp>
        </mc:Choice>
        <mc:Fallback xmlns="">
          <p:sp>
            <p:nvSpPr>
              <p:cNvPr id="84" name="CasellaDiTesto 83">
                <a:extLst>
                  <a:ext uri="{FF2B5EF4-FFF2-40B4-BE49-F238E27FC236}">
                    <a16:creationId xmlns:a16="http://schemas.microsoft.com/office/drawing/2014/main" id="{69FE00EE-7494-A787-56AE-A75DDA2F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889" y="6087842"/>
                <a:ext cx="232693" cy="209607"/>
              </a:xfrm>
              <a:prstGeom prst="rect">
                <a:avLst/>
              </a:prstGeom>
              <a:blipFill>
                <a:blip r:embed="rId7"/>
                <a:stretch>
                  <a:fillRect l="-21053" r="-10526" b="-176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9314E141-AB33-409F-5F09-7144D610832E}"/>
              </a:ext>
            </a:extLst>
          </p:cNvPr>
          <p:cNvSpPr txBox="1"/>
          <p:nvPr/>
        </p:nvSpPr>
        <p:spPr>
          <a:xfrm>
            <a:off x="10885645" y="6029221"/>
            <a:ext cx="284199" cy="305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h</a:t>
            </a:r>
          </a:p>
        </p:txBody>
      </p: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2209A6B1-A3A9-37DC-DA91-5A7B10CEC7AE}"/>
              </a:ext>
            </a:extLst>
          </p:cNvPr>
          <p:cNvCxnSpPr>
            <a:cxnSpLocks/>
          </p:cNvCxnSpPr>
          <p:nvPr/>
        </p:nvCxnSpPr>
        <p:spPr>
          <a:xfrm flipV="1">
            <a:off x="8110740" y="5652860"/>
            <a:ext cx="337480" cy="4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E90C2B3E-009C-E2D7-6C33-751623D0979D}"/>
              </a:ext>
            </a:extLst>
          </p:cNvPr>
          <p:cNvSpPr txBox="1"/>
          <p:nvPr/>
        </p:nvSpPr>
        <p:spPr>
          <a:xfrm>
            <a:off x="7294270" y="5473197"/>
            <a:ext cx="327413" cy="35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8A64DA9E-C6F1-B187-52E4-8ECF23D84837}"/>
              </a:ext>
            </a:extLst>
          </p:cNvPr>
          <p:cNvSpPr txBox="1"/>
          <p:nvPr/>
        </p:nvSpPr>
        <p:spPr>
          <a:xfrm>
            <a:off x="670326" y="3016960"/>
            <a:ext cx="484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pPr algn="ctr"/>
            <a:endParaRPr lang="en-GB" b="0" i="0" dirty="0">
              <a:latin typeface="Cambria Math" panose="02040503050406030204" pitchFamily="18" charset="0"/>
            </a:endParaRPr>
          </a:p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5271D4-1A64-6CBC-5F8E-EFA25E64954B}"/>
                  </a:ext>
                </a:extLst>
              </p:cNvPr>
              <p:cNvSpPr txBox="1"/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5271D4-1A64-6CBC-5F8E-EFA25E64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591" y="4248529"/>
                <a:ext cx="4198522" cy="378502"/>
              </a:xfrm>
              <a:prstGeom prst="rect">
                <a:avLst/>
              </a:prstGeom>
              <a:blipFill>
                <a:blip r:embed="rId10"/>
                <a:stretch>
                  <a:fillRect l="-1009" t="-16418" b="-10448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7B8711F-4CB0-B9AE-ED40-910B7553E060}"/>
                  </a:ext>
                </a:extLst>
              </p:cNvPr>
              <p:cNvSpPr txBox="1"/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sz="24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it-IT" sz="2400" b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7B8711F-4CB0-B9AE-ED40-910B7553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30" y="3292201"/>
                <a:ext cx="4752135" cy="378502"/>
              </a:xfrm>
              <a:prstGeom prst="rect">
                <a:avLst/>
              </a:prstGeom>
              <a:blipFill>
                <a:blip r:embed="rId11"/>
                <a:stretch>
                  <a:fillRect l="-893" t="-14925" r="-893" b="-1044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B0FCC1-71A5-4AAD-1C87-C5F22B1C9FA9}"/>
                  </a:ext>
                </a:extLst>
              </p:cNvPr>
              <p:cNvSpPr txBox="1"/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400" b="1" i="1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it-IT" sz="2400" b="1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4B0FCC1-71A5-4AAD-1C87-C5F22B1C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1579"/>
                <a:ext cx="5084255" cy="396000"/>
              </a:xfrm>
              <a:prstGeom prst="rect">
                <a:avLst/>
              </a:prstGeom>
              <a:blipFill>
                <a:blip r:embed="rId12"/>
                <a:stretch>
                  <a:fillRect t="-15714" b="-571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65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0" grpId="0"/>
      <p:bldP spid="41" grpId="0" animBg="1"/>
      <p:bldP spid="42" grpId="0" animBg="1"/>
      <p:bldP spid="43" grpId="0" animBg="1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80" grpId="0"/>
      <p:bldP spid="81" grpId="0" animBg="1"/>
      <p:bldP spid="82" grpId="0" animBg="1"/>
      <p:bldP spid="84" grpId="0"/>
      <p:bldP spid="85" grpId="0"/>
      <p:bldP spid="91" grpId="0"/>
      <p:bldP spid="3" grpId="0" animBg="1"/>
      <p:bldP spid="5" grpId="0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2416</Words>
  <Application>Microsoft Office PowerPoint</Application>
  <PresentationFormat>Widescreen</PresentationFormat>
  <Paragraphs>299</Paragraphs>
  <Slides>28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Tema di Office</vt:lpstr>
      <vt:lpstr>Ladder lattice antiferromagnet</vt:lpstr>
      <vt:lpstr>Presentazione standard di PowerPoint</vt:lpstr>
      <vt:lpstr> Introduction: strongly interacting electrons</vt:lpstr>
      <vt:lpstr> Introduction: strongly interacting electrons</vt:lpstr>
      <vt:lpstr>Presentazione standard di PowerPoint</vt:lpstr>
      <vt:lpstr>Our model  and its numerical implementation</vt:lpstr>
      <vt:lpstr>Our model  and its numerical implementation</vt:lpstr>
      <vt:lpstr>Our model  and its numerical implementation</vt:lpstr>
      <vt:lpstr>Our model  and its numerical implementation</vt:lpstr>
      <vt:lpstr>Presentazione standard di PowerPoint</vt:lpstr>
      <vt:lpstr>Lanczos algorithm for the GS eigenvalue</vt:lpstr>
      <vt:lpstr>Presentazione standard di PowerPoint</vt:lpstr>
      <vt:lpstr> J_⊥=0 : two independent chains</vt:lpstr>
      <vt:lpstr>Presentazione standard di PowerPoint</vt:lpstr>
      <vt:lpstr>J_∥=0 : uncoupled dimers</vt:lpstr>
      <vt:lpstr>Presentazione standard di PowerPoint</vt:lpstr>
      <vt:lpstr>Effective Hamiltonian of hopping bosons</vt:lpstr>
      <vt:lpstr>Effective Hamiltonian of hopping bosons</vt:lpstr>
      <vt:lpstr>Presentazione standard di PowerPoint</vt:lpstr>
      <vt:lpstr>Study of the magnetization</vt:lpstr>
      <vt:lpstr>Presentazione standard di PowerPoint</vt:lpstr>
      <vt:lpstr>Magnetization for J_⊥=0 </vt:lpstr>
      <vt:lpstr>Presentazione standard di PowerPoint</vt:lpstr>
      <vt:lpstr>Magnetization for J_∥=0 </vt:lpstr>
      <vt:lpstr>Presentazione standard di PowerPoint</vt:lpstr>
      <vt:lpstr>Triangular ladder and limit cases</vt:lpstr>
      <vt:lpstr>Triangular ladder and limit cases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bernocco</dc:creator>
  <cp:lastModifiedBy>davide bernocco</cp:lastModifiedBy>
  <cp:revision>40</cp:revision>
  <dcterms:created xsi:type="dcterms:W3CDTF">2024-06-06T09:55:09Z</dcterms:created>
  <dcterms:modified xsi:type="dcterms:W3CDTF">2025-06-19T14:45:41Z</dcterms:modified>
</cp:coreProperties>
</file>