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5" r:id="rId5"/>
    <p:sldId id="259"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5" d="100"/>
          <a:sy n="115" d="100"/>
        </p:scale>
        <p:origin x="2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5/28/2021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A57B52-5ED7-4ECA-8F61-63F36817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useBgFill="1">
        <p:nvSpPr>
          <p:cNvPr id="11" name="Rectangle: Single Corner Snipped 10">
            <a:extLst>
              <a:ext uri="{FF2B5EF4-FFF2-40B4-BE49-F238E27FC236}">
                <a16:creationId xmlns:a16="http://schemas.microsoft.com/office/drawing/2014/main" id="{E07053B7-2F31-4798-84A3-AABC6260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449EA27-07D0-4621-8A23-E4A991834F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98423" y="1140823"/>
            <a:ext cx="0" cy="3230880"/>
          </a:xfrm>
          <a:prstGeom prst="line">
            <a:avLst/>
          </a:prstGeom>
          <a:ln>
            <a:solidFill>
              <a:schemeClr val="tx2">
                <a:alpha val="60000"/>
              </a:schemeClr>
            </a:solidFill>
          </a:ln>
        </p:spPr>
        <p:style>
          <a:lnRef idx="1">
            <a:schemeClr val="accent1"/>
          </a:lnRef>
          <a:fillRef idx="0">
            <a:schemeClr val="accent1"/>
          </a:fillRef>
          <a:effectRef idx="0">
            <a:schemeClr val="accent1"/>
          </a:effectRef>
          <a:fontRef idx="minor">
            <a:schemeClr val="tx1"/>
          </a:fontRef>
        </p:style>
      </p:cxnSp>
      <p:pic>
        <p:nvPicPr>
          <p:cNvPr id="6" name="Immagine 5">
            <a:extLst>
              <a:ext uri="{FF2B5EF4-FFF2-40B4-BE49-F238E27FC236}">
                <a16:creationId xmlns:a16="http://schemas.microsoft.com/office/drawing/2014/main" id="{D516618A-3F74-4DC0-9D0A-810C4F029EE1}"/>
              </a:ext>
            </a:extLst>
          </p:cNvPr>
          <p:cNvPicPr>
            <a:picLocks noChangeAspect="1"/>
          </p:cNvPicPr>
          <p:nvPr/>
        </p:nvPicPr>
        <p:blipFill>
          <a:blip r:embed="rId2"/>
          <a:stretch>
            <a:fillRect/>
          </a:stretch>
        </p:blipFill>
        <p:spPr>
          <a:xfrm>
            <a:off x="1887071" y="1728924"/>
            <a:ext cx="2434598" cy="2434598"/>
          </a:xfrm>
          <a:prstGeom prst="rect">
            <a:avLst/>
          </a:prstGeom>
        </p:spPr>
      </p:pic>
      <p:pic>
        <p:nvPicPr>
          <p:cNvPr id="8" name="Immagine 7">
            <a:extLst>
              <a:ext uri="{FF2B5EF4-FFF2-40B4-BE49-F238E27FC236}">
                <a16:creationId xmlns:a16="http://schemas.microsoft.com/office/drawing/2014/main" id="{F6E85C90-DFD0-4E43-8E9D-CCA34D2C0896}"/>
              </a:ext>
            </a:extLst>
          </p:cNvPr>
          <p:cNvPicPr>
            <a:picLocks noChangeAspect="1"/>
          </p:cNvPicPr>
          <p:nvPr/>
        </p:nvPicPr>
        <p:blipFill rotWithShape="1">
          <a:blip r:embed="rId3"/>
          <a:srcRect l="21410" b="4676"/>
          <a:stretch/>
        </p:blipFill>
        <p:spPr>
          <a:xfrm>
            <a:off x="4795374" y="1728924"/>
            <a:ext cx="6919873" cy="2014401"/>
          </a:xfrm>
          <a:prstGeom prst="rect">
            <a:avLst/>
          </a:prstGeom>
        </p:spPr>
      </p:pic>
    </p:spTree>
    <p:extLst>
      <p:ext uri="{BB962C8B-B14F-4D97-AF65-F5344CB8AC3E}">
        <p14:creationId xmlns:p14="http://schemas.microsoft.com/office/powerpoint/2010/main" val="40022256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A57B52-5ED7-4ECA-8F61-63F36817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useBgFill="1">
        <p:nvSpPr>
          <p:cNvPr id="11" name="Rectangle: Single Corner Snipped 10">
            <a:extLst>
              <a:ext uri="{FF2B5EF4-FFF2-40B4-BE49-F238E27FC236}">
                <a16:creationId xmlns:a16="http://schemas.microsoft.com/office/drawing/2014/main" id="{E07053B7-2F31-4798-84A3-AABC6260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449EA27-07D0-4621-8A23-E4A991834F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98423" y="1140823"/>
            <a:ext cx="0" cy="3230880"/>
          </a:xfrm>
          <a:prstGeom prst="line">
            <a:avLst/>
          </a:prstGeom>
          <a:ln>
            <a:solidFill>
              <a:schemeClr val="tx2">
                <a:alpha val="60000"/>
              </a:schemeClr>
            </a:solidFill>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19E28E88-36F2-4570-959F-7DE97F9EF231}"/>
              </a:ext>
            </a:extLst>
          </p:cNvPr>
          <p:cNvSpPr txBox="1"/>
          <p:nvPr/>
        </p:nvSpPr>
        <p:spPr>
          <a:xfrm>
            <a:off x="371475" y="1683199"/>
            <a:ext cx="4169253" cy="2308324"/>
          </a:xfrm>
          <a:prstGeom prst="rect">
            <a:avLst/>
          </a:prstGeom>
          <a:noFill/>
        </p:spPr>
        <p:txBody>
          <a:bodyPr wrap="square" rtlCol="0">
            <a:spAutoFit/>
          </a:bodyPr>
          <a:lstStyle/>
          <a:p>
            <a:r>
              <a:rPr lang="it-IT" sz="3600" dirty="0"/>
              <a:t>Come visualizziamo i dati sull’applicazione?</a:t>
            </a:r>
          </a:p>
        </p:txBody>
      </p:sp>
      <p:pic>
        <p:nvPicPr>
          <p:cNvPr id="3074" name="Picture 2" descr="Cellulare ALCATEL 1 8GB Italia Miglior Prezzo Pomezia">
            <a:extLst>
              <a:ext uri="{FF2B5EF4-FFF2-40B4-BE49-F238E27FC236}">
                <a16:creationId xmlns:a16="http://schemas.microsoft.com/office/drawing/2014/main" id="{0DD6A78F-D694-4154-BB94-3AC27E281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736" y="-5"/>
            <a:ext cx="5174801" cy="5174801"/>
          </a:xfrm>
          <a:prstGeom prst="rect">
            <a:avLst/>
          </a:prstGeom>
          <a:noFill/>
          <a:extLst>
            <a:ext uri="{909E8E84-426E-40DD-AFC4-6F175D3DCCD1}">
              <a14:hiddenFill xmlns:a14="http://schemas.microsoft.com/office/drawing/2010/main">
                <a:solidFill>
                  <a:srgbClr val="FFFFFF"/>
                </a:solidFill>
              </a14:hiddenFill>
            </a:ext>
          </a:extLst>
        </p:spPr>
      </p:pic>
      <p:pic>
        <p:nvPicPr>
          <p:cNvPr id="2" name="Immagine 1">
            <a:extLst>
              <a:ext uri="{FF2B5EF4-FFF2-40B4-BE49-F238E27FC236}">
                <a16:creationId xmlns:a16="http://schemas.microsoft.com/office/drawing/2014/main" id="{A1BDE4A6-18C0-48C6-B3EA-DC93632F9D93}"/>
              </a:ext>
            </a:extLst>
          </p:cNvPr>
          <p:cNvPicPr>
            <a:picLocks noChangeAspect="1"/>
          </p:cNvPicPr>
          <p:nvPr/>
        </p:nvPicPr>
        <p:blipFill rotWithShape="1">
          <a:blip r:embed="rId3"/>
          <a:srcRect t="6008" r="2399"/>
          <a:stretch/>
        </p:blipFill>
        <p:spPr>
          <a:xfrm>
            <a:off x="7102571" y="639948"/>
            <a:ext cx="1927129" cy="3846327"/>
          </a:xfrm>
          <a:prstGeom prst="rect">
            <a:avLst/>
          </a:prstGeom>
        </p:spPr>
      </p:pic>
    </p:spTree>
    <p:extLst>
      <p:ext uri="{BB962C8B-B14F-4D97-AF65-F5344CB8AC3E}">
        <p14:creationId xmlns:p14="http://schemas.microsoft.com/office/powerpoint/2010/main" val="38635976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A57B52-5ED7-4ECA-8F61-63F36817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useBgFill="1">
        <p:nvSpPr>
          <p:cNvPr id="11" name="Rectangle: Single Corner Snipped 10">
            <a:extLst>
              <a:ext uri="{FF2B5EF4-FFF2-40B4-BE49-F238E27FC236}">
                <a16:creationId xmlns:a16="http://schemas.microsoft.com/office/drawing/2014/main" id="{E07053B7-2F31-4798-84A3-AABC6260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449EA27-07D0-4621-8A23-E4A991834F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98423" y="1140823"/>
            <a:ext cx="0" cy="3230880"/>
          </a:xfrm>
          <a:prstGeom prst="line">
            <a:avLst/>
          </a:prstGeom>
          <a:ln>
            <a:solidFill>
              <a:schemeClr val="tx2">
                <a:alpha val="60000"/>
              </a:schemeClr>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0A557842-7C1B-4E6D-8052-00DF8FC8B7CF}"/>
              </a:ext>
            </a:extLst>
          </p:cNvPr>
          <p:cNvSpPr txBox="1"/>
          <p:nvPr/>
        </p:nvSpPr>
        <p:spPr>
          <a:xfrm>
            <a:off x="1353905" y="1674674"/>
            <a:ext cx="3441470" cy="1754326"/>
          </a:xfrm>
          <a:prstGeom prst="rect">
            <a:avLst/>
          </a:prstGeom>
          <a:noFill/>
        </p:spPr>
        <p:txBody>
          <a:bodyPr wrap="square" rtlCol="0">
            <a:spAutoFit/>
          </a:bodyPr>
          <a:lstStyle/>
          <a:p>
            <a:r>
              <a:rPr lang="it-IT" sz="3600" dirty="0"/>
              <a:t>In cosa consiste il progetto?</a:t>
            </a:r>
          </a:p>
        </p:txBody>
      </p:sp>
      <p:sp>
        <p:nvSpPr>
          <p:cNvPr id="3" name="CasellaDiTesto 2">
            <a:extLst>
              <a:ext uri="{FF2B5EF4-FFF2-40B4-BE49-F238E27FC236}">
                <a16:creationId xmlns:a16="http://schemas.microsoft.com/office/drawing/2014/main" id="{77C69335-A6AA-4697-B487-8AFCC03F663F}"/>
              </a:ext>
            </a:extLst>
          </p:cNvPr>
          <p:cNvSpPr txBox="1"/>
          <p:nvPr/>
        </p:nvSpPr>
        <p:spPr>
          <a:xfrm>
            <a:off x="5353398" y="1879100"/>
            <a:ext cx="4355868" cy="2031325"/>
          </a:xfrm>
          <a:prstGeom prst="rect">
            <a:avLst/>
          </a:prstGeom>
          <a:noFill/>
        </p:spPr>
        <p:txBody>
          <a:bodyPr wrap="square" rtlCol="0">
            <a:spAutoFit/>
          </a:bodyPr>
          <a:lstStyle/>
          <a:p>
            <a:r>
              <a:rPr lang="it-IT" dirty="0"/>
              <a:t>Il nostro progetto consiste in una serra automatica che, se necessario, provvede all’irrigazione delle piante inserite al suo interno. La serra rileva dei dati che saranno accessibili in tempo reale da qualsiasi parte del mondo</a:t>
            </a:r>
          </a:p>
        </p:txBody>
      </p:sp>
    </p:spTree>
    <p:extLst>
      <p:ext uri="{BB962C8B-B14F-4D97-AF65-F5344CB8AC3E}">
        <p14:creationId xmlns:p14="http://schemas.microsoft.com/office/powerpoint/2010/main" val="21424282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A57B52-5ED7-4ECA-8F61-63F36817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useBgFill="1">
        <p:nvSpPr>
          <p:cNvPr id="11" name="Rectangle: Single Corner Snipped 10">
            <a:extLst>
              <a:ext uri="{FF2B5EF4-FFF2-40B4-BE49-F238E27FC236}">
                <a16:creationId xmlns:a16="http://schemas.microsoft.com/office/drawing/2014/main" id="{E07053B7-2F31-4798-84A3-AABC6260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449EA27-07D0-4621-8A23-E4A991834F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98423" y="1140823"/>
            <a:ext cx="0" cy="3230880"/>
          </a:xfrm>
          <a:prstGeom prst="line">
            <a:avLst/>
          </a:prstGeom>
          <a:ln>
            <a:solidFill>
              <a:schemeClr val="tx2">
                <a:alpha val="60000"/>
              </a:schemeClr>
            </a:solidFill>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19E28E88-36F2-4570-959F-7DE97F9EF231}"/>
              </a:ext>
            </a:extLst>
          </p:cNvPr>
          <p:cNvSpPr txBox="1"/>
          <p:nvPr/>
        </p:nvSpPr>
        <p:spPr>
          <a:xfrm>
            <a:off x="1350857" y="1879100"/>
            <a:ext cx="3441470" cy="1754326"/>
          </a:xfrm>
          <a:prstGeom prst="rect">
            <a:avLst/>
          </a:prstGeom>
          <a:noFill/>
        </p:spPr>
        <p:txBody>
          <a:bodyPr wrap="square" rtlCol="0">
            <a:spAutoFit/>
          </a:bodyPr>
          <a:lstStyle/>
          <a:p>
            <a:r>
              <a:rPr lang="it-IT" sz="3600" dirty="0"/>
              <a:t>Cosa abbiamo utilizzato?</a:t>
            </a:r>
          </a:p>
        </p:txBody>
      </p:sp>
      <p:sp>
        <p:nvSpPr>
          <p:cNvPr id="2" name="CasellaDiTesto 1">
            <a:extLst>
              <a:ext uri="{FF2B5EF4-FFF2-40B4-BE49-F238E27FC236}">
                <a16:creationId xmlns:a16="http://schemas.microsoft.com/office/drawing/2014/main" id="{9849F82A-65B9-4BEB-BD97-1E405125A721}"/>
              </a:ext>
            </a:extLst>
          </p:cNvPr>
          <p:cNvSpPr txBox="1"/>
          <p:nvPr/>
        </p:nvSpPr>
        <p:spPr>
          <a:xfrm>
            <a:off x="4792327" y="361865"/>
            <a:ext cx="7199890" cy="5632311"/>
          </a:xfrm>
          <a:prstGeom prst="rect">
            <a:avLst/>
          </a:prstGeom>
          <a:noFill/>
        </p:spPr>
        <p:txBody>
          <a:bodyPr wrap="square" rtlCol="0">
            <a:spAutoFit/>
          </a:bodyPr>
          <a:lstStyle/>
          <a:p>
            <a:pPr>
              <a:buClr>
                <a:srgbClr val="0070C0"/>
              </a:buClr>
            </a:pPr>
            <a:r>
              <a:rPr lang="it-IT" b="1" dirty="0"/>
              <a:t>Per la struttura:</a:t>
            </a:r>
          </a:p>
          <a:p>
            <a:pPr marL="285750" indent="-285750">
              <a:buClr>
                <a:srgbClr val="0070C0"/>
              </a:buClr>
              <a:buFont typeface="Arial" panose="020B0604020202020204" pitchFamily="34" charset="0"/>
              <a:buChar char="•"/>
            </a:pPr>
            <a:r>
              <a:rPr lang="it-IT" dirty="0"/>
              <a:t>Plexiglass</a:t>
            </a:r>
          </a:p>
          <a:p>
            <a:pPr marL="285750" indent="-285750">
              <a:buClr>
                <a:srgbClr val="0070C0"/>
              </a:buClr>
              <a:buFont typeface="Arial" panose="020B0604020202020204" pitchFamily="34" charset="0"/>
              <a:buChar char="•"/>
            </a:pPr>
            <a:r>
              <a:rPr lang="it-IT" dirty="0"/>
              <a:t>Legno</a:t>
            </a:r>
          </a:p>
          <a:p>
            <a:pPr>
              <a:buClr>
                <a:srgbClr val="0070C0"/>
              </a:buClr>
            </a:pPr>
            <a:r>
              <a:rPr lang="it-IT" b="1" dirty="0"/>
              <a:t>Per il circuito:</a:t>
            </a:r>
          </a:p>
          <a:p>
            <a:pPr marL="285750" indent="-285750">
              <a:buClr>
                <a:srgbClr val="0070C0"/>
              </a:buClr>
              <a:buFont typeface="Arial" panose="020B0604020202020204" pitchFamily="34" charset="0"/>
              <a:buChar char="•"/>
            </a:pPr>
            <a:r>
              <a:rPr lang="it-IT" dirty="0" err="1"/>
              <a:t>Rasperry</a:t>
            </a:r>
            <a:r>
              <a:rPr lang="it-IT" dirty="0"/>
              <a:t> </a:t>
            </a:r>
            <a:r>
              <a:rPr lang="it-IT" dirty="0" err="1"/>
              <a:t>Pi</a:t>
            </a:r>
            <a:r>
              <a:rPr lang="it-IT" dirty="0"/>
              <a:t> 4 Model B</a:t>
            </a:r>
          </a:p>
          <a:p>
            <a:pPr marL="285750" indent="-285750">
              <a:buClr>
                <a:srgbClr val="0070C0"/>
              </a:buClr>
              <a:buFont typeface="Arial" panose="020B0604020202020204" pitchFamily="34" charset="0"/>
              <a:buChar char="•"/>
            </a:pPr>
            <a:r>
              <a:rPr lang="it-IT" dirty="0"/>
              <a:t>ADS1115 (per misurazione valori analogici, collegato via I2C)</a:t>
            </a:r>
          </a:p>
          <a:p>
            <a:pPr marL="285750" indent="-285750">
              <a:buClr>
                <a:srgbClr val="0070C0"/>
              </a:buClr>
              <a:buFont typeface="Arial" panose="020B0604020202020204" pitchFamily="34" charset="0"/>
              <a:buChar char="•"/>
            </a:pPr>
            <a:r>
              <a:rPr lang="it-IT" dirty="0"/>
              <a:t>Relè</a:t>
            </a:r>
          </a:p>
          <a:p>
            <a:pPr marL="285750" indent="-285750">
              <a:buClr>
                <a:srgbClr val="0070C0"/>
              </a:buClr>
              <a:buFont typeface="Arial" panose="020B0604020202020204" pitchFamily="34" charset="0"/>
              <a:buChar char="•"/>
            </a:pPr>
            <a:r>
              <a:rPr lang="it-IT" dirty="0"/>
              <a:t>Sensore umidità e temperatura DHT11</a:t>
            </a:r>
          </a:p>
          <a:p>
            <a:pPr marL="285750" indent="-285750">
              <a:buClr>
                <a:srgbClr val="0070C0"/>
              </a:buClr>
              <a:buFont typeface="Arial" panose="020B0604020202020204" pitchFamily="34" charset="0"/>
              <a:buChar char="•"/>
            </a:pPr>
            <a:r>
              <a:rPr lang="it-IT" dirty="0"/>
              <a:t>Transistor 2N2222</a:t>
            </a:r>
          </a:p>
          <a:p>
            <a:pPr marL="285750" indent="-285750">
              <a:buClr>
                <a:srgbClr val="0070C0"/>
              </a:buClr>
              <a:buFont typeface="Arial" panose="020B0604020202020204" pitchFamily="34" charset="0"/>
              <a:buChar char="•"/>
            </a:pPr>
            <a:r>
              <a:rPr lang="it-IT" dirty="0"/>
              <a:t>Diodo 1N4004</a:t>
            </a:r>
          </a:p>
          <a:p>
            <a:pPr marL="285750" indent="-285750">
              <a:buClr>
                <a:srgbClr val="0070C0"/>
              </a:buClr>
              <a:buFont typeface="Arial" panose="020B0604020202020204" pitchFamily="34" charset="0"/>
              <a:buChar char="•"/>
            </a:pPr>
            <a:r>
              <a:rPr lang="it-IT" dirty="0"/>
              <a:t>Pulsante</a:t>
            </a:r>
          </a:p>
          <a:p>
            <a:pPr marL="285750" indent="-285750">
              <a:buClr>
                <a:srgbClr val="0070C0"/>
              </a:buClr>
              <a:buFont typeface="Arial" panose="020B0604020202020204" pitchFamily="34" charset="0"/>
              <a:buChar char="•"/>
            </a:pPr>
            <a:r>
              <a:rPr lang="it-IT" dirty="0"/>
              <a:t>Resistenza da 10 k</a:t>
            </a:r>
            <a:r>
              <a:rPr lang="el-GR" b="0" i="0" dirty="0">
                <a:solidFill>
                  <a:srgbClr val="222222"/>
                </a:solidFill>
                <a:effectLst/>
                <a:latin typeface="Google Sans"/>
              </a:rPr>
              <a:t>Ω</a:t>
            </a:r>
            <a:endParaRPr lang="it-IT" b="0" i="0" dirty="0">
              <a:solidFill>
                <a:srgbClr val="222222"/>
              </a:solidFill>
              <a:effectLst/>
              <a:latin typeface="Google Sans"/>
            </a:endParaRPr>
          </a:p>
          <a:p>
            <a:pPr marL="285750" indent="-285750">
              <a:buClr>
                <a:srgbClr val="0070C0"/>
              </a:buClr>
              <a:buFont typeface="Arial" panose="020B0604020202020204" pitchFamily="34" charset="0"/>
              <a:buChar char="•"/>
            </a:pPr>
            <a:r>
              <a:rPr lang="it-IT" dirty="0"/>
              <a:t>Resistenza da 220</a:t>
            </a:r>
            <a:r>
              <a:rPr lang="el-GR" b="0" i="0" dirty="0">
                <a:solidFill>
                  <a:srgbClr val="222222"/>
                </a:solidFill>
                <a:effectLst/>
                <a:latin typeface="Google Sans"/>
              </a:rPr>
              <a:t>Ω</a:t>
            </a:r>
            <a:endParaRPr lang="it-IT" b="0" i="0" dirty="0">
              <a:solidFill>
                <a:srgbClr val="222222"/>
              </a:solidFill>
              <a:effectLst/>
              <a:latin typeface="Google Sans"/>
            </a:endParaRPr>
          </a:p>
          <a:p>
            <a:pPr marL="285750" indent="-285750">
              <a:buClr>
                <a:srgbClr val="0070C0"/>
              </a:buClr>
              <a:buFont typeface="Arial" panose="020B0604020202020204" pitchFamily="34" charset="0"/>
              <a:buChar char="•"/>
            </a:pPr>
            <a:r>
              <a:rPr lang="it-IT" b="0" i="0" dirty="0">
                <a:solidFill>
                  <a:srgbClr val="222222"/>
                </a:solidFill>
                <a:effectLst/>
              </a:rPr>
              <a:t>Brea</a:t>
            </a:r>
            <a:r>
              <a:rPr lang="it-IT" dirty="0">
                <a:solidFill>
                  <a:srgbClr val="222222"/>
                </a:solidFill>
              </a:rPr>
              <a:t>dboard</a:t>
            </a:r>
          </a:p>
          <a:p>
            <a:pPr marL="285750" indent="-285750">
              <a:buClr>
                <a:srgbClr val="0070C0"/>
              </a:buClr>
              <a:buFont typeface="Arial" panose="020B0604020202020204" pitchFamily="34" charset="0"/>
              <a:buChar char="•"/>
            </a:pPr>
            <a:r>
              <a:rPr lang="it-IT" dirty="0">
                <a:solidFill>
                  <a:srgbClr val="222222"/>
                </a:solidFill>
              </a:rPr>
              <a:t>Alimentatore breadboard</a:t>
            </a:r>
          </a:p>
          <a:p>
            <a:pPr marL="285750" indent="-285750">
              <a:buClr>
                <a:srgbClr val="0070C0"/>
              </a:buClr>
              <a:buFont typeface="Arial" panose="020B0604020202020204" pitchFamily="34" charset="0"/>
              <a:buChar char="•"/>
            </a:pPr>
            <a:r>
              <a:rPr lang="it-IT" dirty="0">
                <a:solidFill>
                  <a:srgbClr val="222222"/>
                </a:solidFill>
              </a:rPr>
              <a:t>Jumper per i collegamenti</a:t>
            </a:r>
          </a:p>
          <a:p>
            <a:pPr marL="285750" indent="-285750">
              <a:buClr>
                <a:srgbClr val="0070C0"/>
              </a:buClr>
              <a:buFont typeface="Arial" panose="020B0604020202020204" pitchFamily="34" charset="0"/>
              <a:buChar char="•"/>
            </a:pPr>
            <a:r>
              <a:rPr lang="it-IT" b="0" i="0" dirty="0">
                <a:solidFill>
                  <a:srgbClr val="222222"/>
                </a:solidFill>
                <a:effectLst/>
              </a:rPr>
              <a:t>Pompa usb</a:t>
            </a:r>
          </a:p>
          <a:p>
            <a:pPr marL="285750" indent="-285750">
              <a:buClr>
                <a:srgbClr val="0070C0"/>
              </a:buClr>
              <a:buFont typeface="Arial" panose="020B0604020202020204" pitchFamily="34" charset="0"/>
              <a:buChar char="•"/>
            </a:pPr>
            <a:r>
              <a:rPr lang="it-IT" dirty="0">
                <a:solidFill>
                  <a:srgbClr val="222222"/>
                </a:solidFill>
              </a:rPr>
              <a:t>Servomotore</a:t>
            </a:r>
            <a:endParaRPr lang="it-IT" b="0" i="0" dirty="0">
              <a:solidFill>
                <a:srgbClr val="222222"/>
              </a:solidFill>
              <a:effectLst/>
            </a:endParaRPr>
          </a:p>
          <a:p>
            <a:pPr marL="285750" indent="-285750">
              <a:buClr>
                <a:srgbClr val="0070C0"/>
              </a:buClr>
              <a:buFont typeface="Arial" panose="020B0604020202020204" pitchFamily="34" charset="0"/>
              <a:buChar char="•"/>
            </a:pPr>
            <a:endParaRPr lang="it-IT" dirty="0"/>
          </a:p>
          <a:p>
            <a:pPr>
              <a:buClr>
                <a:srgbClr val="0070C0"/>
              </a:buClr>
            </a:pPr>
            <a:endParaRPr lang="it-IT" dirty="0"/>
          </a:p>
        </p:txBody>
      </p:sp>
    </p:spTree>
    <p:extLst>
      <p:ext uri="{BB962C8B-B14F-4D97-AF65-F5344CB8AC3E}">
        <p14:creationId xmlns:p14="http://schemas.microsoft.com/office/powerpoint/2010/main" val="35479873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A57B52-5ED7-4ECA-8F61-63F36817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useBgFill="1">
        <p:nvSpPr>
          <p:cNvPr id="11" name="Rectangle: Single Corner Snipped 10">
            <a:extLst>
              <a:ext uri="{FF2B5EF4-FFF2-40B4-BE49-F238E27FC236}">
                <a16:creationId xmlns:a16="http://schemas.microsoft.com/office/drawing/2014/main" id="{E07053B7-2F31-4798-84A3-AABC6260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449EA27-07D0-4621-8A23-E4A991834F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98423" y="1140823"/>
            <a:ext cx="0" cy="3230880"/>
          </a:xfrm>
          <a:prstGeom prst="line">
            <a:avLst/>
          </a:prstGeom>
          <a:ln>
            <a:solidFill>
              <a:schemeClr val="tx2">
                <a:alpha val="60000"/>
              </a:schemeClr>
            </a:solidFill>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19E28E88-36F2-4570-959F-7DE97F9EF231}"/>
              </a:ext>
            </a:extLst>
          </p:cNvPr>
          <p:cNvSpPr txBox="1"/>
          <p:nvPr/>
        </p:nvSpPr>
        <p:spPr>
          <a:xfrm>
            <a:off x="1099258" y="2156098"/>
            <a:ext cx="3441470" cy="1754326"/>
          </a:xfrm>
          <a:prstGeom prst="rect">
            <a:avLst/>
          </a:prstGeom>
          <a:noFill/>
        </p:spPr>
        <p:txBody>
          <a:bodyPr wrap="square" rtlCol="0">
            <a:spAutoFit/>
          </a:bodyPr>
          <a:lstStyle/>
          <a:p>
            <a:r>
              <a:rPr lang="it-IT" sz="3600" dirty="0"/>
              <a:t>Come abbiamo fatto la serra?</a:t>
            </a:r>
          </a:p>
        </p:txBody>
      </p:sp>
      <p:pic>
        <p:nvPicPr>
          <p:cNvPr id="2" name="Immagine 1">
            <a:extLst>
              <a:ext uri="{FF2B5EF4-FFF2-40B4-BE49-F238E27FC236}">
                <a16:creationId xmlns:a16="http://schemas.microsoft.com/office/drawing/2014/main" id="{9E27196D-F4F9-4123-9282-708E21078EBD}"/>
              </a:ext>
            </a:extLst>
          </p:cNvPr>
          <p:cNvPicPr>
            <a:picLocks noChangeAspect="1"/>
          </p:cNvPicPr>
          <p:nvPr/>
        </p:nvPicPr>
        <p:blipFill rotWithShape="1">
          <a:blip r:embed="rId2"/>
          <a:srcRect l="28732" t="8843" r="24040" b="23934"/>
          <a:stretch/>
        </p:blipFill>
        <p:spPr>
          <a:xfrm>
            <a:off x="5991224" y="1140823"/>
            <a:ext cx="4162426" cy="3332662"/>
          </a:xfrm>
          <a:prstGeom prst="rect">
            <a:avLst/>
          </a:prstGeom>
        </p:spPr>
      </p:pic>
    </p:spTree>
    <p:extLst>
      <p:ext uri="{BB962C8B-B14F-4D97-AF65-F5344CB8AC3E}">
        <p14:creationId xmlns:p14="http://schemas.microsoft.com/office/powerpoint/2010/main" val="12391723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A57B52-5ED7-4ECA-8F61-63F36817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useBgFill="1">
        <p:nvSpPr>
          <p:cNvPr id="11" name="Rectangle: Single Corner Snipped 10">
            <a:extLst>
              <a:ext uri="{FF2B5EF4-FFF2-40B4-BE49-F238E27FC236}">
                <a16:creationId xmlns:a16="http://schemas.microsoft.com/office/drawing/2014/main" id="{E07053B7-2F31-4798-84A3-AABC6260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449EA27-07D0-4621-8A23-E4A991834F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98423" y="1140823"/>
            <a:ext cx="0" cy="3230880"/>
          </a:xfrm>
          <a:prstGeom prst="line">
            <a:avLst/>
          </a:prstGeom>
          <a:ln>
            <a:solidFill>
              <a:schemeClr val="tx2">
                <a:alpha val="60000"/>
              </a:schemeClr>
            </a:solidFill>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19E28E88-36F2-4570-959F-7DE97F9EF231}"/>
              </a:ext>
            </a:extLst>
          </p:cNvPr>
          <p:cNvSpPr txBox="1"/>
          <p:nvPr/>
        </p:nvSpPr>
        <p:spPr>
          <a:xfrm>
            <a:off x="1099258" y="2156098"/>
            <a:ext cx="3441470" cy="1200329"/>
          </a:xfrm>
          <a:prstGeom prst="rect">
            <a:avLst/>
          </a:prstGeom>
          <a:noFill/>
        </p:spPr>
        <p:txBody>
          <a:bodyPr wrap="square" rtlCol="0">
            <a:spAutoFit/>
          </a:bodyPr>
          <a:lstStyle/>
          <a:p>
            <a:r>
              <a:rPr lang="it-IT" sz="3600" dirty="0"/>
              <a:t>Com’è fatto il circuito?</a:t>
            </a:r>
          </a:p>
        </p:txBody>
      </p:sp>
      <p:pic>
        <p:nvPicPr>
          <p:cNvPr id="4" name="Immagine 3">
            <a:extLst>
              <a:ext uri="{FF2B5EF4-FFF2-40B4-BE49-F238E27FC236}">
                <a16:creationId xmlns:a16="http://schemas.microsoft.com/office/drawing/2014/main" id="{F825AE5F-260E-4105-9856-7D335B17365E}"/>
              </a:ext>
            </a:extLst>
          </p:cNvPr>
          <p:cNvPicPr>
            <a:picLocks noChangeAspect="1"/>
          </p:cNvPicPr>
          <p:nvPr/>
        </p:nvPicPr>
        <p:blipFill rotWithShape="1">
          <a:blip r:embed="rId2"/>
          <a:srcRect l="4678" t="11805" r="26186" b="16111"/>
          <a:stretch/>
        </p:blipFill>
        <p:spPr>
          <a:xfrm rot="16200000">
            <a:off x="6629719" y="-307296"/>
            <a:ext cx="3393078" cy="6289316"/>
          </a:xfrm>
          <a:prstGeom prst="rect">
            <a:avLst/>
          </a:prstGeom>
        </p:spPr>
      </p:pic>
    </p:spTree>
    <p:extLst>
      <p:ext uri="{BB962C8B-B14F-4D97-AF65-F5344CB8AC3E}">
        <p14:creationId xmlns:p14="http://schemas.microsoft.com/office/powerpoint/2010/main" val="28882320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A57B52-5ED7-4ECA-8F61-63F36817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useBgFill="1">
        <p:nvSpPr>
          <p:cNvPr id="11" name="Rectangle: Single Corner Snipped 10">
            <a:extLst>
              <a:ext uri="{FF2B5EF4-FFF2-40B4-BE49-F238E27FC236}">
                <a16:creationId xmlns:a16="http://schemas.microsoft.com/office/drawing/2014/main" id="{E07053B7-2F31-4798-84A3-AABC6260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449EA27-07D0-4621-8A23-E4A991834F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98423" y="1140823"/>
            <a:ext cx="0" cy="3230880"/>
          </a:xfrm>
          <a:prstGeom prst="line">
            <a:avLst/>
          </a:prstGeom>
          <a:ln>
            <a:solidFill>
              <a:schemeClr val="tx2">
                <a:alpha val="60000"/>
              </a:schemeClr>
            </a:solidFill>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19E28E88-36F2-4570-959F-7DE97F9EF231}"/>
              </a:ext>
            </a:extLst>
          </p:cNvPr>
          <p:cNvSpPr txBox="1"/>
          <p:nvPr/>
        </p:nvSpPr>
        <p:spPr>
          <a:xfrm>
            <a:off x="1099258" y="1683199"/>
            <a:ext cx="3441470" cy="2308324"/>
          </a:xfrm>
          <a:prstGeom prst="rect">
            <a:avLst/>
          </a:prstGeom>
          <a:noFill/>
        </p:spPr>
        <p:txBody>
          <a:bodyPr wrap="square" rtlCol="0">
            <a:spAutoFit/>
          </a:bodyPr>
          <a:lstStyle/>
          <a:p>
            <a:r>
              <a:rPr lang="it-IT" sz="3600" dirty="0"/>
              <a:t>Come abbiamo fatto il codice?</a:t>
            </a:r>
          </a:p>
        </p:txBody>
      </p:sp>
      <p:sp>
        <p:nvSpPr>
          <p:cNvPr id="2" name="CasellaDiTesto 1">
            <a:extLst>
              <a:ext uri="{FF2B5EF4-FFF2-40B4-BE49-F238E27FC236}">
                <a16:creationId xmlns:a16="http://schemas.microsoft.com/office/drawing/2014/main" id="{E2CB9D1A-345A-414C-814E-CBF5D7CD3601}"/>
              </a:ext>
            </a:extLst>
          </p:cNvPr>
          <p:cNvSpPr txBox="1"/>
          <p:nvPr/>
        </p:nvSpPr>
        <p:spPr>
          <a:xfrm>
            <a:off x="4896196" y="2046866"/>
            <a:ext cx="6774869" cy="1477328"/>
          </a:xfrm>
          <a:prstGeom prst="rect">
            <a:avLst/>
          </a:prstGeom>
          <a:noFill/>
        </p:spPr>
        <p:txBody>
          <a:bodyPr wrap="square" rtlCol="0">
            <a:spAutoFit/>
          </a:bodyPr>
          <a:lstStyle/>
          <a:p>
            <a:r>
              <a:rPr lang="it-IT" dirty="0"/>
              <a:t>Per il funzionamento della serra la gran parte del codice che viene eseguito su </a:t>
            </a:r>
            <a:r>
              <a:rPr lang="it-IT" dirty="0" err="1"/>
              <a:t>Rasperry</a:t>
            </a:r>
            <a:r>
              <a:rPr lang="it-IT" dirty="0"/>
              <a:t> è scritto in Java, con delle parti in Python; per quanto riguarda l’interfaccia web è stato utilizzato html con aggiunte di </a:t>
            </a:r>
            <a:r>
              <a:rPr lang="it-IT" dirty="0" err="1"/>
              <a:t>Css</a:t>
            </a:r>
            <a:r>
              <a:rPr lang="it-IT" dirty="0"/>
              <a:t> per lo stile e di </a:t>
            </a:r>
            <a:r>
              <a:rPr lang="it-IT" dirty="0" err="1"/>
              <a:t>Javascript</a:t>
            </a:r>
            <a:r>
              <a:rPr lang="it-IT" dirty="0"/>
              <a:t> per prendere i dati in tempo reale dal server.</a:t>
            </a:r>
          </a:p>
        </p:txBody>
      </p:sp>
    </p:spTree>
    <p:extLst>
      <p:ext uri="{BB962C8B-B14F-4D97-AF65-F5344CB8AC3E}">
        <p14:creationId xmlns:p14="http://schemas.microsoft.com/office/powerpoint/2010/main" val="37324959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A57B52-5ED7-4ECA-8F61-63F36817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useBgFill="1">
        <p:nvSpPr>
          <p:cNvPr id="11" name="Rectangle: Single Corner Snipped 10">
            <a:extLst>
              <a:ext uri="{FF2B5EF4-FFF2-40B4-BE49-F238E27FC236}">
                <a16:creationId xmlns:a16="http://schemas.microsoft.com/office/drawing/2014/main" id="{E07053B7-2F31-4798-84A3-AABC6260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449EA27-07D0-4621-8A23-E4A991834F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98423" y="1140823"/>
            <a:ext cx="0" cy="3230880"/>
          </a:xfrm>
          <a:prstGeom prst="line">
            <a:avLst/>
          </a:prstGeom>
          <a:ln>
            <a:solidFill>
              <a:schemeClr val="tx2">
                <a:alpha val="60000"/>
              </a:schemeClr>
            </a:solidFill>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19E28E88-36F2-4570-959F-7DE97F9EF231}"/>
              </a:ext>
            </a:extLst>
          </p:cNvPr>
          <p:cNvSpPr txBox="1"/>
          <p:nvPr/>
        </p:nvSpPr>
        <p:spPr>
          <a:xfrm>
            <a:off x="1099258" y="1683199"/>
            <a:ext cx="3441470" cy="2308324"/>
          </a:xfrm>
          <a:prstGeom prst="rect">
            <a:avLst/>
          </a:prstGeom>
          <a:noFill/>
        </p:spPr>
        <p:txBody>
          <a:bodyPr wrap="square" rtlCol="0">
            <a:spAutoFit/>
          </a:bodyPr>
          <a:lstStyle/>
          <a:p>
            <a:r>
              <a:rPr lang="it-IT" sz="3600" dirty="0"/>
              <a:t>Come rileviamo i valori dai sensori?</a:t>
            </a:r>
          </a:p>
        </p:txBody>
      </p:sp>
      <p:pic>
        <p:nvPicPr>
          <p:cNvPr id="3" name="Immagine 2">
            <a:extLst>
              <a:ext uri="{FF2B5EF4-FFF2-40B4-BE49-F238E27FC236}">
                <a16:creationId xmlns:a16="http://schemas.microsoft.com/office/drawing/2014/main" id="{AD8FC8B4-F9BF-4080-BF35-0C922D5CAB3A}"/>
              </a:ext>
            </a:extLst>
          </p:cNvPr>
          <p:cNvPicPr>
            <a:picLocks noChangeAspect="1"/>
          </p:cNvPicPr>
          <p:nvPr/>
        </p:nvPicPr>
        <p:blipFill>
          <a:blip r:embed="rId2"/>
          <a:stretch>
            <a:fillRect/>
          </a:stretch>
        </p:blipFill>
        <p:spPr>
          <a:xfrm>
            <a:off x="5272247" y="856772"/>
            <a:ext cx="2147627" cy="1980589"/>
          </a:xfrm>
          <a:prstGeom prst="rect">
            <a:avLst/>
          </a:prstGeom>
        </p:spPr>
      </p:pic>
      <p:pic>
        <p:nvPicPr>
          <p:cNvPr id="1026" name="Picture 2" descr="Scheda sensore umidità terreno">
            <a:extLst>
              <a:ext uri="{FF2B5EF4-FFF2-40B4-BE49-F238E27FC236}">
                <a16:creationId xmlns:a16="http://schemas.microsoft.com/office/drawing/2014/main" id="{0EB7960F-732D-4F90-AADA-17C636389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2684" y="692903"/>
            <a:ext cx="2308325" cy="2308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085 | Adafruit Scheda ADC a 16 bit ADS1115 | Distrelec Italia">
            <a:extLst>
              <a:ext uri="{FF2B5EF4-FFF2-40B4-BE49-F238E27FC236}">
                <a16:creationId xmlns:a16="http://schemas.microsoft.com/office/drawing/2014/main" id="{AA64E64F-E4B7-4F8A-B769-DF5516805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3781" y="2756263"/>
            <a:ext cx="3851130" cy="2152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935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A57B52-5ED7-4ECA-8F61-63F36817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useBgFill="1">
        <p:nvSpPr>
          <p:cNvPr id="11" name="Rectangle: Single Corner Snipped 10">
            <a:extLst>
              <a:ext uri="{FF2B5EF4-FFF2-40B4-BE49-F238E27FC236}">
                <a16:creationId xmlns:a16="http://schemas.microsoft.com/office/drawing/2014/main" id="{E07053B7-2F31-4798-84A3-AABC6260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449EA27-07D0-4621-8A23-E4A991834F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98423" y="1140823"/>
            <a:ext cx="0" cy="3230880"/>
          </a:xfrm>
          <a:prstGeom prst="line">
            <a:avLst/>
          </a:prstGeom>
          <a:ln>
            <a:solidFill>
              <a:schemeClr val="tx2">
                <a:alpha val="60000"/>
              </a:schemeClr>
            </a:solidFill>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19E28E88-36F2-4570-959F-7DE97F9EF231}"/>
              </a:ext>
            </a:extLst>
          </p:cNvPr>
          <p:cNvSpPr txBox="1"/>
          <p:nvPr/>
        </p:nvSpPr>
        <p:spPr>
          <a:xfrm>
            <a:off x="1099258" y="1879100"/>
            <a:ext cx="3441470" cy="1754326"/>
          </a:xfrm>
          <a:prstGeom prst="rect">
            <a:avLst/>
          </a:prstGeom>
          <a:noFill/>
        </p:spPr>
        <p:txBody>
          <a:bodyPr wrap="square" rtlCol="0">
            <a:spAutoFit/>
          </a:bodyPr>
          <a:lstStyle/>
          <a:p>
            <a:r>
              <a:rPr lang="it-IT" sz="3600" dirty="0"/>
              <a:t>Come carichiamo i dati sul server?</a:t>
            </a:r>
          </a:p>
        </p:txBody>
      </p:sp>
      <p:pic>
        <p:nvPicPr>
          <p:cNvPr id="2050" name="Picture 2" descr="How to upload a WordPress plugin from your WordPress admin dashboard ? -  Press Customizr Documentation">
            <a:extLst>
              <a:ext uri="{FF2B5EF4-FFF2-40B4-BE49-F238E27FC236}">
                <a16:creationId xmlns:a16="http://schemas.microsoft.com/office/drawing/2014/main" id="{F17C640C-02AD-436B-8B1C-D49B47DB1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1373" y="1787236"/>
            <a:ext cx="4559573" cy="200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0501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A57B52-5ED7-4ECA-8F61-63F36817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useBgFill="1">
        <p:nvSpPr>
          <p:cNvPr id="11" name="Rectangle: Single Corner Snipped 10">
            <a:extLst>
              <a:ext uri="{FF2B5EF4-FFF2-40B4-BE49-F238E27FC236}">
                <a16:creationId xmlns:a16="http://schemas.microsoft.com/office/drawing/2014/main" id="{E07053B7-2F31-4798-84A3-AABC6260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449EA27-07D0-4621-8A23-E4A991834F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98423" y="1140823"/>
            <a:ext cx="0" cy="3230880"/>
          </a:xfrm>
          <a:prstGeom prst="line">
            <a:avLst/>
          </a:prstGeom>
          <a:ln>
            <a:solidFill>
              <a:schemeClr val="tx2">
                <a:alpha val="60000"/>
              </a:schemeClr>
            </a:solidFill>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19E28E88-36F2-4570-959F-7DE97F9EF231}"/>
              </a:ext>
            </a:extLst>
          </p:cNvPr>
          <p:cNvSpPr txBox="1"/>
          <p:nvPr/>
        </p:nvSpPr>
        <p:spPr>
          <a:xfrm>
            <a:off x="1099258" y="1683199"/>
            <a:ext cx="3441470" cy="2308324"/>
          </a:xfrm>
          <a:prstGeom prst="rect">
            <a:avLst/>
          </a:prstGeom>
          <a:noFill/>
        </p:spPr>
        <p:txBody>
          <a:bodyPr wrap="square" rtlCol="0">
            <a:spAutoFit/>
          </a:bodyPr>
          <a:lstStyle/>
          <a:p>
            <a:r>
              <a:rPr lang="it-IT" sz="3600" dirty="0"/>
              <a:t>Come visualizziamo i dati sulla pagina web?</a:t>
            </a:r>
          </a:p>
        </p:txBody>
      </p:sp>
      <p:pic>
        <p:nvPicPr>
          <p:cNvPr id="3" name="Immagine 2">
            <a:extLst>
              <a:ext uri="{FF2B5EF4-FFF2-40B4-BE49-F238E27FC236}">
                <a16:creationId xmlns:a16="http://schemas.microsoft.com/office/drawing/2014/main" id="{C3FA9279-1AE7-4288-823D-D5D02AA04D1D}"/>
              </a:ext>
            </a:extLst>
          </p:cNvPr>
          <p:cNvPicPr>
            <a:picLocks noChangeAspect="1"/>
          </p:cNvPicPr>
          <p:nvPr/>
        </p:nvPicPr>
        <p:blipFill>
          <a:blip r:embed="rId2"/>
          <a:stretch>
            <a:fillRect/>
          </a:stretch>
        </p:blipFill>
        <p:spPr>
          <a:xfrm>
            <a:off x="4992843" y="456685"/>
            <a:ext cx="4798422" cy="2453027"/>
          </a:xfrm>
          <a:prstGeom prst="rect">
            <a:avLst/>
          </a:prstGeom>
        </p:spPr>
      </p:pic>
      <p:pic>
        <p:nvPicPr>
          <p:cNvPr id="5" name="Immagine 4">
            <a:extLst>
              <a:ext uri="{FF2B5EF4-FFF2-40B4-BE49-F238E27FC236}">
                <a16:creationId xmlns:a16="http://schemas.microsoft.com/office/drawing/2014/main" id="{D3D8016D-B4A3-41B8-895F-303F471F771F}"/>
              </a:ext>
            </a:extLst>
          </p:cNvPr>
          <p:cNvPicPr>
            <a:picLocks noChangeAspect="1"/>
          </p:cNvPicPr>
          <p:nvPr/>
        </p:nvPicPr>
        <p:blipFill rotWithShape="1">
          <a:blip r:embed="rId3"/>
          <a:srcRect l="1646" r="1646" b="1928"/>
          <a:stretch/>
        </p:blipFill>
        <p:spPr>
          <a:xfrm>
            <a:off x="7200900" y="3083101"/>
            <a:ext cx="4476749" cy="2269949"/>
          </a:xfrm>
          <a:prstGeom prst="rect">
            <a:avLst/>
          </a:prstGeom>
        </p:spPr>
      </p:pic>
    </p:spTree>
    <p:extLst>
      <p:ext uri="{BB962C8B-B14F-4D97-AF65-F5344CB8AC3E}">
        <p14:creationId xmlns:p14="http://schemas.microsoft.com/office/powerpoint/2010/main" val="25831761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Sezion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121</TotalTime>
  <Words>204</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Century Gothic</vt:lpstr>
      <vt:lpstr>Google Sans</vt:lpstr>
      <vt:lpstr>Wingdings 3</vt:lpstr>
      <vt:lpstr>Sezione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Bianchi Davide</dc:creator>
  <cp:lastModifiedBy>Bianchi Davide</cp:lastModifiedBy>
  <cp:revision>8</cp:revision>
  <dcterms:created xsi:type="dcterms:W3CDTF">2021-05-27T12:34:37Z</dcterms:created>
  <dcterms:modified xsi:type="dcterms:W3CDTF">2021-05-28T14:41:43Z</dcterms:modified>
</cp:coreProperties>
</file>