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comments/comment2.xml" ContentType="application/vnd.openxmlformats-officedocument.presentationml.comments+xml"/>
  <Override PartName="/ppt/notesSlides/notesSlide2.xml" ContentType="application/vnd.openxmlformats-officedocument.presentationml.notesSlide+xml"/>
  <Override PartName="/ppt/media/image4.jpg" ContentType="image/png"/>
  <Override PartName="/ppt/comments/comment3.xml" ContentType="application/vnd.openxmlformats-officedocument.presentationml.comments+xml"/>
  <Override PartName="/ppt/media/image7.jpg" ContentType="image/png"/>
  <Override PartName="/ppt/comments/comment4.xml" ContentType="application/vnd.openxmlformats-officedocument.presentationml.comments+xml"/>
  <Override PartName="/ppt/media/image10.jpg" ContentType="image/png"/>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ppt/comments/comment8.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58" r:id="rId4"/>
    <p:sldId id="260" r:id="rId5"/>
    <p:sldId id="262" r:id="rId6"/>
    <p:sldId id="261" r:id="rId7"/>
    <p:sldId id="263" r:id="rId8"/>
    <p:sldId id="265" r:id="rId9"/>
    <p:sldId id="266" r:id="rId10"/>
    <p:sldId id="264" r:id="rId11"/>
    <p:sldId id="267" r:id="rId12"/>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olussi Davide" initials="CD" lastIdx="25" clrIdx="0">
    <p:extLst>
      <p:ext uri="{19B8F6BF-5375-455C-9EA6-DF929625EA0E}">
        <p15:presenceInfo xmlns:p15="http://schemas.microsoft.com/office/powerpoint/2012/main" userId="Colussi David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73406" autoAdjust="0"/>
  </p:normalViewPr>
  <p:slideViewPr>
    <p:cSldViewPr snapToGrid="0">
      <p:cViewPr varScale="1">
        <p:scale>
          <a:sx n="93" d="100"/>
          <a:sy n="93" d="100"/>
        </p:scale>
        <p:origin x="60" y="261"/>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9-18T16:44:26.784" idx="2">
    <p:pos x="693" y="3763"/>
    <p:text>il tutto racchiuso in un gestionale</p:text>
    <p:extLst>
      <p:ext uri="{C676402C-5697-4E1C-873F-D02D1690AC5C}">
        <p15:threadingInfo xmlns:p15="http://schemas.microsoft.com/office/powerpoint/2012/main" timeZoneBias="-120"/>
      </p:ext>
    </p:extLst>
  </p:cm>
  <p:cm authorId="1" dt="2021-09-18T16:45:07.311" idx="3">
    <p:pos x="2201" y="3781"/>
    <p:text>scopo della tesi</p:text>
    <p:extLst>
      <p:ext uri="{C676402C-5697-4E1C-873F-D02D1690AC5C}">
        <p15:threadingInfo xmlns:p15="http://schemas.microsoft.com/office/powerpoint/2012/main" timeZoneBias="-120"/>
      </p:ext>
    </p:extLst>
  </p:cm>
  <p:cm authorId="1" dt="2021-09-18T17:06:07.075" idx="22">
    <p:pos x="2905" y="364"/>
    <p:text>Unipiazza è una startup di Padova che si occupa di fidelizzazione clienti e digitalizzazione delle attività commerciali. È un servizio che premia i clienti che tornano nel punto vendita e lo fa in maniera coinvolgente. Infatti, attraverso l’accumulo di gettoni virtuali, i clienti possono ottenere dei prodotti omaggio e dei premi speciali da parte dell’attività commerciale.</p:text>
    <p:extLst>
      <p:ext uri="{C676402C-5697-4E1C-873F-D02D1690AC5C}">
        <p15:threadingInfo xmlns:p15="http://schemas.microsoft.com/office/powerpoint/2012/main" timeZoneBias="-120"/>
      </p:ext>
    </p:extLst>
  </p:cm>
  <p:cm authorId="1" dt="2021-09-18T17:06:19.951" idx="23">
    <p:pos x="3735" y="1505"/>
    <p:text>In ogni attività commerciale convenzionata con Unipiazza è presente un tablet tramite il quale gli utenti possono registrarsi a Unipiazza (se non lo hanno già fatto tramite l’App smartphone) e cominciare a raccogliere gettoni.
La raccolta dei gettoni avviene tramite l’utilizzo di una tessera RFID, oppure del proprio smartphone.</p:text>
    <p:extLst>
      <p:ext uri="{C676402C-5697-4E1C-873F-D02D1690AC5C}">
        <p15:threadingInfo xmlns:p15="http://schemas.microsoft.com/office/powerpoint/2012/main" timeZoneBias="-120"/>
      </p:ext>
    </p:extLst>
  </p:cm>
  <p:cm authorId="1" dt="2021-09-18T17:51:25.023" idx="25">
    <p:pos x="10" y="10"/>
    <p:text/>
    <p:extLst>
      <p:ext uri="{C676402C-5697-4E1C-873F-D02D1690AC5C}">
        <p15:threadingInfo xmlns:p15="http://schemas.microsoft.com/office/powerpoint/2012/main" timeZoneBias="-1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1-09-18T16:45:56.189" idx="4">
    <p:pos x="3363" y="217"/>
    <p:text>L’analisi dei requisiti serve a esplicitare puntualmente quali sono le funzionalità che il prodotto finale (nel nostro caso un servizio) deve avere e a quali vincoli deve sottostare.</p:text>
    <p:extLst>
      <p:ext uri="{C676402C-5697-4E1C-873F-D02D1690AC5C}">
        <p15:threadingInfo xmlns:p15="http://schemas.microsoft.com/office/powerpoint/2012/main" timeZoneBias="-120"/>
      </p:ext>
    </p:extLst>
  </p:cm>
  <p:cm authorId="1" dt="2021-09-18T16:46:12.676" idx="5">
    <p:pos x="2555" y="901"/>
    <p:text>La startup Unipiazza nasce con l’intento di offrire un servizio di fidelizzazione clienti alle piccole attività commerciali. Il servizio offerto è facile da utilizzare, in questo modo le attività potranno adottarlo senza dover imparare procedure complicate.
Sul mercato attuale esistono aziende che offrono servizi simili, ciò che contraddistingue Unipiazza è l’approccio “user-centric”, nel quale la priorità è l’utente finale.</p:text>
    <p:extLst>
      <p:ext uri="{C676402C-5697-4E1C-873F-D02D1690AC5C}">
        <p15:threadingInfo xmlns:p15="http://schemas.microsoft.com/office/powerpoint/2012/main" timeZoneBias="-120"/>
      </p:ext>
    </p:extLst>
  </p:cm>
  <p:cm authorId="1" dt="2021-09-18T16:47:58.309" idx="6">
    <p:pos x="4515" y="2004"/>
    <p:text>Requisiti HW e SW</p:text>
    <p:extLst>
      <p:ext uri="{C676402C-5697-4E1C-873F-D02D1690AC5C}">
        <p15:threadingInfo xmlns:p15="http://schemas.microsoft.com/office/powerpoint/2012/main" timeZoneBias="-120"/>
      </p:ext>
    </p:extLst>
  </p:cm>
  <p:cm authorId="1" dt="2021-09-18T16:48:42.156" idx="7">
    <p:pos x="4553" y="3415"/>
    <p:text>Ecco alcune delle soluzioni possibili per ricevere un feedback da parte degli utenti del servizio:
- opinioni dirette dei clienti e gestori delle attività commerciali;
- recensioni su “Play Store” o “App Store”;
- realizzazione di un portale web per la raccolta di suggerimenti;
- realizzazione di statistiche automatiche sull’utilizzo del servizio.</p:text>
    <p:extLst>
      <p:ext uri="{C676402C-5697-4E1C-873F-D02D1690AC5C}">
        <p15:threadingInfo xmlns:p15="http://schemas.microsoft.com/office/powerpoint/2012/main" timeZoneBias="-120"/>
      </p:ext>
    </p:extLst>
  </p:cm>
  <p:cm authorId="1" dt="2021-09-18T16:49:25.133" idx="8">
    <p:pos x="3816" y="3077"/>
    <p:text>Metodo di sviluppo, subito funzionante poi ricevendo i feedback..</p:text>
    <p:extLst>
      <p:ext uri="{C676402C-5697-4E1C-873F-D02D1690AC5C}">
        <p15:threadingInfo xmlns:p15="http://schemas.microsoft.com/office/powerpoint/2012/main" timeZoneBias="-12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1-09-18T16:54:26.486" idx="9">
    <p:pos x="3318" y="84"/>
    <p:text>Quando un cliente acquista un bene presso un’attività commerciale, scansiona una tessera sul tablet dell’attività, in questo modo può accedere al servizio Unipiazza. Il tablet mostrerà al cliente i gettoni che ha accumulato presso quella attività, permettendo al gestore di aggiungerne altri, a seconda di quanto il cliente ha speso.
Per aggiungere gettoni al cliente, il gestore deve poter utilizzare uno smartphone dedicato, tramite il quale può decidere manualmente la quantità di gettoni da aggiungere.
Più il cliente spende, più il numero di gettoni aumenta. Il cliente può visualizzare nel tablet i premi disponibili presso l’attività (caffè omaggio, brioche gratis, ecc). Una volta raggiunto il numero di gettoni necessario per ritirare il premio, il cliente può decidere se ritirarlo.
Il cliente è invogliato a ritornare, poiché possiede un certo saldo di gettoni presso quella attività commerciale (che saranno validi solamente in quell’attività).
Il cliente che non dispone della tessera da scansionare potrà ritirarla gratuitamente in un qualsiasi attività commerciale convenzionata con Unipiazza.</p:text>
    <p:extLst>
      <p:ext uri="{C676402C-5697-4E1C-873F-D02D1690AC5C}">
        <p15:threadingInfo xmlns:p15="http://schemas.microsoft.com/office/powerpoint/2012/main" timeZoneBias="-12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1-09-18T16:55:00.504" idx="10">
    <p:pos x="3525" y="113"/>
    <p:text>Il cliente può visualizzare sul proprio smartphone le attività commerciali convenzionate con Unipiazza vicino a lui. Il cliente può “seguire” certe attività, in questo modo potrà ritrovarle nella lista “attività seguite” dell’app smartphone. Il cliente può visualizzare in ogni momento il saldo dei gettoni raccolti in ogni attività.</p:text>
    <p:extLst>
      <p:ext uri="{C676402C-5697-4E1C-873F-D02D1690AC5C}">
        <p15:threadingInfo xmlns:p15="http://schemas.microsoft.com/office/powerpoint/2012/main" timeZoneBias="-12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21-09-18T16:55:35.484" idx="11">
    <p:pos x="10" y="10"/>
    <p:text>Per creare il servizio Unipiazza serviva un’architettura informatica per la gestione dei dati e del funzionamento del servizio. Per esempio, era necessario memorizzare il numero di gettoni raccolti da ogni cliente, i nomi delle attività commerciali presenti sul territorio e le transazioni effettuate da ogni cliente.
Per realizzare un servizio di questo tipo, si è preferito procedere secondo un'architettura informatica il più standard possibile, orientata ai microservizi, in modo da semplificare lo sviluppo e limitare possibili problematiche.</p:text>
    <p:extLst>
      <p:ext uri="{C676402C-5697-4E1C-873F-D02D1690AC5C}">
        <p15:threadingInfo xmlns:p15="http://schemas.microsoft.com/office/powerpoint/2012/main" timeZoneBias="-120"/>
      </p:ext>
    </p:extLst>
  </p:cm>
  <p:cm authorId="1" dt="2021-09-18T16:56:22.295" idx="12">
    <p:pos x="5714" y="1298"/>
    <p:text>In questo schema compaiono le app e il gestionale, le entità nelle quali risiede la gestione dell’interfaccia utente, ossia la componente del servizio che permette ai clienti e ai gestori di interagire con il servizio di Unipiazza.</p:text>
    <p:extLst>
      <p:ext uri="{C676402C-5697-4E1C-873F-D02D1690AC5C}">
        <p15:threadingInfo xmlns:p15="http://schemas.microsoft.com/office/powerpoint/2012/main" timeZoneBias="-120"/>
      </p:ext>
    </p:extLst>
  </p:cm>
  <p:cm authorId="1" dt="2021-09-18T16:56:40.746" idx="13">
    <p:pos x="4385" y="3750"/>
    <p:text>Il database è l’entità adibita al salvataggio e il mantenimento dei dati in maniera strutturata relativi alla gestione del servizio di fidelizzazione (come, ad esempio, il numero di gettoni raccolti per ogni cliente, i nomi delle attività commerciali, i nomi degli utenti…).</p:text>
    <p:extLst>
      <p:ext uri="{C676402C-5697-4E1C-873F-D02D1690AC5C}">
        <p15:threadingInfo xmlns:p15="http://schemas.microsoft.com/office/powerpoint/2012/main" timeZoneBias="-120"/>
      </p:ext>
    </p:extLst>
  </p:cm>
  <p:cm authorId="1" dt="2021-09-18T16:57:07.466" idx="14">
    <p:pos x="4833" y="2758"/>
    <p:text>Le applicazioni comunicano con il database tramite un Server API: un’entità spesso utilizzata nelle architetture informatiche, il cui scopo è gestire la comunicazione tra due o più entità (nel nostro caso le app, il gestionale e il database), fornendo un’interfaccia ben definita per il dialogo.
Nel nostro caso, i client che vogliono richiedere delle informazioni al database, dovranno fare delle richieste “http” al server API, che farà da intermediario. Il server si occuperà di risolvere le richieste secondo una determinata logica, di interrogare il database e fornire una risposta al client.</p:text>
    <p:extLst>
      <p:ext uri="{C676402C-5697-4E1C-873F-D02D1690AC5C}">
        <p15:threadingInfo xmlns:p15="http://schemas.microsoft.com/office/powerpoint/2012/main" timeZoneBias="-12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21-09-18T16:59:02.923" idx="15">
    <p:pos x="7052" y="211"/>
    <p:text>Una volta forniti i tablet e gli smartphone alle attività commerciali, bisogna implementare un sistema che consenta di aggiornare da remoto l’app di Unipiazza.
L’aggiornamento deve essere automatico, in modo che il gestore non debba preoccuparsene.</p:text>
    <p:extLst>
      <p:ext uri="{C676402C-5697-4E1C-873F-D02D1690AC5C}">
        <p15:threadingInfo xmlns:p15="http://schemas.microsoft.com/office/powerpoint/2012/main" timeZoneBias="-120"/>
      </p:ext>
    </p:extLst>
  </p:cm>
  <p:cm authorId="1" dt="2021-09-18T16:59:17.495" idx="16">
    <p:pos x="7039" y="695"/>
    <p:text>Quando viene sviluppata una nuova versione, viene caricato sul server di unipiazza il file di installazione per android apk.
Il tablet e lo smartphone devono quindi collegarsi a questo URL, scaricare il file “apk” dell’aggiornamento e installarlo al posto della precedente versione dell’app.</p:text>
    <p:extLst>
      <p:ext uri="{C676402C-5697-4E1C-873F-D02D1690AC5C}">
        <p15:threadingInfo xmlns:p15="http://schemas.microsoft.com/office/powerpoint/2012/main" timeZoneBias="-120"/>
      </p:ext>
    </p:extLst>
  </p:cm>
  <p:cm authorId="1" dt="2021-09-18T17:00:55.147" idx="17">
    <p:pos x="10" y="10"/>
    <p:text>Rallentamento, e installazione immediata con possibile momento di disservizio. Problematico se durante orari di apertura.
Problemi per aggiornamenti "massivi" di molti dispositii</p:text>
    <p:extLst>
      <p:ext uri="{C676402C-5697-4E1C-873F-D02D1690AC5C}">
        <p15:threadingInfo xmlns:p15="http://schemas.microsoft.com/office/powerpoint/2012/main" timeZoneBias="-12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21-09-18T17:01:40.274" idx="18">
    <p:pos x="10" y="10"/>
    <p:text>Minor tempo di disservizio (o perlomeno in momenti in cui lo si può gestire).
Per aggiornamenti massivi va bene, sono fatti in tempi diversi</p:text>
    <p:extLst>
      <p:ext uri="{C676402C-5697-4E1C-873F-D02D1690AC5C}">
        <p15:threadingInfo xmlns:p15="http://schemas.microsoft.com/office/powerpoint/2012/main" timeZoneBias="-12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1" dt="2021-09-18T17:03:35.885" idx="19">
    <p:pos x="2609" y="1443"/>
    <p:text>Grazie al metodo di sviluppo descritto nella sezione utilizzato, in cui si è preferito implementare il servizio inizialmente solo con le sue funzionalità essenziali, è stato possibile verificare subito l'efficacia e scovare eventuali problemi.
E' stato possibile ideare soluzioni alternative in un breve tempo.</p:text>
    <p:extLst>
      <p:ext uri="{C676402C-5697-4E1C-873F-D02D1690AC5C}">
        <p15:threadingInfo xmlns:p15="http://schemas.microsoft.com/office/powerpoint/2012/main" timeZoneBias="-120"/>
      </p:ext>
    </p:extLst>
  </p:cm>
  <p:cm authorId="1" dt="2021-09-18T17:04:58.169" idx="20">
    <p:pos x="2920" y="2270"/>
    <p:text>Avendo utilizzato un approccio orientato ai microservizi e quidni altamente scalabile per l’architettura informatica, sarà facile ospitare un numero sempre maggiore di utenti in futuro.</p:text>
    <p:extLst>
      <p:ext uri="{C676402C-5697-4E1C-873F-D02D1690AC5C}">
        <p15:threadingInfo xmlns:p15="http://schemas.microsoft.com/office/powerpoint/2012/main" timeZoneBias="-120"/>
      </p:ext>
    </p:extLst>
  </p:cm>
  <p:cm authorId="1" dt="2021-09-18T17:05:30.788" idx="21">
    <p:pos x="2432" y="3008"/>
    <p:text>Grazie all’approccio utilizzato, in cui il riscontro dell’utente finale è la priorità, il servizio sarà progressivamente arricchito con funzionalità utili.</p:text>
    <p:extLst>
      <p:ext uri="{C676402C-5697-4E1C-873F-D02D1690AC5C}">
        <p15:threadingInfo xmlns:p15="http://schemas.microsoft.com/office/powerpoint/2012/main" timeZoneBias="-1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D42BBB-2F8A-4F64-A19D-490A25A04C21}" type="datetimeFigureOut">
              <a:rPr lang="it-IT" smtClean="0"/>
              <a:t>18/set/2021</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A32062-870E-4C43-8F6C-7C2485306BE5}" type="slidenum">
              <a:rPr lang="it-IT" smtClean="0"/>
              <a:t>‹N›</a:t>
            </a:fld>
            <a:endParaRPr lang="it-IT"/>
          </a:p>
        </p:txBody>
      </p:sp>
    </p:spTree>
    <p:extLst>
      <p:ext uri="{BB962C8B-B14F-4D97-AF65-F5344CB8AC3E}">
        <p14:creationId xmlns:p14="http://schemas.microsoft.com/office/powerpoint/2010/main" val="8245923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Prova di note</a:t>
            </a:r>
          </a:p>
          <a:p>
            <a:r>
              <a:rPr lang="it-IT" dirty="0" err="1"/>
              <a:t>Asdadsad</a:t>
            </a:r>
            <a:endParaRPr lang="it-IT" dirty="0"/>
          </a:p>
          <a:p>
            <a:r>
              <a:rPr lang="it-IT" dirty="0" err="1"/>
              <a:t>Asdasdasd</a:t>
            </a:r>
            <a:endParaRPr lang="it-IT" dirty="0"/>
          </a:p>
          <a:p>
            <a:r>
              <a:rPr lang="it-IT" dirty="0" err="1"/>
              <a:t>asdads</a:t>
            </a:r>
            <a:endParaRPr lang="it-IT" dirty="0"/>
          </a:p>
        </p:txBody>
      </p:sp>
      <p:sp>
        <p:nvSpPr>
          <p:cNvPr id="4" name="Segnaposto numero diapositiva 3"/>
          <p:cNvSpPr>
            <a:spLocks noGrp="1"/>
          </p:cNvSpPr>
          <p:nvPr>
            <p:ph type="sldNum" sz="quarter" idx="5"/>
          </p:nvPr>
        </p:nvSpPr>
        <p:spPr/>
        <p:txBody>
          <a:bodyPr/>
          <a:lstStyle/>
          <a:p>
            <a:fld id="{73A32062-870E-4C43-8F6C-7C2485306BE5}" type="slidenum">
              <a:rPr lang="it-IT" smtClean="0"/>
              <a:t>1</a:t>
            </a:fld>
            <a:endParaRPr lang="it-IT"/>
          </a:p>
        </p:txBody>
      </p:sp>
    </p:spTree>
    <p:extLst>
      <p:ext uri="{BB962C8B-B14F-4D97-AF65-F5344CB8AC3E}">
        <p14:creationId xmlns:p14="http://schemas.microsoft.com/office/powerpoint/2010/main" val="9382537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Prova nota</a:t>
            </a:r>
          </a:p>
        </p:txBody>
      </p:sp>
      <p:sp>
        <p:nvSpPr>
          <p:cNvPr id="4" name="Segnaposto numero diapositiva 3"/>
          <p:cNvSpPr>
            <a:spLocks noGrp="1"/>
          </p:cNvSpPr>
          <p:nvPr>
            <p:ph type="sldNum" sz="quarter" idx="5"/>
          </p:nvPr>
        </p:nvSpPr>
        <p:spPr/>
        <p:txBody>
          <a:bodyPr/>
          <a:lstStyle/>
          <a:p>
            <a:fld id="{73A32062-870E-4C43-8F6C-7C2485306BE5}" type="slidenum">
              <a:rPr lang="it-IT" smtClean="0"/>
              <a:t>4</a:t>
            </a:fld>
            <a:endParaRPr lang="it-IT"/>
          </a:p>
        </p:txBody>
      </p:sp>
    </p:spTree>
    <p:extLst>
      <p:ext uri="{BB962C8B-B14F-4D97-AF65-F5344CB8AC3E}">
        <p14:creationId xmlns:p14="http://schemas.microsoft.com/office/powerpoint/2010/main" val="32549071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6E0CB19-9341-4F6E-B5D9-F6DFF8148D9E}"/>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AB18545E-F232-4F2F-A1F9-AAAA84D942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CE986332-00A6-41EB-AE50-84D68546C1C7}"/>
              </a:ext>
            </a:extLst>
          </p:cNvPr>
          <p:cNvSpPr>
            <a:spLocks noGrp="1"/>
          </p:cNvSpPr>
          <p:nvPr>
            <p:ph type="dt" sz="half" idx="10"/>
          </p:nvPr>
        </p:nvSpPr>
        <p:spPr/>
        <p:txBody>
          <a:bodyPr/>
          <a:lstStyle/>
          <a:p>
            <a:fld id="{D77B27C8-DF53-4394-B867-71A591A11B25}" type="datetimeFigureOut">
              <a:rPr lang="it-IT" smtClean="0"/>
              <a:t>18/set/2021</a:t>
            </a:fld>
            <a:endParaRPr lang="it-IT"/>
          </a:p>
        </p:txBody>
      </p:sp>
      <p:sp>
        <p:nvSpPr>
          <p:cNvPr id="5" name="Segnaposto piè di pagina 4">
            <a:extLst>
              <a:ext uri="{FF2B5EF4-FFF2-40B4-BE49-F238E27FC236}">
                <a16:creationId xmlns:a16="http://schemas.microsoft.com/office/drawing/2014/main" id="{DF3B0EE8-7940-4BBC-837A-FA77039056F4}"/>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AF993498-0C1D-4F56-B8F1-F67054F1327E}"/>
              </a:ext>
            </a:extLst>
          </p:cNvPr>
          <p:cNvSpPr>
            <a:spLocks noGrp="1"/>
          </p:cNvSpPr>
          <p:nvPr>
            <p:ph type="sldNum" sz="quarter" idx="12"/>
          </p:nvPr>
        </p:nvSpPr>
        <p:spPr/>
        <p:txBody>
          <a:bodyPr/>
          <a:lstStyle/>
          <a:p>
            <a:fld id="{EDAA49B0-BEE5-43FB-A8D6-CFCD68EC3BE5}" type="slidenum">
              <a:rPr lang="it-IT" smtClean="0"/>
              <a:t>‹N›</a:t>
            </a:fld>
            <a:endParaRPr lang="it-IT"/>
          </a:p>
        </p:txBody>
      </p:sp>
    </p:spTree>
    <p:extLst>
      <p:ext uri="{BB962C8B-B14F-4D97-AF65-F5344CB8AC3E}">
        <p14:creationId xmlns:p14="http://schemas.microsoft.com/office/powerpoint/2010/main" val="500370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97D467C-99C3-4E31-9827-07D0D71A193A}"/>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353B55AE-1243-4BF6-998E-C90FFADFC112}"/>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BDF1079E-E970-4EBD-920B-9153ADD3467B}"/>
              </a:ext>
            </a:extLst>
          </p:cNvPr>
          <p:cNvSpPr>
            <a:spLocks noGrp="1"/>
          </p:cNvSpPr>
          <p:nvPr>
            <p:ph type="dt" sz="half" idx="10"/>
          </p:nvPr>
        </p:nvSpPr>
        <p:spPr/>
        <p:txBody>
          <a:bodyPr/>
          <a:lstStyle/>
          <a:p>
            <a:fld id="{D77B27C8-DF53-4394-B867-71A591A11B25}" type="datetimeFigureOut">
              <a:rPr lang="it-IT" smtClean="0"/>
              <a:t>18/set/2021</a:t>
            </a:fld>
            <a:endParaRPr lang="it-IT"/>
          </a:p>
        </p:txBody>
      </p:sp>
      <p:sp>
        <p:nvSpPr>
          <p:cNvPr id="5" name="Segnaposto piè di pagina 4">
            <a:extLst>
              <a:ext uri="{FF2B5EF4-FFF2-40B4-BE49-F238E27FC236}">
                <a16:creationId xmlns:a16="http://schemas.microsoft.com/office/drawing/2014/main" id="{D35CDF94-930A-4DC0-8C84-0560E4C8D528}"/>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DD061A1F-9C89-4C40-A3BA-5EFA2183D7F0}"/>
              </a:ext>
            </a:extLst>
          </p:cNvPr>
          <p:cNvSpPr>
            <a:spLocks noGrp="1"/>
          </p:cNvSpPr>
          <p:nvPr>
            <p:ph type="sldNum" sz="quarter" idx="12"/>
          </p:nvPr>
        </p:nvSpPr>
        <p:spPr/>
        <p:txBody>
          <a:bodyPr/>
          <a:lstStyle/>
          <a:p>
            <a:fld id="{EDAA49B0-BEE5-43FB-A8D6-CFCD68EC3BE5}" type="slidenum">
              <a:rPr lang="it-IT" smtClean="0"/>
              <a:t>‹N›</a:t>
            </a:fld>
            <a:endParaRPr lang="it-IT"/>
          </a:p>
        </p:txBody>
      </p:sp>
    </p:spTree>
    <p:extLst>
      <p:ext uri="{BB962C8B-B14F-4D97-AF65-F5344CB8AC3E}">
        <p14:creationId xmlns:p14="http://schemas.microsoft.com/office/powerpoint/2010/main" val="29649963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2954424D-275F-4D45-9D79-F77CE865D383}"/>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46B370B3-662F-49AA-84EF-7D3C65542D66}"/>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2F749D60-1412-40E4-B833-029E56AC5135}"/>
              </a:ext>
            </a:extLst>
          </p:cNvPr>
          <p:cNvSpPr>
            <a:spLocks noGrp="1"/>
          </p:cNvSpPr>
          <p:nvPr>
            <p:ph type="dt" sz="half" idx="10"/>
          </p:nvPr>
        </p:nvSpPr>
        <p:spPr/>
        <p:txBody>
          <a:bodyPr/>
          <a:lstStyle/>
          <a:p>
            <a:fld id="{D77B27C8-DF53-4394-B867-71A591A11B25}" type="datetimeFigureOut">
              <a:rPr lang="it-IT" smtClean="0"/>
              <a:t>18/set/2021</a:t>
            </a:fld>
            <a:endParaRPr lang="it-IT"/>
          </a:p>
        </p:txBody>
      </p:sp>
      <p:sp>
        <p:nvSpPr>
          <p:cNvPr id="5" name="Segnaposto piè di pagina 4">
            <a:extLst>
              <a:ext uri="{FF2B5EF4-FFF2-40B4-BE49-F238E27FC236}">
                <a16:creationId xmlns:a16="http://schemas.microsoft.com/office/drawing/2014/main" id="{F71F2F42-BE11-44D9-9065-76BEF8669952}"/>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6DBDD6F9-A885-457C-8D4F-6948BA81B1EF}"/>
              </a:ext>
            </a:extLst>
          </p:cNvPr>
          <p:cNvSpPr>
            <a:spLocks noGrp="1"/>
          </p:cNvSpPr>
          <p:nvPr>
            <p:ph type="sldNum" sz="quarter" idx="12"/>
          </p:nvPr>
        </p:nvSpPr>
        <p:spPr/>
        <p:txBody>
          <a:bodyPr/>
          <a:lstStyle/>
          <a:p>
            <a:fld id="{EDAA49B0-BEE5-43FB-A8D6-CFCD68EC3BE5}" type="slidenum">
              <a:rPr lang="it-IT" smtClean="0"/>
              <a:t>‹N›</a:t>
            </a:fld>
            <a:endParaRPr lang="it-IT"/>
          </a:p>
        </p:txBody>
      </p:sp>
    </p:spTree>
    <p:extLst>
      <p:ext uri="{BB962C8B-B14F-4D97-AF65-F5344CB8AC3E}">
        <p14:creationId xmlns:p14="http://schemas.microsoft.com/office/powerpoint/2010/main" val="14655366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EDDD603-B39F-43DD-9FC1-89D1533951E2}"/>
              </a:ext>
            </a:extLst>
          </p:cNvPr>
          <p:cNvSpPr>
            <a:spLocks noGrp="1"/>
          </p:cNvSpPr>
          <p:nvPr>
            <p:ph type="title"/>
          </p:nvPr>
        </p:nvSpPr>
        <p:spPr>
          <a:xfrm>
            <a:off x="175726" y="136525"/>
            <a:ext cx="10515600" cy="899173"/>
          </a:xfrm>
        </p:spPr>
        <p:txBody>
          <a:bodyPr/>
          <a:lstStyle/>
          <a:p>
            <a:r>
              <a:rPr lang="it-IT" dirty="0"/>
              <a:t>Fare clic per modificare lo stile del titolo dello schema</a:t>
            </a:r>
          </a:p>
        </p:txBody>
      </p:sp>
      <p:sp>
        <p:nvSpPr>
          <p:cNvPr id="3" name="Segnaposto contenuto 2">
            <a:extLst>
              <a:ext uri="{FF2B5EF4-FFF2-40B4-BE49-F238E27FC236}">
                <a16:creationId xmlns:a16="http://schemas.microsoft.com/office/drawing/2014/main" id="{4C9E6888-F52B-43C2-BDDB-F20CFCA149A8}"/>
              </a:ext>
            </a:extLst>
          </p:cNvPr>
          <p:cNvSpPr>
            <a:spLocks noGrp="1"/>
          </p:cNvSpPr>
          <p:nvPr>
            <p:ph idx="1"/>
          </p:nvPr>
        </p:nvSpPr>
        <p:spPr>
          <a:xfrm>
            <a:off x="1022393" y="1396417"/>
            <a:ext cx="11804780" cy="5325058"/>
          </a:xfrm>
        </p:spPr>
        <p:txBody>
          <a:body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4" name="Segnaposto data 3">
            <a:extLst>
              <a:ext uri="{FF2B5EF4-FFF2-40B4-BE49-F238E27FC236}">
                <a16:creationId xmlns:a16="http://schemas.microsoft.com/office/drawing/2014/main" id="{88D95535-4ED4-42D8-A261-981859413115}"/>
              </a:ext>
            </a:extLst>
          </p:cNvPr>
          <p:cNvSpPr>
            <a:spLocks noGrp="1"/>
          </p:cNvSpPr>
          <p:nvPr>
            <p:ph type="dt" sz="half" idx="10"/>
          </p:nvPr>
        </p:nvSpPr>
        <p:spPr/>
        <p:txBody>
          <a:bodyPr/>
          <a:lstStyle/>
          <a:p>
            <a:fld id="{D77B27C8-DF53-4394-B867-71A591A11B25}" type="datetimeFigureOut">
              <a:rPr lang="it-IT" smtClean="0"/>
              <a:t>18/set/2021</a:t>
            </a:fld>
            <a:endParaRPr lang="it-IT"/>
          </a:p>
        </p:txBody>
      </p:sp>
      <p:sp>
        <p:nvSpPr>
          <p:cNvPr id="5" name="Segnaposto piè di pagina 4">
            <a:extLst>
              <a:ext uri="{FF2B5EF4-FFF2-40B4-BE49-F238E27FC236}">
                <a16:creationId xmlns:a16="http://schemas.microsoft.com/office/drawing/2014/main" id="{233338F4-ED5A-42D5-81FC-58EB3CE20F9F}"/>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C41EF00C-0443-4A38-A8F6-5F5FD019B683}"/>
              </a:ext>
            </a:extLst>
          </p:cNvPr>
          <p:cNvSpPr>
            <a:spLocks noGrp="1"/>
          </p:cNvSpPr>
          <p:nvPr>
            <p:ph type="sldNum" sz="quarter" idx="12"/>
          </p:nvPr>
        </p:nvSpPr>
        <p:spPr/>
        <p:txBody>
          <a:bodyPr/>
          <a:lstStyle/>
          <a:p>
            <a:fld id="{EDAA49B0-BEE5-43FB-A8D6-CFCD68EC3BE5}" type="slidenum">
              <a:rPr lang="it-IT" smtClean="0"/>
              <a:t>‹N›</a:t>
            </a:fld>
            <a:endParaRPr lang="it-IT"/>
          </a:p>
        </p:txBody>
      </p:sp>
    </p:spTree>
    <p:extLst>
      <p:ext uri="{BB962C8B-B14F-4D97-AF65-F5344CB8AC3E}">
        <p14:creationId xmlns:p14="http://schemas.microsoft.com/office/powerpoint/2010/main" val="41302934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DCFBDCF-7A5D-4F72-AA5E-B7929126E5B6}"/>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FB597348-099F-448C-86E6-0B22BCA13AF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53368CD3-58A7-4D37-8FBA-7C7F09380099}"/>
              </a:ext>
            </a:extLst>
          </p:cNvPr>
          <p:cNvSpPr>
            <a:spLocks noGrp="1"/>
          </p:cNvSpPr>
          <p:nvPr>
            <p:ph type="dt" sz="half" idx="10"/>
          </p:nvPr>
        </p:nvSpPr>
        <p:spPr/>
        <p:txBody>
          <a:bodyPr/>
          <a:lstStyle/>
          <a:p>
            <a:fld id="{D77B27C8-DF53-4394-B867-71A591A11B25}" type="datetimeFigureOut">
              <a:rPr lang="it-IT" smtClean="0"/>
              <a:t>18/set/2021</a:t>
            </a:fld>
            <a:endParaRPr lang="it-IT"/>
          </a:p>
        </p:txBody>
      </p:sp>
      <p:sp>
        <p:nvSpPr>
          <p:cNvPr id="5" name="Segnaposto piè di pagina 4">
            <a:extLst>
              <a:ext uri="{FF2B5EF4-FFF2-40B4-BE49-F238E27FC236}">
                <a16:creationId xmlns:a16="http://schemas.microsoft.com/office/drawing/2014/main" id="{92EAE493-5C9D-4646-AFFD-AF3910899D2B}"/>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7A7978CB-A8B6-44FA-BC7E-AE8D9701A3CD}"/>
              </a:ext>
            </a:extLst>
          </p:cNvPr>
          <p:cNvSpPr>
            <a:spLocks noGrp="1"/>
          </p:cNvSpPr>
          <p:nvPr>
            <p:ph type="sldNum" sz="quarter" idx="12"/>
          </p:nvPr>
        </p:nvSpPr>
        <p:spPr/>
        <p:txBody>
          <a:bodyPr/>
          <a:lstStyle/>
          <a:p>
            <a:fld id="{EDAA49B0-BEE5-43FB-A8D6-CFCD68EC3BE5}" type="slidenum">
              <a:rPr lang="it-IT" smtClean="0"/>
              <a:t>‹N›</a:t>
            </a:fld>
            <a:endParaRPr lang="it-IT"/>
          </a:p>
        </p:txBody>
      </p:sp>
    </p:spTree>
    <p:extLst>
      <p:ext uri="{BB962C8B-B14F-4D97-AF65-F5344CB8AC3E}">
        <p14:creationId xmlns:p14="http://schemas.microsoft.com/office/powerpoint/2010/main" val="13312143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C372D9C-FE89-4C83-9378-D8FC876BC814}"/>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208DE57B-EEC3-487B-BD2F-FE25BDF93084}"/>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55285652-9506-4AD5-97F7-356723BA173E}"/>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6681504C-2EAD-423D-BC82-AEBE4DB74764}"/>
              </a:ext>
            </a:extLst>
          </p:cNvPr>
          <p:cNvSpPr>
            <a:spLocks noGrp="1"/>
          </p:cNvSpPr>
          <p:nvPr>
            <p:ph type="dt" sz="half" idx="10"/>
          </p:nvPr>
        </p:nvSpPr>
        <p:spPr/>
        <p:txBody>
          <a:bodyPr/>
          <a:lstStyle/>
          <a:p>
            <a:fld id="{D77B27C8-DF53-4394-B867-71A591A11B25}" type="datetimeFigureOut">
              <a:rPr lang="it-IT" smtClean="0"/>
              <a:t>18/set/2021</a:t>
            </a:fld>
            <a:endParaRPr lang="it-IT"/>
          </a:p>
        </p:txBody>
      </p:sp>
      <p:sp>
        <p:nvSpPr>
          <p:cNvPr id="6" name="Segnaposto piè di pagina 5">
            <a:extLst>
              <a:ext uri="{FF2B5EF4-FFF2-40B4-BE49-F238E27FC236}">
                <a16:creationId xmlns:a16="http://schemas.microsoft.com/office/drawing/2014/main" id="{B93721ED-5A14-43BB-B183-16DA1AE5FA8E}"/>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B93CBF5A-46BF-4BD8-9F05-DFCD6935ACD6}"/>
              </a:ext>
            </a:extLst>
          </p:cNvPr>
          <p:cNvSpPr>
            <a:spLocks noGrp="1"/>
          </p:cNvSpPr>
          <p:nvPr>
            <p:ph type="sldNum" sz="quarter" idx="12"/>
          </p:nvPr>
        </p:nvSpPr>
        <p:spPr/>
        <p:txBody>
          <a:bodyPr/>
          <a:lstStyle/>
          <a:p>
            <a:fld id="{EDAA49B0-BEE5-43FB-A8D6-CFCD68EC3BE5}" type="slidenum">
              <a:rPr lang="it-IT" smtClean="0"/>
              <a:t>‹N›</a:t>
            </a:fld>
            <a:endParaRPr lang="it-IT"/>
          </a:p>
        </p:txBody>
      </p:sp>
    </p:spTree>
    <p:extLst>
      <p:ext uri="{BB962C8B-B14F-4D97-AF65-F5344CB8AC3E}">
        <p14:creationId xmlns:p14="http://schemas.microsoft.com/office/powerpoint/2010/main" val="34074343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FBF13A7-E927-48DB-B5DF-2858956C5B3E}"/>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49FA0072-D347-4BCA-B52E-23EFB12C935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B322DA08-CC3B-484E-9AB6-398671CF51C9}"/>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1BB23CA5-67AC-4D7D-82F7-5C1D139EB6B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DB2F879B-B9D8-4911-B8AE-5D7602C1137E}"/>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C1B79B63-40D7-4C4B-B0F2-7830F79E4B7A}"/>
              </a:ext>
            </a:extLst>
          </p:cNvPr>
          <p:cNvSpPr>
            <a:spLocks noGrp="1"/>
          </p:cNvSpPr>
          <p:nvPr>
            <p:ph type="dt" sz="half" idx="10"/>
          </p:nvPr>
        </p:nvSpPr>
        <p:spPr/>
        <p:txBody>
          <a:bodyPr/>
          <a:lstStyle/>
          <a:p>
            <a:fld id="{D77B27C8-DF53-4394-B867-71A591A11B25}" type="datetimeFigureOut">
              <a:rPr lang="it-IT" smtClean="0"/>
              <a:t>18/set/2021</a:t>
            </a:fld>
            <a:endParaRPr lang="it-IT"/>
          </a:p>
        </p:txBody>
      </p:sp>
      <p:sp>
        <p:nvSpPr>
          <p:cNvPr id="8" name="Segnaposto piè di pagina 7">
            <a:extLst>
              <a:ext uri="{FF2B5EF4-FFF2-40B4-BE49-F238E27FC236}">
                <a16:creationId xmlns:a16="http://schemas.microsoft.com/office/drawing/2014/main" id="{4341AE0A-0588-453C-A8C2-198D1A8D920C}"/>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EEB8317E-06BF-41B3-902E-5A36242D8CA5}"/>
              </a:ext>
            </a:extLst>
          </p:cNvPr>
          <p:cNvSpPr>
            <a:spLocks noGrp="1"/>
          </p:cNvSpPr>
          <p:nvPr>
            <p:ph type="sldNum" sz="quarter" idx="12"/>
          </p:nvPr>
        </p:nvSpPr>
        <p:spPr/>
        <p:txBody>
          <a:bodyPr/>
          <a:lstStyle/>
          <a:p>
            <a:fld id="{EDAA49B0-BEE5-43FB-A8D6-CFCD68EC3BE5}" type="slidenum">
              <a:rPr lang="it-IT" smtClean="0"/>
              <a:t>‹N›</a:t>
            </a:fld>
            <a:endParaRPr lang="it-IT"/>
          </a:p>
        </p:txBody>
      </p:sp>
    </p:spTree>
    <p:extLst>
      <p:ext uri="{BB962C8B-B14F-4D97-AF65-F5344CB8AC3E}">
        <p14:creationId xmlns:p14="http://schemas.microsoft.com/office/powerpoint/2010/main" val="2776125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0AF1B29-5190-4BE1-AC5A-C4344B2637BB}"/>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408BA064-23B4-48C1-B8CC-828FEE87BBD4}"/>
              </a:ext>
            </a:extLst>
          </p:cNvPr>
          <p:cNvSpPr>
            <a:spLocks noGrp="1"/>
          </p:cNvSpPr>
          <p:nvPr>
            <p:ph type="dt" sz="half" idx="10"/>
          </p:nvPr>
        </p:nvSpPr>
        <p:spPr/>
        <p:txBody>
          <a:bodyPr/>
          <a:lstStyle/>
          <a:p>
            <a:fld id="{D77B27C8-DF53-4394-B867-71A591A11B25}" type="datetimeFigureOut">
              <a:rPr lang="it-IT" smtClean="0"/>
              <a:t>18/set/2021</a:t>
            </a:fld>
            <a:endParaRPr lang="it-IT"/>
          </a:p>
        </p:txBody>
      </p:sp>
      <p:sp>
        <p:nvSpPr>
          <p:cNvPr id="4" name="Segnaposto piè di pagina 3">
            <a:extLst>
              <a:ext uri="{FF2B5EF4-FFF2-40B4-BE49-F238E27FC236}">
                <a16:creationId xmlns:a16="http://schemas.microsoft.com/office/drawing/2014/main" id="{0EA72F72-9D70-417F-8A4B-EED2D59A9095}"/>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E1501243-D113-4AB4-B4AF-3E2044CA5B5B}"/>
              </a:ext>
            </a:extLst>
          </p:cNvPr>
          <p:cNvSpPr>
            <a:spLocks noGrp="1"/>
          </p:cNvSpPr>
          <p:nvPr>
            <p:ph type="sldNum" sz="quarter" idx="12"/>
          </p:nvPr>
        </p:nvSpPr>
        <p:spPr/>
        <p:txBody>
          <a:bodyPr/>
          <a:lstStyle/>
          <a:p>
            <a:fld id="{EDAA49B0-BEE5-43FB-A8D6-CFCD68EC3BE5}" type="slidenum">
              <a:rPr lang="it-IT" smtClean="0"/>
              <a:t>‹N›</a:t>
            </a:fld>
            <a:endParaRPr lang="it-IT"/>
          </a:p>
        </p:txBody>
      </p:sp>
    </p:spTree>
    <p:extLst>
      <p:ext uri="{BB962C8B-B14F-4D97-AF65-F5344CB8AC3E}">
        <p14:creationId xmlns:p14="http://schemas.microsoft.com/office/powerpoint/2010/main" val="39921211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6A85F4E5-8E6E-4AE6-B040-64E8D6E189EF}"/>
              </a:ext>
            </a:extLst>
          </p:cNvPr>
          <p:cNvSpPr>
            <a:spLocks noGrp="1"/>
          </p:cNvSpPr>
          <p:nvPr>
            <p:ph type="dt" sz="half" idx="10"/>
          </p:nvPr>
        </p:nvSpPr>
        <p:spPr/>
        <p:txBody>
          <a:bodyPr/>
          <a:lstStyle/>
          <a:p>
            <a:fld id="{D77B27C8-DF53-4394-B867-71A591A11B25}" type="datetimeFigureOut">
              <a:rPr lang="it-IT" smtClean="0"/>
              <a:t>18/set/2021</a:t>
            </a:fld>
            <a:endParaRPr lang="it-IT"/>
          </a:p>
        </p:txBody>
      </p:sp>
      <p:sp>
        <p:nvSpPr>
          <p:cNvPr id="3" name="Segnaposto piè di pagina 2">
            <a:extLst>
              <a:ext uri="{FF2B5EF4-FFF2-40B4-BE49-F238E27FC236}">
                <a16:creationId xmlns:a16="http://schemas.microsoft.com/office/drawing/2014/main" id="{84868ABB-203C-46AE-961B-3FABA04A6F42}"/>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90219953-7442-497D-A79B-75F029B5755D}"/>
              </a:ext>
            </a:extLst>
          </p:cNvPr>
          <p:cNvSpPr>
            <a:spLocks noGrp="1"/>
          </p:cNvSpPr>
          <p:nvPr>
            <p:ph type="sldNum" sz="quarter" idx="12"/>
          </p:nvPr>
        </p:nvSpPr>
        <p:spPr/>
        <p:txBody>
          <a:bodyPr/>
          <a:lstStyle/>
          <a:p>
            <a:fld id="{EDAA49B0-BEE5-43FB-A8D6-CFCD68EC3BE5}" type="slidenum">
              <a:rPr lang="it-IT" smtClean="0"/>
              <a:t>‹N›</a:t>
            </a:fld>
            <a:endParaRPr lang="it-IT"/>
          </a:p>
        </p:txBody>
      </p:sp>
    </p:spTree>
    <p:extLst>
      <p:ext uri="{BB962C8B-B14F-4D97-AF65-F5344CB8AC3E}">
        <p14:creationId xmlns:p14="http://schemas.microsoft.com/office/powerpoint/2010/main" val="37344905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B8C772D-4337-4BDF-8D77-0E3E57358D2D}"/>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4574B706-A8C4-4912-A056-CA41E9E4A3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B9104F9C-E4C8-4E00-B511-E17D11401B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9B2C602E-2021-489F-B5DB-35401F06E2EB}"/>
              </a:ext>
            </a:extLst>
          </p:cNvPr>
          <p:cNvSpPr>
            <a:spLocks noGrp="1"/>
          </p:cNvSpPr>
          <p:nvPr>
            <p:ph type="dt" sz="half" idx="10"/>
          </p:nvPr>
        </p:nvSpPr>
        <p:spPr/>
        <p:txBody>
          <a:bodyPr/>
          <a:lstStyle/>
          <a:p>
            <a:fld id="{D77B27C8-DF53-4394-B867-71A591A11B25}" type="datetimeFigureOut">
              <a:rPr lang="it-IT" smtClean="0"/>
              <a:t>18/set/2021</a:t>
            </a:fld>
            <a:endParaRPr lang="it-IT"/>
          </a:p>
        </p:txBody>
      </p:sp>
      <p:sp>
        <p:nvSpPr>
          <p:cNvPr id="6" name="Segnaposto piè di pagina 5">
            <a:extLst>
              <a:ext uri="{FF2B5EF4-FFF2-40B4-BE49-F238E27FC236}">
                <a16:creationId xmlns:a16="http://schemas.microsoft.com/office/drawing/2014/main" id="{CCAD9F2C-5062-4213-99CF-EC9BE04A4A20}"/>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0ACA0410-4B6F-4312-81C7-7350BEA243F2}"/>
              </a:ext>
            </a:extLst>
          </p:cNvPr>
          <p:cNvSpPr>
            <a:spLocks noGrp="1"/>
          </p:cNvSpPr>
          <p:nvPr>
            <p:ph type="sldNum" sz="quarter" idx="12"/>
          </p:nvPr>
        </p:nvSpPr>
        <p:spPr/>
        <p:txBody>
          <a:bodyPr/>
          <a:lstStyle/>
          <a:p>
            <a:fld id="{EDAA49B0-BEE5-43FB-A8D6-CFCD68EC3BE5}" type="slidenum">
              <a:rPr lang="it-IT" smtClean="0"/>
              <a:t>‹N›</a:t>
            </a:fld>
            <a:endParaRPr lang="it-IT"/>
          </a:p>
        </p:txBody>
      </p:sp>
    </p:spTree>
    <p:extLst>
      <p:ext uri="{BB962C8B-B14F-4D97-AF65-F5344CB8AC3E}">
        <p14:creationId xmlns:p14="http://schemas.microsoft.com/office/powerpoint/2010/main" val="5095600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74A96A1-4117-472D-8F8B-7E087E9D7D9C}"/>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A419CBF8-7484-405B-BD1A-88F7C44FC5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5340265C-960E-4DA6-9817-CDF5A286E3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B6F41511-E87F-494E-979B-3A4AC00B1C03}"/>
              </a:ext>
            </a:extLst>
          </p:cNvPr>
          <p:cNvSpPr>
            <a:spLocks noGrp="1"/>
          </p:cNvSpPr>
          <p:nvPr>
            <p:ph type="dt" sz="half" idx="10"/>
          </p:nvPr>
        </p:nvSpPr>
        <p:spPr/>
        <p:txBody>
          <a:bodyPr/>
          <a:lstStyle/>
          <a:p>
            <a:fld id="{D77B27C8-DF53-4394-B867-71A591A11B25}" type="datetimeFigureOut">
              <a:rPr lang="it-IT" smtClean="0"/>
              <a:t>18/set/2021</a:t>
            </a:fld>
            <a:endParaRPr lang="it-IT"/>
          </a:p>
        </p:txBody>
      </p:sp>
      <p:sp>
        <p:nvSpPr>
          <p:cNvPr id="6" name="Segnaposto piè di pagina 5">
            <a:extLst>
              <a:ext uri="{FF2B5EF4-FFF2-40B4-BE49-F238E27FC236}">
                <a16:creationId xmlns:a16="http://schemas.microsoft.com/office/drawing/2014/main" id="{C8D7ECC9-B31B-4C90-B2D6-8013A43075FD}"/>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5C50379C-EF05-48C3-AF3D-DC3804C67088}"/>
              </a:ext>
            </a:extLst>
          </p:cNvPr>
          <p:cNvSpPr>
            <a:spLocks noGrp="1"/>
          </p:cNvSpPr>
          <p:nvPr>
            <p:ph type="sldNum" sz="quarter" idx="12"/>
          </p:nvPr>
        </p:nvSpPr>
        <p:spPr/>
        <p:txBody>
          <a:bodyPr/>
          <a:lstStyle/>
          <a:p>
            <a:fld id="{EDAA49B0-BEE5-43FB-A8D6-CFCD68EC3BE5}" type="slidenum">
              <a:rPr lang="it-IT" smtClean="0"/>
              <a:t>‹N›</a:t>
            </a:fld>
            <a:endParaRPr lang="it-IT"/>
          </a:p>
        </p:txBody>
      </p:sp>
    </p:spTree>
    <p:extLst>
      <p:ext uri="{BB962C8B-B14F-4D97-AF65-F5344CB8AC3E}">
        <p14:creationId xmlns:p14="http://schemas.microsoft.com/office/powerpoint/2010/main" val="26623693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397F0B31-752C-497A-B6AD-5F07BC112FA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E66E23EF-5BA9-47D6-9214-75D98EFC09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B9C1E624-667A-46DB-9892-DA9E75B063A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7B27C8-DF53-4394-B867-71A591A11B25}" type="datetimeFigureOut">
              <a:rPr lang="it-IT" smtClean="0"/>
              <a:t>18/set/2021</a:t>
            </a:fld>
            <a:endParaRPr lang="it-IT"/>
          </a:p>
        </p:txBody>
      </p:sp>
      <p:sp>
        <p:nvSpPr>
          <p:cNvPr id="5" name="Segnaposto piè di pagina 4">
            <a:extLst>
              <a:ext uri="{FF2B5EF4-FFF2-40B4-BE49-F238E27FC236}">
                <a16:creationId xmlns:a16="http://schemas.microsoft.com/office/drawing/2014/main" id="{2C4DA0BB-1540-4D62-BAB9-9FEE021CDEC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F198A1A6-7F11-4B34-B4EC-2A46E4E8421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AA49B0-BEE5-43FB-A8D6-CFCD68EC3BE5}" type="slidenum">
              <a:rPr lang="it-IT" smtClean="0"/>
              <a:t>‹N›</a:t>
            </a:fld>
            <a:endParaRPr lang="it-IT"/>
          </a:p>
        </p:txBody>
      </p:sp>
    </p:spTree>
    <p:extLst>
      <p:ext uri="{BB962C8B-B14F-4D97-AF65-F5344CB8AC3E}">
        <p14:creationId xmlns:p14="http://schemas.microsoft.com/office/powerpoint/2010/main" val="36607361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omments" Target="../comments/comment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emf"/><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3.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comments" Target="../comments/comment3.xml"/><Relationship Id="rId5" Type="http://schemas.openxmlformats.org/officeDocument/2006/relationships/image" Target="../media/image6.emf"/><Relationship Id="rId4" Type="http://schemas.openxmlformats.org/officeDocument/2006/relationships/image" Target="../media/image5.emf"/></Relationships>
</file>

<file path=ppt/slides/_rels/slide5.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jpg"/><Relationship Id="rId1" Type="http://schemas.openxmlformats.org/officeDocument/2006/relationships/slideLayout" Target="../slideLayouts/slideLayout2.xml"/><Relationship Id="rId5" Type="http://schemas.openxmlformats.org/officeDocument/2006/relationships/comments" Target="../comments/comment4.xml"/><Relationship Id="rId4" Type="http://schemas.openxmlformats.org/officeDocument/2006/relationships/image" Target="../media/image9.emf"/></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omments" Target="../comments/comment6.xml"/><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omments" Target="../comments/comment7.xml"/><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F380A56-6F21-4FE2-8C0F-6E89971C86CA}"/>
              </a:ext>
            </a:extLst>
          </p:cNvPr>
          <p:cNvSpPr>
            <a:spLocks noGrp="1"/>
          </p:cNvSpPr>
          <p:nvPr>
            <p:ph type="ctrTitle"/>
          </p:nvPr>
        </p:nvSpPr>
        <p:spPr>
          <a:xfrm>
            <a:off x="1524000" y="1180668"/>
            <a:ext cx="9144000" cy="2387600"/>
          </a:xfrm>
        </p:spPr>
        <p:txBody>
          <a:bodyPr/>
          <a:lstStyle/>
          <a:p>
            <a:r>
              <a:rPr lang="it-IT" dirty="0">
                <a:latin typeface="Times New Roman" panose="02020603050405020304" pitchFamily="18" charset="0"/>
                <a:ea typeface="Meiryo UI" panose="020B0400000000000000" pitchFamily="34" charset="-128"/>
                <a:cs typeface="Times New Roman" panose="02020603050405020304" pitchFamily="18" charset="0"/>
              </a:rPr>
              <a:t>App mobile per la fidelizzazione clienti</a:t>
            </a:r>
          </a:p>
        </p:txBody>
      </p:sp>
      <p:sp>
        <p:nvSpPr>
          <p:cNvPr id="3" name="Sottotitolo 2">
            <a:extLst>
              <a:ext uri="{FF2B5EF4-FFF2-40B4-BE49-F238E27FC236}">
                <a16:creationId xmlns:a16="http://schemas.microsoft.com/office/drawing/2014/main" id="{75E9F914-643C-42AB-83EB-4D85831D4664}"/>
              </a:ext>
            </a:extLst>
          </p:cNvPr>
          <p:cNvSpPr>
            <a:spLocks noGrp="1"/>
          </p:cNvSpPr>
          <p:nvPr>
            <p:ph type="subTitle" idx="1"/>
          </p:nvPr>
        </p:nvSpPr>
        <p:spPr>
          <a:xfrm>
            <a:off x="1533331" y="3577599"/>
            <a:ext cx="9144000" cy="1192153"/>
          </a:xfrm>
        </p:spPr>
        <p:txBody>
          <a:bodyPr>
            <a:normAutofit/>
          </a:bodyPr>
          <a:lstStyle/>
          <a:p>
            <a:pPr algn="l"/>
            <a:endParaRPr lang="it-IT" sz="1800" b="0" i="0" u="none" strike="noStrike" baseline="0" dirty="0">
              <a:solidFill>
                <a:srgbClr val="000000"/>
              </a:solidFill>
              <a:latin typeface="Times New Roman" panose="02020603050405020304" pitchFamily="18" charset="0"/>
            </a:endParaRPr>
          </a:p>
          <a:p>
            <a:r>
              <a:rPr lang="it-IT" b="0" i="0" u="none" strike="noStrike" baseline="0" dirty="0">
                <a:solidFill>
                  <a:srgbClr val="000000"/>
                </a:solidFill>
                <a:latin typeface="Times New Roman" panose="02020603050405020304" pitchFamily="18" charset="0"/>
                <a:cs typeface="Times New Roman" panose="02020603050405020304" pitchFamily="18" charset="0"/>
              </a:rPr>
              <a:t> </a:t>
            </a:r>
            <a:r>
              <a:rPr lang="it-IT" b="0" i="1" u="none" strike="noStrike" baseline="0" dirty="0">
                <a:solidFill>
                  <a:srgbClr val="000000"/>
                </a:solidFill>
                <a:latin typeface="Times New Roman" panose="02020603050405020304" pitchFamily="18" charset="0"/>
                <a:cs typeface="Times New Roman" panose="02020603050405020304" pitchFamily="18" charset="0"/>
              </a:rPr>
              <a:t>Relazione sul tirocinio svolto presso la startup Unipiazza </a:t>
            </a:r>
          </a:p>
          <a:p>
            <a:endParaRPr lang="it-IT" sz="3200" i="1" dirty="0">
              <a:solidFill>
                <a:srgbClr val="000000"/>
              </a:solidFill>
              <a:latin typeface="Times New Roman" panose="02020603050405020304" pitchFamily="18" charset="0"/>
              <a:cs typeface="Times New Roman" panose="02020603050405020304" pitchFamily="18" charset="0"/>
            </a:endParaRPr>
          </a:p>
          <a:p>
            <a:endParaRPr lang="it-IT" sz="3200" i="1" dirty="0">
              <a:solidFill>
                <a:srgbClr val="000000"/>
              </a:solidFill>
              <a:latin typeface="Times New Roman" panose="02020603050405020304" pitchFamily="18" charset="0"/>
              <a:cs typeface="Times New Roman" panose="02020603050405020304" pitchFamily="18" charset="0"/>
            </a:endParaRPr>
          </a:p>
        </p:txBody>
      </p:sp>
      <p:sp>
        <p:nvSpPr>
          <p:cNvPr id="4" name="CasellaDiTesto 3">
            <a:extLst>
              <a:ext uri="{FF2B5EF4-FFF2-40B4-BE49-F238E27FC236}">
                <a16:creationId xmlns:a16="http://schemas.microsoft.com/office/drawing/2014/main" id="{3E643FD2-3AC0-4777-873A-501AAF2B4180}"/>
              </a:ext>
            </a:extLst>
          </p:cNvPr>
          <p:cNvSpPr txBox="1"/>
          <p:nvPr/>
        </p:nvSpPr>
        <p:spPr>
          <a:xfrm>
            <a:off x="2116508" y="5387280"/>
            <a:ext cx="7827948" cy="1711366"/>
          </a:xfrm>
          <a:prstGeom prst="rect">
            <a:avLst/>
          </a:prstGeom>
          <a:noFill/>
        </p:spPr>
        <p:txBody>
          <a:bodyPr wrap="square" rtlCol="0">
            <a:spAutoFit/>
          </a:bodyPr>
          <a:lstStyle/>
          <a:p>
            <a:pPr algn="ctr">
              <a:lnSpc>
                <a:spcPct val="150000"/>
              </a:lnSpc>
            </a:pPr>
            <a:r>
              <a:rPr lang="it-IT" sz="1800" dirty="0">
                <a:latin typeface="Times New Roman" panose="02020603050405020304" pitchFamily="18" charset="0"/>
                <a:cs typeface="Times New Roman" panose="02020603050405020304" pitchFamily="18" charset="0"/>
              </a:rPr>
              <a:t>Laureando: Davide Colussi, 1189067</a:t>
            </a:r>
          </a:p>
          <a:p>
            <a:pPr algn="ctr">
              <a:lnSpc>
                <a:spcPct val="150000"/>
              </a:lnSpc>
            </a:pPr>
            <a:r>
              <a:rPr lang="it-IT" sz="1800" dirty="0">
                <a:latin typeface="Times New Roman" panose="02020603050405020304" pitchFamily="18" charset="0"/>
                <a:cs typeface="Times New Roman" panose="02020603050405020304" pitchFamily="18" charset="0"/>
              </a:rPr>
              <a:t>Relatore: prof. Mauro </a:t>
            </a:r>
            <a:r>
              <a:rPr lang="it-IT" sz="1800" dirty="0" err="1">
                <a:latin typeface="Times New Roman" panose="02020603050405020304" pitchFamily="18" charset="0"/>
                <a:cs typeface="Times New Roman" panose="02020603050405020304" pitchFamily="18" charset="0"/>
              </a:rPr>
              <a:t>Migliardi</a:t>
            </a:r>
            <a:endParaRPr lang="it-IT" sz="1800" dirty="0">
              <a:latin typeface="Times New Roman" panose="02020603050405020304" pitchFamily="18" charset="0"/>
              <a:cs typeface="Times New Roman" panose="02020603050405020304" pitchFamily="18" charset="0"/>
            </a:endParaRPr>
          </a:p>
          <a:p>
            <a:pPr algn="ctr">
              <a:lnSpc>
                <a:spcPct val="150000"/>
              </a:lnSpc>
            </a:pPr>
            <a:r>
              <a:rPr lang="it-IT" dirty="0">
                <a:latin typeface="Times New Roman" panose="02020603050405020304" pitchFamily="18" charset="0"/>
                <a:cs typeface="Times New Roman" panose="02020603050405020304" pitchFamily="18" charset="0"/>
              </a:rPr>
              <a:t>Data di laurea: 20/09/2021</a:t>
            </a:r>
            <a:endParaRPr lang="it-IT" sz="1800" dirty="0">
              <a:latin typeface="Times New Roman" panose="02020603050405020304" pitchFamily="18" charset="0"/>
              <a:cs typeface="Times New Roman" panose="02020603050405020304" pitchFamily="18" charset="0"/>
            </a:endParaRPr>
          </a:p>
          <a:p>
            <a:pPr algn="ctr">
              <a:lnSpc>
                <a:spcPct val="150000"/>
              </a:lnSpc>
            </a:pPr>
            <a:endParaRPr lang="it-IT" dirty="0"/>
          </a:p>
        </p:txBody>
      </p:sp>
      <p:pic>
        <p:nvPicPr>
          <p:cNvPr id="10" name="Immagine 9" descr="Immagine che contiene testo&#10;&#10;Descrizione generata automaticamente">
            <a:extLst>
              <a:ext uri="{FF2B5EF4-FFF2-40B4-BE49-F238E27FC236}">
                <a16:creationId xmlns:a16="http://schemas.microsoft.com/office/drawing/2014/main" id="{28E2AD01-25EA-4EE1-85F3-01D8957BBD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371" y="274896"/>
            <a:ext cx="3981450" cy="1152525"/>
          </a:xfrm>
          <a:prstGeom prst="rect">
            <a:avLst/>
          </a:prstGeom>
        </p:spPr>
      </p:pic>
    </p:spTree>
    <p:extLst>
      <p:ext uri="{BB962C8B-B14F-4D97-AF65-F5344CB8AC3E}">
        <p14:creationId xmlns:p14="http://schemas.microsoft.com/office/powerpoint/2010/main" val="1464591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0EE97EF-0626-4DB4-9B67-8CD77BB32541}"/>
              </a:ext>
            </a:extLst>
          </p:cNvPr>
          <p:cNvSpPr>
            <a:spLocks noGrp="1"/>
          </p:cNvSpPr>
          <p:nvPr>
            <p:ph type="title"/>
          </p:nvPr>
        </p:nvSpPr>
        <p:spPr>
          <a:xfrm>
            <a:off x="690813" y="439743"/>
            <a:ext cx="10515600" cy="862463"/>
          </a:xfrm>
        </p:spPr>
        <p:txBody>
          <a:bodyPr/>
          <a:lstStyle/>
          <a:p>
            <a:r>
              <a:rPr lang="it-IT" dirty="0">
                <a:latin typeface="Times New Roman" panose="02020603050405020304" pitchFamily="18" charset="0"/>
                <a:cs typeface="Times New Roman" panose="02020603050405020304" pitchFamily="18" charset="0"/>
              </a:rPr>
              <a:t>Conclusioni</a:t>
            </a:r>
          </a:p>
        </p:txBody>
      </p:sp>
      <p:sp>
        <p:nvSpPr>
          <p:cNvPr id="4" name="Segnaposto contenuto 3">
            <a:extLst>
              <a:ext uri="{FF2B5EF4-FFF2-40B4-BE49-F238E27FC236}">
                <a16:creationId xmlns:a16="http://schemas.microsoft.com/office/drawing/2014/main" id="{F35D2BEF-CD70-4095-AA5A-4B4ADC5A5253}"/>
              </a:ext>
            </a:extLst>
          </p:cNvPr>
          <p:cNvSpPr>
            <a:spLocks noGrp="1"/>
          </p:cNvSpPr>
          <p:nvPr>
            <p:ph idx="1"/>
          </p:nvPr>
        </p:nvSpPr>
        <p:spPr>
          <a:xfrm>
            <a:off x="690813" y="1874982"/>
            <a:ext cx="11804780" cy="5325058"/>
          </a:xfrm>
        </p:spPr>
        <p:txBody>
          <a:bodyPr>
            <a:normAutofit/>
          </a:bodyPr>
          <a:lstStyle/>
          <a:p>
            <a:pPr>
              <a:lnSpc>
                <a:spcPct val="300000"/>
              </a:lnSpc>
            </a:pPr>
            <a:r>
              <a:rPr lang="it-IT" dirty="0">
                <a:latin typeface="Times New Roman" panose="02020603050405020304" pitchFamily="18" charset="0"/>
                <a:cs typeface="Times New Roman" panose="02020603050405020304" pitchFamily="18" charset="0"/>
              </a:rPr>
              <a:t>Metodo di sviluppo</a:t>
            </a:r>
          </a:p>
          <a:p>
            <a:pPr>
              <a:lnSpc>
                <a:spcPct val="300000"/>
              </a:lnSpc>
            </a:pPr>
            <a:r>
              <a:rPr lang="it-IT" dirty="0">
                <a:latin typeface="Times New Roman" panose="02020603050405020304" pitchFamily="18" charset="0"/>
                <a:cs typeface="Times New Roman" panose="02020603050405020304" pitchFamily="18" charset="0"/>
              </a:rPr>
              <a:t>Scalabilità del servizio</a:t>
            </a:r>
          </a:p>
          <a:p>
            <a:pPr>
              <a:lnSpc>
                <a:spcPct val="300000"/>
              </a:lnSpc>
            </a:pPr>
            <a:r>
              <a:rPr lang="it-IT" dirty="0">
                <a:latin typeface="Times New Roman" panose="02020603050405020304" pitchFamily="18" charset="0"/>
                <a:cs typeface="Times New Roman" panose="02020603050405020304" pitchFamily="18" charset="0"/>
              </a:rPr>
              <a:t>Nuove funzionalità</a:t>
            </a:r>
          </a:p>
          <a:p>
            <a:pPr>
              <a:lnSpc>
                <a:spcPct val="200000"/>
              </a:lnSpc>
            </a:pPr>
            <a:endParaRPr lang="it-IT"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724940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3313D06-F9E8-4504-8027-4B8B1787BFE9}"/>
              </a:ext>
            </a:extLst>
          </p:cNvPr>
          <p:cNvSpPr>
            <a:spLocks noGrp="1"/>
          </p:cNvSpPr>
          <p:nvPr>
            <p:ph type="title"/>
          </p:nvPr>
        </p:nvSpPr>
        <p:spPr>
          <a:xfrm>
            <a:off x="3417655" y="2979413"/>
            <a:ext cx="5356690" cy="899173"/>
          </a:xfrm>
        </p:spPr>
        <p:txBody>
          <a:bodyPr/>
          <a:lstStyle/>
          <a:p>
            <a:r>
              <a:rPr lang="it-IT" dirty="0">
                <a:latin typeface="Times New Roman" panose="02020603050405020304" pitchFamily="18" charset="0"/>
                <a:cs typeface="Times New Roman" panose="02020603050405020304" pitchFamily="18" charset="0"/>
              </a:rPr>
              <a:t>Grazie per l’attenzione</a:t>
            </a:r>
          </a:p>
        </p:txBody>
      </p:sp>
    </p:spTree>
    <p:extLst>
      <p:ext uri="{BB962C8B-B14F-4D97-AF65-F5344CB8AC3E}">
        <p14:creationId xmlns:p14="http://schemas.microsoft.com/office/powerpoint/2010/main" val="40747339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CA5161A6-932C-4F5B-8AB7-139745FE6459}"/>
              </a:ext>
            </a:extLst>
          </p:cNvPr>
          <p:cNvSpPr>
            <a:spLocks noGrp="1"/>
          </p:cNvSpPr>
          <p:nvPr>
            <p:ph idx="1"/>
          </p:nvPr>
        </p:nvSpPr>
        <p:spPr>
          <a:xfrm>
            <a:off x="699796" y="1969979"/>
            <a:ext cx="8630816" cy="4388822"/>
          </a:xfrm>
        </p:spPr>
        <p:txBody>
          <a:bodyPr/>
          <a:lstStyle/>
          <a:p>
            <a:pPr>
              <a:lnSpc>
                <a:spcPct val="300000"/>
              </a:lnSpc>
            </a:pPr>
            <a:r>
              <a:rPr lang="it-IT" dirty="0">
                <a:latin typeface="Times New Roman" panose="02020603050405020304" pitchFamily="18" charset="0"/>
                <a:cs typeface="Times New Roman" panose="02020603050405020304" pitchFamily="18" charset="0"/>
              </a:rPr>
              <a:t>Servizio di fidelizzazione clienti</a:t>
            </a:r>
          </a:p>
          <a:p>
            <a:pPr>
              <a:lnSpc>
                <a:spcPct val="300000"/>
              </a:lnSpc>
            </a:pPr>
            <a:r>
              <a:rPr lang="it-IT" dirty="0">
                <a:latin typeface="Times New Roman" panose="02020603050405020304" pitchFamily="18" charset="0"/>
                <a:cs typeface="Times New Roman" panose="02020603050405020304" pitchFamily="18" charset="0"/>
              </a:rPr>
              <a:t>E-commerce</a:t>
            </a:r>
          </a:p>
          <a:p>
            <a:pPr>
              <a:lnSpc>
                <a:spcPct val="300000"/>
              </a:lnSpc>
            </a:pPr>
            <a:r>
              <a:rPr lang="it-IT" dirty="0">
                <a:latin typeface="Times New Roman" panose="02020603050405020304" pitchFamily="18" charset="0"/>
                <a:cs typeface="Times New Roman" panose="02020603050405020304" pitchFamily="18" charset="0"/>
              </a:rPr>
              <a:t>Profilazione clienti</a:t>
            </a:r>
          </a:p>
        </p:txBody>
      </p:sp>
      <p:pic>
        <p:nvPicPr>
          <p:cNvPr id="5" name="Immagine 4">
            <a:extLst>
              <a:ext uri="{FF2B5EF4-FFF2-40B4-BE49-F238E27FC236}">
                <a16:creationId xmlns:a16="http://schemas.microsoft.com/office/drawing/2014/main" id="{CB5E9F15-C42D-4F0D-83E8-A380066AC855}"/>
              </a:ext>
            </a:extLst>
          </p:cNvPr>
          <p:cNvPicPr>
            <a:picLocks noChangeAspect="1"/>
          </p:cNvPicPr>
          <p:nvPr/>
        </p:nvPicPr>
        <p:blipFill>
          <a:blip r:embed="rId2"/>
          <a:stretch>
            <a:fillRect/>
          </a:stretch>
        </p:blipFill>
        <p:spPr>
          <a:xfrm>
            <a:off x="699796" y="594535"/>
            <a:ext cx="3603172" cy="917024"/>
          </a:xfrm>
          <a:prstGeom prst="rect">
            <a:avLst/>
          </a:prstGeom>
        </p:spPr>
      </p:pic>
      <p:pic>
        <p:nvPicPr>
          <p:cNvPr id="4" name="Immagine 3" descr="Immagine che contiene testo, persona, arancia, mano&#10;&#10;Descrizione generata automaticamente">
            <a:extLst>
              <a:ext uri="{FF2B5EF4-FFF2-40B4-BE49-F238E27FC236}">
                <a16:creationId xmlns:a16="http://schemas.microsoft.com/office/drawing/2014/main" id="{FD1FEBE9-86A4-40A0-9C3D-2EA1F908E9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39513" y="3009705"/>
            <a:ext cx="2686050" cy="2686050"/>
          </a:xfrm>
          <a:prstGeom prst="rect">
            <a:avLst/>
          </a:prstGeom>
        </p:spPr>
      </p:pic>
    </p:spTree>
    <p:extLst>
      <p:ext uri="{BB962C8B-B14F-4D97-AF65-F5344CB8AC3E}">
        <p14:creationId xmlns:p14="http://schemas.microsoft.com/office/powerpoint/2010/main" val="6138158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0EE97EF-0626-4DB4-9B67-8CD77BB32541}"/>
              </a:ext>
            </a:extLst>
          </p:cNvPr>
          <p:cNvSpPr>
            <a:spLocks noGrp="1"/>
          </p:cNvSpPr>
          <p:nvPr>
            <p:ph type="title"/>
          </p:nvPr>
        </p:nvSpPr>
        <p:spPr>
          <a:xfrm>
            <a:off x="520959" y="407113"/>
            <a:ext cx="10515600" cy="899173"/>
          </a:xfrm>
        </p:spPr>
        <p:txBody>
          <a:bodyPr/>
          <a:lstStyle/>
          <a:p>
            <a:r>
              <a:rPr lang="it-IT" dirty="0">
                <a:latin typeface="Times New Roman" panose="02020603050405020304" pitchFamily="18" charset="0"/>
                <a:cs typeface="Times New Roman" panose="02020603050405020304" pitchFamily="18" charset="0"/>
              </a:rPr>
              <a:t>Analisi dei requisiti</a:t>
            </a:r>
          </a:p>
        </p:txBody>
      </p:sp>
      <p:sp>
        <p:nvSpPr>
          <p:cNvPr id="3" name="Segnaposto contenuto 2">
            <a:extLst>
              <a:ext uri="{FF2B5EF4-FFF2-40B4-BE49-F238E27FC236}">
                <a16:creationId xmlns:a16="http://schemas.microsoft.com/office/drawing/2014/main" id="{BECD9326-1BFB-41CB-9F5C-E89882D963BD}"/>
              </a:ext>
            </a:extLst>
          </p:cNvPr>
          <p:cNvSpPr>
            <a:spLocks noGrp="1"/>
          </p:cNvSpPr>
          <p:nvPr>
            <p:ph idx="1"/>
          </p:nvPr>
        </p:nvSpPr>
        <p:spPr>
          <a:xfrm>
            <a:off x="649169" y="1396417"/>
            <a:ext cx="11804780" cy="5325058"/>
          </a:xfrm>
        </p:spPr>
        <p:txBody>
          <a:bodyPr>
            <a:normAutofit/>
          </a:bodyPr>
          <a:lstStyle/>
          <a:p>
            <a:pPr>
              <a:lnSpc>
                <a:spcPct val="300000"/>
              </a:lnSpc>
            </a:pPr>
            <a:r>
              <a:rPr lang="it-IT" dirty="0">
                <a:latin typeface="Times New Roman" panose="02020603050405020304" pitchFamily="18" charset="0"/>
                <a:cs typeface="Times New Roman" panose="02020603050405020304" pitchFamily="18" charset="0"/>
              </a:rPr>
              <a:t>Obiettivi del servizio:</a:t>
            </a:r>
          </a:p>
          <a:p>
            <a:pPr marL="457200" lvl="1" indent="0">
              <a:lnSpc>
                <a:spcPct val="120000"/>
              </a:lnSpc>
              <a:buNone/>
            </a:pPr>
            <a:r>
              <a:rPr lang="it-IT" dirty="0">
                <a:latin typeface="Times New Roman" panose="02020603050405020304" pitchFamily="18" charset="0"/>
                <a:cs typeface="Times New Roman" panose="02020603050405020304" pitchFamily="18" charset="0"/>
              </a:rPr>
              <a:t>- facilità d’uso</a:t>
            </a:r>
          </a:p>
          <a:p>
            <a:pPr lvl="1">
              <a:lnSpc>
                <a:spcPct val="120000"/>
              </a:lnSpc>
              <a:buFontTx/>
              <a:buChar char="-"/>
            </a:pPr>
            <a:r>
              <a:rPr lang="it-IT" dirty="0">
                <a:latin typeface="Times New Roman" panose="02020603050405020304" pitchFamily="18" charset="0"/>
                <a:cs typeface="Times New Roman" panose="02020603050405020304" pitchFamily="18" charset="0"/>
              </a:rPr>
              <a:t>approccio user-</a:t>
            </a:r>
            <a:r>
              <a:rPr lang="it-IT" dirty="0" err="1">
                <a:latin typeface="Times New Roman" panose="02020603050405020304" pitchFamily="18" charset="0"/>
                <a:cs typeface="Times New Roman" panose="02020603050405020304" pitchFamily="18" charset="0"/>
              </a:rPr>
              <a:t>centric</a:t>
            </a:r>
            <a:endParaRPr lang="it-IT" dirty="0">
              <a:latin typeface="Times New Roman" panose="02020603050405020304" pitchFamily="18" charset="0"/>
              <a:cs typeface="Times New Roman" panose="02020603050405020304" pitchFamily="18" charset="0"/>
            </a:endParaRPr>
          </a:p>
          <a:p>
            <a:pPr>
              <a:lnSpc>
                <a:spcPct val="300000"/>
              </a:lnSpc>
            </a:pPr>
            <a:r>
              <a:rPr lang="it-IT" dirty="0">
                <a:latin typeface="Times New Roman" panose="02020603050405020304" pitchFamily="18" charset="0"/>
                <a:cs typeface="Times New Roman" panose="02020603050405020304" pitchFamily="18" charset="0"/>
              </a:rPr>
              <a:t>Requisiti hardware e software dei dispositivi coinvolti</a:t>
            </a:r>
          </a:p>
          <a:p>
            <a:pPr>
              <a:lnSpc>
                <a:spcPct val="300000"/>
              </a:lnSpc>
            </a:pPr>
            <a:r>
              <a:rPr lang="it-IT" dirty="0">
                <a:latin typeface="Times New Roman" panose="02020603050405020304" pitchFamily="18" charset="0"/>
                <a:cs typeface="Times New Roman" panose="02020603050405020304" pitchFamily="18" charset="0"/>
              </a:rPr>
              <a:t>Validazione dei requisiti</a:t>
            </a:r>
          </a:p>
        </p:txBody>
      </p:sp>
    </p:spTree>
    <p:extLst>
      <p:ext uri="{BB962C8B-B14F-4D97-AF65-F5344CB8AC3E}">
        <p14:creationId xmlns:p14="http://schemas.microsoft.com/office/powerpoint/2010/main" val="19470017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0EE97EF-0626-4DB4-9B67-8CD77BB32541}"/>
              </a:ext>
            </a:extLst>
          </p:cNvPr>
          <p:cNvSpPr>
            <a:spLocks noGrp="1"/>
          </p:cNvSpPr>
          <p:nvPr>
            <p:ph type="title"/>
          </p:nvPr>
        </p:nvSpPr>
        <p:spPr>
          <a:xfrm>
            <a:off x="534650" y="230528"/>
            <a:ext cx="10515600" cy="899173"/>
          </a:xfrm>
        </p:spPr>
        <p:txBody>
          <a:bodyPr/>
          <a:lstStyle/>
          <a:p>
            <a:r>
              <a:rPr lang="it-IT" dirty="0">
                <a:latin typeface="Times New Roman" panose="02020603050405020304" pitchFamily="18" charset="0"/>
                <a:cs typeface="Times New Roman" panose="02020603050405020304" pitchFamily="18" charset="0"/>
              </a:rPr>
              <a:t>Caso d’uso diretto</a:t>
            </a:r>
          </a:p>
        </p:txBody>
      </p:sp>
      <p:pic>
        <p:nvPicPr>
          <p:cNvPr id="7" name="Immagine 6">
            <a:extLst>
              <a:ext uri="{FF2B5EF4-FFF2-40B4-BE49-F238E27FC236}">
                <a16:creationId xmlns:a16="http://schemas.microsoft.com/office/drawing/2014/main" id="{8ADD31BD-26AC-4C49-B1F7-CFA0006566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726" y="1258079"/>
            <a:ext cx="8056346" cy="5463396"/>
          </a:xfrm>
          <a:prstGeom prst="rect">
            <a:avLst/>
          </a:prstGeom>
        </p:spPr>
      </p:pic>
      <p:pic>
        <p:nvPicPr>
          <p:cNvPr id="5" name="Immagine 4">
            <a:extLst>
              <a:ext uri="{FF2B5EF4-FFF2-40B4-BE49-F238E27FC236}">
                <a16:creationId xmlns:a16="http://schemas.microsoft.com/office/drawing/2014/main" id="{FA052CCE-28B6-42DF-A839-D51301C2FA8C}"/>
              </a:ext>
            </a:extLst>
          </p:cNvPr>
          <p:cNvPicPr>
            <a:picLocks noChangeAspect="1"/>
          </p:cNvPicPr>
          <p:nvPr/>
        </p:nvPicPr>
        <p:blipFill>
          <a:blip r:embed="rId4"/>
          <a:stretch>
            <a:fillRect/>
          </a:stretch>
        </p:blipFill>
        <p:spPr>
          <a:xfrm>
            <a:off x="8232072" y="680114"/>
            <a:ext cx="3589210" cy="2231450"/>
          </a:xfrm>
          <a:prstGeom prst="rect">
            <a:avLst/>
          </a:prstGeom>
        </p:spPr>
      </p:pic>
      <p:pic>
        <p:nvPicPr>
          <p:cNvPr id="8" name="Immagine 7">
            <a:extLst>
              <a:ext uri="{FF2B5EF4-FFF2-40B4-BE49-F238E27FC236}">
                <a16:creationId xmlns:a16="http://schemas.microsoft.com/office/drawing/2014/main" id="{A8563722-6278-4C69-B415-137000D0814C}"/>
              </a:ext>
            </a:extLst>
          </p:cNvPr>
          <p:cNvPicPr>
            <a:picLocks noChangeAspect="1"/>
          </p:cNvPicPr>
          <p:nvPr/>
        </p:nvPicPr>
        <p:blipFill>
          <a:blip r:embed="rId5"/>
          <a:stretch>
            <a:fillRect/>
          </a:stretch>
        </p:blipFill>
        <p:spPr>
          <a:xfrm>
            <a:off x="9119657" y="3027727"/>
            <a:ext cx="2039755" cy="3626231"/>
          </a:xfrm>
          <a:prstGeom prst="rect">
            <a:avLst/>
          </a:prstGeom>
        </p:spPr>
      </p:pic>
    </p:spTree>
    <p:extLst>
      <p:ext uri="{BB962C8B-B14F-4D97-AF65-F5344CB8AC3E}">
        <p14:creationId xmlns:p14="http://schemas.microsoft.com/office/powerpoint/2010/main" val="24989951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0EE97EF-0626-4DB4-9B67-8CD77BB32541}"/>
              </a:ext>
            </a:extLst>
          </p:cNvPr>
          <p:cNvSpPr>
            <a:spLocks noGrp="1"/>
          </p:cNvSpPr>
          <p:nvPr>
            <p:ph type="title"/>
          </p:nvPr>
        </p:nvSpPr>
        <p:spPr>
          <a:xfrm>
            <a:off x="526104" y="284544"/>
            <a:ext cx="10515600" cy="899173"/>
          </a:xfrm>
        </p:spPr>
        <p:txBody>
          <a:bodyPr/>
          <a:lstStyle/>
          <a:p>
            <a:r>
              <a:rPr lang="it-IT" dirty="0">
                <a:latin typeface="Times New Roman" panose="02020603050405020304" pitchFamily="18" charset="0"/>
                <a:cs typeface="Times New Roman" panose="02020603050405020304" pitchFamily="18" charset="0"/>
              </a:rPr>
              <a:t>Caso d’uso indiretto</a:t>
            </a:r>
          </a:p>
        </p:txBody>
      </p:sp>
      <p:pic>
        <p:nvPicPr>
          <p:cNvPr id="5" name="Immagine 4">
            <a:extLst>
              <a:ext uri="{FF2B5EF4-FFF2-40B4-BE49-F238E27FC236}">
                <a16:creationId xmlns:a16="http://schemas.microsoft.com/office/drawing/2014/main" id="{852CE1D2-3B6D-4A15-9ACF-31674C42CC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6104" y="1673276"/>
            <a:ext cx="6367437" cy="4980778"/>
          </a:xfrm>
          <a:prstGeom prst="rect">
            <a:avLst/>
          </a:prstGeom>
        </p:spPr>
      </p:pic>
      <p:pic>
        <p:nvPicPr>
          <p:cNvPr id="8" name="Immagine 7">
            <a:extLst>
              <a:ext uri="{FF2B5EF4-FFF2-40B4-BE49-F238E27FC236}">
                <a16:creationId xmlns:a16="http://schemas.microsoft.com/office/drawing/2014/main" id="{8D950EB3-8FB4-491A-B7CB-2D6B602DE928}"/>
              </a:ext>
            </a:extLst>
          </p:cNvPr>
          <p:cNvPicPr>
            <a:picLocks noChangeAspect="1"/>
          </p:cNvPicPr>
          <p:nvPr/>
        </p:nvPicPr>
        <p:blipFill>
          <a:blip r:embed="rId3"/>
          <a:stretch>
            <a:fillRect/>
          </a:stretch>
        </p:blipFill>
        <p:spPr>
          <a:xfrm>
            <a:off x="7209530" y="1920970"/>
            <a:ext cx="2008768" cy="4485389"/>
          </a:xfrm>
          <a:prstGeom prst="rect">
            <a:avLst/>
          </a:prstGeom>
        </p:spPr>
      </p:pic>
      <p:pic>
        <p:nvPicPr>
          <p:cNvPr id="10" name="Immagine 9">
            <a:extLst>
              <a:ext uri="{FF2B5EF4-FFF2-40B4-BE49-F238E27FC236}">
                <a16:creationId xmlns:a16="http://schemas.microsoft.com/office/drawing/2014/main" id="{E2B13992-D07B-444D-8B61-08C4A82A3F83}"/>
              </a:ext>
            </a:extLst>
          </p:cNvPr>
          <p:cNvPicPr>
            <a:picLocks noChangeAspect="1"/>
          </p:cNvPicPr>
          <p:nvPr/>
        </p:nvPicPr>
        <p:blipFill>
          <a:blip r:embed="rId4"/>
          <a:stretch>
            <a:fillRect/>
          </a:stretch>
        </p:blipFill>
        <p:spPr>
          <a:xfrm>
            <a:off x="9632301" y="1920970"/>
            <a:ext cx="2033595" cy="4485389"/>
          </a:xfrm>
          <a:prstGeom prst="rect">
            <a:avLst/>
          </a:prstGeom>
        </p:spPr>
      </p:pic>
    </p:spTree>
    <p:extLst>
      <p:ext uri="{BB962C8B-B14F-4D97-AF65-F5344CB8AC3E}">
        <p14:creationId xmlns:p14="http://schemas.microsoft.com/office/powerpoint/2010/main" val="33316080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0EE97EF-0626-4DB4-9B67-8CD77BB32541}"/>
              </a:ext>
            </a:extLst>
          </p:cNvPr>
          <p:cNvSpPr>
            <a:spLocks noGrp="1"/>
          </p:cNvSpPr>
          <p:nvPr>
            <p:ph type="title"/>
          </p:nvPr>
        </p:nvSpPr>
        <p:spPr>
          <a:xfrm>
            <a:off x="494260" y="268931"/>
            <a:ext cx="10515600" cy="862463"/>
          </a:xfrm>
        </p:spPr>
        <p:txBody>
          <a:bodyPr/>
          <a:lstStyle/>
          <a:p>
            <a:r>
              <a:rPr lang="it-IT" dirty="0">
                <a:latin typeface="Times New Roman" panose="02020603050405020304" pitchFamily="18" charset="0"/>
                <a:cs typeface="Times New Roman" panose="02020603050405020304" pitchFamily="18" charset="0"/>
              </a:rPr>
              <a:t>Overview architettura informatica</a:t>
            </a:r>
          </a:p>
        </p:txBody>
      </p:sp>
      <p:pic>
        <p:nvPicPr>
          <p:cNvPr id="5" name="Segnaposto contenuto 4">
            <a:extLst>
              <a:ext uri="{FF2B5EF4-FFF2-40B4-BE49-F238E27FC236}">
                <a16:creationId xmlns:a16="http://schemas.microsoft.com/office/drawing/2014/main" id="{B8B0F049-A9AD-4778-806F-1745BB6102B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54420" y="1260646"/>
            <a:ext cx="6384481" cy="5597354"/>
          </a:xfrm>
        </p:spPr>
      </p:pic>
    </p:spTree>
    <p:extLst>
      <p:ext uri="{BB962C8B-B14F-4D97-AF65-F5344CB8AC3E}">
        <p14:creationId xmlns:p14="http://schemas.microsoft.com/office/powerpoint/2010/main" val="19910528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0EE97EF-0626-4DB4-9B67-8CD77BB32541}"/>
              </a:ext>
            </a:extLst>
          </p:cNvPr>
          <p:cNvSpPr>
            <a:spLocks noGrp="1"/>
          </p:cNvSpPr>
          <p:nvPr>
            <p:ph type="title"/>
          </p:nvPr>
        </p:nvSpPr>
        <p:spPr>
          <a:xfrm>
            <a:off x="588264" y="401078"/>
            <a:ext cx="10515600" cy="862463"/>
          </a:xfrm>
        </p:spPr>
        <p:txBody>
          <a:bodyPr/>
          <a:lstStyle/>
          <a:p>
            <a:r>
              <a:rPr lang="it-IT" dirty="0">
                <a:latin typeface="Times New Roman" panose="02020603050405020304" pitchFamily="18" charset="0"/>
                <a:cs typeface="Times New Roman" panose="02020603050405020304" pitchFamily="18" charset="0"/>
              </a:rPr>
              <a:t>Comunicazione tra smartphone e tablet</a:t>
            </a:r>
          </a:p>
        </p:txBody>
      </p:sp>
      <p:sp>
        <p:nvSpPr>
          <p:cNvPr id="4" name="Segnaposto contenuto 3">
            <a:extLst>
              <a:ext uri="{FF2B5EF4-FFF2-40B4-BE49-F238E27FC236}">
                <a16:creationId xmlns:a16="http://schemas.microsoft.com/office/drawing/2014/main" id="{6A962631-6CEC-4D0A-83A3-14B4E465BB0E}"/>
              </a:ext>
            </a:extLst>
          </p:cNvPr>
          <p:cNvSpPr>
            <a:spLocks noGrp="1"/>
          </p:cNvSpPr>
          <p:nvPr>
            <p:ph idx="1"/>
          </p:nvPr>
        </p:nvSpPr>
        <p:spPr>
          <a:xfrm>
            <a:off x="588264" y="1263541"/>
            <a:ext cx="11804780" cy="5325058"/>
          </a:xfrm>
        </p:spPr>
        <p:txBody>
          <a:bodyPr/>
          <a:lstStyle/>
          <a:p>
            <a:pPr>
              <a:lnSpc>
                <a:spcPct val="250000"/>
              </a:lnSpc>
            </a:pPr>
            <a:r>
              <a:rPr lang="it-IT" dirty="0">
                <a:latin typeface="Times New Roman" panose="02020603050405020304" pitchFamily="18" charset="0"/>
                <a:cs typeface="Times New Roman" panose="02020603050405020304" pitchFamily="18" charset="0"/>
              </a:rPr>
              <a:t>Bluetooth</a:t>
            </a:r>
          </a:p>
          <a:p>
            <a:pPr>
              <a:lnSpc>
                <a:spcPct val="250000"/>
              </a:lnSpc>
            </a:pPr>
            <a:r>
              <a:rPr lang="it-IT" dirty="0" err="1">
                <a:latin typeface="Times New Roman" panose="02020603050405020304" pitchFamily="18" charset="0"/>
                <a:cs typeface="Times New Roman" panose="02020603050405020304" pitchFamily="18" charset="0"/>
              </a:rPr>
              <a:t>Ably</a:t>
            </a:r>
            <a:endParaRPr lang="it-IT" dirty="0">
              <a:latin typeface="Times New Roman" panose="02020603050405020304" pitchFamily="18" charset="0"/>
              <a:cs typeface="Times New Roman" panose="02020603050405020304" pitchFamily="18" charset="0"/>
            </a:endParaRPr>
          </a:p>
        </p:txBody>
      </p:sp>
      <p:pic>
        <p:nvPicPr>
          <p:cNvPr id="8" name="Immagine 7">
            <a:extLst>
              <a:ext uri="{FF2B5EF4-FFF2-40B4-BE49-F238E27FC236}">
                <a16:creationId xmlns:a16="http://schemas.microsoft.com/office/drawing/2014/main" id="{9A247B4D-1D4A-4967-9059-8DE0857F11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8893" y="3612033"/>
            <a:ext cx="6541602" cy="2508120"/>
          </a:xfrm>
          <a:prstGeom prst="rect">
            <a:avLst/>
          </a:prstGeom>
        </p:spPr>
      </p:pic>
    </p:spTree>
    <p:extLst>
      <p:ext uri="{BB962C8B-B14F-4D97-AF65-F5344CB8AC3E}">
        <p14:creationId xmlns:p14="http://schemas.microsoft.com/office/powerpoint/2010/main" val="28430066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1AA9FD3-1B94-49B5-80DE-BF5F1976BBAB}"/>
              </a:ext>
            </a:extLst>
          </p:cNvPr>
          <p:cNvSpPr>
            <a:spLocks noGrp="1"/>
          </p:cNvSpPr>
          <p:nvPr>
            <p:ph type="title"/>
          </p:nvPr>
        </p:nvSpPr>
        <p:spPr>
          <a:xfrm>
            <a:off x="679927" y="334667"/>
            <a:ext cx="10515600" cy="899173"/>
          </a:xfrm>
        </p:spPr>
        <p:txBody>
          <a:bodyPr/>
          <a:lstStyle/>
          <a:p>
            <a:r>
              <a:rPr lang="it-IT" dirty="0">
                <a:latin typeface="Times New Roman" panose="02020603050405020304" pitchFamily="18" charset="0"/>
                <a:cs typeface="Times New Roman" panose="02020603050405020304" pitchFamily="18" charset="0"/>
              </a:rPr>
              <a:t>Aggiornamento remoto delle app (1)</a:t>
            </a:r>
          </a:p>
        </p:txBody>
      </p:sp>
      <p:sp>
        <p:nvSpPr>
          <p:cNvPr id="7" name="AutoShape 3">
            <a:extLst>
              <a:ext uri="{FF2B5EF4-FFF2-40B4-BE49-F238E27FC236}">
                <a16:creationId xmlns:a16="http://schemas.microsoft.com/office/drawing/2014/main" id="{A0AD01A2-F99F-4BD7-9130-C78DEA7C8C77}"/>
              </a:ext>
            </a:extLst>
          </p:cNvPr>
          <p:cNvSpPr>
            <a:spLocks noChangeAspect="1" noChangeArrowheads="1" noTextEdit="1"/>
          </p:cNvSpPr>
          <p:nvPr/>
        </p:nvSpPr>
        <p:spPr bwMode="auto">
          <a:xfrm>
            <a:off x="128588" y="1665288"/>
            <a:ext cx="10858500" cy="47371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t-IT"/>
          </a:p>
        </p:txBody>
      </p:sp>
      <p:pic>
        <p:nvPicPr>
          <p:cNvPr id="9" name="Immagine 8">
            <a:extLst>
              <a:ext uri="{FF2B5EF4-FFF2-40B4-BE49-F238E27FC236}">
                <a16:creationId xmlns:a16="http://schemas.microsoft.com/office/drawing/2014/main" id="{F0818208-B359-456A-9E31-BB0230E43A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0497" y="2106597"/>
            <a:ext cx="8831006" cy="3854481"/>
          </a:xfrm>
          <a:prstGeom prst="rect">
            <a:avLst/>
          </a:prstGeom>
        </p:spPr>
      </p:pic>
    </p:spTree>
    <p:extLst>
      <p:ext uri="{BB962C8B-B14F-4D97-AF65-F5344CB8AC3E}">
        <p14:creationId xmlns:p14="http://schemas.microsoft.com/office/powerpoint/2010/main" val="18015390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44B3D24-BC37-4724-8EBA-45C21FF8837C}"/>
              </a:ext>
            </a:extLst>
          </p:cNvPr>
          <p:cNvSpPr>
            <a:spLocks noGrp="1"/>
          </p:cNvSpPr>
          <p:nvPr>
            <p:ph type="title"/>
          </p:nvPr>
        </p:nvSpPr>
        <p:spPr>
          <a:xfrm>
            <a:off x="688474" y="238292"/>
            <a:ext cx="10515600" cy="899173"/>
          </a:xfrm>
        </p:spPr>
        <p:txBody>
          <a:bodyPr/>
          <a:lstStyle/>
          <a:p>
            <a:r>
              <a:rPr lang="it-IT" dirty="0">
                <a:latin typeface="Times New Roman" panose="02020603050405020304" pitchFamily="18" charset="0"/>
                <a:cs typeface="Times New Roman" panose="02020603050405020304" pitchFamily="18" charset="0"/>
              </a:rPr>
              <a:t>Aggiornamento remoto delle app (2)</a:t>
            </a:r>
            <a:endParaRPr lang="it-IT" dirty="0"/>
          </a:p>
        </p:txBody>
      </p:sp>
      <p:pic>
        <p:nvPicPr>
          <p:cNvPr id="4" name="Immagine 3">
            <a:extLst>
              <a:ext uri="{FF2B5EF4-FFF2-40B4-BE49-F238E27FC236}">
                <a16:creationId xmlns:a16="http://schemas.microsoft.com/office/drawing/2014/main" id="{6222FAE7-8822-43BC-8FD6-E0E05EBD6B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9229" y="1214493"/>
            <a:ext cx="4474089" cy="5405215"/>
          </a:xfrm>
          <a:prstGeom prst="rect">
            <a:avLst/>
          </a:prstGeom>
        </p:spPr>
      </p:pic>
    </p:spTree>
    <p:extLst>
      <p:ext uri="{BB962C8B-B14F-4D97-AF65-F5344CB8AC3E}">
        <p14:creationId xmlns:p14="http://schemas.microsoft.com/office/powerpoint/2010/main" val="1145801850"/>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377</TotalTime>
  <Words>113</Words>
  <Application>Microsoft Office PowerPoint</Application>
  <PresentationFormat>Widescreen</PresentationFormat>
  <Paragraphs>35</Paragraphs>
  <Slides>11</Slides>
  <Notes>2</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11</vt:i4>
      </vt:variant>
    </vt:vector>
  </HeadingPairs>
  <TitlesOfParts>
    <vt:vector size="16" baseType="lpstr">
      <vt:lpstr>Arial</vt:lpstr>
      <vt:lpstr>Calibri</vt:lpstr>
      <vt:lpstr>Calibri Light</vt:lpstr>
      <vt:lpstr>Times New Roman</vt:lpstr>
      <vt:lpstr>Tema di Office</vt:lpstr>
      <vt:lpstr>App mobile per la fidelizzazione clienti</vt:lpstr>
      <vt:lpstr>Presentazione standard di PowerPoint</vt:lpstr>
      <vt:lpstr>Analisi dei requisiti</vt:lpstr>
      <vt:lpstr>Caso d’uso diretto</vt:lpstr>
      <vt:lpstr>Caso d’uso indiretto</vt:lpstr>
      <vt:lpstr>Overview architettura informatica</vt:lpstr>
      <vt:lpstr>Comunicazione tra smartphone e tablet</vt:lpstr>
      <vt:lpstr>Aggiornamento remoto delle app (1)</vt:lpstr>
      <vt:lpstr>Aggiornamento remoto delle app (2)</vt:lpstr>
      <vt:lpstr>Conclusioni</vt:lpstr>
      <vt:lpstr>Grazie per l’attenzione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Colussi Davide</dc:creator>
  <cp:lastModifiedBy>Colussi Davide</cp:lastModifiedBy>
  <cp:revision>7</cp:revision>
  <dcterms:created xsi:type="dcterms:W3CDTF">2021-09-16T10:04:06Z</dcterms:created>
  <dcterms:modified xsi:type="dcterms:W3CDTF">2021-09-18T16:23:34Z</dcterms:modified>
</cp:coreProperties>
</file>