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6C76DF-0855-4CB5-BEE9-9347A942F83F}">
  <a:tblStyle styleId="{106C76DF-0855-4CB5-BEE9-9347A942F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b983ba3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b983ba3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b983ba3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b983ba3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c98df4ce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c98df4ce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b983ba3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b983ba3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b983ba3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b983ba3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b983ba3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b983ba3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1636cd2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1636cd2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b983ba3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b983ba3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cfd0da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cfd0da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cfd0daa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cfd0daa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61225" y="1588750"/>
            <a:ext cx="5230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latin typeface="Lato"/>
                <a:ea typeface="Lato"/>
                <a:cs typeface="Lato"/>
                <a:sym typeface="Lato"/>
              </a:rPr>
              <a:t>Esecuzione Efficiente di Web App Rust su Piattaforma Web Assembly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61225" y="4297500"/>
            <a:ext cx="2090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Relatore: Paolo Bellavista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324150" y="211125"/>
            <a:ext cx="55470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Alma Mater Studiorum Universita di Bologna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Dipartimento di Informatica - Scienza e Ingegneria (DISI) Laurea in Ingegneria Informatica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6799025" y="4297500"/>
            <a:ext cx="2175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Candidato</a:t>
            </a:r>
            <a:r>
              <a:rPr lang="it"/>
              <a:t>: Davide Crociati</a:t>
            </a:r>
            <a:endParaRPr/>
          </a:p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5395025" y="4718950"/>
            <a:ext cx="2090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21 Ottobre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Conclusioni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it" sz="2000"/>
              <a:t>WebAssembly offre ottime prestazioni per attività CPU-Intensive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it" sz="2000"/>
              <a:t>Portabilità di moduli Wasm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it" sz="2000"/>
              <a:t>Sicurezza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❏"/>
            </a:pPr>
            <a:r>
              <a:rPr lang="it" sz="2000"/>
              <a:t>WASI in costante evoluzione</a:t>
            </a:r>
            <a:endParaRPr sz="2000"/>
          </a:p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/>
        </p:nvSpPr>
        <p:spPr>
          <a:xfrm>
            <a:off x="1503450" y="2199750"/>
            <a:ext cx="61371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Grazie per l’attenzione!</a:t>
            </a:r>
            <a:endParaRPr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Obiettivi della tesi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442675"/>
            <a:ext cx="7594500" cy="3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it" sz="2000"/>
              <a:t>Studio di WebAssembly e WebAssembly System Interface nel contesto di Web Application CPU-Intensive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it" sz="2000"/>
              <a:t>Integrazione di WebAssembly server-side in applicazione Rust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it" sz="2000"/>
              <a:t>Proof of concept mediante lo sviluppo di un prototipo che sfrutta tecniche di Digital Image Processing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2000"/>
              </a:spcAft>
              <a:buSzPts val="2000"/>
              <a:buChar char="❏"/>
            </a:pPr>
            <a:r>
              <a:rPr lang="it" sz="2000"/>
              <a:t>Analisi comparativa con la medesima app in Node.js</a:t>
            </a:r>
            <a:endParaRPr sz="2100"/>
          </a:p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WebAssembly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63775" y="1451425"/>
            <a:ext cx="4326300" cy="3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Formato binario nato come compilation target per il Web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Efficiente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Portabile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it" sz="1700"/>
              <a:t>Sicuro: esecuzione in sandbox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1200"/>
              </a:spcAft>
              <a:buSzPts val="1700"/>
              <a:buChar char="❏"/>
            </a:pPr>
            <a:r>
              <a:rPr lang="it" sz="1700"/>
              <a:t>Inizialmente pensato per migliorare le prestazioni di Javascript all’interno del Web</a:t>
            </a:r>
            <a:endParaRPr sz="170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511" y="1290896"/>
            <a:ext cx="5774340" cy="25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7960650" y="1777150"/>
            <a:ext cx="1246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Non-Web Embeddings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7931550" y="29746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 Embeddings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 rot="2526366">
            <a:off x="5382684" y="1629975"/>
            <a:ext cx="558832" cy="276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5361959" y="1850758"/>
            <a:ext cx="55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 rot="-2268291">
            <a:off x="5312369" y="2121064"/>
            <a:ext cx="558914" cy="276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 rot="-3494730">
            <a:off x="5271574" y="2413217"/>
            <a:ext cx="559207" cy="277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 rot="-4022375">
            <a:off x="5338105" y="2641155"/>
            <a:ext cx="559094" cy="277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WebAssembly System Interface</a:t>
            </a:r>
            <a:endParaRPr/>
          </a:p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it" sz="2000"/>
              <a:t>Accesso al file system e a risorse di sistema (syscall)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it" sz="2000"/>
              <a:t>Sistema di sicurezza basato su capabilities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it" sz="2000"/>
              <a:t>Portabilità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it" sz="2000"/>
              <a:t>Esecuzione di WebAssembly al di fuori del browser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❏"/>
            </a:pPr>
            <a:r>
              <a:rPr lang="it" sz="2000"/>
              <a:t>Nuova piattaforma per la programmazione distribuita</a:t>
            </a:r>
            <a:endParaRPr sz="2000"/>
          </a:p>
        </p:txBody>
      </p:sp>
      <p:pic>
        <p:nvPicPr>
          <p:cNvPr id="167" name="Google Shape;1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425" y="-12"/>
            <a:ext cx="1943675" cy="19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Proof of concept</a:t>
            </a:r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556200" y="1231650"/>
            <a:ext cx="51999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it" sz="2000"/>
              <a:t>Applicazione Web con architettura Client Server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it" sz="2000"/>
              <a:t>Funzionalità di:</a:t>
            </a:r>
            <a:endParaRPr sz="2000"/>
          </a:p>
          <a:p>
            <a:pPr indent="-355600" lvl="0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it" sz="2000"/>
              <a:t>Ridimensionamento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it" sz="2000"/>
              <a:t>R</a:t>
            </a:r>
            <a:r>
              <a:rPr lang="it" sz="2000"/>
              <a:t>otazione di 90°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it" sz="2000"/>
              <a:t>Ribaltamento in orizzontale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it" sz="2000"/>
              <a:t>Conversione in bianco e nero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it" sz="2000"/>
              <a:t>Regolazione del contrasto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it" sz="2000"/>
              <a:t>Modifica della luminosità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it" sz="2000"/>
              <a:t>Secondo prototipo in Javascript</a:t>
            </a:r>
            <a:endParaRPr sz="2000"/>
          </a:p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300" y="1384050"/>
            <a:ext cx="3050568" cy="305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/>
              <a:t>Proof of concept: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/>
              <a:t>Rust + WebAssembly</a:t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111000" y="1484675"/>
            <a:ext cx="453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it" sz="2000"/>
              <a:t>Back-end sviluppato in Rust tramite il framework Actix-Web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it" sz="2000"/>
              <a:t>Utilizzo di modulo WebAssembly per operazioni CPU-Intensive (elaborazione di immagini)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❏"/>
            </a:pPr>
            <a:r>
              <a:rPr lang="it" sz="2000"/>
              <a:t>Integrazione di WASI tramite il runtime environment Wasmtime</a:t>
            </a:r>
            <a:endParaRPr sz="2000"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84675"/>
            <a:ext cx="4536350" cy="242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 prestazioni: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Latenza</a:t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89275" y="1554475"/>
            <a:ext cx="488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Valore medio latenza su 10 test: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/>
              <a:t>Deviazione standard test Rust: ≈ 150 ms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Deviazione standard test Node.js: ≈ 200 ms</a:t>
            </a:r>
            <a:endParaRPr sz="1800"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300" y="2858175"/>
            <a:ext cx="3885149" cy="21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300" y="354275"/>
            <a:ext cx="3885150" cy="2131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aphicFrame>
        <p:nvGraphicFramePr>
          <p:cNvPr id="194" name="Google Shape;194;p19"/>
          <p:cNvGraphicFramePr/>
          <p:nvPr/>
        </p:nvGraphicFramePr>
        <p:xfrm>
          <a:off x="220200" y="213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{106C76DF-0855-4CB5-BEE9-9347A942F83F}</a:tableStyleId>
              </a:tblPr>
              <a:tblGrid>
                <a:gridCol w="1226925"/>
                <a:gridCol w="986300"/>
                <a:gridCol w="1106625"/>
                <a:gridCol w="1106625"/>
              </a:tblGrid>
              <a:tr h="53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Immagine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0.82 Mpx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Immagine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5.48 Mpx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Immagine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20.7 Mpx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Rust+WASI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850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1487</a:t>
                      </a:r>
                      <a:r>
                        <a:rPr lang="it">
                          <a:solidFill>
                            <a:schemeClr val="lt1"/>
                          </a:solidFill>
                        </a:rPr>
                        <a:t>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4212 </a:t>
                      </a:r>
                      <a:r>
                        <a:rPr lang="it">
                          <a:solidFill>
                            <a:schemeClr val="lt1"/>
                          </a:solidFill>
                        </a:rPr>
                        <a:t>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Node.js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704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3081</a:t>
                      </a:r>
                      <a:r>
                        <a:rPr lang="it">
                          <a:solidFill>
                            <a:schemeClr val="lt1"/>
                          </a:solidFill>
                        </a:rPr>
                        <a:t>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11335 </a:t>
                      </a:r>
                      <a:r>
                        <a:rPr lang="it">
                          <a:solidFill>
                            <a:schemeClr val="lt1"/>
                          </a:solidFill>
                        </a:rPr>
                        <a:t>ms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19"/>
          <p:cNvSpPr txBox="1"/>
          <p:nvPr/>
        </p:nvSpPr>
        <p:spPr>
          <a:xfrm>
            <a:off x="6273525" y="-67950"/>
            <a:ext cx="14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Rust+WASI: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6515925" y="2485425"/>
            <a:ext cx="95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Node.js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 prestazioni: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Utilizzo CPU</a:t>
            </a:r>
            <a:endParaRPr/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89275" y="1554475"/>
            <a:ext cx="482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Valore medio utilizzo CPU su 10 test: 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/>
              <a:t>Deviazione standard test Rust: ≈ 2.5 %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Deviazione standard test Node.js: ≈ 4 %</a:t>
            </a:r>
            <a:endParaRPr sz="1800"/>
          </a:p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aphicFrame>
        <p:nvGraphicFramePr>
          <p:cNvPr id="204" name="Google Shape;204;p20"/>
          <p:cNvGraphicFramePr/>
          <p:nvPr/>
        </p:nvGraphicFramePr>
        <p:xfrm>
          <a:off x="220200" y="213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{106C76DF-0855-4CB5-BEE9-9347A942F83F}</a:tableStyleId>
              </a:tblPr>
              <a:tblGrid>
                <a:gridCol w="1226925"/>
                <a:gridCol w="986300"/>
                <a:gridCol w="1106625"/>
                <a:gridCol w="1106625"/>
              </a:tblGrid>
              <a:tr h="53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Immagine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0.82 Mpx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Immagine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5.48 Mpx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Immagine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20.7 Mpx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Rust+WASI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16.09 %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55.35 %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82.44 %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Node.js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20.87 %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16.33 %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18.96 %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300" y="2868875"/>
            <a:ext cx="3891326" cy="213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300" y="354125"/>
            <a:ext cx="3891325" cy="21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/>
        </p:nvSpPr>
        <p:spPr>
          <a:xfrm>
            <a:off x="6273525" y="-67950"/>
            <a:ext cx="14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Rust+WASI:</a:t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6515925" y="2485425"/>
            <a:ext cx="95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Node.js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 prestazioni: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Consumo di memoria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89275" y="1554475"/>
            <a:ext cx="477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Valore medio consumo di memoria su 10 test: 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/>
              <a:t>Deviazione standard test Rust: ≈ 3 MB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Deviazione standard test Node.js: ≈ 2 MB</a:t>
            </a:r>
            <a:endParaRPr sz="1800"/>
          </a:p>
        </p:txBody>
      </p:sp>
      <p:sp>
        <p:nvSpPr>
          <p:cNvPr id="216" name="Google Shape;2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aphicFrame>
        <p:nvGraphicFramePr>
          <p:cNvPr id="217" name="Google Shape;217;p21"/>
          <p:cNvGraphicFramePr/>
          <p:nvPr/>
        </p:nvGraphicFramePr>
        <p:xfrm>
          <a:off x="220200" y="213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{106C76DF-0855-4CB5-BEE9-9347A942F83F}</a:tableStyleId>
              </a:tblPr>
              <a:tblGrid>
                <a:gridCol w="1226925"/>
                <a:gridCol w="986300"/>
                <a:gridCol w="1106625"/>
                <a:gridCol w="1106625"/>
              </a:tblGrid>
              <a:tr h="53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Immagine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0.82 Mpx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Immagine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5.48 Mpx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Immagine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20.7 Mpx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Rust+WASI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50.24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48.79</a:t>
                      </a:r>
                      <a:r>
                        <a:rPr lang="it">
                          <a:solidFill>
                            <a:schemeClr val="lt1"/>
                          </a:solidFill>
                        </a:rPr>
                        <a:t> MB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47.51</a:t>
                      </a:r>
                      <a:r>
                        <a:rPr lang="it">
                          <a:solidFill>
                            <a:schemeClr val="lt1"/>
                          </a:solidFill>
                        </a:rPr>
                        <a:t> MB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Node.js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80.51 </a:t>
                      </a:r>
                      <a:r>
                        <a:rPr lang="it">
                          <a:solidFill>
                            <a:schemeClr val="lt1"/>
                          </a:solidFill>
                        </a:rPr>
                        <a:t>MB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79</a:t>
                      </a:r>
                      <a:r>
                        <a:rPr lang="it">
                          <a:solidFill>
                            <a:schemeClr val="lt1"/>
                          </a:solidFill>
                        </a:rPr>
                        <a:t>.80 MB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79.92 MB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8" name="Google Shape;2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300" y="2874625"/>
            <a:ext cx="3896825" cy="2126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300" y="354275"/>
            <a:ext cx="3896825" cy="21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 txBox="1"/>
          <p:nvPr/>
        </p:nvSpPr>
        <p:spPr>
          <a:xfrm>
            <a:off x="6273525" y="-67950"/>
            <a:ext cx="14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Rust+WASI:</a:t>
            </a:r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6515925" y="2485425"/>
            <a:ext cx="95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Node.js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