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10" r:id="rId3"/>
    <p:sldId id="272" r:id="rId4"/>
    <p:sldId id="285" r:id="rId5"/>
    <p:sldId id="282" r:id="rId6"/>
    <p:sldId id="274" r:id="rId7"/>
    <p:sldId id="279" r:id="rId8"/>
    <p:sldId id="288" r:id="rId9"/>
    <p:sldId id="289" r:id="rId10"/>
    <p:sldId id="277" r:id="rId11"/>
    <p:sldId id="278" r:id="rId12"/>
    <p:sldId id="280" r:id="rId13"/>
    <p:sldId id="275" r:id="rId14"/>
    <p:sldId id="294" r:id="rId15"/>
    <p:sldId id="295" r:id="rId16"/>
    <p:sldId id="286" r:id="rId17"/>
    <p:sldId id="281" r:id="rId18"/>
    <p:sldId id="273" r:id="rId19"/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83" r:id="rId36"/>
    <p:sldId id="284" r:id="rId37"/>
    <p:sldId id="287" r:id="rId38"/>
    <p:sldId id="293" r:id="rId39"/>
    <p:sldId id="292" r:id="rId40"/>
    <p:sldId id="291" r:id="rId41"/>
    <p:sldId id="297" r:id="rId42"/>
    <p:sldId id="298" r:id="rId43"/>
    <p:sldId id="299" r:id="rId44"/>
    <p:sldId id="296" r:id="rId45"/>
    <p:sldId id="300" r:id="rId46"/>
    <p:sldId id="302" r:id="rId47"/>
    <p:sldId id="305" r:id="rId48"/>
    <p:sldId id="304" r:id="rId49"/>
    <p:sldId id="309" r:id="rId50"/>
    <p:sldId id="306" r:id="rId51"/>
    <p:sldId id="311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C881-EF6B-ED4E-9A58-E4F67E876F25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67BB-4098-9541-9FD9-52A9C7B5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46348" y="2321005"/>
            <a:ext cx="60736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Why?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ST-72 examples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ST-72 sources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Desperation stage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Hope again: Rosetta Smalltalk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Rosetta Smalltalk examples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Rosetta Smalltalk sources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Fizzylogo</a:t>
            </a:r>
            <a:r>
              <a:rPr lang="en-US" dirty="0" smtClean="0"/>
              <a:t>: Rosetta Smalltalk (with some twists)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Examples of </a:t>
            </a:r>
            <a:r>
              <a:rPr lang="en-US" dirty="0" err="1" smtClean="0"/>
              <a:t>Fizzylogo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2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8" y="925378"/>
            <a:ext cx="3429000" cy="1371600"/>
          </a:xfrm>
          <a:prstGeom prst="rect">
            <a:avLst/>
          </a:prstGeom>
        </p:spPr>
      </p:pic>
      <p:pic>
        <p:nvPicPr>
          <p:cNvPr id="5" name="Picture 4" descr="Screen Shot 2017-09-25 at 11.2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5" y="2832513"/>
            <a:ext cx="4140200" cy="49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2118" y="3620323"/>
            <a:ext cx="43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“square” looks like a LOGO function, but actually creates a class.</a:t>
            </a:r>
          </a:p>
          <a:p>
            <a:endParaRPr lang="en-US" dirty="0"/>
          </a:p>
          <a:p>
            <a:r>
              <a:rPr lang="en-US" dirty="0" smtClean="0"/>
              <a:t>(one could instantiate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0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8" y="925378"/>
            <a:ext cx="3429000" cy="1371600"/>
          </a:xfrm>
          <a:prstGeom prst="rect">
            <a:avLst/>
          </a:prstGeom>
        </p:spPr>
      </p:pic>
      <p:pic>
        <p:nvPicPr>
          <p:cNvPr id="5" name="Picture 4" descr="Screen Shot 2017-09-25 at 11.2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5" y="2832513"/>
            <a:ext cx="4140200" cy="49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2118" y="3620323"/>
            <a:ext cx="43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“square” looks like a LOGO function, but actually creates a class.</a:t>
            </a:r>
          </a:p>
          <a:p>
            <a:endParaRPr lang="en-US" dirty="0"/>
          </a:p>
          <a:p>
            <a:r>
              <a:rPr lang="en-US" dirty="0" smtClean="0"/>
              <a:t>(one could instantiate it)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1759" y="5298566"/>
            <a:ext cx="43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GB" dirty="0" smtClean="0"/>
              <a:t>shorthand for: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☞ square ← class &lt;temp </a:t>
            </a:r>
            <a:r>
              <a:rPr lang="en-GB" dirty="0" err="1" smtClean="0"/>
              <a:t>vars</a:t>
            </a:r>
            <a:r>
              <a:rPr lang="en-GB" dirty="0" smtClean="0"/>
              <a:t>&gt;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mr-IN" dirty="0" smtClean="0"/>
              <a:t>…</a:t>
            </a:r>
            <a:r>
              <a:rPr lang="en-GB" dirty="0" smtClean="0"/>
              <a:t> messages and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6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8" y="925378"/>
            <a:ext cx="3429000" cy="1371600"/>
          </a:xfrm>
          <a:prstGeom prst="rect">
            <a:avLst/>
          </a:prstGeom>
        </p:spPr>
      </p:pic>
      <p:pic>
        <p:nvPicPr>
          <p:cNvPr id="5" name="Picture 4" descr="Screen Shot 2017-09-25 at 11.2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5" y="2832513"/>
            <a:ext cx="4140200" cy="49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2118" y="3620323"/>
            <a:ext cx="43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“square” looks like a LOGO function, but actually creates a class.</a:t>
            </a:r>
          </a:p>
          <a:p>
            <a:endParaRPr lang="en-US" dirty="0"/>
          </a:p>
          <a:p>
            <a:r>
              <a:rPr lang="en-US" dirty="0" smtClean="0"/>
              <a:t>(one could instantiate it)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1759" y="5298566"/>
            <a:ext cx="43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GB" dirty="0" smtClean="0"/>
              <a:t>shorthand for: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☞ square ← class &lt;temp </a:t>
            </a:r>
            <a:r>
              <a:rPr lang="en-GB" dirty="0" err="1" smtClean="0"/>
              <a:t>vars</a:t>
            </a:r>
            <a:r>
              <a:rPr lang="en-GB" dirty="0" smtClean="0"/>
              <a:t>&gt;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mr-IN" dirty="0" smtClean="0"/>
              <a:t>…</a:t>
            </a:r>
            <a:r>
              <a:rPr lang="en-GB" dirty="0" smtClean="0"/>
              <a:t> messages and responses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479566" y="1288911"/>
            <a:ext cx="272109" cy="909820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41394" y="1375383"/>
            <a:ext cx="271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 only answers to one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9-25 at 11.3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80" y="985638"/>
            <a:ext cx="7621629" cy="500658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505780" y="277581"/>
            <a:ext cx="3127774" cy="543601"/>
          </a:xfrm>
          <a:prstGeom prst="wedgeRoundRectCallout">
            <a:avLst>
              <a:gd name="adj1" fmla="val -16590"/>
              <a:gd name="adj2" fmla="val 8677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</a:t>
            </a:r>
            <a:r>
              <a:rPr lang="en-US" dirty="0" err="1" smtClean="0"/>
              <a:t>vars</a:t>
            </a:r>
            <a:r>
              <a:rPr lang="en-US" dirty="0" smtClean="0"/>
              <a:t> (parameters </a:t>
            </a:r>
            <a:r>
              <a:rPr lang="en-US" i="1" dirty="0" smtClean="0"/>
              <a:t>can</a:t>
            </a:r>
            <a:r>
              <a:rPr lang="en-US" dirty="0" smtClean="0"/>
              <a:t> end up here)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85954" y="549381"/>
            <a:ext cx="3127774" cy="543601"/>
          </a:xfrm>
          <a:prstGeom prst="wedgeRoundRectCallout">
            <a:avLst>
              <a:gd name="adj1" fmla="val -63257"/>
              <a:gd name="adj2" fmla="val 44933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variables of the class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786557" y="842214"/>
            <a:ext cx="1554410" cy="596305"/>
          </a:xfrm>
          <a:prstGeom prst="donut">
            <a:avLst/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1604065" y="1438518"/>
            <a:ext cx="228697" cy="4446875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85302" y="1956096"/>
            <a:ext cx="1420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All the messages that can be matched. The “eye” checks the match. </a:t>
            </a:r>
            <a:r>
              <a:rPr lang="en-US" b="1" i="1" dirty="0" smtClean="0">
                <a:solidFill>
                  <a:srgbClr val="FF0000"/>
                </a:solidFill>
              </a:rPr>
              <a:t>Can have an arbitrarily complex match!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16200000" flipH="1">
            <a:off x="3393519" y="5723904"/>
            <a:ext cx="242177" cy="811573"/>
          </a:xfrm>
          <a:prstGeom prst="rightBrace">
            <a:avLst>
              <a:gd name="adj1" fmla="val 31888"/>
              <a:gd name="adj2" fmla="val 504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1595812" y="6221099"/>
            <a:ext cx="376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these arrows are the “then”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9-25 at 11.3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80" y="985638"/>
            <a:ext cx="7621629" cy="500658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505780" y="277581"/>
            <a:ext cx="3127774" cy="543601"/>
          </a:xfrm>
          <a:prstGeom prst="wedgeRoundRectCallout">
            <a:avLst>
              <a:gd name="adj1" fmla="val -16590"/>
              <a:gd name="adj2" fmla="val 8677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</a:t>
            </a:r>
            <a:r>
              <a:rPr lang="en-US" dirty="0" err="1" smtClean="0"/>
              <a:t>vars</a:t>
            </a:r>
            <a:r>
              <a:rPr lang="en-US" dirty="0" smtClean="0"/>
              <a:t> (parameters </a:t>
            </a:r>
            <a:r>
              <a:rPr lang="en-US" i="1" dirty="0" smtClean="0"/>
              <a:t>can</a:t>
            </a:r>
            <a:r>
              <a:rPr lang="en-US" dirty="0" smtClean="0"/>
              <a:t> end up here)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85954" y="549381"/>
            <a:ext cx="3127774" cy="543601"/>
          </a:xfrm>
          <a:prstGeom prst="wedgeRoundRectCallout">
            <a:avLst>
              <a:gd name="adj1" fmla="val -63257"/>
              <a:gd name="adj2" fmla="val 44933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variables of the class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flipH="1">
            <a:off x="1604065" y="1438518"/>
            <a:ext cx="228697" cy="4446875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85302" y="1956096"/>
            <a:ext cx="1420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All the messages that can be matched. The “eye” checks the match. </a:t>
            </a:r>
            <a:r>
              <a:rPr lang="en-US" b="1" i="1" dirty="0" smtClean="0">
                <a:solidFill>
                  <a:srgbClr val="FF0000"/>
                </a:solidFill>
              </a:rPr>
              <a:t>Can have an arbitrarily complex match!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16200000" flipH="1">
            <a:off x="3393519" y="5723904"/>
            <a:ext cx="242177" cy="811573"/>
          </a:xfrm>
          <a:prstGeom prst="rightBrace">
            <a:avLst>
              <a:gd name="adj1" fmla="val 31888"/>
              <a:gd name="adj2" fmla="val 504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1595812" y="6221099"/>
            <a:ext cx="376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these arrows are the “then” constructs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6428" y="5078566"/>
            <a:ext cx="2123095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78000"/>
                </a:schemeClr>
              </a:gs>
              <a:gs pos="35000">
                <a:schemeClr val="accent1">
                  <a:tint val="37000"/>
                  <a:satMod val="300000"/>
                  <a:alpha val="78000"/>
                </a:schemeClr>
              </a:gs>
              <a:gs pos="100000">
                <a:schemeClr val="accent1">
                  <a:tint val="15000"/>
                  <a:satMod val="350000"/>
                  <a:alpha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match and </a:t>
            </a:r>
            <a:r>
              <a:rPr lang="en-GB" sz="2000" dirty="0" err="1" smtClean="0"/>
              <a:t>fallthrough</a:t>
            </a:r>
            <a:r>
              <a:rPr lang="en-GB" sz="2000" dirty="0" smtClean="0"/>
              <a:t>: order is critical</a:t>
            </a:r>
            <a:endParaRPr lang="en-US" sz="2000" dirty="0"/>
          </a:p>
        </p:txBody>
      </p:sp>
      <p:sp>
        <p:nvSpPr>
          <p:cNvPr id="14" name="Donut 13"/>
          <p:cNvSpPr/>
          <p:nvPr/>
        </p:nvSpPr>
        <p:spPr>
          <a:xfrm>
            <a:off x="2786557" y="842214"/>
            <a:ext cx="1554410" cy="596305"/>
          </a:xfrm>
          <a:prstGeom prst="donut">
            <a:avLst/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5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9-25 at 11.3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80" y="985638"/>
            <a:ext cx="7621629" cy="500658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505780" y="277581"/>
            <a:ext cx="3127774" cy="543601"/>
          </a:xfrm>
          <a:prstGeom prst="wedgeRoundRectCallout">
            <a:avLst>
              <a:gd name="adj1" fmla="val -16590"/>
              <a:gd name="adj2" fmla="val 8677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</a:t>
            </a:r>
            <a:r>
              <a:rPr lang="en-US" dirty="0" err="1" smtClean="0"/>
              <a:t>vars</a:t>
            </a:r>
            <a:r>
              <a:rPr lang="en-US" dirty="0" smtClean="0"/>
              <a:t> (parameters </a:t>
            </a:r>
            <a:r>
              <a:rPr lang="en-US" i="1" dirty="0" smtClean="0"/>
              <a:t>can</a:t>
            </a:r>
            <a:r>
              <a:rPr lang="en-US" dirty="0" smtClean="0"/>
              <a:t> end up here)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85954" y="549381"/>
            <a:ext cx="3127774" cy="543601"/>
          </a:xfrm>
          <a:prstGeom prst="wedgeRoundRectCallout">
            <a:avLst>
              <a:gd name="adj1" fmla="val -63257"/>
              <a:gd name="adj2" fmla="val 44933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variables of the class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flipH="1">
            <a:off x="1604065" y="1438518"/>
            <a:ext cx="228697" cy="4446875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85302" y="1956096"/>
            <a:ext cx="1420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All the messages that can be matched. The “eye” checks the match. </a:t>
            </a:r>
            <a:r>
              <a:rPr lang="en-US" b="1" i="1" dirty="0" smtClean="0">
                <a:solidFill>
                  <a:srgbClr val="FF0000"/>
                </a:solidFill>
              </a:rPr>
              <a:t>Can have an arbitrarily complex match!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16200000" flipH="1">
            <a:off x="3393519" y="5723904"/>
            <a:ext cx="242177" cy="811573"/>
          </a:xfrm>
          <a:prstGeom prst="rightBrace">
            <a:avLst>
              <a:gd name="adj1" fmla="val 31888"/>
              <a:gd name="adj2" fmla="val 504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1595812" y="6221099"/>
            <a:ext cx="376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these arrows are the “then” constructs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6428" y="5078566"/>
            <a:ext cx="2123095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78000"/>
                </a:schemeClr>
              </a:gs>
              <a:gs pos="35000">
                <a:schemeClr val="accent1">
                  <a:tint val="37000"/>
                  <a:satMod val="300000"/>
                  <a:alpha val="78000"/>
                </a:schemeClr>
              </a:gs>
              <a:gs pos="100000">
                <a:schemeClr val="accent1">
                  <a:tint val="15000"/>
                  <a:satMod val="350000"/>
                  <a:alpha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match and </a:t>
            </a:r>
            <a:r>
              <a:rPr lang="en-GB" sz="2000" dirty="0" err="1" smtClean="0"/>
              <a:t>fallthrough</a:t>
            </a:r>
            <a:r>
              <a:rPr lang="en-GB" sz="2000" dirty="0" smtClean="0"/>
              <a:t>: order is critical</a:t>
            </a:r>
            <a:endParaRPr lang="en-US" sz="2000" dirty="0"/>
          </a:p>
        </p:txBody>
      </p:sp>
      <p:sp>
        <p:nvSpPr>
          <p:cNvPr id="14" name="Donut 13"/>
          <p:cNvSpPr/>
          <p:nvPr/>
        </p:nvSpPr>
        <p:spPr>
          <a:xfrm>
            <a:off x="2786557" y="842214"/>
            <a:ext cx="1554410" cy="596305"/>
          </a:xfrm>
          <a:prstGeom prst="donut">
            <a:avLst/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rame 1"/>
          <p:cNvSpPr/>
          <p:nvPr/>
        </p:nvSpPr>
        <p:spPr>
          <a:xfrm>
            <a:off x="1832762" y="1438518"/>
            <a:ext cx="7114567" cy="4570083"/>
          </a:xfrm>
          <a:prstGeom prst="frame">
            <a:avLst>
              <a:gd name="adj1" fmla="val 22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1017" y="2846960"/>
            <a:ext cx="4344512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78000"/>
                </a:schemeClr>
              </a:gs>
              <a:gs pos="35000">
                <a:schemeClr val="accent1">
                  <a:tint val="37000"/>
                  <a:satMod val="300000"/>
                  <a:alpha val="78000"/>
                </a:schemeClr>
              </a:gs>
              <a:gs pos="100000">
                <a:schemeClr val="accent1">
                  <a:tint val="15000"/>
                  <a:satMod val="350000"/>
                  <a:alpha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This piece of code is absolutely generic. If one wants multiple messages to match, one can!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496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2.30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35" y="2495969"/>
            <a:ext cx="1905000" cy="533400"/>
          </a:xfrm>
          <a:prstGeom prst="rect">
            <a:avLst/>
          </a:prstGeom>
        </p:spPr>
      </p:pic>
      <p:pic>
        <p:nvPicPr>
          <p:cNvPr id="3" name="Picture 2" descr="Screen Shot 2017-09-25 at 12.3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11" y="3112397"/>
            <a:ext cx="1816100" cy="5588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64614" y="1116397"/>
            <a:ext cx="3127774" cy="1234450"/>
          </a:xfrm>
          <a:prstGeom prst="wedgeRoundRectCallout">
            <a:avLst>
              <a:gd name="adj1" fmla="val 72488"/>
              <a:gd name="adj2" fmla="val 65961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need for “new”: passing from “LOGO function” interpretation to full OO is completely seamless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5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8129" y="2966390"/>
            <a:ext cx="37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exactly as simple as Logo though)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74" y="1108842"/>
            <a:ext cx="3527970" cy="4637520"/>
          </a:xfrm>
          <a:prstGeom prst="rect">
            <a:avLst/>
          </a:prstGeom>
        </p:spPr>
      </p:pic>
      <p:pic>
        <p:nvPicPr>
          <p:cNvPr id="5" name="Picture 4" descr="Screen Shot 2017-09-25 at 11.26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5" y="1108842"/>
            <a:ext cx="4281410" cy="46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9-25 at 17.13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899"/>
            <a:ext cx="9144000" cy="5844248"/>
          </a:xfrm>
          <a:prstGeom prst="rect">
            <a:avLst/>
          </a:prstGeom>
        </p:spPr>
      </p:pic>
      <p:pic>
        <p:nvPicPr>
          <p:cNvPr id="4" name="Picture 3" descr="Screen Shot 2017-09-25 at 17.14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99" y="3025251"/>
            <a:ext cx="4641901" cy="3823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819" y="19103"/>
            <a:ext cx="39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9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7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1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Screen Shot 2017-09-24 at 19.0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" y="1761434"/>
            <a:ext cx="8927303" cy="1253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Donut 13"/>
          <p:cNvSpPr/>
          <p:nvPr/>
        </p:nvSpPr>
        <p:spPr>
          <a:xfrm>
            <a:off x="4569196" y="2275312"/>
            <a:ext cx="2273994" cy="596305"/>
          </a:xfrm>
          <a:prstGeom prst="donut">
            <a:avLst/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5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Shot 2017-09-24 at 19.0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" y="1761434"/>
            <a:ext cx="8927303" cy="1253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4569196" y="2275312"/>
            <a:ext cx="2273994" cy="596305"/>
          </a:xfrm>
          <a:prstGeom prst="donut">
            <a:avLst/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494595" y="1930804"/>
            <a:ext cx="2273994" cy="596305"/>
          </a:xfrm>
          <a:prstGeom prst="donut">
            <a:avLst/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1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 descr="Screen Shot 2017-09-24 at 19.05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75" y="5079063"/>
            <a:ext cx="5143500" cy="85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650242" y="4916092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12" y="5049950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7223" y="5049950"/>
            <a:ext cx="949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6623" y="5285789"/>
            <a:ext cx="949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1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0242" y="4916092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12" y="5049950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Shot 2017-09-24 at 19.07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40" y="3317761"/>
            <a:ext cx="5970078" cy="1194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3140442" y="472952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0055" y="3912230"/>
            <a:ext cx="53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0242" y="4916092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12" y="5049950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0442" y="472952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4" name="Picture 13" descr="Screen Shot 2017-09-24 at 19.22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1" y="3676784"/>
            <a:ext cx="7809076" cy="539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2808028" y="3426595"/>
            <a:ext cx="53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0194" y="3392912"/>
            <a:ext cx="53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8217" y="4248103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8641" y="4239394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4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0242" y="4916092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12" y="5049950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0442" y="472952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8217" y="4248103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8641" y="4239394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Shot 2017-09-24 at 19.05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8" y="4045283"/>
            <a:ext cx="7949759" cy="122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4037670" y="4116649"/>
            <a:ext cx="53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1276" y="535577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0242" y="4916092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12" y="5049950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0442" y="472952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8217" y="4248103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8641" y="4239394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1276" y="535577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4770" y="1972025"/>
            <a:ext cx="198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Consecutive statements </a:t>
            </a:r>
            <a:r>
              <a:rPr lang="en-US" dirty="0" err="1" smtClean="0">
                <a:solidFill>
                  <a:srgbClr val="FF0000"/>
                </a:solidFill>
              </a:rPr>
              <a:t>evalled</a:t>
            </a:r>
            <a:r>
              <a:rPr lang="en-US" dirty="0" smtClean="0">
                <a:solidFill>
                  <a:srgbClr val="FF0000"/>
                </a:solidFill>
              </a:rPr>
              <a:t> in different </a:t>
            </a:r>
            <a:r>
              <a:rPr lang="en-US" dirty="0" err="1" smtClean="0">
                <a:solidFill>
                  <a:srgbClr val="FF0000"/>
                </a:solidFill>
              </a:rPr>
              <a:t>envs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  <p:pic>
        <p:nvPicPr>
          <p:cNvPr id="14" name="Picture 13" descr="Screen Shot 2017-09-24 at 19.48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9" y="1507575"/>
            <a:ext cx="7345530" cy="418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03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0242" y="4916092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12" y="5049950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0442" y="472952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8217" y="4248103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8641" y="4239394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1276" y="535577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44770" y="1972025"/>
            <a:ext cx="198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Consecutive statements </a:t>
            </a:r>
            <a:r>
              <a:rPr lang="en-US" dirty="0" err="1" smtClean="0">
                <a:solidFill>
                  <a:srgbClr val="FF0000"/>
                </a:solidFill>
              </a:rPr>
              <a:t>evalled</a:t>
            </a:r>
            <a:r>
              <a:rPr lang="en-US" dirty="0" smtClean="0">
                <a:solidFill>
                  <a:srgbClr val="FF0000"/>
                </a:solidFill>
              </a:rPr>
              <a:t> in different </a:t>
            </a:r>
            <a:r>
              <a:rPr lang="en-US" dirty="0" err="1" smtClean="0">
                <a:solidFill>
                  <a:srgbClr val="FF0000"/>
                </a:solidFill>
              </a:rPr>
              <a:t>envs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9232" y="1080046"/>
            <a:ext cx="6073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 72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flexible grammar: parsed dynamically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takes </a:t>
            </a:r>
            <a:r>
              <a:rPr lang="en-US" dirty="0" err="1" smtClean="0"/>
              <a:t>eval</a:t>
            </a:r>
            <a:r>
              <a:rPr lang="en-US" dirty="0" smtClean="0"/>
              <a:t>/apply loop of LISP, roots it in OO, bends grammar to look like LOGO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on-recursive interpreter can be used.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15395" y="2787899"/>
            <a:ext cx="4803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“To </a:t>
            </a:r>
            <a:r>
              <a:rPr lang="en-US" i="1" dirty="0"/>
              <a:t>me, the most interesting thing about this exercise was </a:t>
            </a:r>
            <a:r>
              <a:rPr lang="en-US" i="1" dirty="0" smtClean="0"/>
              <a:t>how </a:t>
            </a:r>
            <a:r>
              <a:rPr lang="en-US" i="1" dirty="0"/>
              <a:t>much expressive power could be obtained from a tiny </a:t>
            </a:r>
            <a:r>
              <a:rPr lang="en-US" i="1" dirty="0" smtClean="0"/>
              <a:t>amount </a:t>
            </a:r>
            <a:r>
              <a:rPr lang="en-US" i="1" dirty="0"/>
              <a:t>of </a:t>
            </a:r>
            <a:r>
              <a:rPr lang="en-US" i="1" dirty="0" smtClean="0"/>
              <a:t>code”</a:t>
            </a:r>
            <a:r>
              <a:rPr lang="en-US" dirty="0" smtClean="0"/>
              <a:t> - AK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8710" y="4246185"/>
            <a:ext cx="6073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 76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fixed grammar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inheritance.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2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5" y="0"/>
            <a:ext cx="5481484" cy="685800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022429" y="491347"/>
            <a:ext cx="272109" cy="1260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22429" y="1821125"/>
            <a:ext cx="272109" cy="2248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38774" y="5488254"/>
            <a:ext cx="272109" cy="1237072"/>
          </a:xfrm>
          <a:prstGeom prst="rightBrace">
            <a:avLst>
              <a:gd name="adj1" fmla="val 318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01010" y="1752162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8732" y="4097650"/>
            <a:ext cx="34578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603" y="899259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7683" y="2720384"/>
            <a:ext cx="10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602" y="5607633"/>
            <a:ext cx="271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Object-specific </a:t>
            </a:r>
            <a:r>
              <a:rPr lang="en-US" dirty="0" err="1" smtClean="0"/>
              <a:t>behaviour</a:t>
            </a:r>
            <a:r>
              <a:rPr lang="en-US" dirty="0" smtClean="0"/>
              <a:t> specified in native code (e.g. “return”)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001" y="5542736"/>
            <a:ext cx="13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819676" y="587592"/>
            <a:ext cx="890941" cy="31166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57536" y="519160"/>
            <a:ext cx="649987" cy="227377"/>
          </a:xfrm>
          <a:prstGeom prst="don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0242" y="4916092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12" y="5049950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0442" y="472952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8217" y="4248103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8641" y="4239394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1276" y="535577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37683" y="3441465"/>
            <a:ext cx="19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Assignmnent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6409" y="3988830"/>
            <a:ext cx="19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Quote?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09" y="3240518"/>
            <a:ext cx="1906416" cy="1015663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Where are the variables and the values?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44770" y="1972025"/>
            <a:ext cx="198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Consecutive statements </a:t>
            </a:r>
            <a:r>
              <a:rPr lang="en-US" dirty="0" err="1" smtClean="0">
                <a:solidFill>
                  <a:srgbClr val="FF0000"/>
                </a:solidFill>
              </a:rPr>
              <a:t>evalled</a:t>
            </a:r>
            <a:r>
              <a:rPr lang="en-US" dirty="0" smtClean="0">
                <a:solidFill>
                  <a:srgbClr val="FF0000"/>
                </a:solidFill>
              </a:rPr>
              <a:t> in different </a:t>
            </a:r>
            <a:r>
              <a:rPr lang="en-US" dirty="0" err="1" smtClean="0">
                <a:solidFill>
                  <a:srgbClr val="FF0000"/>
                </a:solidFill>
              </a:rPr>
              <a:t>envs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7161" y="4510833"/>
            <a:ext cx="198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How classes and objects are created?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43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29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60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4 at 19.0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29275" cy="6858000"/>
          </a:xfrm>
          <a:prstGeom prst="rect">
            <a:avLst/>
          </a:prstGeom>
        </p:spPr>
      </p:pic>
      <p:pic>
        <p:nvPicPr>
          <p:cNvPr id="2" name="Picture 1" descr="Screen Shot 2017-09-24 at 19.0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20" y="3392868"/>
            <a:ext cx="6488501" cy="2067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27579" y="464336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326" y="3307838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4078" y="3867749"/>
            <a:ext cx="53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90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9-24 at 20.0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8" y="161113"/>
            <a:ext cx="5525766" cy="43690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56485" y="1882428"/>
            <a:ext cx="4572000" cy="48628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1600 LOC (</a:t>
            </a:r>
            <a:r>
              <a:rPr lang="en-US" b="1" i="1" dirty="0" smtClean="0"/>
              <a:t>probably non recursive?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However: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1) would copy exactly an existing implementation with warts and all</a:t>
            </a:r>
          </a:p>
          <a:p>
            <a:endParaRPr lang="en-US" dirty="0" smtClean="0"/>
          </a:p>
          <a:p>
            <a:r>
              <a:rPr lang="en-US" sz="1600" dirty="0" smtClean="0"/>
              <a:t>"Repeats an </a:t>
            </a:r>
            <a:r>
              <a:rPr lang="en-US" sz="1600" dirty="0" err="1" smtClean="0"/>
              <a:t>acknowleged</a:t>
            </a:r>
            <a:r>
              <a:rPr lang="en-US" sz="1600" dirty="0" smtClean="0"/>
              <a:t> crock in the original ST72 </a:t>
            </a:r>
            <a:r>
              <a:rPr lang="en-US" sz="1600" dirty="0" err="1" smtClean="0"/>
              <a:t>intepreter</a:t>
            </a:r>
            <a:r>
              <a:rPr lang="en-US" sz="1600" dirty="0" smtClean="0"/>
              <a:t>: Test if an </a:t>
            </a:r>
            <a:r>
              <a:rPr lang="en-US" sz="1600" dirty="0" err="1" smtClean="0"/>
              <a:t>inlined</a:t>
            </a:r>
            <a:r>
              <a:rPr lang="en-US" sz="1600" dirty="0" smtClean="0"/>
              <a:t> vector should be </a:t>
            </a:r>
            <a:r>
              <a:rPr lang="en-US" sz="1600" dirty="0" err="1" smtClean="0"/>
              <a:t>evalled</a:t>
            </a:r>
            <a:r>
              <a:rPr lang="en-US" sz="1600" dirty="0" smtClean="0"/>
              <a:t> if it is the same as the last message token and that is not preceded by a quote(!!)”</a:t>
            </a:r>
          </a:p>
          <a:p>
            <a:endParaRPr lang="en-US" dirty="0" smtClean="0"/>
          </a:p>
          <a:p>
            <a:r>
              <a:rPr lang="en-US" b="1" dirty="0" smtClean="0"/>
              <a:t>2) could become an exercise in matching the ST runtime to JS runtime:</a:t>
            </a:r>
            <a:endParaRPr lang="en-US" b="1" dirty="0"/>
          </a:p>
          <a:p>
            <a:endParaRPr lang="en-US" dirty="0" smtClean="0"/>
          </a:p>
          <a:p>
            <a:r>
              <a:rPr lang="en-US" sz="1600" dirty="0" smtClean="0"/>
              <a:t>to: title temps: </a:t>
            </a:r>
            <a:r>
              <a:rPr lang="en-US" sz="1600" dirty="0" err="1" smtClean="0"/>
              <a:t>tempNames</a:t>
            </a:r>
            <a:r>
              <a:rPr lang="en-US" sz="1600" dirty="0" smtClean="0"/>
              <a:t> </a:t>
            </a:r>
            <a:r>
              <a:rPr lang="en-US" sz="1600" dirty="0" err="1" smtClean="0"/>
              <a:t>ivars</a:t>
            </a:r>
            <a:r>
              <a:rPr lang="en-US" sz="1600" dirty="0" smtClean="0"/>
              <a:t>: </a:t>
            </a:r>
            <a:r>
              <a:rPr lang="en-US" sz="1600" dirty="0" err="1" smtClean="0"/>
              <a:t>ivars</a:t>
            </a:r>
            <a:r>
              <a:rPr lang="en-US" sz="1600" dirty="0" smtClean="0"/>
              <a:t> </a:t>
            </a:r>
            <a:r>
              <a:rPr lang="en-US" sz="1600" dirty="0" err="1" smtClean="0"/>
              <a:t>cvars</a:t>
            </a:r>
            <a:r>
              <a:rPr lang="en-US" sz="1600" dirty="0" smtClean="0"/>
              <a:t>: </a:t>
            </a:r>
            <a:r>
              <a:rPr lang="en-US" sz="1600" dirty="0" err="1" smtClean="0"/>
              <a:t>cvars</a:t>
            </a:r>
            <a:r>
              <a:rPr lang="en-US" sz="1600" dirty="0" smtClean="0"/>
              <a:t> code: </a:t>
            </a:r>
            <a:r>
              <a:rPr lang="en-US" sz="1600" dirty="0" err="1" smtClean="0"/>
              <a:t>codeVector</a:t>
            </a:r>
            <a:r>
              <a:rPr lang="en-US" sz="1600" dirty="0" smtClean="0"/>
              <a:t> "Create a new class, or identify an existing one or Squeak equivalent”</a:t>
            </a:r>
          </a:p>
        </p:txBody>
      </p:sp>
    </p:spTree>
    <p:extLst>
      <p:ext uri="{BB962C8B-B14F-4D97-AF65-F5344CB8AC3E}">
        <p14:creationId xmlns:p14="http://schemas.microsoft.com/office/powerpoint/2010/main" val="1047698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9" y="1582341"/>
            <a:ext cx="607368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My </a:t>
            </a:r>
            <a:r>
              <a:rPr lang="en-US" i="1" dirty="0"/>
              <a:t>intent was that we should eventually make the recognizers look </a:t>
            </a:r>
            <a:r>
              <a:rPr lang="en-US" i="1" dirty="0" smtClean="0"/>
              <a:t>more </a:t>
            </a:r>
            <a:r>
              <a:rPr lang="en-US" i="1" dirty="0"/>
              <a:t>like BNF (there are examples of what was in mind in the </a:t>
            </a:r>
            <a:r>
              <a:rPr lang="en-US" i="1" dirty="0" smtClean="0"/>
              <a:t>history</a:t>
            </a:r>
            <a:r>
              <a:rPr lang="en-US" i="1" dirty="0"/>
              <a:t>), but we never </a:t>
            </a:r>
            <a:r>
              <a:rPr lang="en-US" i="1" dirty="0" smtClean="0"/>
              <a:t>did.</a:t>
            </a:r>
          </a:p>
          <a:p>
            <a:endParaRPr lang="en-US" i="1" dirty="0"/>
          </a:p>
          <a:p>
            <a:r>
              <a:rPr lang="en-US" i="1" dirty="0" smtClean="0"/>
              <a:t>However</a:t>
            </a:r>
            <a:r>
              <a:rPr lang="en-US" i="1" dirty="0"/>
              <a:t>, Scott Warren (who lurks on this </a:t>
            </a:r>
            <a:r>
              <a:rPr lang="en-US" i="1" dirty="0" smtClean="0"/>
              <a:t>list</a:t>
            </a:r>
            <a:r>
              <a:rPr lang="en-US" i="1" dirty="0"/>
              <a:t>) a few years later did "Rosetta Smalltalk" in which he and his </a:t>
            </a:r>
            <a:r>
              <a:rPr lang="en-US" i="1" dirty="0" smtClean="0"/>
              <a:t>friends </a:t>
            </a:r>
            <a:r>
              <a:rPr lang="en-US" i="1" dirty="0"/>
              <a:t>correctly figured out where this style should go, and </a:t>
            </a:r>
            <a:r>
              <a:rPr lang="en-US" i="1" dirty="0" smtClean="0"/>
              <a:t>implemented </a:t>
            </a:r>
            <a:r>
              <a:rPr lang="en-US" i="1" dirty="0"/>
              <a:t>a version in a very nice and very pretty system on an </a:t>
            </a:r>
            <a:r>
              <a:rPr lang="en-US" i="1" dirty="0" smtClean="0"/>
              <a:t>8</a:t>
            </a:r>
            <a:r>
              <a:rPr lang="en-US" i="1" dirty="0"/>
              <a:t>-bit </a:t>
            </a:r>
            <a:r>
              <a:rPr lang="en-US" i="1" dirty="0" smtClean="0"/>
              <a:t>micro</a:t>
            </a:r>
            <a:r>
              <a:rPr lang="en-US" dirty="0" smtClean="0"/>
              <a:t>”  </a:t>
            </a:r>
          </a:p>
          <a:p>
            <a:endParaRPr lang="en-US" dirty="0"/>
          </a:p>
          <a:p>
            <a:r>
              <a:rPr lang="en-US" dirty="0" smtClean="0"/>
              <a:t>- AK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7672" y="5006128"/>
            <a:ext cx="413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“Scott Warren” and “his friends” are: Scott Warren, Dennis Abe, and Intel Corporation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221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2.19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1" y="1203629"/>
            <a:ext cx="4378884" cy="3512948"/>
          </a:xfrm>
          <a:prstGeom prst="rect">
            <a:avLst/>
          </a:prstGeom>
        </p:spPr>
      </p:pic>
      <p:pic>
        <p:nvPicPr>
          <p:cNvPr id="3" name="Picture 2" descr="Screen Shot 2017-09-25 at 12.19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74" y="18966"/>
            <a:ext cx="4323414" cy="5948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9030" y="5991770"/>
            <a:ext cx="640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Don’t </a:t>
            </a:r>
            <a:r>
              <a:rPr lang="en-US" b="1" dirty="0" err="1" smtClean="0"/>
              <a:t>cointain</a:t>
            </a:r>
            <a:r>
              <a:rPr lang="en-US" b="1" dirty="0" smtClean="0"/>
              <a:t> </a:t>
            </a:r>
            <a:r>
              <a:rPr lang="en-US" b="1" dirty="0" err="1" smtClean="0"/>
              <a:t>pseudocode</a:t>
            </a:r>
            <a:r>
              <a:rPr lang="en-US" b="1" dirty="0" smtClean="0"/>
              <a:t> for interpreters, but contain really </a:t>
            </a:r>
            <a:r>
              <a:rPr lang="en-US" b="1" dirty="0" err="1" smtClean="0"/>
              <a:t>thourough</a:t>
            </a:r>
            <a:r>
              <a:rPr lang="en-US" b="1" dirty="0" smtClean="0"/>
              <a:t> and clear description of language, with 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920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2.2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46" y="676749"/>
            <a:ext cx="4549654" cy="5467395"/>
          </a:xfrm>
          <a:prstGeom prst="rect">
            <a:avLst/>
          </a:prstGeom>
        </p:spPr>
      </p:pic>
      <p:pic>
        <p:nvPicPr>
          <p:cNvPr id="3" name="Picture 2" descr="Screen Shot 2017-09-25 at 12.21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" y="704555"/>
            <a:ext cx="4585076" cy="5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52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46348" y="2321005"/>
            <a:ext cx="6073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main differences: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how matching of messages is specified and performed</a:t>
            </a:r>
          </a:p>
          <a:p>
            <a:pPr marL="342900" indent="-342900">
              <a:buAutoNum type="arabicParenR"/>
            </a:pPr>
            <a:r>
              <a:rPr lang="en-US" dirty="0" smtClean="0"/>
              <a:t>“to” creates objects (not classes) and use of “new” is explicit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26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9-25 at 12.4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8" y="1525351"/>
            <a:ext cx="7620000" cy="78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2610" y="703441"/>
            <a:ext cx="301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Signatures matching is more structured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5033574" y="194857"/>
            <a:ext cx="268839" cy="26609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644836" y="352287"/>
            <a:ext cx="3127774" cy="894755"/>
          </a:xfrm>
          <a:prstGeom prst="wedgeRoundRectCallout">
            <a:avLst>
              <a:gd name="adj1" fmla="val 42984"/>
              <a:gd name="adj2" fmla="val 9936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“@” stands for ‘ (quote)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18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2.45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4" y="3444646"/>
            <a:ext cx="6045200" cy="622300"/>
          </a:xfrm>
          <a:prstGeom prst="rect">
            <a:avLst/>
          </a:prstGeom>
        </p:spPr>
      </p:pic>
      <p:pic>
        <p:nvPicPr>
          <p:cNvPr id="3" name="Picture 2" descr="Screen Shot 2017-09-25 at 12.4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8" y="1525351"/>
            <a:ext cx="7620000" cy="78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2610" y="703441"/>
            <a:ext cx="301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Signatures matching is more structured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5033574" y="194857"/>
            <a:ext cx="268839" cy="26609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44836" y="352287"/>
            <a:ext cx="3127774" cy="894755"/>
          </a:xfrm>
          <a:prstGeom prst="wedgeRoundRectCallout">
            <a:avLst>
              <a:gd name="adj1" fmla="val 42984"/>
              <a:gd name="adj2" fmla="val 9936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“@” stands for ‘ (quote)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065672" y="3781398"/>
            <a:ext cx="268839" cy="5710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167560" y="3514713"/>
            <a:ext cx="268839" cy="11531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5188983" y="3804983"/>
            <a:ext cx="268839" cy="5598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12067" y="4326018"/>
            <a:ext cx="244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evaluate next part of message and put in parameter “lo”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8393" y="4244936"/>
            <a:ext cx="93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ust match token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4895" y="4227063"/>
            <a:ext cx="244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DON’T evaluate next part of message, just put next token or list in parameter “code”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26531" y="3000496"/>
            <a:ext cx="442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of signature from “for” object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01193" y="2818293"/>
            <a:ext cx="744386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1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7R9gvBU4AAQgC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32" y="1233004"/>
            <a:ext cx="5739335" cy="4531054"/>
          </a:xfrm>
          <a:prstGeom prst="rect">
            <a:avLst/>
          </a:prstGeom>
        </p:spPr>
      </p:pic>
      <p:pic>
        <p:nvPicPr>
          <p:cNvPr id="5" name="Picture 4" descr="firstbuildaltosSmalltalk7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6" y="0"/>
            <a:ext cx="2620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96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2.45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4" y="3444646"/>
            <a:ext cx="6045200" cy="622300"/>
          </a:xfrm>
          <a:prstGeom prst="rect">
            <a:avLst/>
          </a:prstGeom>
        </p:spPr>
      </p:pic>
      <p:pic>
        <p:nvPicPr>
          <p:cNvPr id="3" name="Picture 2" descr="Screen Shot 2017-09-25 at 12.4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8" y="1525351"/>
            <a:ext cx="7620000" cy="78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2610" y="703441"/>
            <a:ext cx="301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Signatures matching is more structured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5033574" y="194857"/>
            <a:ext cx="268839" cy="26609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3065672" y="3781398"/>
            <a:ext cx="268839" cy="5710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167560" y="3514713"/>
            <a:ext cx="268839" cy="11531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5188983" y="3804983"/>
            <a:ext cx="268839" cy="5598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12067" y="4326018"/>
            <a:ext cx="244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evaluate next part of message and put in parameter “lo”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8393" y="4244936"/>
            <a:ext cx="93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ust match token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4895" y="4227063"/>
            <a:ext cx="244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DON’T evaluate next part of message, just put next token or list in parameter “code”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974" y="5763741"/>
            <a:ext cx="7027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order of the matches is automatic and it goes from most specific to most generic. </a:t>
            </a:r>
            <a:r>
              <a:rPr lang="en-US" i="1" dirty="0" smtClean="0">
                <a:solidFill>
                  <a:srgbClr val="FF0000"/>
                </a:solidFill>
              </a:rPr>
              <a:t>Interpreter must take care of extra “matching” logic, not as “plain” as ST72 interpreter.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6531" y="3000496"/>
            <a:ext cx="442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of signature from “for” object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01193" y="2818293"/>
            <a:ext cx="744386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44836" y="352287"/>
            <a:ext cx="3127774" cy="894755"/>
          </a:xfrm>
          <a:prstGeom prst="wedgeRoundRectCallout">
            <a:avLst>
              <a:gd name="adj1" fmla="val 42984"/>
              <a:gd name="adj2" fmla="val 9936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“@” stands for ‘ (quote)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7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3.3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655533"/>
            <a:ext cx="7353300" cy="62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5181" y="1296725"/>
            <a:ext cx="32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“to” transparently creates a class and returns the flash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78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3.3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655533"/>
            <a:ext cx="7353300" cy="62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5181" y="1296725"/>
            <a:ext cx="32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“to” transparently creates a class and returns the flash OBJECT</a:t>
            </a:r>
            <a:endParaRPr lang="en-US" dirty="0"/>
          </a:p>
        </p:txBody>
      </p:sp>
      <p:pic>
        <p:nvPicPr>
          <p:cNvPr id="4" name="Picture 3" descr="Screen Shot 2017-09-25 at 13.3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3682105"/>
            <a:ext cx="3606800" cy="558800"/>
          </a:xfrm>
          <a:prstGeom prst="rect">
            <a:avLst/>
          </a:prstGeom>
        </p:spPr>
      </p:pic>
      <p:pic>
        <p:nvPicPr>
          <p:cNvPr id="8" name="Picture 7" descr="Screen Shot 2017-09-25 at 13.4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4240905"/>
            <a:ext cx="6172200" cy="520700"/>
          </a:xfrm>
          <a:prstGeom prst="rect">
            <a:avLst/>
          </a:prstGeom>
        </p:spPr>
      </p:pic>
      <p:pic>
        <p:nvPicPr>
          <p:cNvPr id="9" name="Picture 8" descr="Screen Shot 2017-09-25 at 13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5282305"/>
            <a:ext cx="3416300" cy="622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1381" y="2908627"/>
            <a:ext cx="71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 create a class, give it a method and create an instance of the class: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01193" y="2363397"/>
            <a:ext cx="744386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38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3.3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655533"/>
            <a:ext cx="7353300" cy="62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5181" y="1296725"/>
            <a:ext cx="32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“to” transparently creates a class and returns the flash OBJECT</a:t>
            </a:r>
            <a:endParaRPr lang="en-US" dirty="0"/>
          </a:p>
        </p:txBody>
      </p:sp>
      <p:pic>
        <p:nvPicPr>
          <p:cNvPr id="4" name="Picture 3" descr="Screen Shot 2017-09-25 at 13.3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3682105"/>
            <a:ext cx="3606800" cy="558800"/>
          </a:xfrm>
          <a:prstGeom prst="rect">
            <a:avLst/>
          </a:prstGeom>
        </p:spPr>
      </p:pic>
      <p:pic>
        <p:nvPicPr>
          <p:cNvPr id="8" name="Picture 7" descr="Screen Shot 2017-09-25 at 13.4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4240905"/>
            <a:ext cx="6172200" cy="520700"/>
          </a:xfrm>
          <a:prstGeom prst="rect">
            <a:avLst/>
          </a:prstGeom>
        </p:spPr>
      </p:pic>
      <p:pic>
        <p:nvPicPr>
          <p:cNvPr id="9" name="Picture 8" descr="Screen Shot 2017-09-25 at 13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5282305"/>
            <a:ext cx="3416300" cy="622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1381" y="2908627"/>
            <a:ext cx="71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 create a class, give it a method and create an instance of the class: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01193" y="2363397"/>
            <a:ext cx="744386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204" y="3211620"/>
            <a:ext cx="211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still “cruel assignment”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1791" y="4662823"/>
            <a:ext cx="21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LISP-</a:t>
            </a:r>
            <a:r>
              <a:rPr lang="en-US" dirty="0" err="1" smtClean="0">
                <a:solidFill>
                  <a:srgbClr val="FF0000"/>
                </a:solidFill>
              </a:rPr>
              <a:t>itis</a:t>
            </a:r>
            <a:r>
              <a:rPr lang="en-US" dirty="0" smtClean="0">
                <a:solidFill>
                  <a:srgbClr val="FF0000"/>
                </a:solidFill>
              </a:rPr>
              <a:t> symptoms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7252" y="4278813"/>
            <a:ext cx="227475" cy="39348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93911" y="4279581"/>
            <a:ext cx="122466" cy="39348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27052" y="4278813"/>
            <a:ext cx="122466" cy="39348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57020" y="4278813"/>
            <a:ext cx="227475" cy="39348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13679" y="4279581"/>
            <a:ext cx="122466" cy="39348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97510" y="4278813"/>
            <a:ext cx="122466" cy="39348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0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5 at 13.3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655533"/>
            <a:ext cx="7353300" cy="62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5181" y="1296725"/>
            <a:ext cx="32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“to” transparently creates a class and returns the flash OBJECT</a:t>
            </a:r>
            <a:endParaRPr lang="en-US" dirty="0"/>
          </a:p>
        </p:txBody>
      </p:sp>
      <p:pic>
        <p:nvPicPr>
          <p:cNvPr id="4" name="Picture 3" descr="Screen Shot 2017-09-25 at 13.3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3682105"/>
            <a:ext cx="3606800" cy="558800"/>
          </a:xfrm>
          <a:prstGeom prst="rect">
            <a:avLst/>
          </a:prstGeom>
        </p:spPr>
      </p:pic>
      <p:pic>
        <p:nvPicPr>
          <p:cNvPr id="7" name="Picture 6" descr="Screen Shot 2017-09-25 at 13.41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4761605"/>
            <a:ext cx="7683500" cy="520700"/>
          </a:xfrm>
          <a:prstGeom prst="rect">
            <a:avLst/>
          </a:prstGeom>
        </p:spPr>
      </p:pic>
      <p:pic>
        <p:nvPicPr>
          <p:cNvPr id="8" name="Picture 7" descr="Screen Shot 2017-09-25 at 13.42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4240905"/>
            <a:ext cx="6172200" cy="520700"/>
          </a:xfrm>
          <a:prstGeom prst="rect">
            <a:avLst/>
          </a:prstGeom>
        </p:spPr>
      </p:pic>
      <p:pic>
        <p:nvPicPr>
          <p:cNvPr id="9" name="Picture 8" descr="Screen Shot 2017-09-25 at 13.42.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" y="5282305"/>
            <a:ext cx="3416300" cy="622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1381" y="2908627"/>
            <a:ext cx="71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 create a class, give it a method and create an instance of the class: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01193" y="2363397"/>
            <a:ext cx="744386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5175043" y="5725908"/>
            <a:ext cx="3753329" cy="1132092"/>
          </a:xfrm>
          <a:prstGeom prst="wedgeRoundRectCallout">
            <a:avLst>
              <a:gd name="adj1" fmla="val -36713"/>
              <a:gd name="adj2" fmla="val -77523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variables and temps are explicitly added (instead of &lt;temps&gt; | &lt;instance&gt; notation of ST72)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739287" y="4624916"/>
            <a:ext cx="8104108" cy="869684"/>
          </a:xfrm>
          <a:prstGeom prst="donut">
            <a:avLst>
              <a:gd name="adj" fmla="val 10820"/>
            </a:avLst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5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3.3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867351"/>
            <a:ext cx="3606800" cy="558800"/>
          </a:xfrm>
          <a:prstGeom prst="rect">
            <a:avLst/>
          </a:prstGeom>
        </p:spPr>
      </p:pic>
      <p:pic>
        <p:nvPicPr>
          <p:cNvPr id="7" name="Picture 6" descr="Screen Shot 2017-09-25 at 13.41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1946851"/>
            <a:ext cx="7683500" cy="520700"/>
          </a:xfrm>
          <a:prstGeom prst="rect">
            <a:avLst/>
          </a:prstGeom>
        </p:spPr>
      </p:pic>
      <p:pic>
        <p:nvPicPr>
          <p:cNvPr id="8" name="Picture 7" descr="Screen Shot 2017-09-25 at 13.4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1426151"/>
            <a:ext cx="6172200" cy="520700"/>
          </a:xfrm>
          <a:prstGeom prst="rect">
            <a:avLst/>
          </a:prstGeom>
        </p:spPr>
      </p:pic>
      <p:pic>
        <p:nvPicPr>
          <p:cNvPr id="9" name="Picture 8" descr="Screen Shot 2017-09-25 at 13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2467551"/>
            <a:ext cx="3416300" cy="622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31381" y="302374"/>
            <a:ext cx="71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we have: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4851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3.3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867351"/>
            <a:ext cx="3606800" cy="558800"/>
          </a:xfrm>
          <a:prstGeom prst="rect">
            <a:avLst/>
          </a:prstGeom>
        </p:spPr>
      </p:pic>
      <p:pic>
        <p:nvPicPr>
          <p:cNvPr id="7" name="Picture 6" descr="Screen Shot 2017-09-25 at 13.41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1946851"/>
            <a:ext cx="7683500" cy="520700"/>
          </a:xfrm>
          <a:prstGeom prst="rect">
            <a:avLst/>
          </a:prstGeom>
        </p:spPr>
      </p:pic>
      <p:pic>
        <p:nvPicPr>
          <p:cNvPr id="8" name="Picture 7" descr="Screen Shot 2017-09-25 at 13.4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1426151"/>
            <a:ext cx="6172200" cy="520700"/>
          </a:xfrm>
          <a:prstGeom prst="rect">
            <a:avLst/>
          </a:prstGeom>
        </p:spPr>
      </p:pic>
      <p:pic>
        <p:nvPicPr>
          <p:cNvPr id="9" name="Picture 8" descr="Screen Shot 2017-09-25 at 13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2467551"/>
            <a:ext cx="3416300" cy="622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31381" y="302374"/>
            <a:ext cx="71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we have:</a:t>
            </a:r>
            <a:endParaRPr lang="en-US" b="1" dirty="0"/>
          </a:p>
        </p:txBody>
      </p:sp>
      <p:pic>
        <p:nvPicPr>
          <p:cNvPr id="10" name="Picture 9" descr="Screen Shot 2017-09-25 at 13.3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8" y="4277091"/>
            <a:ext cx="3606800" cy="558800"/>
          </a:xfrm>
          <a:prstGeom prst="rect">
            <a:avLst/>
          </a:prstGeom>
        </p:spPr>
      </p:pic>
      <p:pic>
        <p:nvPicPr>
          <p:cNvPr id="11" name="Picture 10" descr="Screen Shot 2017-09-25 at 13.41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8" y="5356591"/>
            <a:ext cx="7683500" cy="520700"/>
          </a:xfrm>
          <a:prstGeom prst="rect">
            <a:avLst/>
          </a:prstGeom>
        </p:spPr>
      </p:pic>
      <p:pic>
        <p:nvPicPr>
          <p:cNvPr id="12" name="Picture 11" descr="Screen Shot 2017-09-25 at 13.4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8" y="4835891"/>
            <a:ext cx="6172200" cy="520700"/>
          </a:xfrm>
          <a:prstGeom prst="rect">
            <a:avLst/>
          </a:prstGeom>
        </p:spPr>
      </p:pic>
      <p:pic>
        <p:nvPicPr>
          <p:cNvPr id="13" name="Picture 12" descr="Screen Shot 2017-09-25 at 13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8" y="5877291"/>
            <a:ext cx="3416300" cy="622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51999" y="5621501"/>
            <a:ext cx="744386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87470" y="4768371"/>
            <a:ext cx="8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6289" y="4781992"/>
            <a:ext cx="8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9024" y="4781992"/>
            <a:ext cx="8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6762" y="4750598"/>
            <a:ext cx="8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086" y="4253985"/>
            <a:ext cx="8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9760" y="4020415"/>
            <a:ext cx="89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=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880" y="5878823"/>
            <a:ext cx="8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464" y="5632321"/>
            <a:ext cx="89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=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1381" y="3515937"/>
            <a:ext cx="71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we’d like: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73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81921" y="577185"/>
            <a:ext cx="6073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Less cruel assignment operator</a:t>
            </a:r>
          </a:p>
          <a:p>
            <a:pPr marL="342900" indent="-342900">
              <a:buAutoNum type="arabicParenR"/>
            </a:pPr>
            <a:r>
              <a:rPr lang="en-US" dirty="0" smtClean="0"/>
              <a:t>No need to declare temps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Use dot notation instead of ‘s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Cure for LISP-</a:t>
            </a:r>
            <a:r>
              <a:rPr lang="en-US" dirty="0" err="1" smtClean="0"/>
              <a:t>itis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32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4577923" y="797719"/>
            <a:ext cx="3753329" cy="879759"/>
          </a:xfrm>
          <a:prstGeom prst="wedgeRoundRectCallout">
            <a:avLst>
              <a:gd name="adj1" fmla="val -61713"/>
              <a:gd name="adj2" fmla="val -22271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Assume temp unless parameter or global. Temp only live in this scope.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275494" y="1986005"/>
            <a:ext cx="3753329" cy="879759"/>
          </a:xfrm>
          <a:prstGeom prst="wedgeRoundRectCallout">
            <a:avLst>
              <a:gd name="adj1" fmla="val -31663"/>
              <a:gd name="adj2" fmla="val -79366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indentation and “:” as quote (sometimes!)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1157" y="3434699"/>
            <a:ext cx="300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Number answer:</a:t>
            </a:r>
          </a:p>
          <a:p>
            <a:r>
              <a:rPr lang="en-US" dirty="0" smtClean="0"/>
              <a:t>  ﹍factorial</a:t>
            </a:r>
          </a:p>
          <a:p>
            <a:r>
              <a:rPr lang="en-US" dirty="0" smtClean="0"/>
              <a:t>  by:</a:t>
            </a:r>
          </a:p>
          <a:p>
            <a:r>
              <a:rPr lang="en-US" dirty="0" smtClean="0"/>
              <a:t>  ﹍if self == 0:</a:t>
            </a:r>
          </a:p>
          <a:p>
            <a:r>
              <a:rPr lang="en-US" dirty="0" smtClean="0"/>
              <a:t>  ﹍﹍return 1</a:t>
            </a:r>
          </a:p>
          <a:p>
            <a:r>
              <a:rPr lang="en-US" dirty="0" smtClean="0"/>
              <a:t>  ﹍else:</a:t>
            </a:r>
          </a:p>
          <a:p>
            <a:r>
              <a:rPr lang="en-US" dirty="0" smtClean="0"/>
              <a:t>  ﹍﹍(self - 1) factorial * self</a:t>
            </a:r>
          </a:p>
          <a:p>
            <a:r>
              <a:rPr lang="en-US" dirty="0" smtClean="0"/>
              <a:t>  console print 3 factorial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65216" y="4198437"/>
            <a:ext cx="762989" cy="4928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4109" y="3998759"/>
            <a:ext cx="4712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Number answer @(factorial) by @(if self == 0 @(return 1) else</a:t>
            </a:r>
            <a:r>
              <a:rPr lang="en-US" dirty="0"/>
              <a:t> </a:t>
            </a:r>
            <a:r>
              <a:rPr lang="en-US" dirty="0" smtClean="0"/>
              <a:t>@((self - 1) factorial * self))</a:t>
            </a:r>
          </a:p>
          <a:p>
            <a:endParaRPr lang="en-US" dirty="0"/>
          </a:p>
          <a:p>
            <a:r>
              <a:rPr lang="en-US" dirty="0" smtClean="0"/>
              <a:t>console print 3 factorial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1921" y="577185"/>
            <a:ext cx="6073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Less cruel assignment operator</a:t>
            </a:r>
          </a:p>
          <a:p>
            <a:pPr marL="342900" indent="-342900">
              <a:buAutoNum type="arabicParenR"/>
            </a:pPr>
            <a:r>
              <a:rPr lang="en-US" dirty="0" smtClean="0"/>
              <a:t>No need to declare temps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Use dot notation instead of ‘s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Cure for LISP-</a:t>
            </a:r>
            <a:r>
              <a:rPr lang="en-US" dirty="0" err="1" smtClean="0"/>
              <a:t>itis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17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444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for each </a:t>
            </a:r>
            <a:r>
              <a:rPr lang="en-US" dirty="0" err="1" smtClean="0"/>
              <a:t>i</a:t>
            </a:r>
            <a:r>
              <a:rPr lang="en-US" dirty="0" smtClean="0"/>
              <a:t> in: (1...100) do:</a:t>
            </a:r>
          </a:p>
          <a:p>
            <a:r>
              <a:rPr lang="en-US" dirty="0" smtClean="0"/>
              <a:t>     if 0 == </a:t>
            </a:r>
            <a:r>
              <a:rPr lang="en-US" dirty="0" err="1" smtClean="0"/>
              <a:t>i</a:t>
            </a:r>
            <a:r>
              <a:rPr lang="en-US" dirty="0" smtClean="0"/>
              <a:t> % 15:</a:t>
            </a:r>
          </a:p>
          <a:p>
            <a:r>
              <a:rPr lang="en-US" dirty="0" smtClean="0"/>
              <a:t>         console print "</a:t>
            </a:r>
            <a:r>
              <a:rPr lang="en-US" dirty="0" err="1" smtClean="0"/>
              <a:t>FizzBuzz</a:t>
            </a:r>
            <a:r>
              <a:rPr lang="en-US" dirty="0" smtClean="0"/>
              <a:t> "</a:t>
            </a:r>
          </a:p>
          <a:p>
            <a:r>
              <a:rPr lang="en-US" dirty="0" smtClean="0"/>
              <a:t>     else if 0 == </a:t>
            </a:r>
            <a:r>
              <a:rPr lang="en-US" dirty="0" err="1" smtClean="0"/>
              <a:t>i</a:t>
            </a:r>
            <a:r>
              <a:rPr lang="en-US" dirty="0" smtClean="0"/>
              <a:t> % 3:</a:t>
            </a:r>
          </a:p>
          <a:p>
            <a:r>
              <a:rPr lang="en-US" dirty="0" smtClean="0"/>
              <a:t>         console print "Fizz "</a:t>
            </a:r>
          </a:p>
          <a:p>
            <a:r>
              <a:rPr lang="en-US" dirty="0" smtClean="0"/>
              <a:t>     else if 0 == </a:t>
            </a:r>
            <a:r>
              <a:rPr lang="en-US" dirty="0" err="1" smtClean="0"/>
              <a:t>i</a:t>
            </a:r>
            <a:r>
              <a:rPr lang="en-US" dirty="0" smtClean="0"/>
              <a:t> % 5:</a:t>
            </a:r>
          </a:p>
          <a:p>
            <a:r>
              <a:rPr lang="en-US" dirty="0" smtClean="0"/>
              <a:t>         console print "Buzz "</a:t>
            </a:r>
          </a:p>
          <a:p>
            <a:r>
              <a:rPr lang="en-US" dirty="0" smtClean="0"/>
              <a:t>     else:</a:t>
            </a:r>
          </a:p>
          <a:p>
            <a:r>
              <a:rPr lang="en-US" dirty="0" smtClean="0"/>
              <a:t>         console print </a:t>
            </a:r>
            <a:r>
              <a:rPr lang="en-US" dirty="0" err="1" smtClean="0"/>
              <a:t>i</a:t>
            </a:r>
            <a:r>
              <a:rPr lang="en-US" dirty="0" smtClean="0"/>
              <a:t> + " "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0444" y="1449887"/>
            <a:ext cx="28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Fizz Buzz: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404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2.06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3"/>
            <a:ext cx="9144000" cy="52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40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620" y="222867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codeToBeRun</a:t>
            </a:r>
            <a:r>
              <a:rPr lang="en-US" dirty="0" smtClean="0"/>
              <a:t> = </a:t>
            </a:r>
            <a:r>
              <a:rPr lang="en-US" dirty="0" smtClean="0"/>
              <a:t>' </a:t>
            </a:r>
            <a:r>
              <a:rPr lang="en-US" dirty="0" smtClean="0"/>
              <a:t>(console print 1+2)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codeToBeRun</a:t>
            </a:r>
            <a:r>
              <a:rPr lang="en-US" dirty="0" smtClean="0"/>
              <a:t>[3] = '-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codeToBeRun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 -1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0444" y="1449887"/>
            <a:ext cx="28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Homoiconicity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50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6186" y="2140289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op1 = 2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codeToBeRun</a:t>
            </a:r>
            <a:r>
              <a:rPr lang="en-US" dirty="0" smtClean="0"/>
              <a:t> = ’(console print (op1+op2))</a:t>
            </a:r>
          </a:p>
          <a:p>
            <a:r>
              <a:rPr lang="en-US" dirty="0" smtClean="0"/>
              <a:t> op2 = 3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codeToBeRun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 op2 = 6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codeToBeRun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 op1 = 1000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codeToBeRun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 5 8 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0444" y="1449887"/>
            <a:ext cx="28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Closures (read only):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349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5664" y="1565543"/>
            <a:ext cx="664237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temp=true</a:t>
            </a:r>
          </a:p>
          <a:p>
            <a:r>
              <a:rPr lang="en-US" dirty="0" smtClean="0"/>
              <a:t>true=false</a:t>
            </a:r>
          </a:p>
          <a:p>
            <a:r>
              <a:rPr lang="en-US" dirty="0" smtClean="0"/>
              <a:t>false=temp</a:t>
            </a:r>
          </a:p>
          <a:p>
            <a:r>
              <a:rPr lang="en-US" dirty="0" smtClean="0"/>
              <a:t>If true:</a:t>
            </a:r>
          </a:p>
          <a:p>
            <a:r>
              <a:rPr lang="en-US" dirty="0" smtClean="0"/>
              <a:t>﹍</a:t>
            </a:r>
            <a:r>
              <a:rPr lang="en-US" dirty="0" smtClean="0"/>
              <a:t>console print 1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﹍</a:t>
            </a:r>
            <a:r>
              <a:rPr lang="en-US" dirty="0" smtClean="0"/>
              <a:t>console print 2</a:t>
            </a:r>
          </a:p>
          <a:p>
            <a:r>
              <a:rPr lang="en-US" dirty="0" smtClean="0"/>
              <a:t> &gt; 2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"world" = "Dave”</a:t>
            </a:r>
          </a:p>
          <a:p>
            <a:r>
              <a:rPr lang="en-US" dirty="0" smtClean="0"/>
              <a:t> console print "Hello "</a:t>
            </a:r>
          </a:p>
          <a:p>
            <a:r>
              <a:rPr lang="en-US" dirty="0" smtClean="0"/>
              <a:t> console print "world”</a:t>
            </a:r>
          </a:p>
          <a:p>
            <a:endParaRPr lang="en-US" dirty="0" smtClean="0"/>
          </a:p>
          <a:p>
            <a:r>
              <a:rPr lang="en-US" dirty="0" smtClean="0"/>
              <a:t>&gt; "Hello Dave"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9316" y="1080555"/>
            <a:ext cx="39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Any token can contain any value: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10987" y="2121462"/>
            <a:ext cx="329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tokens “true” and “false” anywhere in the program will now contain the opposite </a:t>
            </a:r>
            <a:r>
              <a:rPr lang="en-US" sz="1400" i="1" dirty="0" err="1" smtClean="0"/>
              <a:t>boolean</a:t>
            </a:r>
            <a:r>
              <a:rPr lang="en-US" sz="1400" i="1" dirty="0" smtClean="0"/>
              <a:t> object. 1==0 will still be the object false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56416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11315" y="1733409"/>
            <a:ext cx="70261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 smtClean="0"/>
          </a:p>
          <a:p>
            <a:pPr marL="285750" indent="-285750">
              <a:buFont typeface="Arial"/>
              <a:buChar char="•"/>
            </a:pPr>
            <a:r>
              <a:rPr lang="en-GB" dirty="0" err="1" smtClean="0"/>
              <a:t>unicode</a:t>
            </a:r>
            <a:r>
              <a:rPr lang="en-GB" dirty="0" smtClean="0"/>
              <a:t> support means that objects and messages can be </a:t>
            </a:r>
            <a:r>
              <a:rPr lang="en-GB" dirty="0" err="1" smtClean="0"/>
              <a:t>emojis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macros</a:t>
            </a:r>
            <a:r>
              <a:rPr lang="mr-IN" dirty="0" smtClean="0"/>
              <a:t>…</a:t>
            </a:r>
            <a:endParaRPr lang="en-GB" dirty="0" smtClean="0"/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recursive interpreter, </a:t>
            </a:r>
            <a:r>
              <a:rPr lang="en-GB" b="1" i="1" dirty="0" smtClean="0"/>
              <a:t>but yielding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890" y="3582243"/>
            <a:ext cx="70261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Still tricky</a:t>
            </a:r>
            <a:r>
              <a:rPr lang="mr-IN" dirty="0" smtClean="0"/>
              <a:t>…</a:t>
            </a: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 smtClean="0"/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‘ (quote) still coming up on occasions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standard plain arithmetic precedence goes out of the window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toy language (error detection, error reporting, more examples</a:t>
            </a:r>
            <a:r>
              <a:rPr lang="mr-IN" dirty="0" smtClean="0"/>
              <a:t>…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20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8" y="925378"/>
            <a:ext cx="3429000" cy="1371600"/>
          </a:xfrm>
          <a:prstGeom prst="rect">
            <a:avLst/>
          </a:prstGeom>
        </p:spPr>
      </p:pic>
      <p:pic>
        <p:nvPicPr>
          <p:cNvPr id="5" name="Picture 4" descr="Screen Shot 2017-09-25 at 11.2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5" y="2832513"/>
            <a:ext cx="414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8" y="925378"/>
            <a:ext cx="3429000" cy="1371600"/>
          </a:xfrm>
          <a:prstGeom prst="rect">
            <a:avLst/>
          </a:prstGeom>
        </p:spPr>
      </p:pic>
      <p:pic>
        <p:nvPicPr>
          <p:cNvPr id="5" name="Picture 4" descr="Screen Shot 2017-09-25 at 11.2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5" y="2832513"/>
            <a:ext cx="4140200" cy="4953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75824" y="2169588"/>
            <a:ext cx="3127774" cy="543601"/>
          </a:xfrm>
          <a:prstGeom prst="wedgeRoundRectCallout">
            <a:avLst>
              <a:gd name="adj1" fmla="val 32198"/>
              <a:gd name="adj2" fmla="val -15730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Analogous to ‘ (quote)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12327" y="391308"/>
            <a:ext cx="3127774" cy="543601"/>
          </a:xfrm>
          <a:prstGeom prst="wedgeRoundRectCallout">
            <a:avLst>
              <a:gd name="adj1" fmla="val -70832"/>
              <a:gd name="adj2" fmla="val 12687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Evals</a:t>
            </a:r>
            <a:r>
              <a:rPr lang="en-US" dirty="0" smtClean="0"/>
              <a:t> next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9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8" y="925378"/>
            <a:ext cx="3429000" cy="1371600"/>
          </a:xfrm>
          <a:prstGeom prst="rect">
            <a:avLst/>
          </a:prstGeom>
        </p:spPr>
      </p:pic>
      <p:pic>
        <p:nvPicPr>
          <p:cNvPr id="5" name="Picture 4" descr="Screen Shot 2017-09-25 at 11.2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5" y="2832513"/>
            <a:ext cx="4140200" cy="4953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75824" y="2169588"/>
            <a:ext cx="3127774" cy="543601"/>
          </a:xfrm>
          <a:prstGeom prst="wedgeRoundRectCallout">
            <a:avLst>
              <a:gd name="adj1" fmla="val 32198"/>
              <a:gd name="adj2" fmla="val -15730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Analogous to ‘ (quote)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12327" y="391308"/>
            <a:ext cx="3127774" cy="543601"/>
          </a:xfrm>
          <a:prstGeom prst="wedgeRoundRectCallout">
            <a:avLst>
              <a:gd name="adj1" fmla="val -70832"/>
              <a:gd name="adj2" fmla="val 12687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Evals</a:t>
            </a:r>
            <a:r>
              <a:rPr lang="en-US" dirty="0" smtClean="0"/>
              <a:t> next token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1944048" y="1038389"/>
            <a:ext cx="3537121" cy="1483242"/>
          </a:xfrm>
          <a:prstGeom prst="donut">
            <a:avLst>
              <a:gd name="adj" fmla="val 5623"/>
            </a:avLst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1896" y="1318924"/>
            <a:ext cx="2123095" cy="138499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78000"/>
                </a:schemeClr>
              </a:gs>
              <a:gs pos="35000">
                <a:schemeClr val="accent1">
                  <a:tint val="37000"/>
                  <a:satMod val="300000"/>
                  <a:alpha val="78000"/>
                </a:schemeClr>
              </a:gs>
              <a:gs pos="100000">
                <a:schemeClr val="accent1">
                  <a:tint val="15000"/>
                  <a:satMod val="350000"/>
                  <a:alpha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GB" sz="2800" dirty="0" smtClean="0"/>
              <a:t>lists are code blocks (</a:t>
            </a:r>
            <a:r>
              <a:rPr lang="en-GB" sz="2800" dirty="0" err="1" smtClean="0"/>
              <a:t>homoiconic</a:t>
            </a:r>
            <a:r>
              <a:rPr lang="en-GB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571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5 at 11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8" y="925378"/>
            <a:ext cx="3429000" cy="1371600"/>
          </a:xfrm>
          <a:prstGeom prst="rect">
            <a:avLst/>
          </a:prstGeom>
        </p:spPr>
      </p:pic>
      <p:pic>
        <p:nvPicPr>
          <p:cNvPr id="5" name="Picture 4" descr="Screen Shot 2017-09-25 at 11.2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5" y="2832513"/>
            <a:ext cx="4140200" cy="4953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75824" y="2169588"/>
            <a:ext cx="3127774" cy="543601"/>
          </a:xfrm>
          <a:prstGeom prst="wedgeRoundRectCallout">
            <a:avLst>
              <a:gd name="adj1" fmla="val 32198"/>
              <a:gd name="adj2" fmla="val -15730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Analogous to ‘ (quote)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12327" y="391308"/>
            <a:ext cx="3127774" cy="543601"/>
          </a:xfrm>
          <a:prstGeom prst="wedgeRoundRectCallout">
            <a:avLst>
              <a:gd name="adj1" fmla="val -70832"/>
              <a:gd name="adj2" fmla="val 12687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64000"/>
                </a:schemeClr>
              </a:gs>
              <a:gs pos="35000">
                <a:schemeClr val="accent1">
                  <a:tint val="37000"/>
                  <a:satMod val="300000"/>
                  <a:alpha val="64000"/>
                </a:schemeClr>
              </a:gs>
              <a:gs pos="100000">
                <a:schemeClr val="accent1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Evals</a:t>
            </a:r>
            <a:r>
              <a:rPr lang="en-US" dirty="0" smtClean="0"/>
              <a:t> next token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1944048" y="1038389"/>
            <a:ext cx="3537121" cy="1483242"/>
          </a:xfrm>
          <a:prstGeom prst="donut">
            <a:avLst>
              <a:gd name="adj" fmla="val 5623"/>
            </a:avLst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1896" y="1318924"/>
            <a:ext cx="2123095" cy="138499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78000"/>
                </a:schemeClr>
              </a:gs>
              <a:gs pos="35000">
                <a:schemeClr val="accent1">
                  <a:tint val="37000"/>
                  <a:satMod val="300000"/>
                  <a:alpha val="78000"/>
                </a:schemeClr>
              </a:gs>
              <a:gs pos="100000">
                <a:schemeClr val="accent1">
                  <a:tint val="15000"/>
                  <a:satMod val="350000"/>
                  <a:alpha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GB" sz="2800" dirty="0" smtClean="0"/>
              <a:t>lists are code blocks (</a:t>
            </a:r>
            <a:r>
              <a:rPr lang="en-GB" sz="2800" dirty="0" err="1" smtClean="0"/>
              <a:t>homoiconic</a:t>
            </a:r>
            <a:r>
              <a:rPr lang="en-GB" sz="2800" dirty="0" smtClean="0"/>
              <a:t>)</a:t>
            </a:r>
            <a:endParaRPr lang="en-US" sz="2800" dirty="0"/>
          </a:p>
        </p:txBody>
      </p:sp>
      <p:sp>
        <p:nvSpPr>
          <p:cNvPr id="9" name="Donut 8"/>
          <p:cNvSpPr/>
          <p:nvPr/>
        </p:nvSpPr>
        <p:spPr>
          <a:xfrm>
            <a:off x="1835927" y="2749074"/>
            <a:ext cx="4681099" cy="702882"/>
          </a:xfrm>
          <a:prstGeom prst="donut">
            <a:avLst>
              <a:gd name="adj" fmla="val 5623"/>
            </a:avLst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1107" y="3253647"/>
            <a:ext cx="3623884" cy="22467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78000"/>
                </a:schemeClr>
              </a:gs>
              <a:gs pos="35000">
                <a:schemeClr val="accent1">
                  <a:tint val="37000"/>
                  <a:satMod val="300000"/>
                  <a:alpha val="78000"/>
                </a:schemeClr>
              </a:gs>
              <a:gs pos="100000">
                <a:schemeClr val="accent1">
                  <a:tint val="15000"/>
                  <a:satMod val="350000"/>
                  <a:alpha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This is </a:t>
            </a:r>
            <a:r>
              <a:rPr lang="en-GB" sz="2800" i="1" dirty="0" smtClean="0"/>
              <a:t>also</a:t>
            </a:r>
            <a:r>
              <a:rPr lang="en-GB" sz="2800" dirty="0" smtClean="0"/>
              <a:t> list containing a code block, being sent an empty message, and hence it is </a:t>
            </a:r>
            <a:r>
              <a:rPr lang="en-GB" sz="2800" dirty="0" err="1" smtClean="0"/>
              <a:t>evalled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81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1828</Words>
  <Application>Microsoft Macintosh PowerPoint</Application>
  <PresentationFormat>On-screen Show (4:3)</PresentationFormat>
  <Paragraphs>297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Della Casa</dc:creator>
  <cp:lastModifiedBy>Davide Della Casa</cp:lastModifiedBy>
  <cp:revision>46</cp:revision>
  <dcterms:created xsi:type="dcterms:W3CDTF">2017-09-24T18:07:53Z</dcterms:created>
  <dcterms:modified xsi:type="dcterms:W3CDTF">2017-09-25T17:00:31Z</dcterms:modified>
</cp:coreProperties>
</file>