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7.png" ContentType="image/png"/>
  <Override PartName="/ppt/media/image2.jpeg" ContentType="image/jpeg"/>
  <Override PartName="/ppt/media/image1.jpeg" ContentType="image/jpeg"/>
  <Override PartName="/ppt/media/image6.png" ContentType="image/png"/>
  <Override PartName="/ppt/media/image3.jpeg" ContentType="image/jpeg"/>
  <Override PartName="/ppt/media/image4.png" ContentType="image/png"/>
  <Override PartName="/ppt/media/image5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/>
          <a:p>
            <a:r>
              <a:rPr b="0" lang="it-IT" sz="5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it-IT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0087B0BA-4BF9-4C30-8F3D-8C23512CCF8E}" type="slidenum">
              <a:rPr b="0" lang="it-IT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it-IT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42EBBACE-FD11-4492-8069-98C6CB571FA9}" type="slidenum">
              <a:rPr b="0" lang="it-IT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it-IT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4F1E4F77-4DB8-4C89-806E-58C20C2B77B6}" type="slidenum">
              <a:rPr b="0" lang="it-IT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it-IT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C7FCAFFD-1C8A-43AA-81A7-1B0BF4FAF1C5}" type="slidenum">
              <a:rPr b="0" lang="it-IT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it-IT" sz="1000" spc="-1" strike="noStrike">
              <a:latin typeface="Times New Roman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1" lang="it-IT" sz="5200" spc="-1" strike="noStrike">
                <a:solidFill>
                  <a:srgbClr val="ffffff"/>
                </a:solidFill>
                <a:latin typeface="Arial"/>
                <a:ea typeface="Arial"/>
              </a:rPr>
              <a:t>Univer</a:t>
            </a:r>
            <a:r>
              <a:rPr b="0" lang="it-IT" sz="5200" spc="-1" strike="noStrike">
                <a:solidFill>
                  <a:srgbClr val="ffffff"/>
                </a:solidFill>
                <a:latin typeface="Arial"/>
                <a:ea typeface="Arial"/>
              </a:rPr>
              <a:t>City</a:t>
            </a:r>
            <a:endParaRPr b="0" lang="it-IT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it-IT" sz="2800" spc="-1" strike="noStrike">
                <a:solidFill>
                  <a:srgbClr val="eeeeee"/>
                </a:solidFill>
                <a:latin typeface="Arial"/>
                <a:ea typeface="Arial"/>
              </a:rPr>
              <a:t>find more, study better</a:t>
            </a:r>
            <a:endParaRPr b="0" lang="it-IT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311760" y="2776680"/>
            <a:ext cx="8520120" cy="1751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80520">
              <a:lnSpc>
                <a:spcPct val="150000"/>
              </a:lnSpc>
              <a:buClr>
                <a:srgbClr val="595959"/>
              </a:buClr>
              <a:buFont typeface="Calibri"/>
              <a:buChar char="●"/>
            </a:pPr>
            <a:r>
              <a:rPr b="0" lang="it-IT" sz="2400" spc="-1" strike="noStrike">
                <a:solidFill>
                  <a:srgbClr val="595959"/>
                </a:solidFill>
                <a:latin typeface="Calibri"/>
                <a:ea typeface="Calibri"/>
              </a:rPr>
              <a:t>In university is</a:t>
            </a:r>
            <a:r>
              <a:rPr b="1" lang="it-IT" sz="2400" spc="-1" strike="noStrike">
                <a:solidFill>
                  <a:srgbClr val="595959"/>
                </a:solidFill>
                <a:latin typeface="Calibri"/>
                <a:ea typeface="Calibri"/>
              </a:rPr>
              <a:t> difficult</a:t>
            </a:r>
            <a:r>
              <a:rPr b="0" lang="it-IT" sz="2400" spc="-1" strike="noStrike">
                <a:solidFill>
                  <a:srgbClr val="595959"/>
                </a:solidFill>
                <a:latin typeface="Calibri"/>
                <a:ea typeface="Calibri"/>
              </a:rPr>
              <a:t> to </a:t>
            </a:r>
            <a:r>
              <a:rPr b="1" lang="it-IT" sz="2400" spc="-1" strike="noStrike">
                <a:solidFill>
                  <a:srgbClr val="595959"/>
                </a:solidFill>
                <a:latin typeface="Calibri"/>
                <a:ea typeface="Calibri"/>
              </a:rPr>
              <a:t>find notes</a:t>
            </a:r>
            <a:r>
              <a:rPr b="0" lang="it-IT" sz="2400" spc="-1" strike="noStrike">
                <a:solidFill>
                  <a:srgbClr val="595959"/>
                </a:solidFill>
                <a:latin typeface="Calibri"/>
                <a:ea typeface="Calibri"/>
              </a:rPr>
              <a:t>, audios and other stuff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50000"/>
              </a:lnSpc>
              <a:buClr>
                <a:srgbClr val="595959"/>
              </a:buClr>
              <a:buFont typeface="Calibri"/>
              <a:buChar char="●"/>
            </a:pPr>
            <a:r>
              <a:rPr b="0" lang="it-IT" sz="2400" spc="-1" strike="noStrike">
                <a:solidFill>
                  <a:srgbClr val="595959"/>
                </a:solidFill>
                <a:latin typeface="Calibri"/>
                <a:ea typeface="Calibri"/>
              </a:rPr>
              <a:t>Usually </a:t>
            </a:r>
            <a:r>
              <a:rPr b="1" lang="it-IT" sz="2400" spc="-1" strike="noStrike">
                <a:solidFill>
                  <a:srgbClr val="595959"/>
                </a:solidFill>
                <a:latin typeface="Calibri"/>
                <a:ea typeface="Calibri"/>
              </a:rPr>
              <a:t>different tools </a:t>
            </a:r>
            <a:r>
              <a:rPr b="0" lang="it-IT" sz="2400" spc="-1" strike="noStrike">
                <a:solidFill>
                  <a:srgbClr val="595959"/>
                </a:solidFill>
                <a:latin typeface="Calibri"/>
                <a:ea typeface="Calibri"/>
              </a:rPr>
              <a:t>are used instead of a single service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50000"/>
              </a:lnSpc>
              <a:buClr>
                <a:srgbClr val="595959"/>
              </a:buClr>
              <a:buFont typeface="Calibri"/>
              <a:buChar char="●"/>
            </a:pPr>
            <a:r>
              <a:rPr b="0" lang="it-IT" sz="2400" spc="-1" strike="noStrike">
                <a:solidFill>
                  <a:srgbClr val="595959"/>
                </a:solidFill>
                <a:latin typeface="Calibri"/>
                <a:ea typeface="Calibri"/>
              </a:rPr>
              <a:t>In a chat group an exposed </a:t>
            </a:r>
            <a:r>
              <a:rPr b="1" lang="it-IT" sz="2400" spc="-1" strike="noStrike">
                <a:solidFill>
                  <a:srgbClr val="595959"/>
                </a:solidFill>
                <a:latin typeface="Calibri"/>
                <a:ea typeface="Calibri"/>
              </a:rPr>
              <a:t>problem</a:t>
            </a:r>
            <a:r>
              <a:rPr b="0" lang="it-IT" sz="2400" spc="-1" strike="noStrike">
                <a:solidFill>
                  <a:srgbClr val="595959"/>
                </a:solidFill>
                <a:latin typeface="Calibri"/>
                <a:ea typeface="Calibri"/>
              </a:rPr>
              <a:t> is often </a:t>
            </a:r>
            <a:r>
              <a:rPr b="1" lang="it-IT" sz="2400" spc="-1" strike="noStrike">
                <a:solidFill>
                  <a:srgbClr val="595959"/>
                </a:solidFill>
                <a:latin typeface="Calibri"/>
                <a:ea typeface="Calibri"/>
              </a:rPr>
              <a:t>ignored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0" name="Google Shape;61;p14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2335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311760" y="3087720"/>
            <a:ext cx="8520120" cy="1454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50000"/>
              </a:lnSpc>
              <a:buClr>
                <a:srgbClr val="595959"/>
              </a:buClr>
              <a:buFont typeface="Calibri"/>
              <a:buChar char="●"/>
            </a:pPr>
            <a:r>
              <a:rPr b="0" lang="it-IT" sz="1800" spc="-1" strike="noStrike">
                <a:solidFill>
                  <a:srgbClr val="595959"/>
                </a:solidFill>
                <a:latin typeface="Calibri"/>
                <a:ea typeface="Calibri"/>
              </a:rPr>
              <a:t>Sharing and find well-organized notes from </a:t>
            </a:r>
            <a:r>
              <a:rPr b="1" lang="it-IT" sz="1800" spc="-1" strike="noStrike">
                <a:solidFill>
                  <a:srgbClr val="595959"/>
                </a:solidFill>
                <a:latin typeface="Calibri"/>
                <a:ea typeface="Calibri"/>
              </a:rPr>
              <a:t>multiple</a:t>
            </a:r>
            <a:r>
              <a:rPr b="0" lang="it-IT" sz="1800" spc="-1" strike="noStrike">
                <a:solidFill>
                  <a:srgbClr val="595959"/>
                </a:solidFill>
                <a:latin typeface="Calibri"/>
                <a:ea typeface="Calibri"/>
              </a:rPr>
              <a:t> universities in </a:t>
            </a:r>
            <a:r>
              <a:rPr b="1" lang="it-IT" sz="1800" spc="-1" strike="noStrike">
                <a:solidFill>
                  <a:srgbClr val="595959"/>
                </a:solidFill>
                <a:latin typeface="Calibri"/>
                <a:ea typeface="Calibri"/>
              </a:rPr>
              <a:t>one tool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50000"/>
              </a:lnSpc>
              <a:buClr>
                <a:srgbClr val="595959"/>
              </a:buClr>
              <a:buFont typeface="Calibri"/>
              <a:buChar char="●"/>
            </a:pPr>
            <a:r>
              <a:rPr b="0" lang="it-IT" sz="1800" spc="-1" strike="noStrike">
                <a:solidFill>
                  <a:srgbClr val="595959"/>
                </a:solidFill>
                <a:latin typeface="Calibri"/>
                <a:ea typeface="Calibri"/>
              </a:rPr>
              <a:t>Possibility for the user to realize a </a:t>
            </a:r>
            <a:r>
              <a:rPr b="1" lang="it-IT" sz="1800" spc="-1" strike="noStrike">
                <a:solidFill>
                  <a:srgbClr val="595959"/>
                </a:solidFill>
                <a:latin typeface="Calibri"/>
                <a:ea typeface="Calibri"/>
              </a:rPr>
              <a:t>book</a:t>
            </a:r>
            <a:r>
              <a:rPr b="0" lang="it-IT" sz="1800" spc="-1" strike="noStrike">
                <a:solidFill>
                  <a:srgbClr val="595959"/>
                </a:solidFill>
                <a:latin typeface="Calibri"/>
                <a:ea typeface="Calibri"/>
              </a:rPr>
              <a:t> from </a:t>
            </a:r>
            <a:r>
              <a:rPr b="1" lang="it-IT" sz="1800" spc="-1" strike="noStrike">
                <a:solidFill>
                  <a:srgbClr val="595959"/>
                </a:solidFill>
                <a:latin typeface="Calibri"/>
                <a:ea typeface="Calibri"/>
              </a:rPr>
              <a:t>the best and favorite notes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50000"/>
              </a:lnSpc>
              <a:buClr>
                <a:srgbClr val="595959"/>
              </a:buClr>
              <a:buFont typeface="Calibri"/>
              <a:buChar char="●"/>
            </a:pPr>
            <a:r>
              <a:rPr b="1" lang="it-IT" sz="1800" spc="-1" strike="noStrike">
                <a:solidFill>
                  <a:srgbClr val="595959"/>
                </a:solidFill>
                <a:latin typeface="Calibri"/>
                <a:ea typeface="Calibri"/>
              </a:rPr>
              <a:t>Efficient </a:t>
            </a:r>
            <a:r>
              <a:rPr b="0" lang="it-IT" sz="1800" spc="-1" strike="noStrike">
                <a:solidFill>
                  <a:srgbClr val="595959"/>
                </a:solidFill>
                <a:latin typeface="Calibri"/>
                <a:ea typeface="Calibri"/>
              </a:rPr>
              <a:t>indexing for </a:t>
            </a:r>
            <a:r>
              <a:rPr b="1" lang="it-IT" sz="1800" spc="-1" strike="noStrike">
                <a:solidFill>
                  <a:srgbClr val="595959"/>
                </a:solidFill>
                <a:latin typeface="Calibri"/>
                <a:ea typeface="Calibri"/>
              </a:rPr>
              <a:t>searching</a:t>
            </a:r>
            <a:r>
              <a:rPr b="0" lang="it-IT" sz="1800" spc="-1" strike="noStrike">
                <a:solidFill>
                  <a:srgbClr val="595959"/>
                </a:solidFill>
                <a:latin typeface="Calibri"/>
                <a:ea typeface="Calibri"/>
              </a:rPr>
              <a:t> for notes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2" name="Google Shape;67;p15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2391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311760" y="2655720"/>
            <a:ext cx="8520120" cy="1701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679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it-IT" sz="2200" spc="-1" strike="noStrike">
                <a:solidFill>
                  <a:srgbClr val="595959"/>
                </a:solidFill>
                <a:latin typeface="Calibri"/>
                <a:ea typeface="Calibri"/>
              </a:rPr>
              <a:t>Users will have </a:t>
            </a:r>
            <a:r>
              <a:rPr b="1" lang="it-IT" sz="2200" spc="-1" strike="noStrike">
                <a:solidFill>
                  <a:srgbClr val="595959"/>
                </a:solidFill>
                <a:latin typeface="Calibri"/>
                <a:ea typeface="Calibri"/>
              </a:rPr>
              <a:t>free acces</a:t>
            </a:r>
            <a:r>
              <a:rPr b="0" lang="it-IT" sz="2200" spc="-1" strike="noStrike">
                <a:solidFill>
                  <a:srgbClr val="595959"/>
                </a:solidFill>
                <a:latin typeface="Calibri"/>
                <a:ea typeface="Calibri"/>
              </a:rPr>
              <a:t> to every note on platform with a simple tap</a:t>
            </a:r>
            <a:endParaRPr b="0" lang="it-IT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595959"/>
              </a:buClr>
              <a:buFont typeface="Calibri"/>
              <a:buChar char="●"/>
            </a:pPr>
            <a:r>
              <a:rPr b="0" lang="it-IT" sz="2200" spc="-1" strike="noStrike">
                <a:solidFill>
                  <a:srgbClr val="595959"/>
                </a:solidFill>
                <a:latin typeface="Calibri"/>
                <a:ea typeface="Calibri"/>
              </a:rPr>
              <a:t>No </a:t>
            </a:r>
            <a:r>
              <a:rPr b="1" lang="it-IT" sz="2200" spc="-1" strike="noStrike">
                <a:solidFill>
                  <a:srgbClr val="595959"/>
                </a:solidFill>
                <a:latin typeface="Calibri"/>
                <a:ea typeface="Calibri"/>
              </a:rPr>
              <a:t>limit</a:t>
            </a:r>
            <a:r>
              <a:rPr b="0" lang="it-IT" sz="2200" spc="-1" strike="noStrike">
                <a:solidFill>
                  <a:srgbClr val="595959"/>
                </a:solidFill>
                <a:latin typeface="Calibri"/>
                <a:ea typeface="Calibri"/>
              </a:rPr>
              <a:t> of space for sharing</a:t>
            </a:r>
            <a:endParaRPr b="0" lang="it-IT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595959"/>
              </a:buClr>
              <a:buFont typeface="Calibri"/>
              <a:buChar char="●"/>
            </a:pPr>
            <a:r>
              <a:rPr b="0" lang="it-IT" sz="2200" spc="-1" strike="noStrike">
                <a:solidFill>
                  <a:srgbClr val="595959"/>
                </a:solidFill>
                <a:latin typeface="Calibri"/>
                <a:ea typeface="Calibri"/>
              </a:rPr>
              <a:t>User experience fully configurable based on their </a:t>
            </a:r>
            <a:r>
              <a:rPr b="1" lang="it-IT" sz="2200" spc="-1" strike="noStrike">
                <a:solidFill>
                  <a:srgbClr val="595959"/>
                </a:solidFill>
                <a:latin typeface="Calibri"/>
                <a:ea typeface="Calibri"/>
              </a:rPr>
              <a:t>needs</a:t>
            </a:r>
            <a:endParaRPr b="0" lang="it-IT" sz="22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</a:pPr>
            <a:endParaRPr b="0" lang="it-IT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4" name="Google Shape;73;p16" descr=""/>
          <p:cNvPicPr/>
          <p:nvPr/>
        </p:nvPicPr>
        <p:blipFill>
          <a:blip r:embed="rId1"/>
          <a:stretch/>
        </p:blipFill>
        <p:spPr>
          <a:xfrm>
            <a:off x="6549480" y="427320"/>
            <a:ext cx="1815840" cy="1815840"/>
          </a:xfrm>
          <a:prstGeom prst="rect">
            <a:avLst/>
          </a:prstGeom>
          <a:ln>
            <a:noFill/>
          </a:ln>
        </p:spPr>
      </p:pic>
      <p:sp>
        <p:nvSpPr>
          <p:cNvPr id="165" name="CustomShape 2"/>
          <p:cNvSpPr/>
          <p:nvPr/>
        </p:nvSpPr>
        <p:spPr>
          <a:xfrm>
            <a:off x="686880" y="427320"/>
            <a:ext cx="3990960" cy="71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  <a:ea typeface="Arial"/>
              </a:rPr>
              <a:t>Competitors</a:t>
            </a:r>
            <a:endParaRPr b="0" lang="it-IT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  <a:ea typeface="Arial"/>
              </a:rPr>
              <a:t>How to reach users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311760" y="2002680"/>
            <a:ext cx="8520120" cy="1555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67920">
              <a:lnSpc>
                <a:spcPct val="150000"/>
              </a:lnSpc>
              <a:buClr>
                <a:srgbClr val="595959"/>
              </a:buClr>
              <a:buFont typeface="Arial"/>
              <a:buChar char="●"/>
            </a:pPr>
            <a:r>
              <a:rPr b="0" lang="it-IT" sz="2200" spc="-1" strike="noStrike">
                <a:solidFill>
                  <a:srgbClr val="595959"/>
                </a:solidFill>
                <a:latin typeface="Arial"/>
                <a:ea typeface="Arial"/>
              </a:rPr>
              <a:t>Talk to students to gather data</a:t>
            </a:r>
            <a:endParaRPr b="0" lang="it-IT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50000"/>
              </a:lnSpc>
              <a:buClr>
                <a:srgbClr val="595959"/>
              </a:buClr>
              <a:buFont typeface="Arial"/>
              <a:buChar char="●"/>
            </a:pPr>
            <a:r>
              <a:rPr b="0" lang="it-IT" sz="2200" spc="-1" strike="noStrike">
                <a:solidFill>
                  <a:srgbClr val="595959"/>
                </a:solidFill>
                <a:latin typeface="Arial"/>
                <a:ea typeface="Arial"/>
              </a:rPr>
              <a:t>Create a </a:t>
            </a:r>
            <a:r>
              <a:rPr b="1" lang="it-IT" sz="2200" spc="-1" strike="noStrike">
                <a:solidFill>
                  <a:srgbClr val="595959"/>
                </a:solidFill>
                <a:latin typeface="Arial"/>
                <a:ea typeface="Arial"/>
              </a:rPr>
              <a:t>form </a:t>
            </a:r>
            <a:r>
              <a:rPr b="0" lang="it-IT" sz="2200" spc="-1" strike="noStrike">
                <a:solidFill>
                  <a:srgbClr val="595959"/>
                </a:solidFill>
                <a:latin typeface="Arial"/>
                <a:ea typeface="Arial"/>
              </a:rPr>
              <a:t>to</a:t>
            </a:r>
            <a:r>
              <a:rPr b="1" lang="it-IT" sz="2200" spc="-1" strike="noStrike">
                <a:solidFill>
                  <a:srgbClr val="595959"/>
                </a:solidFill>
                <a:latin typeface="Arial"/>
                <a:ea typeface="Arial"/>
              </a:rPr>
              <a:t> interview</a:t>
            </a:r>
            <a:r>
              <a:rPr b="0" lang="it-IT" sz="2200" spc="-1" strike="noStrike">
                <a:solidFill>
                  <a:srgbClr val="595959"/>
                </a:solidFill>
                <a:latin typeface="Arial"/>
                <a:ea typeface="Arial"/>
              </a:rPr>
              <a:t> people</a:t>
            </a:r>
            <a:endParaRPr b="0" lang="it-IT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50000"/>
              </a:lnSpc>
              <a:buClr>
                <a:srgbClr val="595959"/>
              </a:buClr>
              <a:buFont typeface="Arial"/>
              <a:buChar char="●"/>
            </a:pPr>
            <a:r>
              <a:rPr b="0" lang="it-IT" sz="2200" spc="-1" strike="noStrike">
                <a:solidFill>
                  <a:srgbClr val="595959"/>
                </a:solidFill>
                <a:latin typeface="Arial"/>
                <a:ea typeface="Arial"/>
              </a:rPr>
              <a:t>Create a </a:t>
            </a:r>
            <a:r>
              <a:rPr b="1" lang="it-IT" sz="2200" spc="-1" strike="noStrike">
                <a:solidFill>
                  <a:srgbClr val="595959"/>
                </a:solidFill>
                <a:latin typeface="Arial"/>
                <a:ea typeface="Arial"/>
              </a:rPr>
              <a:t>simple</a:t>
            </a:r>
            <a:r>
              <a:rPr b="0" lang="it-IT" sz="2200" spc="-1" strike="noStrike">
                <a:solidFill>
                  <a:srgbClr val="595959"/>
                </a:solidFill>
                <a:latin typeface="Arial"/>
                <a:ea typeface="Arial"/>
              </a:rPr>
              <a:t> and </a:t>
            </a:r>
            <a:r>
              <a:rPr b="1" lang="it-IT" sz="2200" spc="-1" strike="noStrike">
                <a:solidFill>
                  <a:srgbClr val="595959"/>
                </a:solidFill>
                <a:latin typeface="Arial"/>
                <a:ea typeface="Arial"/>
              </a:rPr>
              <a:t>functional </a:t>
            </a:r>
            <a:r>
              <a:rPr b="0" lang="it-IT" sz="2200" spc="-1" strike="noStrike">
                <a:solidFill>
                  <a:srgbClr val="595959"/>
                </a:solidFill>
                <a:latin typeface="Arial"/>
                <a:ea typeface="Arial"/>
              </a:rPr>
              <a:t>service</a:t>
            </a:r>
            <a:endParaRPr b="0" lang="it-IT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599"/>
              </a:spcBef>
              <a:spcAft>
                <a:spcPts val="1599"/>
              </a:spcAft>
            </a:pPr>
            <a:endParaRPr b="0" lang="it-IT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8" name="Google Shape;81;p17" descr=""/>
          <p:cNvPicPr/>
          <p:nvPr/>
        </p:nvPicPr>
        <p:blipFill>
          <a:blip r:embed="rId1"/>
          <a:stretch/>
        </p:blipFill>
        <p:spPr>
          <a:xfrm rot="1126200">
            <a:off x="7140960" y="466920"/>
            <a:ext cx="1569240" cy="1569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  <a:ea typeface="Arial"/>
              </a:rPr>
              <a:t>Plan for reach the next milestone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311760" y="1730520"/>
            <a:ext cx="8520120" cy="2277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80520">
              <a:lnSpc>
                <a:spcPct val="150000"/>
              </a:lnSpc>
              <a:buClr>
                <a:srgbClr val="595959"/>
              </a:buClr>
              <a:buFont typeface="Arial"/>
              <a:buChar char="●"/>
            </a:pPr>
            <a:r>
              <a:rPr b="1" lang="it-IT" sz="2400" spc="-1" strike="noStrike">
                <a:solidFill>
                  <a:srgbClr val="595959"/>
                </a:solidFill>
                <a:latin typeface="Arial"/>
                <a:ea typeface="Arial"/>
              </a:rPr>
              <a:t>Interact</a:t>
            </a:r>
            <a:r>
              <a:rPr b="0" lang="it-IT" sz="2400" spc="-1" strike="noStrike">
                <a:solidFill>
                  <a:srgbClr val="595959"/>
                </a:solidFill>
                <a:latin typeface="Arial"/>
                <a:ea typeface="Arial"/>
              </a:rPr>
              <a:t> with users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50000"/>
              </a:lnSpc>
              <a:buClr>
                <a:srgbClr val="595959"/>
              </a:buClr>
              <a:buFont typeface="Arial"/>
              <a:buChar char="●"/>
            </a:pPr>
            <a:r>
              <a:rPr b="0" lang="it-IT" sz="2400" spc="-1" strike="noStrike">
                <a:solidFill>
                  <a:srgbClr val="595959"/>
                </a:solidFill>
                <a:latin typeface="Arial"/>
                <a:ea typeface="Arial"/>
              </a:rPr>
              <a:t>Analyze </a:t>
            </a:r>
            <a:r>
              <a:rPr b="1" lang="it-IT" sz="2400" spc="-1" strike="noStrike">
                <a:solidFill>
                  <a:srgbClr val="595959"/>
                </a:solidFill>
                <a:latin typeface="Arial"/>
                <a:ea typeface="Arial"/>
              </a:rPr>
              <a:t>competitors </a:t>
            </a:r>
            <a:r>
              <a:rPr b="0" lang="it-IT" sz="2400" spc="-1" strike="noStrike">
                <a:solidFill>
                  <a:srgbClr val="595959"/>
                </a:solidFill>
                <a:latin typeface="Arial"/>
                <a:ea typeface="Arial"/>
              </a:rPr>
              <a:t>(platforms and apps)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50000"/>
              </a:lnSpc>
              <a:buClr>
                <a:srgbClr val="595959"/>
              </a:buClr>
              <a:buFont typeface="Arial"/>
              <a:buChar char="●"/>
            </a:pPr>
            <a:r>
              <a:rPr b="0" lang="it-IT" sz="2400" spc="-1" strike="noStrike">
                <a:solidFill>
                  <a:srgbClr val="595959"/>
                </a:solidFill>
                <a:latin typeface="Arial"/>
                <a:ea typeface="Arial"/>
              </a:rPr>
              <a:t>Synthesize </a:t>
            </a:r>
            <a:r>
              <a:rPr b="1" lang="it-IT" sz="2400" spc="-1" strike="noStrike">
                <a:solidFill>
                  <a:srgbClr val="595959"/>
                </a:solidFill>
                <a:latin typeface="Arial"/>
                <a:ea typeface="Arial"/>
              </a:rPr>
              <a:t>possible solutions</a:t>
            </a:r>
            <a:r>
              <a:rPr b="0" lang="it-IT" sz="2400" spc="-1" strike="noStrike">
                <a:solidFill>
                  <a:srgbClr val="595959"/>
                </a:solidFill>
                <a:latin typeface="Arial"/>
                <a:ea typeface="Arial"/>
              </a:rPr>
              <a:t> based on users’ experiences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1" name="Google Shape;88;p18" descr=""/>
          <p:cNvPicPr/>
          <p:nvPr/>
        </p:nvPicPr>
        <p:blipFill>
          <a:blip r:embed="rId1"/>
          <a:stretch/>
        </p:blipFill>
        <p:spPr>
          <a:xfrm rot="21157800">
            <a:off x="6382800" y="-153000"/>
            <a:ext cx="3400200" cy="3400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  <a:ea typeface="Arial"/>
              </a:rPr>
              <a:t>Our team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4537800" y="1595520"/>
            <a:ext cx="4228200" cy="261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it-IT" sz="2400" spc="-1" strike="noStrike">
                <a:solidFill>
                  <a:srgbClr val="595959"/>
                </a:solidFill>
                <a:latin typeface="Calibri"/>
                <a:ea typeface="Calibri"/>
              </a:rPr>
              <a:t>Davide Brian Di Campi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it-IT" sz="2400" spc="-1" strike="noStrike">
                <a:solidFill>
                  <a:srgbClr val="595959"/>
                </a:solidFill>
                <a:latin typeface="Calibri"/>
                <a:ea typeface="Calibri"/>
              </a:rPr>
              <a:t>Marco Collalti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it-IT" sz="2400" spc="-1" strike="noStrike">
                <a:solidFill>
                  <a:srgbClr val="595959"/>
                </a:solidFill>
                <a:latin typeface="Calibri"/>
                <a:ea typeface="Calibri"/>
              </a:rPr>
              <a:t>Michele Dilollo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it-IT" sz="2400" spc="-1" strike="noStrike">
                <a:solidFill>
                  <a:srgbClr val="595959"/>
                </a:solidFill>
                <a:latin typeface="Calibri"/>
                <a:ea typeface="Calibri"/>
              </a:rPr>
              <a:t>Riccardo Pagliuca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it-IT" sz="2400" spc="-1" strike="noStrike">
                <a:solidFill>
                  <a:srgbClr val="595959"/>
                </a:solidFill>
                <a:latin typeface="Calibri"/>
                <a:ea typeface="Calibri"/>
              </a:rPr>
              <a:t>Tiziano Colagrossi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it-IT" sz="2400" spc="-1" strike="noStrike">
                <a:solidFill>
                  <a:srgbClr val="595959"/>
                </a:solidFill>
                <a:latin typeface="Calibri"/>
                <a:ea typeface="Calibri"/>
              </a:rPr>
              <a:t>Lucian Medrihan</a:t>
            </a:r>
            <a:endParaRPr b="0" lang="it-IT" sz="2400" spc="-1" strike="noStrike"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375480" y="1595520"/>
            <a:ext cx="4228200" cy="261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15000"/>
              </a:lnSpc>
            </a:pPr>
            <a:r>
              <a:rPr b="0" lang="it-IT" sz="2400" spc="-1" strike="noStrike">
                <a:solidFill>
                  <a:srgbClr val="595959"/>
                </a:solidFill>
                <a:latin typeface="Calibri"/>
                <a:ea typeface="Calibri"/>
              </a:rPr>
              <a:t>front end -</a:t>
            </a:r>
            <a:endParaRPr b="0" lang="it-IT" sz="2400" spc="-1" strike="noStrike">
              <a:latin typeface="Arial"/>
            </a:endParaRPr>
          </a:p>
          <a:p>
            <a:pPr algn="r">
              <a:lnSpc>
                <a:spcPct val="115000"/>
              </a:lnSpc>
            </a:pPr>
            <a:r>
              <a:rPr b="0" lang="it-IT" sz="2400" spc="-1" strike="noStrike">
                <a:solidFill>
                  <a:srgbClr val="595959"/>
                </a:solidFill>
                <a:latin typeface="Calibri"/>
                <a:ea typeface="Calibri"/>
              </a:rPr>
              <a:t>front end -</a:t>
            </a:r>
            <a:endParaRPr b="0" lang="it-IT" sz="2400" spc="-1" strike="noStrike">
              <a:latin typeface="Arial"/>
            </a:endParaRPr>
          </a:p>
          <a:p>
            <a:pPr algn="r">
              <a:lnSpc>
                <a:spcPct val="115000"/>
              </a:lnSpc>
            </a:pPr>
            <a:r>
              <a:rPr b="0" lang="it-IT" sz="2400" spc="-1" strike="noStrike">
                <a:solidFill>
                  <a:srgbClr val="595959"/>
                </a:solidFill>
                <a:latin typeface="Calibri"/>
                <a:ea typeface="Calibri"/>
              </a:rPr>
              <a:t>back end -</a:t>
            </a:r>
            <a:endParaRPr b="0" lang="it-IT" sz="2400" spc="-1" strike="noStrike">
              <a:latin typeface="Arial"/>
            </a:endParaRPr>
          </a:p>
          <a:p>
            <a:pPr algn="r">
              <a:lnSpc>
                <a:spcPct val="115000"/>
              </a:lnSpc>
            </a:pPr>
            <a:r>
              <a:rPr b="0" lang="it-IT" sz="2400" spc="-1" strike="noStrike">
                <a:solidFill>
                  <a:srgbClr val="595959"/>
                </a:solidFill>
                <a:latin typeface="Calibri"/>
                <a:ea typeface="Calibri"/>
              </a:rPr>
              <a:t>back end -</a:t>
            </a:r>
            <a:endParaRPr b="0" lang="it-IT" sz="2400" spc="-1" strike="noStrike">
              <a:latin typeface="Arial"/>
            </a:endParaRPr>
          </a:p>
          <a:p>
            <a:pPr algn="r">
              <a:lnSpc>
                <a:spcPct val="115000"/>
              </a:lnSpc>
            </a:pPr>
            <a:r>
              <a:rPr b="0" lang="it-IT" sz="2400" spc="-1" strike="noStrike">
                <a:solidFill>
                  <a:srgbClr val="595959"/>
                </a:solidFill>
                <a:latin typeface="Calibri"/>
                <a:ea typeface="Calibri"/>
              </a:rPr>
              <a:t>UI  -</a:t>
            </a:r>
            <a:endParaRPr b="0" lang="it-IT" sz="2400" spc="-1" strike="noStrike">
              <a:latin typeface="Arial"/>
            </a:endParaRPr>
          </a:p>
          <a:p>
            <a:pPr algn="r">
              <a:lnSpc>
                <a:spcPct val="115000"/>
              </a:lnSpc>
            </a:pPr>
            <a:r>
              <a:rPr b="0" lang="it-IT" sz="2400" spc="-1" strike="noStrike">
                <a:solidFill>
                  <a:srgbClr val="595959"/>
                </a:solidFill>
                <a:latin typeface="Calibri"/>
                <a:ea typeface="Calibri"/>
              </a:rPr>
              <a:t>UI  -</a:t>
            </a:r>
            <a:endParaRPr b="0" lang="it-IT" sz="2400" spc="-1" strike="noStrike">
              <a:latin typeface="Arial"/>
            </a:endParaRPr>
          </a:p>
        </p:txBody>
      </p:sp>
      <p:pic>
        <p:nvPicPr>
          <p:cNvPr id="175" name="Google Shape;96;p19" descr=""/>
          <p:cNvPicPr/>
          <p:nvPr/>
        </p:nvPicPr>
        <p:blipFill>
          <a:blip r:embed="rId1"/>
          <a:stretch/>
        </p:blipFill>
        <p:spPr>
          <a:xfrm>
            <a:off x="556200" y="3228120"/>
            <a:ext cx="1682640" cy="1682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LibreOffice/6.1.3.1$Linux_X86_64 LibreOffice_project/10$Build-1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it-IT</dc:language>
  <cp:lastModifiedBy/>
  <dcterms:modified xsi:type="dcterms:W3CDTF">2018-12-18T18:48:58Z</dcterms:modified>
  <cp:revision>1</cp:revision>
  <dc:subject/>
  <dc:title/>
</cp:coreProperties>
</file>