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c8de374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c8de374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8de3740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8de3740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8de3740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8de3740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ca7f61b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ca7f61b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ca7f61ba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ca7f61ba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8de3740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8de3740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c8de3740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c8de3740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c8de3740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c8de3740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davidedc97/UniverCity/wiki/1.-List-of-possible-features"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univercitystats@gmail.com" TargetMode="External"/><Relationship Id="rId4" Type="http://schemas.openxmlformats.org/officeDocument/2006/relationships/hyperlink" Target="https://github.com/davidedc97/UniverCity.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41B47"/>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693100"/>
            <a:ext cx="8839203" cy="40821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519325" y="313025"/>
            <a:ext cx="20274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Our Team</a:t>
            </a:r>
            <a:endParaRPr b="1" sz="2400">
              <a:solidFill>
                <a:srgbClr val="666666"/>
              </a:solidFill>
              <a:latin typeface="Comfortaa"/>
              <a:ea typeface="Comfortaa"/>
              <a:cs typeface="Comfortaa"/>
              <a:sym typeface="Comfortaa"/>
            </a:endParaRPr>
          </a:p>
        </p:txBody>
      </p:sp>
      <p:sp>
        <p:nvSpPr>
          <p:cNvPr id="60" name="Google Shape;60;p14"/>
          <p:cNvSpPr txBox="1"/>
          <p:nvPr/>
        </p:nvSpPr>
        <p:spPr>
          <a:xfrm>
            <a:off x="412625" y="1124050"/>
            <a:ext cx="8409000" cy="3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666666"/>
                </a:solidFill>
                <a:latin typeface="Comfortaa"/>
                <a:ea typeface="Comfortaa"/>
                <a:cs typeface="Comfortaa"/>
                <a:sym typeface="Comfortaa"/>
              </a:rPr>
              <a:t>We are six students who attend the third year of Computer Science</a:t>
            </a:r>
            <a:endParaRPr>
              <a:solidFill>
                <a:srgbClr val="666666"/>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rgbClr val="666666"/>
              </a:solidFill>
              <a:latin typeface="Comfortaa"/>
              <a:ea typeface="Comfortaa"/>
              <a:cs typeface="Comfortaa"/>
              <a:sym typeface="Comfortaa"/>
            </a:endParaRPr>
          </a:p>
          <a:p>
            <a:pPr indent="0" lvl="0" marL="0" rtl="0" algn="l">
              <a:spcBef>
                <a:spcPts val="0"/>
              </a:spcBef>
              <a:spcAft>
                <a:spcPts val="0"/>
              </a:spcAft>
              <a:buNone/>
            </a:pPr>
            <a:r>
              <a:rPr lang="it">
                <a:solidFill>
                  <a:srgbClr val="666666"/>
                </a:solidFill>
                <a:highlight>
                  <a:srgbClr val="FFFFFF"/>
                </a:highlight>
                <a:latin typeface="Comfortaa"/>
                <a:ea typeface="Comfortaa"/>
                <a:cs typeface="Comfortaa"/>
                <a:sym typeface="Comfortaa"/>
              </a:rPr>
              <a:t>These years have trained us on many useful aspects that allow us to develop this project in an optimal way</a:t>
            </a:r>
            <a:endParaRPr>
              <a:solidFill>
                <a:srgbClr val="666666"/>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a:solidFill>
                <a:srgbClr val="666666"/>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a:solidFill>
                <a:srgbClr val="666666"/>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a:solidFill>
                <a:srgbClr val="666666"/>
              </a:solidFill>
              <a:highlight>
                <a:srgbClr val="FFFFFF"/>
              </a:highlight>
              <a:latin typeface="Comfortaa"/>
              <a:ea typeface="Comfortaa"/>
              <a:cs typeface="Comfortaa"/>
              <a:sym typeface="Comfortaa"/>
            </a:endParaRPr>
          </a:p>
          <a:p>
            <a:pPr indent="457200" lvl="0" marL="0" rtl="0" algn="l">
              <a:spcBef>
                <a:spcPts val="0"/>
              </a:spcBef>
              <a:spcAft>
                <a:spcPts val="0"/>
              </a:spcAft>
              <a:buNone/>
            </a:pPr>
            <a:r>
              <a:rPr b="1" lang="it" sz="1200">
                <a:solidFill>
                  <a:srgbClr val="666666"/>
                </a:solidFill>
                <a:latin typeface="Comfortaa"/>
                <a:ea typeface="Comfortaa"/>
                <a:cs typeface="Comfortaa"/>
                <a:sym typeface="Comfortaa"/>
              </a:rPr>
              <a:t>Ux and UI - </a:t>
            </a:r>
            <a:r>
              <a:rPr lang="it" sz="1200">
                <a:solidFill>
                  <a:srgbClr val="666666"/>
                </a:solidFill>
                <a:latin typeface="Comfortaa"/>
                <a:ea typeface="Comfortaa"/>
                <a:cs typeface="Comfortaa"/>
                <a:sym typeface="Comfortaa"/>
              </a:rPr>
              <a:t>Tiziano Colagrossi and Lucian Medrihan (mockup)</a:t>
            </a:r>
            <a:endParaRPr sz="1200">
              <a:solidFill>
                <a:srgbClr val="666666"/>
              </a:solidFill>
              <a:latin typeface="Comfortaa"/>
              <a:ea typeface="Comfortaa"/>
              <a:cs typeface="Comfortaa"/>
              <a:sym typeface="Comfortaa"/>
            </a:endParaRPr>
          </a:p>
          <a:p>
            <a:pPr indent="457200" lvl="0" marL="0" rtl="0" algn="l">
              <a:spcBef>
                <a:spcPts val="0"/>
              </a:spcBef>
              <a:spcAft>
                <a:spcPts val="0"/>
              </a:spcAft>
              <a:buNone/>
            </a:pPr>
            <a:r>
              <a:t/>
            </a:r>
            <a:endParaRPr sz="1200">
              <a:solidFill>
                <a:srgbClr val="666666"/>
              </a:solidFill>
              <a:latin typeface="Comfortaa"/>
              <a:ea typeface="Comfortaa"/>
              <a:cs typeface="Comfortaa"/>
              <a:sym typeface="Comfortaa"/>
            </a:endParaRPr>
          </a:p>
          <a:p>
            <a:pPr indent="457200" lvl="0" marL="0" rtl="0" algn="l">
              <a:spcBef>
                <a:spcPts val="0"/>
              </a:spcBef>
              <a:spcAft>
                <a:spcPts val="0"/>
              </a:spcAft>
              <a:buNone/>
            </a:pPr>
            <a:r>
              <a:rPr b="1" lang="it" sz="1200">
                <a:solidFill>
                  <a:srgbClr val="666666"/>
                </a:solidFill>
                <a:latin typeface="Comfortaa"/>
                <a:ea typeface="Comfortaa"/>
                <a:cs typeface="Comfortaa"/>
                <a:sym typeface="Comfortaa"/>
              </a:rPr>
              <a:t>Backend - </a:t>
            </a:r>
            <a:r>
              <a:rPr lang="it" sz="1200">
                <a:solidFill>
                  <a:srgbClr val="666666"/>
                </a:solidFill>
                <a:latin typeface="Comfortaa"/>
                <a:ea typeface="Comfortaa"/>
                <a:cs typeface="Comfortaa"/>
                <a:sym typeface="Comfortaa"/>
              </a:rPr>
              <a:t>Michele Dilollo and Riccardo Pagliuca (architectural studies)</a:t>
            </a:r>
            <a:endParaRPr sz="1200">
              <a:solidFill>
                <a:srgbClr val="666666"/>
              </a:solidFill>
              <a:latin typeface="Comfortaa"/>
              <a:ea typeface="Comfortaa"/>
              <a:cs typeface="Comfortaa"/>
              <a:sym typeface="Comfortaa"/>
            </a:endParaRPr>
          </a:p>
          <a:p>
            <a:pPr indent="457200" lvl="0" marL="0" rtl="0" algn="l">
              <a:spcBef>
                <a:spcPts val="0"/>
              </a:spcBef>
              <a:spcAft>
                <a:spcPts val="0"/>
              </a:spcAft>
              <a:buNone/>
            </a:pPr>
            <a:r>
              <a:t/>
            </a:r>
            <a:endParaRPr sz="1200">
              <a:solidFill>
                <a:srgbClr val="666666"/>
              </a:solidFill>
              <a:latin typeface="Comfortaa"/>
              <a:ea typeface="Comfortaa"/>
              <a:cs typeface="Comfortaa"/>
              <a:sym typeface="Comfortaa"/>
            </a:endParaRPr>
          </a:p>
          <a:p>
            <a:pPr indent="457200" lvl="0" marL="0" rtl="0" algn="l">
              <a:spcBef>
                <a:spcPts val="0"/>
              </a:spcBef>
              <a:spcAft>
                <a:spcPts val="0"/>
              </a:spcAft>
              <a:buNone/>
            </a:pPr>
            <a:r>
              <a:rPr b="1" lang="it" sz="1200">
                <a:solidFill>
                  <a:srgbClr val="666666"/>
                </a:solidFill>
                <a:latin typeface="Comfortaa"/>
                <a:ea typeface="Comfortaa"/>
                <a:cs typeface="Comfortaa"/>
                <a:sym typeface="Comfortaa"/>
              </a:rPr>
              <a:t>Frontend - </a:t>
            </a:r>
            <a:r>
              <a:rPr lang="it" sz="1200">
                <a:solidFill>
                  <a:srgbClr val="666666"/>
                </a:solidFill>
                <a:latin typeface="Comfortaa"/>
                <a:ea typeface="Comfortaa"/>
                <a:cs typeface="Comfortaa"/>
                <a:sym typeface="Comfortaa"/>
              </a:rPr>
              <a:t>Davide Brian Dicampi and Marco Collalti (data form analysis)</a:t>
            </a:r>
            <a:endParaRPr sz="1200">
              <a:solidFill>
                <a:srgbClr val="666666"/>
              </a:solidFill>
              <a:latin typeface="Comfortaa"/>
              <a:ea typeface="Comfortaa"/>
              <a:cs typeface="Comfortaa"/>
              <a:sym typeface="Comfortaa"/>
            </a:endParaRPr>
          </a:p>
          <a:p>
            <a:pPr indent="457200" lvl="0" marL="0" rtl="0" algn="l">
              <a:spcBef>
                <a:spcPts val="0"/>
              </a:spcBef>
              <a:spcAft>
                <a:spcPts val="0"/>
              </a:spcAft>
              <a:buNone/>
            </a:pPr>
            <a:r>
              <a:t/>
            </a:r>
            <a:endParaRPr sz="1200">
              <a:solidFill>
                <a:srgbClr val="666666"/>
              </a:solidFill>
              <a:latin typeface="Comfortaa"/>
              <a:ea typeface="Comfortaa"/>
              <a:cs typeface="Comfortaa"/>
              <a:sym typeface="Comfortaa"/>
            </a:endParaRPr>
          </a:p>
          <a:p>
            <a:pPr indent="0" lvl="0" marL="0" rtl="0" algn="l">
              <a:spcBef>
                <a:spcPts val="0"/>
              </a:spcBef>
              <a:spcAft>
                <a:spcPts val="0"/>
              </a:spcAft>
              <a:buNone/>
            </a:pPr>
            <a:r>
              <a:t/>
            </a:r>
            <a:endParaRPr>
              <a:solidFill>
                <a:srgbClr val="666666"/>
              </a:solidFill>
              <a:highlight>
                <a:srgbClr val="FFFFFF"/>
              </a:highlight>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rgbClr val="666666"/>
              </a:solidFill>
              <a:highlight>
                <a:srgbClr val="FFFFFF"/>
              </a:highlight>
              <a:latin typeface="Comfortaa"/>
              <a:ea typeface="Comfortaa"/>
              <a:cs typeface="Comfortaa"/>
              <a:sym typeface="Comfortaa"/>
            </a:endParaRPr>
          </a:p>
          <a:p>
            <a:pPr indent="0" lvl="0" marL="0" rtl="0" algn="l">
              <a:spcBef>
                <a:spcPts val="0"/>
              </a:spcBef>
              <a:spcAft>
                <a:spcPts val="0"/>
              </a:spcAft>
              <a:buNone/>
            </a:pPr>
            <a:r>
              <a:rPr lang="it">
                <a:solidFill>
                  <a:srgbClr val="666666"/>
                </a:solidFill>
                <a:latin typeface="Comfortaa"/>
                <a:ea typeface="Comfortaa"/>
                <a:cs typeface="Comfortaa"/>
                <a:sym typeface="Comfortaa"/>
              </a:rPr>
              <a:t>  </a:t>
            </a:r>
            <a:endParaRPr>
              <a:solidFill>
                <a:srgbClr val="666666"/>
              </a:solidFill>
              <a:latin typeface="Comfortaa"/>
              <a:ea typeface="Comfortaa"/>
              <a:cs typeface="Comfortaa"/>
              <a:sym typeface="Comfortaa"/>
            </a:endParaRPr>
          </a:p>
        </p:txBody>
      </p:sp>
      <p:cxnSp>
        <p:nvCxnSpPr>
          <p:cNvPr id="61" name="Google Shape;61;p14"/>
          <p:cNvCxnSpPr/>
          <p:nvPr/>
        </p:nvCxnSpPr>
        <p:spPr>
          <a:xfrm flipH="1" rot="10800000">
            <a:off x="0" y="5038275"/>
            <a:ext cx="15621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Data analysis</a:t>
            </a:r>
            <a:endParaRPr b="1" sz="2400">
              <a:solidFill>
                <a:srgbClr val="666666"/>
              </a:solidFill>
              <a:latin typeface="Comfortaa"/>
              <a:ea typeface="Comfortaa"/>
              <a:cs typeface="Comfortaa"/>
              <a:sym typeface="Comfortaa"/>
            </a:endParaRPr>
          </a:p>
        </p:txBody>
      </p:sp>
      <p:pic>
        <p:nvPicPr>
          <p:cNvPr id="67" name="Google Shape;67;p15" title="Grafico"/>
          <p:cNvPicPr preferRelativeResize="0"/>
          <p:nvPr/>
        </p:nvPicPr>
        <p:blipFill>
          <a:blip r:embed="rId3">
            <a:alphaModFix/>
          </a:blip>
          <a:stretch>
            <a:fillRect/>
          </a:stretch>
        </p:blipFill>
        <p:spPr>
          <a:xfrm>
            <a:off x="4753450" y="3114550"/>
            <a:ext cx="2934651" cy="1815000"/>
          </a:xfrm>
          <a:prstGeom prst="rect">
            <a:avLst/>
          </a:prstGeom>
          <a:noFill/>
          <a:ln>
            <a:noFill/>
          </a:ln>
        </p:spPr>
      </p:pic>
      <p:pic>
        <p:nvPicPr>
          <p:cNvPr descr="Grafico delle risposte di Moduli. Titolo della domanda: Trovi difficile recuperare appunti ed esercizi per gli esami che stai preparando?. Numero di risposte: 330 risposte." id="68" name="Google Shape;68;p15"/>
          <p:cNvPicPr preferRelativeResize="0"/>
          <p:nvPr/>
        </p:nvPicPr>
        <p:blipFill>
          <a:blip r:embed="rId4">
            <a:alphaModFix/>
          </a:blip>
          <a:stretch>
            <a:fillRect/>
          </a:stretch>
        </p:blipFill>
        <p:spPr>
          <a:xfrm>
            <a:off x="311700" y="1081325"/>
            <a:ext cx="3630027" cy="1815000"/>
          </a:xfrm>
          <a:prstGeom prst="rect">
            <a:avLst/>
          </a:prstGeom>
          <a:noFill/>
          <a:ln>
            <a:noFill/>
          </a:ln>
        </p:spPr>
      </p:pic>
      <p:pic>
        <p:nvPicPr>
          <p:cNvPr descr="Grafico delle risposte di Moduli. Titolo della domanda: Ti piacerebbe avere tutti gli appunti che vuoi in un unico servizio e che questi siano liberamente accessibili?. Numero di risposte: 330 risposte." id="69" name="Google Shape;69;p15"/>
          <p:cNvPicPr preferRelativeResize="0"/>
          <p:nvPr/>
        </p:nvPicPr>
        <p:blipFill>
          <a:blip r:embed="rId5">
            <a:alphaModFix/>
          </a:blip>
          <a:stretch>
            <a:fillRect/>
          </a:stretch>
        </p:blipFill>
        <p:spPr>
          <a:xfrm>
            <a:off x="258925" y="3114550"/>
            <a:ext cx="3630025" cy="1814999"/>
          </a:xfrm>
          <a:prstGeom prst="rect">
            <a:avLst/>
          </a:prstGeom>
          <a:noFill/>
          <a:ln>
            <a:noFill/>
          </a:ln>
        </p:spPr>
      </p:pic>
      <p:sp>
        <p:nvSpPr>
          <p:cNvPr id="70" name="Google Shape;70;p15"/>
          <p:cNvSpPr txBox="1"/>
          <p:nvPr/>
        </p:nvSpPr>
        <p:spPr>
          <a:xfrm>
            <a:off x="4753450" y="2735963"/>
            <a:ext cx="22908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900"/>
              <a:t>Conosci servizi simili?</a:t>
            </a:r>
            <a:endParaRPr b="1" sz="900"/>
          </a:p>
          <a:p>
            <a:pPr indent="0" lvl="0" marL="0" rtl="0" algn="l">
              <a:spcBef>
                <a:spcPts val="0"/>
              </a:spcBef>
              <a:spcAft>
                <a:spcPts val="0"/>
              </a:spcAft>
              <a:buNone/>
            </a:pPr>
            <a:r>
              <a:t/>
            </a:r>
            <a:endParaRPr sz="1000"/>
          </a:p>
        </p:txBody>
      </p:sp>
      <p:pic>
        <p:nvPicPr>
          <p:cNvPr descr="Grafico delle risposte di Moduli. Titolo della domanda: Quale strumento usi di solito per studiare?. Numero di risposte: 330 risposte." id="71" name="Google Shape;71;p15"/>
          <p:cNvPicPr preferRelativeResize="0"/>
          <p:nvPr/>
        </p:nvPicPr>
        <p:blipFill>
          <a:blip r:embed="rId6">
            <a:alphaModFix/>
          </a:blip>
          <a:stretch>
            <a:fillRect/>
          </a:stretch>
        </p:blipFill>
        <p:spPr>
          <a:xfrm>
            <a:off x="4753450" y="361050"/>
            <a:ext cx="4078849" cy="2113922"/>
          </a:xfrm>
          <a:prstGeom prst="rect">
            <a:avLst/>
          </a:prstGeom>
          <a:noFill/>
          <a:ln>
            <a:noFill/>
          </a:ln>
        </p:spPr>
      </p:pic>
      <p:cxnSp>
        <p:nvCxnSpPr>
          <p:cNvPr id="72" name="Google Shape;72;p15"/>
          <p:cNvCxnSpPr/>
          <p:nvPr/>
        </p:nvCxnSpPr>
        <p:spPr>
          <a:xfrm flipH="1" rot="10800000">
            <a:off x="0" y="5038275"/>
            <a:ext cx="28482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Needs</a:t>
            </a:r>
            <a:endParaRPr b="1" sz="2400">
              <a:solidFill>
                <a:srgbClr val="666666"/>
              </a:solidFill>
              <a:latin typeface="Comfortaa"/>
              <a:ea typeface="Comfortaa"/>
              <a:cs typeface="Comfortaa"/>
              <a:sym typeface="Comfortaa"/>
            </a:endParaRPr>
          </a:p>
        </p:txBody>
      </p:sp>
      <p:sp>
        <p:nvSpPr>
          <p:cNvPr id="78" name="Google Shape;78;p16"/>
          <p:cNvSpPr txBox="1"/>
          <p:nvPr>
            <p:ph idx="1" type="body"/>
          </p:nvPr>
        </p:nvSpPr>
        <p:spPr>
          <a:xfrm>
            <a:off x="311700" y="1851450"/>
            <a:ext cx="8520600" cy="20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666666"/>
                </a:solidFill>
                <a:latin typeface="Comfortaa"/>
                <a:ea typeface="Comfortaa"/>
                <a:cs typeface="Comfortaa"/>
                <a:sym typeface="Comfortaa"/>
              </a:rPr>
              <a:t>We are all students and for this reason we have noticed that is very difficult for someone to find notes to prepare exams or in somehow well written notes. Some service offer notes, but sometimes are not organized in the best way</a:t>
            </a:r>
            <a:endParaRPr sz="1400">
              <a:solidFill>
                <a:srgbClr val="666666"/>
              </a:solidFill>
              <a:latin typeface="Comfortaa"/>
              <a:ea typeface="Comfortaa"/>
              <a:cs typeface="Comfortaa"/>
              <a:sym typeface="Comfortaa"/>
            </a:endParaRPr>
          </a:p>
          <a:p>
            <a:pPr indent="0" lvl="0" marL="0" rtl="0" algn="l">
              <a:spcBef>
                <a:spcPts val="1600"/>
              </a:spcBef>
              <a:spcAft>
                <a:spcPts val="0"/>
              </a:spcAft>
              <a:buNone/>
            </a:pPr>
            <a:r>
              <a:t/>
            </a:r>
            <a:endParaRPr sz="1400">
              <a:solidFill>
                <a:srgbClr val="666666"/>
              </a:solidFill>
              <a:latin typeface="Comfortaa"/>
              <a:ea typeface="Comfortaa"/>
              <a:cs typeface="Comfortaa"/>
              <a:sym typeface="Comfortaa"/>
            </a:endParaRPr>
          </a:p>
          <a:p>
            <a:pPr indent="0" lvl="0" marL="0" rtl="0" algn="l">
              <a:spcBef>
                <a:spcPts val="1600"/>
              </a:spcBef>
              <a:spcAft>
                <a:spcPts val="0"/>
              </a:spcAft>
              <a:buNone/>
            </a:pPr>
            <a:r>
              <a:t/>
            </a:r>
            <a:endParaRPr sz="1400">
              <a:solidFill>
                <a:srgbClr val="666666"/>
              </a:solidFill>
              <a:latin typeface="Comfortaa"/>
              <a:ea typeface="Comfortaa"/>
              <a:cs typeface="Comfortaa"/>
              <a:sym typeface="Comfortaa"/>
            </a:endParaRPr>
          </a:p>
          <a:p>
            <a:pPr indent="0" lvl="0" marL="0" rtl="0" algn="l">
              <a:spcBef>
                <a:spcPts val="1600"/>
              </a:spcBef>
              <a:spcAft>
                <a:spcPts val="0"/>
              </a:spcAft>
              <a:buNone/>
            </a:pPr>
            <a:r>
              <a:t/>
            </a:r>
            <a:endParaRPr sz="1400">
              <a:solidFill>
                <a:srgbClr val="666666"/>
              </a:solidFill>
              <a:latin typeface="Comfortaa"/>
              <a:ea typeface="Comfortaa"/>
              <a:cs typeface="Comfortaa"/>
              <a:sym typeface="Comfortaa"/>
            </a:endParaRPr>
          </a:p>
          <a:p>
            <a:pPr indent="0" lvl="0" marL="0" rtl="0" algn="l">
              <a:spcBef>
                <a:spcPts val="1600"/>
              </a:spcBef>
              <a:spcAft>
                <a:spcPts val="0"/>
              </a:spcAft>
              <a:buNone/>
            </a:pPr>
            <a:r>
              <a:t/>
            </a:r>
            <a:endParaRPr sz="1400">
              <a:solidFill>
                <a:srgbClr val="666666"/>
              </a:solidFill>
              <a:latin typeface="Comfortaa"/>
              <a:ea typeface="Comfortaa"/>
              <a:cs typeface="Comfortaa"/>
              <a:sym typeface="Comfortaa"/>
            </a:endParaRPr>
          </a:p>
          <a:p>
            <a:pPr indent="457200" lvl="0" marL="0" rtl="0" algn="l">
              <a:spcBef>
                <a:spcPts val="1600"/>
              </a:spcBef>
              <a:spcAft>
                <a:spcPts val="1600"/>
              </a:spcAft>
              <a:buNone/>
            </a:pPr>
            <a:r>
              <a:t/>
            </a:r>
            <a:endParaRPr sz="1400">
              <a:solidFill>
                <a:srgbClr val="666666"/>
              </a:solidFill>
              <a:latin typeface="Comfortaa"/>
              <a:ea typeface="Comfortaa"/>
              <a:cs typeface="Comfortaa"/>
              <a:sym typeface="Comfortaa"/>
            </a:endParaRPr>
          </a:p>
        </p:txBody>
      </p:sp>
      <p:cxnSp>
        <p:nvCxnSpPr>
          <p:cNvPr id="79" name="Google Shape;79;p16"/>
          <p:cNvCxnSpPr/>
          <p:nvPr/>
        </p:nvCxnSpPr>
        <p:spPr>
          <a:xfrm>
            <a:off x="0" y="5049975"/>
            <a:ext cx="41574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Target</a:t>
            </a:r>
            <a:endParaRPr b="1" sz="2400">
              <a:solidFill>
                <a:srgbClr val="666666"/>
              </a:solidFill>
              <a:latin typeface="Comfortaa"/>
              <a:ea typeface="Comfortaa"/>
              <a:cs typeface="Comfortaa"/>
              <a:sym typeface="Comfortaa"/>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666666"/>
              </a:solidFill>
              <a:latin typeface="Comfortaa"/>
              <a:ea typeface="Comfortaa"/>
              <a:cs typeface="Comfortaa"/>
              <a:sym typeface="Comfortaa"/>
            </a:endParaRPr>
          </a:p>
          <a:p>
            <a:pPr indent="0" lvl="0" marL="0" rtl="0" algn="l">
              <a:spcBef>
                <a:spcPts val="1600"/>
              </a:spcBef>
              <a:spcAft>
                <a:spcPts val="0"/>
              </a:spcAft>
              <a:buNone/>
            </a:pPr>
            <a:r>
              <a:rPr b="1" lang="it" sz="1400">
                <a:solidFill>
                  <a:srgbClr val="666666"/>
                </a:solidFill>
                <a:latin typeface="Comfortaa"/>
                <a:ea typeface="Comfortaa"/>
                <a:cs typeface="Comfortaa"/>
                <a:sym typeface="Comfortaa"/>
              </a:rPr>
              <a:t>Our target</a:t>
            </a:r>
            <a:r>
              <a:rPr lang="it" sz="1400">
                <a:solidFill>
                  <a:srgbClr val="666666"/>
                </a:solidFill>
                <a:latin typeface="Comfortaa"/>
                <a:ea typeface="Comfortaa"/>
                <a:cs typeface="Comfortaa"/>
                <a:sym typeface="Comfortaa"/>
              </a:rPr>
              <a:t> </a:t>
            </a:r>
            <a:r>
              <a:rPr b="1" lang="it" sz="1400">
                <a:solidFill>
                  <a:srgbClr val="666666"/>
                </a:solidFill>
                <a:latin typeface="Comfortaa"/>
                <a:ea typeface="Comfortaa"/>
                <a:cs typeface="Comfortaa"/>
                <a:sym typeface="Comfortaa"/>
              </a:rPr>
              <a:t>- </a:t>
            </a:r>
            <a:r>
              <a:rPr lang="it" sz="1400">
                <a:solidFill>
                  <a:srgbClr val="666666"/>
                </a:solidFill>
                <a:latin typeface="Comfortaa"/>
                <a:ea typeface="Comfortaa"/>
                <a:cs typeface="Comfortaa"/>
                <a:sym typeface="Comfortaa"/>
              </a:rPr>
              <a:t>university students between 19 and 25 years old</a:t>
            </a:r>
            <a:endParaRPr sz="1400">
              <a:solidFill>
                <a:srgbClr val="666666"/>
              </a:solidFill>
              <a:latin typeface="Comfortaa"/>
              <a:ea typeface="Comfortaa"/>
              <a:cs typeface="Comfortaa"/>
              <a:sym typeface="Comfortaa"/>
            </a:endParaRPr>
          </a:p>
          <a:p>
            <a:pPr indent="0" lvl="0" marL="0" rtl="0" algn="l">
              <a:spcBef>
                <a:spcPts val="1600"/>
              </a:spcBef>
              <a:spcAft>
                <a:spcPts val="1600"/>
              </a:spcAft>
              <a:buNone/>
            </a:pPr>
            <a:r>
              <a:rPr lang="it" sz="1400">
                <a:solidFill>
                  <a:srgbClr val="666666"/>
                </a:solidFill>
                <a:latin typeface="Comfortaa"/>
                <a:ea typeface="Comfortaa"/>
                <a:cs typeface="Comfortaa"/>
                <a:sym typeface="Comfortaa"/>
              </a:rPr>
              <a:t>We deployed a form with a series of questions to collect different points of view from our future users. After analyzing the answers, we changed our first ideas and adapted basing on the opinion of interviewed people </a:t>
            </a:r>
            <a:endParaRPr sz="1400">
              <a:solidFill>
                <a:srgbClr val="666666"/>
              </a:solidFill>
              <a:latin typeface="Comfortaa"/>
              <a:ea typeface="Comfortaa"/>
              <a:cs typeface="Comfortaa"/>
              <a:sym typeface="Comfortaa"/>
            </a:endParaRPr>
          </a:p>
        </p:txBody>
      </p:sp>
      <p:cxnSp>
        <p:nvCxnSpPr>
          <p:cNvPr id="86" name="Google Shape;86;p17"/>
          <p:cNvCxnSpPr/>
          <p:nvPr/>
        </p:nvCxnSpPr>
        <p:spPr>
          <a:xfrm flipH="1" rot="10800000">
            <a:off x="0" y="5038275"/>
            <a:ext cx="55251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2400">
                <a:solidFill>
                  <a:srgbClr val="666666"/>
                </a:solidFill>
                <a:latin typeface="Comfortaa"/>
                <a:ea typeface="Comfortaa"/>
                <a:cs typeface="Comfortaa"/>
                <a:sym typeface="Comfortaa"/>
              </a:rPr>
              <a:t>Possible solution</a:t>
            </a:r>
            <a:endParaRPr b="1" sz="2400">
              <a:solidFill>
                <a:srgbClr val="666666"/>
              </a:solidFill>
              <a:latin typeface="Comfortaa"/>
              <a:ea typeface="Comfortaa"/>
              <a:cs typeface="Comfortaa"/>
              <a:sym typeface="Comfortaa"/>
            </a:endParaRPr>
          </a:p>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2639500" y="1144075"/>
            <a:ext cx="3717706" cy="3820975"/>
          </a:xfrm>
          <a:prstGeom prst="rect">
            <a:avLst/>
          </a:prstGeom>
          <a:noFill/>
          <a:ln>
            <a:noFill/>
          </a:ln>
        </p:spPr>
      </p:pic>
      <p:cxnSp>
        <p:nvCxnSpPr>
          <p:cNvPr id="93" name="Google Shape;93;p18"/>
          <p:cNvCxnSpPr/>
          <p:nvPr/>
        </p:nvCxnSpPr>
        <p:spPr>
          <a:xfrm flipH="1" rot="10800000">
            <a:off x="0" y="5038275"/>
            <a:ext cx="65070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...ok really</a:t>
            </a:r>
            <a:endParaRPr b="1" sz="2400">
              <a:solidFill>
                <a:srgbClr val="666666"/>
              </a:solidFill>
              <a:latin typeface="Comfortaa"/>
              <a:ea typeface="Comfortaa"/>
              <a:cs typeface="Comfortaa"/>
              <a:sym typeface="Comfortaa"/>
            </a:endParaRPr>
          </a:p>
        </p:txBody>
      </p:sp>
      <p:sp>
        <p:nvSpPr>
          <p:cNvPr id="99" name="Google Shape;99;p19"/>
          <p:cNvSpPr txBox="1"/>
          <p:nvPr>
            <p:ph idx="1" type="body"/>
          </p:nvPr>
        </p:nvSpPr>
        <p:spPr>
          <a:xfrm>
            <a:off x="311700" y="1501075"/>
            <a:ext cx="8520600" cy="24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666666"/>
                </a:solidFill>
                <a:latin typeface="Comfortaa"/>
                <a:ea typeface="Comfortaa"/>
                <a:cs typeface="Comfortaa"/>
                <a:sym typeface="Comfortaa"/>
              </a:rPr>
              <a:t>We can offer a completely free service with good system of search, also only a part of a document and an optimized organization of notes</a:t>
            </a:r>
            <a:endParaRPr sz="1400">
              <a:solidFill>
                <a:srgbClr val="666666"/>
              </a:solidFill>
              <a:latin typeface="Comfortaa"/>
              <a:ea typeface="Comfortaa"/>
              <a:cs typeface="Comfortaa"/>
              <a:sym typeface="Comfortaa"/>
            </a:endParaRPr>
          </a:p>
          <a:p>
            <a:pPr indent="0" lvl="0" marL="0" rtl="0" algn="l">
              <a:spcBef>
                <a:spcPts val="1600"/>
              </a:spcBef>
              <a:spcAft>
                <a:spcPts val="0"/>
              </a:spcAft>
              <a:buNone/>
            </a:pPr>
            <a:r>
              <a:rPr lang="it" sz="1400">
                <a:solidFill>
                  <a:srgbClr val="666666"/>
                </a:solidFill>
                <a:latin typeface="Comfortaa"/>
                <a:ea typeface="Comfortaa"/>
                <a:cs typeface="Comfortaa"/>
                <a:sym typeface="Comfortaa"/>
              </a:rPr>
              <a:t>Everyone can find notes also from other University</a:t>
            </a:r>
            <a:endParaRPr sz="1400">
              <a:solidFill>
                <a:srgbClr val="666666"/>
              </a:solidFill>
              <a:latin typeface="Comfortaa"/>
              <a:ea typeface="Comfortaa"/>
              <a:cs typeface="Comfortaa"/>
              <a:sym typeface="Comfortaa"/>
            </a:endParaRPr>
          </a:p>
          <a:p>
            <a:pPr indent="0" lvl="0" marL="0" rtl="0" algn="l">
              <a:spcBef>
                <a:spcPts val="1600"/>
              </a:spcBef>
              <a:spcAft>
                <a:spcPts val="1600"/>
              </a:spcAft>
              <a:buNone/>
            </a:pPr>
            <a:r>
              <a:rPr lang="it" sz="1400">
                <a:solidFill>
                  <a:srgbClr val="666666"/>
                </a:solidFill>
                <a:latin typeface="Comfortaa"/>
                <a:ea typeface="Comfortaa"/>
                <a:cs typeface="Comfortaa"/>
                <a:sym typeface="Comfortaa"/>
              </a:rPr>
              <a:t>Will be implemented a system of evaluation of notes, in this way you can choose the best notes from other users, mashup your favorite notes.</a:t>
            </a:r>
            <a:endParaRPr sz="1400">
              <a:solidFill>
                <a:srgbClr val="666666"/>
              </a:solidFill>
              <a:latin typeface="Comfortaa"/>
              <a:ea typeface="Comfortaa"/>
              <a:cs typeface="Comfortaa"/>
              <a:sym typeface="Comfortaa"/>
            </a:endParaRPr>
          </a:p>
        </p:txBody>
      </p:sp>
      <p:cxnSp>
        <p:nvCxnSpPr>
          <p:cNvPr id="100" name="Google Shape;100;p19"/>
          <p:cNvCxnSpPr/>
          <p:nvPr/>
        </p:nvCxnSpPr>
        <p:spPr>
          <a:xfrm flipH="1" rot="10800000">
            <a:off x="0" y="5026575"/>
            <a:ext cx="7524000" cy="23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Main features </a:t>
            </a:r>
            <a:r>
              <a:rPr b="1" lang="it" sz="2400" u="sng">
                <a:solidFill>
                  <a:schemeClr val="hlink"/>
                </a:solidFill>
                <a:latin typeface="Comfortaa"/>
                <a:ea typeface="Comfortaa"/>
                <a:cs typeface="Comfortaa"/>
                <a:sym typeface="Comfortaa"/>
                <a:hlinkClick r:id="rId3"/>
              </a:rPr>
              <a:t>SEE WIKI</a:t>
            </a:r>
            <a:endParaRPr b="1" sz="2400">
              <a:solidFill>
                <a:srgbClr val="666666"/>
              </a:solidFill>
              <a:latin typeface="Comfortaa"/>
              <a:ea typeface="Comfortaa"/>
              <a:cs typeface="Comfortaa"/>
              <a:sym typeface="Comfortaa"/>
            </a:endParaRPr>
          </a:p>
        </p:txBody>
      </p:sp>
      <p:sp>
        <p:nvSpPr>
          <p:cNvPr id="106" name="Google Shape;106;p20"/>
          <p:cNvSpPr txBox="1"/>
          <p:nvPr>
            <p:ph idx="1" type="body"/>
          </p:nvPr>
        </p:nvSpPr>
        <p:spPr>
          <a:xfrm>
            <a:off x="311700" y="1706625"/>
            <a:ext cx="8520600" cy="121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Comfortaa"/>
              <a:buChar char="●"/>
            </a:pPr>
            <a:r>
              <a:rPr lang="it" sz="1400">
                <a:solidFill>
                  <a:srgbClr val="666666"/>
                </a:solidFill>
                <a:latin typeface="Comfortaa"/>
                <a:ea typeface="Comfortaa"/>
                <a:cs typeface="Comfortaa"/>
                <a:sym typeface="Comfortaa"/>
              </a:rPr>
              <a:t>Mashup of notes </a:t>
            </a:r>
            <a:r>
              <a:rPr lang="it" sz="800">
                <a:solidFill>
                  <a:srgbClr val="666666"/>
                </a:solidFill>
                <a:latin typeface="Comfortaa"/>
                <a:ea typeface="Comfortaa"/>
                <a:cs typeface="Comfortaa"/>
                <a:sym typeface="Comfortaa"/>
              </a:rPr>
              <a:t> </a:t>
            </a:r>
            <a:r>
              <a:rPr lang="it" sz="1400">
                <a:solidFill>
                  <a:srgbClr val="666666"/>
                </a:solidFill>
                <a:latin typeface="Comfortaa"/>
                <a:ea typeface="Comfortaa"/>
                <a:cs typeface="Comfortaa"/>
                <a:sym typeface="Comfortaa"/>
              </a:rPr>
              <a:t>to guarantee the best quality of notes for everyone </a:t>
            </a:r>
            <a:endParaRPr sz="1400">
              <a:solidFill>
                <a:srgbClr val="666666"/>
              </a:solidFill>
              <a:latin typeface="Comfortaa"/>
              <a:ea typeface="Comfortaa"/>
              <a:cs typeface="Comfortaa"/>
              <a:sym typeface="Comfortaa"/>
            </a:endParaRPr>
          </a:p>
          <a:p>
            <a:pPr indent="-317500" lvl="0" marL="457200" rtl="0" algn="l">
              <a:spcBef>
                <a:spcPts val="0"/>
              </a:spcBef>
              <a:spcAft>
                <a:spcPts val="0"/>
              </a:spcAft>
              <a:buClr>
                <a:srgbClr val="666666"/>
              </a:buClr>
              <a:buSzPts val="1400"/>
              <a:buFont typeface="Comfortaa"/>
              <a:buChar char="●"/>
            </a:pPr>
            <a:r>
              <a:rPr lang="it" sz="1400">
                <a:solidFill>
                  <a:srgbClr val="666666"/>
                </a:solidFill>
                <a:latin typeface="Comfortaa"/>
                <a:ea typeface="Comfortaa"/>
                <a:cs typeface="Comfortaa"/>
                <a:sym typeface="Comfortaa"/>
              </a:rPr>
              <a:t>Efficient indexing of notes</a:t>
            </a:r>
            <a:endParaRPr sz="1400">
              <a:solidFill>
                <a:srgbClr val="666666"/>
              </a:solidFill>
              <a:latin typeface="Comfortaa"/>
              <a:ea typeface="Comfortaa"/>
              <a:cs typeface="Comfortaa"/>
              <a:sym typeface="Comfortaa"/>
            </a:endParaRPr>
          </a:p>
          <a:p>
            <a:pPr indent="-317500" lvl="0" marL="457200" rtl="0" algn="l">
              <a:spcBef>
                <a:spcPts val="0"/>
              </a:spcBef>
              <a:spcAft>
                <a:spcPts val="0"/>
              </a:spcAft>
              <a:buClr>
                <a:srgbClr val="666666"/>
              </a:buClr>
              <a:buSzPts val="1400"/>
              <a:buFont typeface="Comfortaa"/>
              <a:buChar char="●"/>
            </a:pPr>
            <a:r>
              <a:rPr lang="it" sz="1400">
                <a:solidFill>
                  <a:srgbClr val="666666"/>
                </a:solidFill>
                <a:latin typeface="Comfortaa"/>
                <a:ea typeface="Comfortaa"/>
                <a:cs typeface="Comfortaa"/>
                <a:sym typeface="Comfortaa"/>
              </a:rPr>
              <a:t>Automatic management of tags</a:t>
            </a:r>
            <a:endParaRPr sz="1400">
              <a:solidFill>
                <a:srgbClr val="666666"/>
              </a:solidFill>
              <a:latin typeface="Comfortaa"/>
              <a:ea typeface="Comfortaa"/>
              <a:cs typeface="Comfortaa"/>
              <a:sym typeface="Comfortaa"/>
            </a:endParaRPr>
          </a:p>
          <a:p>
            <a:pPr indent="0" lvl="0" marL="457200" rtl="0" algn="l">
              <a:spcBef>
                <a:spcPts val="1600"/>
              </a:spcBef>
              <a:spcAft>
                <a:spcPts val="1600"/>
              </a:spcAft>
              <a:buNone/>
            </a:pPr>
            <a:r>
              <a:rPr lang="it" sz="1400">
                <a:solidFill>
                  <a:srgbClr val="666666"/>
                </a:solidFill>
                <a:latin typeface="Comfortaa"/>
                <a:ea typeface="Comfortaa"/>
                <a:cs typeface="Comfortaa"/>
                <a:sym typeface="Comfortaa"/>
              </a:rPr>
              <a:t> </a:t>
            </a:r>
            <a:endParaRPr sz="1100"/>
          </a:p>
        </p:txBody>
      </p:sp>
      <p:pic>
        <p:nvPicPr>
          <p:cNvPr id="107" name="Google Shape;107;p20"/>
          <p:cNvPicPr preferRelativeResize="0"/>
          <p:nvPr/>
        </p:nvPicPr>
        <p:blipFill>
          <a:blip r:embed="rId4">
            <a:alphaModFix/>
          </a:blip>
          <a:stretch>
            <a:fillRect/>
          </a:stretch>
        </p:blipFill>
        <p:spPr>
          <a:xfrm rot="733645">
            <a:off x="6064150" y="2701750"/>
            <a:ext cx="1915575" cy="1915575"/>
          </a:xfrm>
          <a:prstGeom prst="rect">
            <a:avLst/>
          </a:prstGeom>
          <a:noFill/>
          <a:ln>
            <a:noFill/>
          </a:ln>
        </p:spPr>
      </p:pic>
      <p:cxnSp>
        <p:nvCxnSpPr>
          <p:cNvPr id="108" name="Google Shape;108;p20"/>
          <p:cNvCxnSpPr/>
          <p:nvPr/>
        </p:nvCxnSpPr>
        <p:spPr>
          <a:xfrm flipH="1" rot="10800000">
            <a:off x="0" y="5038275"/>
            <a:ext cx="84474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666666"/>
                </a:solidFill>
                <a:latin typeface="Comfortaa"/>
                <a:ea typeface="Comfortaa"/>
                <a:cs typeface="Comfortaa"/>
                <a:sym typeface="Comfortaa"/>
              </a:rPr>
              <a:t>Contacts</a:t>
            </a:r>
            <a:endParaRPr b="1" sz="2400">
              <a:solidFill>
                <a:srgbClr val="666666"/>
              </a:solidFill>
              <a:latin typeface="Comfortaa"/>
              <a:ea typeface="Comfortaa"/>
              <a:cs typeface="Comfortaa"/>
              <a:sym typeface="Comfortaa"/>
            </a:endParaRPr>
          </a:p>
        </p:txBody>
      </p:sp>
      <p:sp>
        <p:nvSpPr>
          <p:cNvPr id="114" name="Google Shape;114;p21"/>
          <p:cNvSpPr txBox="1"/>
          <p:nvPr>
            <p:ph idx="1" type="body"/>
          </p:nvPr>
        </p:nvSpPr>
        <p:spPr>
          <a:xfrm>
            <a:off x="311700" y="1689600"/>
            <a:ext cx="8520600" cy="17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latin typeface="Comfortaa"/>
              <a:ea typeface="Comfortaa"/>
              <a:cs typeface="Comfortaa"/>
              <a:sym typeface="Comfortaa"/>
            </a:endParaRPr>
          </a:p>
          <a:p>
            <a:pPr indent="0" lvl="0" marL="0" rtl="0" algn="l">
              <a:spcBef>
                <a:spcPts val="1600"/>
              </a:spcBef>
              <a:spcAft>
                <a:spcPts val="0"/>
              </a:spcAft>
              <a:buNone/>
            </a:pPr>
            <a:r>
              <a:rPr b="1" lang="it" sz="1400">
                <a:latin typeface="Comfortaa"/>
                <a:ea typeface="Comfortaa"/>
                <a:cs typeface="Comfortaa"/>
                <a:sym typeface="Comfortaa"/>
              </a:rPr>
              <a:t>Email - </a:t>
            </a:r>
            <a:r>
              <a:rPr lang="it" sz="1400" u="sng">
                <a:solidFill>
                  <a:schemeClr val="hlink"/>
                </a:solidFill>
                <a:latin typeface="Comfortaa"/>
                <a:ea typeface="Comfortaa"/>
                <a:cs typeface="Comfortaa"/>
                <a:sym typeface="Comfortaa"/>
                <a:hlinkClick r:id="rId3"/>
              </a:rPr>
              <a:t>univercitystats@gmail.com</a:t>
            </a:r>
            <a:endParaRPr sz="1400">
              <a:latin typeface="Comfortaa"/>
              <a:ea typeface="Comfortaa"/>
              <a:cs typeface="Comfortaa"/>
              <a:sym typeface="Comfortaa"/>
            </a:endParaRPr>
          </a:p>
          <a:p>
            <a:pPr indent="0" lvl="0" marL="0" rtl="0" algn="l">
              <a:spcBef>
                <a:spcPts val="1600"/>
              </a:spcBef>
              <a:spcAft>
                <a:spcPts val="0"/>
              </a:spcAft>
              <a:buNone/>
            </a:pPr>
            <a:r>
              <a:rPr b="1" lang="it" sz="1400">
                <a:latin typeface="Comfortaa"/>
                <a:ea typeface="Comfortaa"/>
                <a:cs typeface="Comfortaa"/>
                <a:sym typeface="Comfortaa"/>
              </a:rPr>
              <a:t>GitHub - </a:t>
            </a:r>
            <a:r>
              <a:rPr b="1" lang="it" sz="1400" u="sng">
                <a:solidFill>
                  <a:schemeClr val="hlink"/>
                </a:solidFill>
                <a:latin typeface="Comfortaa"/>
                <a:ea typeface="Comfortaa"/>
                <a:cs typeface="Comfortaa"/>
                <a:sym typeface="Comfortaa"/>
                <a:hlinkClick r:id="rId4"/>
              </a:rPr>
              <a:t>https://github.com/davidedc97/UniverCity.git</a:t>
            </a:r>
            <a:endParaRPr b="1" sz="1400">
              <a:latin typeface="Comfortaa"/>
              <a:ea typeface="Comfortaa"/>
              <a:cs typeface="Comfortaa"/>
              <a:sym typeface="Comfortaa"/>
            </a:endParaRPr>
          </a:p>
          <a:p>
            <a:pPr indent="0" lvl="0" marL="0" rtl="0" algn="l">
              <a:spcBef>
                <a:spcPts val="1600"/>
              </a:spcBef>
              <a:spcAft>
                <a:spcPts val="1600"/>
              </a:spcAft>
              <a:buNone/>
            </a:pPr>
            <a:r>
              <a:t/>
            </a:r>
            <a:endParaRPr b="1" sz="1400">
              <a:latin typeface="Comfortaa"/>
              <a:ea typeface="Comfortaa"/>
              <a:cs typeface="Comfortaa"/>
              <a:sym typeface="Comfortaa"/>
            </a:endParaRPr>
          </a:p>
        </p:txBody>
      </p:sp>
      <p:cxnSp>
        <p:nvCxnSpPr>
          <p:cNvPr id="115" name="Google Shape;115;p21"/>
          <p:cNvCxnSpPr/>
          <p:nvPr/>
        </p:nvCxnSpPr>
        <p:spPr>
          <a:xfrm flipH="1" rot="10800000">
            <a:off x="0" y="5038275"/>
            <a:ext cx="9125400" cy="11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