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88" r:id="rId3"/>
    <p:sldId id="306" r:id="rId4"/>
    <p:sldId id="308" r:id="rId5"/>
    <p:sldId id="262" r:id="rId6"/>
    <p:sldId id="304" r:id="rId7"/>
    <p:sldId id="305" r:id="rId8"/>
    <p:sldId id="307" r:id="rId9"/>
    <p:sldId id="309" r:id="rId10"/>
    <p:sldId id="310" r:id="rId11"/>
    <p:sldId id="311" r:id="rId12"/>
    <p:sldId id="281" r:id="rId13"/>
    <p:sldId id="290" r:id="rId14"/>
    <p:sldId id="291" r:id="rId15"/>
    <p:sldId id="292" r:id="rId16"/>
    <p:sldId id="289" r:id="rId17"/>
    <p:sldId id="294" r:id="rId18"/>
    <p:sldId id="296" r:id="rId19"/>
    <p:sldId id="261" r:id="rId20"/>
    <p:sldId id="257" r:id="rId21"/>
    <p:sldId id="267" r:id="rId22"/>
    <p:sldId id="258" r:id="rId23"/>
    <p:sldId id="264" r:id="rId24"/>
    <p:sldId id="313" r:id="rId25"/>
    <p:sldId id="259" r:id="rId26"/>
    <p:sldId id="268" r:id="rId27"/>
    <p:sldId id="260" r:id="rId28"/>
    <p:sldId id="266" r:id="rId29"/>
    <p:sldId id="29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4" r:id="rId43"/>
    <p:sldId id="285" r:id="rId44"/>
    <p:sldId id="283" r:id="rId45"/>
    <p:sldId id="286" r:id="rId46"/>
    <p:sldId id="297" r:id="rId47"/>
    <p:sldId id="312" r:id="rId48"/>
    <p:sldId id="300" r:id="rId49"/>
    <p:sldId id="301" r:id="rId50"/>
    <p:sldId id="299" r:id="rId51"/>
    <p:sldId id="30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A1D87-7DD6-4108-BB79-A62AD6F925CC}" type="datetimeFigureOut">
              <a:rPr lang="en-US" smtClean="0"/>
              <a:pPr/>
              <a:t>11/26/2018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59560-81E0-41A9-99F2-21CB6E452343}" type="slidenum">
              <a:rPr lang="en-US" smtClean="0"/>
              <a:pPr/>
              <a:t>‹N›</a:t>
            </a:fld>
            <a:endParaRPr lang="en-US" dirty="0"/>
          </a:p>
        </p:txBody>
      </p:sp>
    </p:spTree>
    <p:extLst>
      <p:ext uri="{BB962C8B-B14F-4D97-AF65-F5344CB8AC3E}">
        <p14:creationId xmlns:p14="http://schemas.microsoft.com/office/powerpoint/2010/main" val="289202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59560-81E0-41A9-99F2-21CB6E452343}" type="slidenum">
              <a:rPr lang="en-US" smtClean="0"/>
              <a:pPr/>
              <a:t>17</a:t>
            </a:fld>
            <a:endParaRPr lang="en-US"/>
          </a:p>
        </p:txBody>
      </p:sp>
    </p:spTree>
    <p:extLst>
      <p:ext uri="{BB962C8B-B14F-4D97-AF65-F5344CB8AC3E}">
        <p14:creationId xmlns:p14="http://schemas.microsoft.com/office/powerpoint/2010/main" val="422548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380964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35902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354047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12318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420658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293941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57958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143374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279800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125391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19D0A-D547-4617-B27F-220ACE89E79D}" type="datetimeFigureOut">
              <a:rPr lang="en-US" smtClean="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48937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19D0A-D547-4617-B27F-220ACE89E79D}" type="datetimeFigureOut">
              <a:rPr lang="en-US" smtClean="0"/>
              <a:pPr/>
              <a:t>11/26/2018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22AFD-C19C-4C2A-8C4A-68EF2BA2C3DC}" type="slidenum">
              <a:rPr lang="en-US" smtClean="0"/>
              <a:pPr/>
              <a:t>‹N›</a:t>
            </a:fld>
            <a:endParaRPr lang="en-US" dirty="0"/>
          </a:p>
        </p:txBody>
      </p:sp>
    </p:spTree>
    <p:extLst>
      <p:ext uri="{BB962C8B-B14F-4D97-AF65-F5344CB8AC3E}">
        <p14:creationId xmlns:p14="http://schemas.microsoft.com/office/powerpoint/2010/main" val="96197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6" Type="http://schemas.openxmlformats.org/officeDocument/2006/relationships/hyperlink" Target="http://mathworld.wolfram.com/PowerPoint.html" TargetMode="External"/><Relationship Id="rId117" Type="http://schemas.openxmlformats.org/officeDocument/2006/relationships/hyperlink" Target="http://mathworld.wolfram.com/FirstdeVilliersPoint.html" TargetMode="External"/><Relationship Id="rId21" Type="http://schemas.openxmlformats.org/officeDocument/2006/relationships/hyperlink" Target="http://mathworld.wolfram.com/BrocardMidpoint.html" TargetMode="External"/><Relationship Id="rId42" Type="http://schemas.openxmlformats.org/officeDocument/2006/relationships/hyperlink" Target="http://mathworld.wolfram.com/Complement.html" TargetMode="External"/><Relationship Id="rId47" Type="http://schemas.openxmlformats.org/officeDocument/2006/relationships/hyperlink" Target="http://mathworld.wolfram.com/SecondIsodynamicPoint.html" TargetMode="External"/><Relationship Id="rId63" Type="http://schemas.openxmlformats.org/officeDocument/2006/relationships/hyperlink" Target="http://mathworld.wolfram.com/EhrmannCongruentSquaresPoint.html" TargetMode="External"/><Relationship Id="rId68" Type="http://schemas.openxmlformats.org/officeDocument/2006/relationships/hyperlink" Target="http://mathworld.wolfram.com/SpiekerCenter.html" TargetMode="External"/><Relationship Id="rId84" Type="http://schemas.openxmlformats.org/officeDocument/2006/relationships/hyperlink" Target="http://mathworld.wolfram.com/Equi-BrocardCenter.html" TargetMode="External"/><Relationship Id="rId89" Type="http://schemas.openxmlformats.org/officeDocument/2006/relationships/hyperlink" Target="http://mathworld.wolfram.com/TarryPoint.html" TargetMode="External"/><Relationship Id="rId112" Type="http://schemas.openxmlformats.org/officeDocument/2006/relationships/hyperlink" Target="http://mathworld.wolfram.com/Nine-PointCenter.html" TargetMode="External"/><Relationship Id="rId16" Type="http://schemas.openxmlformats.org/officeDocument/2006/relationships/hyperlink" Target="http://mathworld.wolfram.com/FuhrmannCenter.html" TargetMode="External"/><Relationship Id="rId107" Type="http://schemas.openxmlformats.org/officeDocument/2006/relationships/hyperlink" Target="http://mathworld.wolfram.com/TriangleCentroid.html" TargetMode="External"/><Relationship Id="rId11" Type="http://schemas.openxmlformats.org/officeDocument/2006/relationships/hyperlink" Target="http://mathworld.wolfram.com/PedalPoint.html" TargetMode="External"/><Relationship Id="rId32" Type="http://schemas.openxmlformats.org/officeDocument/2006/relationships/hyperlink" Target="http://mathworld.wolfram.com/RigbyPoints.html" TargetMode="External"/><Relationship Id="rId37" Type="http://schemas.openxmlformats.org/officeDocument/2006/relationships/hyperlink" Target="http://mathworld.wolfram.com/InnerSoddyCenter.html" TargetMode="External"/><Relationship Id="rId53" Type="http://schemas.openxmlformats.org/officeDocument/2006/relationships/hyperlink" Target="http://mathworld.wolfram.com/SecondMorleyCenter.html" TargetMode="External"/><Relationship Id="rId58" Type="http://schemas.openxmlformats.org/officeDocument/2006/relationships/hyperlink" Target="http://mathworld.wolfram.com/IsogonicPoints.html" TargetMode="External"/><Relationship Id="rId74" Type="http://schemas.openxmlformats.org/officeDocument/2006/relationships/hyperlink" Target="http://mathworld.wolfram.com/SteinerPoint.html" TargetMode="External"/><Relationship Id="rId79" Type="http://schemas.openxmlformats.org/officeDocument/2006/relationships/hyperlink" Target="http://mathworld.wolfram.com/MedialImage.html" TargetMode="External"/><Relationship Id="rId102" Type="http://schemas.openxmlformats.org/officeDocument/2006/relationships/hyperlink" Target="http://mathworld.wolfram.com/ExeterPoint.html" TargetMode="External"/><Relationship Id="rId123" Type="http://schemas.openxmlformats.org/officeDocument/2006/relationships/hyperlink" Target="http://mathworld.wolfram.com/FirstFermatPoint.html" TargetMode="External"/><Relationship Id="rId128" Type="http://schemas.openxmlformats.org/officeDocument/2006/relationships/image" Target="../media/image24.png"/><Relationship Id="rId5" Type="http://schemas.openxmlformats.org/officeDocument/2006/relationships/hyperlink" Target="http://mathworld.wolfram.com/ParryReflectionPoint.html" TargetMode="External"/><Relationship Id="rId90" Type="http://schemas.openxmlformats.org/officeDocument/2006/relationships/hyperlink" Target="http://mathworld.wolfram.com/EulerInfinityPoint.html" TargetMode="External"/><Relationship Id="rId95" Type="http://schemas.openxmlformats.org/officeDocument/2006/relationships/hyperlink" Target="http://mathworld.wolfram.com/ThirdBrocardPoint.html" TargetMode="External"/><Relationship Id="rId19" Type="http://schemas.openxmlformats.org/officeDocument/2006/relationships/hyperlink" Target="http://mathworld.wolfram.com/GergonnePoint.html" TargetMode="External"/><Relationship Id="rId14" Type="http://schemas.openxmlformats.org/officeDocument/2006/relationships/hyperlink" Target="http://mathworld.wolfram.com/PerspectiveCenter.html" TargetMode="External"/><Relationship Id="rId22" Type="http://schemas.openxmlformats.org/officeDocument/2006/relationships/hyperlink" Target="http://mathworld.wolfram.com/GriffithsPoints.html" TargetMode="External"/><Relationship Id="rId27" Type="http://schemas.openxmlformats.org/officeDocument/2006/relationships/hyperlink" Target="http://mathworld.wolfram.com/CevaConjugate.html" TargetMode="External"/><Relationship Id="rId30" Type="http://schemas.openxmlformats.org/officeDocument/2006/relationships/hyperlink" Target="http://mathworld.wolfram.com/CevianPoint.html" TargetMode="External"/><Relationship Id="rId35" Type="http://schemas.openxmlformats.org/officeDocument/2006/relationships/hyperlink" Target="http://mathworld.wolfram.com/SchifflerPoint.html" TargetMode="External"/><Relationship Id="rId43" Type="http://schemas.openxmlformats.org/officeDocument/2006/relationships/hyperlink" Target="http://mathworld.wolfram.com/IsodynamicPoints.html" TargetMode="External"/><Relationship Id="rId48" Type="http://schemas.openxmlformats.org/officeDocument/2006/relationships/hyperlink" Target="http://mathworld.wolfram.com/CongruentIsoscelizersPoint.html" TargetMode="External"/><Relationship Id="rId56" Type="http://schemas.openxmlformats.org/officeDocument/2006/relationships/hyperlink" Target="http://mathworld.wolfram.com/SecondNapoleonPoint.html" TargetMode="External"/><Relationship Id="rId64" Type="http://schemas.openxmlformats.org/officeDocument/2006/relationships/hyperlink" Target="http://mathworld.wolfram.com/IsotomicConjugate.html" TargetMode="External"/><Relationship Id="rId69" Type="http://schemas.openxmlformats.org/officeDocument/2006/relationships/hyperlink" Target="http://mathworld.wolfram.com/Eigentransform.html" TargetMode="External"/><Relationship Id="rId77" Type="http://schemas.openxmlformats.org/officeDocument/2006/relationships/hyperlink" Target="http://mathworld.wolfram.com/SteinerPoints.html" TargetMode="External"/><Relationship Id="rId100" Type="http://schemas.openxmlformats.org/officeDocument/2006/relationships/hyperlink" Target="http://mathworld.wolfram.com/MusselmansTheorem.html" TargetMode="External"/><Relationship Id="rId105" Type="http://schemas.openxmlformats.org/officeDocument/2006/relationships/hyperlink" Target="http://mathworld.wolfram.com/Far-OutPoint.html" TargetMode="External"/><Relationship Id="rId113" Type="http://schemas.openxmlformats.org/officeDocument/2006/relationships/hyperlink" Target="http://mathworld.wolfram.com/TriangulationPoint.html" TargetMode="External"/><Relationship Id="rId118" Type="http://schemas.openxmlformats.org/officeDocument/2006/relationships/hyperlink" Target="http://mathworld.wolfram.com/Orthocenter.html" TargetMode="External"/><Relationship Id="rId126" Type="http://schemas.openxmlformats.org/officeDocument/2006/relationships/hyperlink" Target="http://mathworld.wolfram.com/FirstIsodynamicPoint.html" TargetMode="External"/><Relationship Id="rId8" Type="http://schemas.openxmlformats.org/officeDocument/2006/relationships/hyperlink" Target="http://mathworld.wolfram.com/Pedal-CevianPoint.html" TargetMode="External"/><Relationship Id="rId51" Type="http://schemas.openxmlformats.org/officeDocument/2006/relationships/hyperlink" Target="http://mathworld.wolfram.com/CongruentSquaresPoint.html" TargetMode="External"/><Relationship Id="rId72" Type="http://schemas.openxmlformats.org/officeDocument/2006/relationships/hyperlink" Target="http://mathworld.wolfram.com/ElkiesPoint.html" TargetMode="External"/><Relationship Id="rId80" Type="http://schemas.openxmlformats.org/officeDocument/2006/relationships/hyperlink" Target="http://mathworld.wolfram.com/SubordinatePoint.html" TargetMode="External"/><Relationship Id="rId85" Type="http://schemas.openxmlformats.org/officeDocument/2006/relationships/hyperlink" Target="http://mathworld.wolfram.com/MiquelsPivotTheorem.html" TargetMode="External"/><Relationship Id="rId93" Type="http://schemas.openxmlformats.org/officeDocument/2006/relationships/hyperlink" Target="http://mathworld.wolfram.com/EulerPoints.html" TargetMode="External"/><Relationship Id="rId98" Type="http://schemas.openxmlformats.org/officeDocument/2006/relationships/hyperlink" Target="http://mathworld.wolfram.com/ThirdPowerPoint.html" TargetMode="External"/><Relationship Id="rId121" Type="http://schemas.openxmlformats.org/officeDocument/2006/relationships/hyperlink" Target="http://mathworld.wolfram.com/OuterNapoleonPoint.html" TargetMode="External"/><Relationship Id="rId3" Type="http://schemas.openxmlformats.org/officeDocument/2006/relationships/hyperlink" Target="http://mathworld.wolfram.com/Ajima-MalfattiPoints.html" TargetMode="External"/><Relationship Id="rId12" Type="http://schemas.openxmlformats.org/officeDocument/2006/relationships/hyperlink" Target="http://mathworld.wolfram.com/BareAngleCenter.html" TargetMode="External"/><Relationship Id="rId17" Type="http://schemas.openxmlformats.org/officeDocument/2006/relationships/hyperlink" Target="http://mathworld.wolfram.com/Perspector.html" TargetMode="External"/><Relationship Id="rId25" Type="http://schemas.openxmlformats.org/officeDocument/2006/relationships/hyperlink" Target="http://mathworld.wolfram.com/HofstadterPoint.html" TargetMode="External"/><Relationship Id="rId33" Type="http://schemas.openxmlformats.org/officeDocument/2006/relationships/hyperlink" Target="http://mathworld.wolfram.com/Circumcenter.html" TargetMode="External"/><Relationship Id="rId38" Type="http://schemas.openxmlformats.org/officeDocument/2006/relationships/hyperlink" Target="http://mathworld.wolfram.com/SeconddeVilliersPoint.html" TargetMode="External"/><Relationship Id="rId46" Type="http://schemas.openxmlformats.org/officeDocument/2006/relationships/hyperlink" Target="http://mathworld.wolfram.com/IsogonalConjugate.html" TargetMode="External"/><Relationship Id="rId59" Type="http://schemas.openxmlformats.org/officeDocument/2006/relationships/hyperlink" Target="http://mathworld.wolfram.com/SecondPowerPoint.html" TargetMode="External"/><Relationship Id="rId67" Type="http://schemas.openxmlformats.org/officeDocument/2006/relationships/hyperlink" Target="http://mathworld.wolfram.com/KenmotuPoint.html" TargetMode="External"/><Relationship Id="rId103" Type="http://schemas.openxmlformats.org/officeDocument/2006/relationships/hyperlink" Target="http://mathworld.wolfram.com/NagelPoint.html" TargetMode="External"/><Relationship Id="rId108" Type="http://schemas.openxmlformats.org/officeDocument/2006/relationships/hyperlink" Target="http://mathworld.wolfram.com/FermatPoints.html" TargetMode="External"/><Relationship Id="rId116" Type="http://schemas.openxmlformats.org/officeDocument/2006/relationships/hyperlink" Target="http://mathworld.wolfram.com/TrisectedPerimeterPoint.html" TargetMode="External"/><Relationship Id="rId124" Type="http://schemas.openxmlformats.org/officeDocument/2006/relationships/hyperlink" Target="http://mathworld.wolfram.com/OuterSoddyCenter.html" TargetMode="External"/><Relationship Id="rId20" Type="http://schemas.openxmlformats.org/officeDocument/2006/relationships/hyperlink" Target="http://mathworld.wolfram.com/PivotTheorem.html" TargetMode="External"/><Relationship Id="rId41" Type="http://schemas.openxmlformats.org/officeDocument/2006/relationships/hyperlink" Target="http://mathworld.wolfram.com/SecondEppsteinPoint.html" TargetMode="External"/><Relationship Id="rId54" Type="http://schemas.openxmlformats.org/officeDocument/2006/relationships/hyperlink" Target="http://mathworld.wolfram.com/CyclocevianConjugate.html" TargetMode="External"/><Relationship Id="rId62" Type="http://schemas.openxmlformats.org/officeDocument/2006/relationships/hyperlink" Target="http://mathworld.wolfram.com/SimsonLinePole.html" TargetMode="External"/><Relationship Id="rId70" Type="http://schemas.openxmlformats.org/officeDocument/2006/relationships/hyperlink" Target="http://mathworld.wolfram.com/KimberlingCenter.html" TargetMode="External"/><Relationship Id="rId75" Type="http://schemas.openxmlformats.org/officeDocument/2006/relationships/hyperlink" Target="http://mathworld.wolfram.com/EppsteinPoints.html" TargetMode="External"/><Relationship Id="rId83" Type="http://schemas.openxmlformats.org/officeDocument/2006/relationships/hyperlink" Target="http://mathworld.wolfram.com/SylvestersTriangleProblem.html" TargetMode="External"/><Relationship Id="rId88" Type="http://schemas.openxmlformats.org/officeDocument/2006/relationships/hyperlink" Target="http://mathworld.wolfram.com/MiquelPoint.html" TargetMode="External"/><Relationship Id="rId91" Type="http://schemas.openxmlformats.org/officeDocument/2006/relationships/hyperlink" Target="http://mathworld.wolfram.com/MiquelsTheorem.html" TargetMode="External"/><Relationship Id="rId96" Type="http://schemas.openxmlformats.org/officeDocument/2006/relationships/hyperlink" Target="http://mathworld.wolfram.com/EvansPoint.html" TargetMode="External"/><Relationship Id="rId111" Type="http://schemas.openxmlformats.org/officeDocument/2006/relationships/hyperlink" Target="http://mathworld.wolfram.com/FermatsProblem.html" TargetMode="External"/><Relationship Id="rId1" Type="http://schemas.openxmlformats.org/officeDocument/2006/relationships/slideLayout" Target="../slideLayouts/slideLayout7.xml"/><Relationship Id="rId6" Type="http://schemas.openxmlformats.org/officeDocument/2006/relationships/hyperlink" Target="http://mathworld.wolfram.com/Anticenter.html" TargetMode="External"/><Relationship Id="rId15" Type="http://schemas.openxmlformats.org/officeDocument/2006/relationships/hyperlink" Target="http://mathworld.wolfram.com/BevanPoint.html" TargetMode="External"/><Relationship Id="rId23" Type="http://schemas.openxmlformats.org/officeDocument/2006/relationships/hyperlink" Target="http://mathworld.wolfram.com/PolynomialTriangleCenter.html" TargetMode="External"/><Relationship Id="rId28" Type="http://schemas.openxmlformats.org/officeDocument/2006/relationships/hyperlink" Target="http://mathworld.wolfram.com/Incenter.html" TargetMode="External"/><Relationship Id="rId36" Type="http://schemas.openxmlformats.org/officeDocument/2006/relationships/hyperlink" Target="http://mathworld.wolfram.com/ClawsonPoint.html" TargetMode="External"/><Relationship Id="rId49" Type="http://schemas.openxmlformats.org/officeDocument/2006/relationships/hyperlink" Target="http://mathworld.wolfram.com/IsogonalMittenpunkt.html" TargetMode="External"/><Relationship Id="rId57" Type="http://schemas.openxmlformats.org/officeDocument/2006/relationships/hyperlink" Target="http://mathworld.wolfram.com/deLongchampsPoint.html" TargetMode="External"/><Relationship Id="rId106" Type="http://schemas.openxmlformats.org/officeDocument/2006/relationships/hyperlink" Target="http://mathworld.wolfram.com/NapoleonCrossdifference.html" TargetMode="External"/><Relationship Id="rId114" Type="http://schemas.openxmlformats.org/officeDocument/2006/relationships/hyperlink" Target="http://mathworld.wolfram.com/FeuerbachPoint.html" TargetMode="External"/><Relationship Id="rId119" Type="http://schemas.openxmlformats.org/officeDocument/2006/relationships/hyperlink" Target="http://mathworld.wolfram.com/VectenPoints.html" TargetMode="External"/><Relationship Id="rId127" Type="http://schemas.openxmlformats.org/officeDocument/2006/relationships/hyperlink" Target="http://mathworld.wolfram.com/ParryPoint.html" TargetMode="External"/><Relationship Id="rId10" Type="http://schemas.openxmlformats.org/officeDocument/2006/relationships/hyperlink" Target="http://mathworld.wolfram.com/FirstNapoleonPoint.html" TargetMode="External"/><Relationship Id="rId31" Type="http://schemas.openxmlformats.org/officeDocument/2006/relationships/hyperlink" Target="http://mathworld.wolfram.com/InferiorPoint.html" TargetMode="External"/><Relationship Id="rId44" Type="http://schemas.openxmlformats.org/officeDocument/2006/relationships/hyperlink" Target="http://mathworld.wolfram.com/SecondFermatPoint.html" TargetMode="External"/><Relationship Id="rId52" Type="http://schemas.openxmlformats.org/officeDocument/2006/relationships/hyperlink" Target="http://mathworld.wolfram.com/IsogonalTransformation.html" TargetMode="External"/><Relationship Id="rId60" Type="http://schemas.openxmlformats.org/officeDocument/2006/relationships/hyperlink" Target="http://mathworld.wolfram.com/deVilliersPoints.html" TargetMode="External"/><Relationship Id="rId65" Type="http://schemas.openxmlformats.org/officeDocument/2006/relationships/hyperlink" Target="http://mathworld.wolfram.com/SoddyCenters.html" TargetMode="External"/><Relationship Id="rId73" Type="http://schemas.openxmlformats.org/officeDocument/2006/relationships/hyperlink" Target="http://mathworld.wolfram.com/KosnitaPoint.html" TargetMode="External"/><Relationship Id="rId78" Type="http://schemas.openxmlformats.org/officeDocument/2006/relationships/hyperlink" Target="http://mathworld.wolfram.com/EqualDetourPoint.html" TargetMode="External"/><Relationship Id="rId81" Type="http://schemas.openxmlformats.org/officeDocument/2006/relationships/hyperlink" Target="http://mathworld.wolfram.com/EqualParalleliansPoint.html" TargetMode="External"/><Relationship Id="rId86" Type="http://schemas.openxmlformats.org/officeDocument/2006/relationships/hyperlink" Target="http://mathworld.wolfram.com/SymmedianPoint.html" TargetMode="External"/><Relationship Id="rId94" Type="http://schemas.openxmlformats.org/officeDocument/2006/relationships/hyperlink" Target="http://mathworld.wolfram.com/Mittenpunkt.html" TargetMode="External"/><Relationship Id="rId99" Type="http://schemas.openxmlformats.org/officeDocument/2006/relationships/hyperlink" Target="http://mathworld.wolfram.com/Excenter.html" TargetMode="External"/><Relationship Id="rId101" Type="http://schemas.openxmlformats.org/officeDocument/2006/relationships/hyperlink" Target="http://mathworld.wolfram.com/TriangleCenter.html" TargetMode="External"/><Relationship Id="rId122" Type="http://schemas.openxmlformats.org/officeDocument/2006/relationships/hyperlink" Target="http://mathworld.wolfram.com/WeillPoint.html" TargetMode="External"/><Relationship Id="rId4" Type="http://schemas.openxmlformats.org/officeDocument/2006/relationships/hyperlink" Target="http://mathworld.wolfram.com/FirstIsogonicCenter.html" TargetMode="External"/><Relationship Id="rId9" Type="http://schemas.openxmlformats.org/officeDocument/2006/relationships/hyperlink" Target="http://mathworld.wolfram.com/ApolloniusPoint.html" TargetMode="External"/><Relationship Id="rId13" Type="http://schemas.openxmlformats.org/officeDocument/2006/relationships/hyperlink" Target="http://mathworld.wolfram.com/FletcherPoint.html" TargetMode="External"/><Relationship Id="rId18" Type="http://schemas.openxmlformats.org/officeDocument/2006/relationships/hyperlink" Target="http://mathworld.wolfram.com/BrianchonPoint.html" TargetMode="External"/><Relationship Id="rId39" Type="http://schemas.openxmlformats.org/officeDocument/2006/relationships/hyperlink" Target="http://mathworld.wolfram.com/CleavanceCenter.html" TargetMode="External"/><Relationship Id="rId109" Type="http://schemas.openxmlformats.org/officeDocument/2006/relationships/hyperlink" Target="http://mathworld.wolfram.com/NapoleonPoints.html" TargetMode="External"/><Relationship Id="rId34" Type="http://schemas.openxmlformats.org/officeDocument/2006/relationships/hyperlink" Target="http://mathworld.wolfram.com/InnerNapoleonPoint.html" TargetMode="External"/><Relationship Id="rId50" Type="http://schemas.openxmlformats.org/officeDocument/2006/relationships/hyperlink" Target="http://mathworld.wolfram.com/SecondIsogonicCenter.html" TargetMode="External"/><Relationship Id="rId55" Type="http://schemas.openxmlformats.org/officeDocument/2006/relationships/hyperlink" Target="http://mathworld.wolfram.com/IsogonicCenters.html" TargetMode="External"/><Relationship Id="rId76" Type="http://schemas.openxmlformats.org/officeDocument/2006/relationships/hyperlink" Target="http://mathworld.wolfram.com/MajorTriangleCenter.html" TargetMode="External"/><Relationship Id="rId97" Type="http://schemas.openxmlformats.org/officeDocument/2006/relationships/hyperlink" Target="http://mathworld.wolfram.com/MorleyCenters.html" TargetMode="External"/><Relationship Id="rId104" Type="http://schemas.openxmlformats.org/officeDocument/2006/relationships/hyperlink" Target="http://mathworld.wolfram.com/TriangleCenterFunction.html" TargetMode="External"/><Relationship Id="rId120" Type="http://schemas.openxmlformats.org/officeDocument/2006/relationships/hyperlink" Target="http://mathworld.wolfram.com/FirstEppsteinPoint.html" TargetMode="External"/><Relationship Id="rId125" Type="http://schemas.openxmlformats.org/officeDocument/2006/relationships/hyperlink" Target="http://mathworld.wolfram.com/YffCenterofCongruence.html" TargetMode="External"/><Relationship Id="rId7" Type="http://schemas.openxmlformats.org/officeDocument/2006/relationships/hyperlink" Target="http://mathworld.wolfram.com/FirstMorleyCenter.html" TargetMode="External"/><Relationship Id="rId71" Type="http://schemas.openxmlformats.org/officeDocument/2006/relationships/hyperlink" Target="http://mathworld.wolfram.com/SteinerCurvatureCentroid.html" TargetMode="External"/><Relationship Id="rId92" Type="http://schemas.openxmlformats.org/officeDocument/2006/relationships/hyperlink" Target="http://mathworld.wolfram.com/TaylorCenter.html" TargetMode="External"/><Relationship Id="rId2" Type="http://schemas.openxmlformats.org/officeDocument/2006/relationships/notesSlide" Target="../notesSlides/notesSlide1.xml"/><Relationship Id="rId29" Type="http://schemas.openxmlformats.org/officeDocument/2006/relationships/hyperlink" Target="http://mathworld.wolfram.com/RegularTriangleCenter.html" TargetMode="External"/><Relationship Id="rId24" Type="http://schemas.openxmlformats.org/officeDocument/2006/relationships/hyperlink" Target="http://mathworld.wolfram.com/BrocardPoints.html" TargetMode="External"/><Relationship Id="rId40" Type="http://schemas.openxmlformats.org/officeDocument/2006/relationships/hyperlink" Target="http://mathworld.wolfram.com/InvariablePoint.html" TargetMode="External"/><Relationship Id="rId45" Type="http://schemas.openxmlformats.org/officeDocument/2006/relationships/hyperlink" Target="http://mathworld.wolfram.com/CongruentIncirclesPoint.html" TargetMode="External"/><Relationship Id="rId66" Type="http://schemas.openxmlformats.org/officeDocument/2006/relationships/hyperlink" Target="http://mathworld.wolfram.com/Eigencenter.html" TargetMode="External"/><Relationship Id="rId87" Type="http://schemas.openxmlformats.org/officeDocument/2006/relationships/hyperlink" Target="http://mathworld.wolfram.com/EquilateralCevianTrianglePoint.html" TargetMode="External"/><Relationship Id="rId110" Type="http://schemas.openxmlformats.org/officeDocument/2006/relationships/hyperlink" Target="http://mathworld.wolfram.com/TriangleTriangleErecting.html" TargetMode="External"/><Relationship Id="rId115" Type="http://schemas.openxmlformats.org/officeDocument/2006/relationships/hyperlink" Target="http://mathworld.wolfram.com/OldknowPoints.html" TargetMode="External"/><Relationship Id="rId61" Type="http://schemas.openxmlformats.org/officeDocument/2006/relationships/hyperlink" Target="http://mathworld.wolfram.com/IsoperimetricPoint.html" TargetMode="External"/><Relationship Id="rId82" Type="http://schemas.openxmlformats.org/officeDocument/2006/relationships/hyperlink" Target="http://mathworld.wolfram.com/Mid-ArcPoints.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brightstorm.com/math/geometry/constructions/constructing-the-incenter" TargetMode="External"/><Relationship Id="rId2" Type="http://schemas.openxmlformats.org/officeDocument/2006/relationships/hyperlink" Target="http://www.brightstorm.com/math/geometry/constructions/point-of-concurrency" TargetMode="External"/><Relationship Id="rId1" Type="http://schemas.openxmlformats.org/officeDocument/2006/relationships/slideLayout" Target="../slideLayouts/slideLayout2.xml"/><Relationship Id="rId5" Type="http://schemas.openxmlformats.org/officeDocument/2006/relationships/hyperlink" Target="http://www.brightstorm.com/math/geometry/constructions/constructing-the-centroid" TargetMode="External"/><Relationship Id="rId4" Type="http://schemas.openxmlformats.org/officeDocument/2006/relationships/hyperlink" Target="http://www.brightstorm.com/math/geometry/constructions/constructing-the-circumcente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hyperlink" Target="http://www.brightstorm.com/math/geometry/geometry-building-blocks/angle-bisectors" TargetMode="External"/><Relationship Id="rId2" Type="http://schemas.openxmlformats.org/officeDocument/2006/relationships/hyperlink" Target="http://www.brightstorm.com/math/geometry/constructions/point-of-concurrenc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3" Type="http://schemas.openxmlformats.org/officeDocument/2006/relationships/hyperlink" Target="http://www.brightstorm.com/math/geometry/geometry-building-blocks/vertex-and-diagonals" TargetMode="External"/><Relationship Id="rId2" Type="http://schemas.openxmlformats.org/officeDocument/2006/relationships/hyperlink" Target="http://www.brightstorm.com/math/geometry/constructions/point-of-concurrenc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hyperlink" Target="http://www.brightstorm.com/math/geometry/constructions/circumscribed-and-inscribed-circles-and-polygons" TargetMode="External"/><Relationship Id="rId2" Type="http://schemas.openxmlformats.org/officeDocument/2006/relationships/hyperlink" Target="http://www.brightstorm.com/math/geometry/constructions/point-of-concurrency" TargetMode="External"/><Relationship Id="rId1" Type="http://schemas.openxmlformats.org/officeDocument/2006/relationships/slideLayout" Target="../slideLayouts/slideLayout2.xml"/><Relationship Id="rId5" Type="http://schemas.openxmlformats.org/officeDocument/2006/relationships/hyperlink" Target="http://www.brightstorm.com/math/algebra/solving-systems-of-equations/introduction-to-systems-of-equations" TargetMode="External"/><Relationship Id="rId4" Type="http://schemas.openxmlformats.org/officeDocument/2006/relationships/hyperlink" Target="http://www.brightstorm.com/math/geometry/geometry-building-blocks/vertex-and-diagonal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6">
                    <a:lumMod val="75000"/>
                  </a:schemeClr>
                </a:solidFill>
              </a:rPr>
              <a:t>Triangle Concurrency</a:t>
            </a:r>
          </a:p>
        </p:txBody>
      </p:sp>
      <p:sp>
        <p:nvSpPr>
          <p:cNvPr id="3" name="Subtitle 2"/>
          <p:cNvSpPr>
            <a:spLocks noGrp="1"/>
          </p:cNvSpPr>
          <p:nvPr>
            <p:ph type="subTitle" idx="1"/>
          </p:nvPr>
        </p:nvSpPr>
        <p:spPr>
          <a:xfrm>
            <a:off x="1371600" y="3657600"/>
            <a:ext cx="6400800" cy="762000"/>
          </a:xfrm>
        </p:spPr>
        <p:txBody>
          <a:bodyPr/>
          <a:lstStyle/>
          <a:p>
            <a:r>
              <a:rPr lang="en-US" dirty="0"/>
              <a:t>Mrs. </a:t>
            </a:r>
            <a:r>
              <a:rPr lang="en-US"/>
              <a:t>Wedgwood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71044"/>
            <a:ext cx="3728707" cy="201495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9457" y="228601"/>
            <a:ext cx="3712605" cy="19049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60" y="4344030"/>
            <a:ext cx="2963839" cy="228537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9762" y="4476750"/>
            <a:ext cx="3162300" cy="215265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5200" y="1676400"/>
            <a:ext cx="2095500" cy="2095500"/>
          </a:xfrm>
          <a:prstGeom prst="rect">
            <a:avLst/>
          </a:prstGeom>
        </p:spPr>
      </p:pic>
    </p:spTree>
    <p:extLst>
      <p:ext uri="{BB962C8B-B14F-4D97-AF65-F5344CB8AC3E}">
        <p14:creationId xmlns:p14="http://schemas.microsoft.com/office/powerpoint/2010/main" val="339482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Triangle Constructions</a:t>
            </a:r>
          </a:p>
        </p:txBody>
      </p:sp>
      <p:sp>
        <p:nvSpPr>
          <p:cNvPr id="3" name="Content Placeholder 2"/>
          <p:cNvSpPr>
            <a:spLocks noGrp="1"/>
          </p:cNvSpPr>
          <p:nvPr>
            <p:ph idx="1"/>
          </p:nvPr>
        </p:nvSpPr>
        <p:spPr>
          <a:xfrm>
            <a:off x="533400" y="8382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454937136"/>
              </p:ext>
            </p:extLst>
          </p:nvPr>
        </p:nvGraphicFramePr>
        <p:xfrm>
          <a:off x="228600" y="4028440"/>
          <a:ext cx="8686800" cy="2479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pPr algn="ctr"/>
                      <a:r>
                        <a:rPr lang="en-US" dirty="0"/>
                        <a:t>Start</a:t>
                      </a:r>
                    </a:p>
                  </a:txBody>
                  <a:tcPr/>
                </a:tc>
                <a:tc>
                  <a:txBody>
                    <a:bodyPr/>
                    <a:lstStyle/>
                    <a:p>
                      <a:pPr algn="ctr"/>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pPr algn="ctr"/>
                      <a:r>
                        <a:rPr lang="en-US" sz="1200" dirty="0"/>
                        <a:t>vertex</a:t>
                      </a:r>
                    </a:p>
                  </a:txBody>
                  <a:tcPr/>
                </a:tc>
                <a:tc>
                  <a:txBody>
                    <a:bodyPr/>
                    <a:lstStyle/>
                    <a:p>
                      <a:pPr algn="ctr"/>
                      <a:r>
                        <a:rPr lang="en-US" sz="1200" dirty="0"/>
                        <a:t>opposite side</a:t>
                      </a:r>
                    </a:p>
                  </a:txBody>
                  <a:tcPr/>
                </a:tc>
                <a:tc>
                  <a:txBody>
                    <a:bodyPr/>
                    <a:lstStyle/>
                    <a:p>
                      <a:r>
                        <a:rPr lang="en-US" sz="1200" dirty="0"/>
                        <a:t>forms</a:t>
                      </a:r>
                      <a:r>
                        <a:rPr lang="en-US" sz="1200" baseline="0" dirty="0"/>
                        <a:t> 90° angles</a:t>
                      </a:r>
                      <a:endParaRPr lang="en-US" sz="1200" dirty="0"/>
                    </a:p>
                  </a:txBody>
                  <a:tcPr/>
                </a:tc>
                <a:tc>
                  <a:txBody>
                    <a:bodyPr/>
                    <a:lstStyle/>
                    <a:p>
                      <a:r>
                        <a:rPr lang="en-US" sz="1200" dirty="0"/>
                        <a:t>3 right</a:t>
                      </a:r>
                      <a:r>
                        <a:rPr lang="en-US" sz="1200" baseline="0" dirty="0"/>
                        <a:t> angle boxes</a:t>
                      </a:r>
                      <a:endParaRPr lang="en-US" sz="1200" dirty="0"/>
                    </a:p>
                  </a:txBody>
                  <a:tcPr/>
                </a:tc>
                <a:tc>
                  <a:txBody>
                    <a:bodyPr/>
                    <a:lstStyle/>
                    <a:p>
                      <a:r>
                        <a:rPr lang="en-US" dirty="0"/>
                        <a:t>Orthocenter</a:t>
                      </a:r>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vertex</a:t>
                      </a:r>
                    </a:p>
                    <a:p>
                      <a:pPr algn="ctr"/>
                      <a:endParaRPr lang="en-US" sz="1200" dirty="0"/>
                    </a:p>
                  </a:txBody>
                  <a:tcPr/>
                </a:tc>
                <a:tc>
                  <a:txBody>
                    <a:bodyPr/>
                    <a:lstStyle/>
                    <a:p>
                      <a:pPr algn="ctr"/>
                      <a:r>
                        <a:rPr lang="en-US" sz="1200" dirty="0"/>
                        <a:t>opposite side</a:t>
                      </a:r>
                    </a:p>
                  </a:txBody>
                  <a:tcPr/>
                </a:tc>
                <a:tc>
                  <a:txBody>
                    <a:bodyPr/>
                    <a:lstStyle/>
                    <a:p>
                      <a:r>
                        <a:rPr lang="en-US" sz="1200" dirty="0"/>
                        <a:t>bisects the angle of origin creates two smaller triangles of equal area </a:t>
                      </a:r>
                    </a:p>
                  </a:txBody>
                  <a:tcPr/>
                </a:tc>
                <a:tc>
                  <a:txBody>
                    <a:bodyPr/>
                    <a:lstStyle/>
                    <a:p>
                      <a:r>
                        <a:rPr lang="en-US" sz="1200" dirty="0"/>
                        <a:t>3 pairs of angle congruence marks</a:t>
                      </a:r>
                    </a:p>
                  </a:txBody>
                  <a:tcPr/>
                </a:tc>
                <a:tc>
                  <a:txBody>
                    <a:bodyPr/>
                    <a:lstStyle/>
                    <a:p>
                      <a:r>
                        <a:rPr lang="en-US" dirty="0" err="1"/>
                        <a:t>Incenter</a:t>
                      </a:r>
                      <a:endParaRPr lang="en-US" dirty="0"/>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vertex</a:t>
                      </a:r>
                    </a:p>
                    <a:p>
                      <a:pPr algn="ctr"/>
                      <a:endParaRPr lang="en-US" sz="1200" dirty="0"/>
                    </a:p>
                  </a:txBody>
                  <a:tcPr/>
                </a:tc>
                <a:tc>
                  <a:txBody>
                    <a:bodyPr/>
                    <a:lstStyle/>
                    <a:p>
                      <a:pPr algn="ctr"/>
                      <a:r>
                        <a:rPr lang="en-US" sz="1200" dirty="0"/>
                        <a:t>midpoint</a:t>
                      </a:r>
                      <a:r>
                        <a:rPr lang="en-US" sz="1200" baseline="0" dirty="0"/>
                        <a:t> of </a:t>
                      </a:r>
                      <a:r>
                        <a:rPr lang="en-US" sz="1200" dirty="0"/>
                        <a:t>opposite side</a:t>
                      </a:r>
                    </a:p>
                  </a:txBody>
                  <a:tcPr/>
                </a:tc>
                <a:tc>
                  <a:txBody>
                    <a:bodyPr/>
                    <a:lstStyle/>
                    <a:p>
                      <a:r>
                        <a:rPr lang="en-US" sz="1200" dirty="0"/>
                        <a:t>bisects the opposite side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 pairs of side-by-side</a:t>
                      </a:r>
                      <a:r>
                        <a:rPr lang="en-US" sz="1200" baseline="0" dirty="0"/>
                        <a:t> side</a:t>
                      </a:r>
                      <a:r>
                        <a:rPr lang="en-US" sz="1200" dirty="0"/>
                        <a:t> congruence marks</a:t>
                      </a:r>
                    </a:p>
                  </a:txBody>
                  <a:tcPr/>
                </a:tc>
                <a:tc>
                  <a:txBody>
                    <a:bodyPr/>
                    <a:lstStyle/>
                    <a:p>
                      <a:r>
                        <a:rPr lang="en-US" dirty="0" err="1"/>
                        <a:t>Centroid</a:t>
                      </a:r>
                      <a:endParaRPr lang="en-US" dirty="0"/>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pPr algn="ct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dirty="0" err="1"/>
                        <a:t>Circumcenter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Triangle Constructions</a:t>
            </a:r>
          </a:p>
        </p:txBody>
      </p:sp>
      <p:sp>
        <p:nvSpPr>
          <p:cNvPr id="3" name="Content Placeholder 2"/>
          <p:cNvSpPr>
            <a:spLocks noGrp="1"/>
          </p:cNvSpPr>
          <p:nvPr>
            <p:ph idx="1"/>
          </p:nvPr>
        </p:nvSpPr>
        <p:spPr>
          <a:xfrm>
            <a:off x="533400" y="8382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28600" y="4028440"/>
          <a:ext cx="8686800" cy="2479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pPr algn="ctr"/>
                      <a:r>
                        <a:rPr lang="en-US" dirty="0"/>
                        <a:t>Start</a:t>
                      </a:r>
                    </a:p>
                  </a:txBody>
                  <a:tcPr/>
                </a:tc>
                <a:tc>
                  <a:txBody>
                    <a:bodyPr/>
                    <a:lstStyle/>
                    <a:p>
                      <a:pPr algn="ctr"/>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pPr algn="ctr"/>
                      <a:r>
                        <a:rPr lang="en-US" sz="1200" dirty="0"/>
                        <a:t>vertex</a:t>
                      </a:r>
                    </a:p>
                  </a:txBody>
                  <a:tcPr/>
                </a:tc>
                <a:tc>
                  <a:txBody>
                    <a:bodyPr/>
                    <a:lstStyle/>
                    <a:p>
                      <a:pPr algn="ctr"/>
                      <a:r>
                        <a:rPr lang="en-US" sz="1200" dirty="0"/>
                        <a:t>opposite side</a:t>
                      </a:r>
                    </a:p>
                  </a:txBody>
                  <a:tcPr/>
                </a:tc>
                <a:tc>
                  <a:txBody>
                    <a:bodyPr/>
                    <a:lstStyle/>
                    <a:p>
                      <a:r>
                        <a:rPr lang="en-US" sz="1200" dirty="0"/>
                        <a:t>forms</a:t>
                      </a:r>
                      <a:r>
                        <a:rPr lang="en-US" sz="1200" baseline="0" dirty="0"/>
                        <a:t> 90° angles</a:t>
                      </a:r>
                      <a:endParaRPr lang="en-US" sz="1200" dirty="0"/>
                    </a:p>
                  </a:txBody>
                  <a:tcPr/>
                </a:tc>
                <a:tc>
                  <a:txBody>
                    <a:bodyPr/>
                    <a:lstStyle/>
                    <a:p>
                      <a:r>
                        <a:rPr lang="en-US" sz="1200" dirty="0"/>
                        <a:t>3 right</a:t>
                      </a:r>
                      <a:r>
                        <a:rPr lang="en-US" sz="1200" baseline="0" dirty="0"/>
                        <a:t> angle boxes</a:t>
                      </a:r>
                      <a:endParaRPr lang="en-US" sz="1200" dirty="0"/>
                    </a:p>
                  </a:txBody>
                  <a:tcPr/>
                </a:tc>
                <a:tc>
                  <a:txBody>
                    <a:bodyPr/>
                    <a:lstStyle/>
                    <a:p>
                      <a:r>
                        <a:rPr lang="en-US" dirty="0"/>
                        <a:t>Orthocenter</a:t>
                      </a:r>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vertex</a:t>
                      </a:r>
                    </a:p>
                    <a:p>
                      <a:pPr algn="ctr"/>
                      <a:endParaRPr lang="en-US" sz="1200" dirty="0"/>
                    </a:p>
                  </a:txBody>
                  <a:tcPr/>
                </a:tc>
                <a:tc>
                  <a:txBody>
                    <a:bodyPr/>
                    <a:lstStyle/>
                    <a:p>
                      <a:pPr algn="ctr"/>
                      <a:r>
                        <a:rPr lang="en-US" sz="1200" dirty="0"/>
                        <a:t>opposite side</a:t>
                      </a:r>
                    </a:p>
                  </a:txBody>
                  <a:tcPr/>
                </a:tc>
                <a:tc>
                  <a:txBody>
                    <a:bodyPr/>
                    <a:lstStyle/>
                    <a:p>
                      <a:r>
                        <a:rPr lang="en-US" sz="1200" dirty="0"/>
                        <a:t>bisects the angle of origin creates two smaller triangles of equal area </a:t>
                      </a:r>
                    </a:p>
                  </a:txBody>
                  <a:tcPr/>
                </a:tc>
                <a:tc>
                  <a:txBody>
                    <a:bodyPr/>
                    <a:lstStyle/>
                    <a:p>
                      <a:r>
                        <a:rPr lang="en-US" sz="1200" dirty="0"/>
                        <a:t>3 pairs of angle congruence marks</a:t>
                      </a:r>
                    </a:p>
                  </a:txBody>
                  <a:tcPr/>
                </a:tc>
                <a:tc>
                  <a:txBody>
                    <a:bodyPr/>
                    <a:lstStyle/>
                    <a:p>
                      <a:r>
                        <a:rPr lang="en-US" dirty="0" err="1"/>
                        <a:t>Incenter</a:t>
                      </a:r>
                      <a:endParaRPr lang="en-US" dirty="0"/>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vertex</a:t>
                      </a:r>
                    </a:p>
                    <a:p>
                      <a:pPr algn="ctr"/>
                      <a:endParaRPr lang="en-US" sz="1200" dirty="0"/>
                    </a:p>
                  </a:txBody>
                  <a:tcPr/>
                </a:tc>
                <a:tc>
                  <a:txBody>
                    <a:bodyPr/>
                    <a:lstStyle/>
                    <a:p>
                      <a:pPr algn="ctr"/>
                      <a:r>
                        <a:rPr lang="en-US" sz="1200" dirty="0"/>
                        <a:t>midpoint</a:t>
                      </a:r>
                      <a:r>
                        <a:rPr lang="en-US" sz="1200" baseline="0" dirty="0"/>
                        <a:t> of </a:t>
                      </a:r>
                      <a:r>
                        <a:rPr lang="en-US" sz="1200" dirty="0"/>
                        <a:t>opposite side</a:t>
                      </a:r>
                    </a:p>
                  </a:txBody>
                  <a:tcPr/>
                </a:tc>
                <a:tc>
                  <a:txBody>
                    <a:bodyPr/>
                    <a:lstStyle/>
                    <a:p>
                      <a:r>
                        <a:rPr lang="en-US" sz="1200" dirty="0"/>
                        <a:t>bisects the opposite side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 pairs of side-by-side</a:t>
                      </a:r>
                      <a:r>
                        <a:rPr lang="en-US" sz="1200" baseline="0" dirty="0"/>
                        <a:t> side</a:t>
                      </a:r>
                      <a:r>
                        <a:rPr lang="en-US" sz="1200" dirty="0"/>
                        <a:t> congruence marks</a:t>
                      </a:r>
                    </a:p>
                  </a:txBody>
                  <a:tcPr/>
                </a:tc>
                <a:tc>
                  <a:txBody>
                    <a:bodyPr/>
                    <a:lstStyle/>
                    <a:p>
                      <a:r>
                        <a:rPr lang="en-US" dirty="0" err="1"/>
                        <a:t>Centroid</a:t>
                      </a:r>
                      <a:endParaRPr lang="en-US" dirty="0"/>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p>
                      <a:pPr algn="ctr"/>
                      <a:endParaRPr lang="en-US" sz="1200" dirty="0"/>
                    </a:p>
                  </a:txBody>
                  <a:tcPr/>
                </a:tc>
                <a:tc>
                  <a:txBody>
                    <a:bodyPr/>
                    <a:lstStyle/>
                    <a:p>
                      <a:pPr algn="ctr"/>
                      <a:r>
                        <a:rPr lang="en-US" sz="1200" dirty="0"/>
                        <a:t>midpoint</a:t>
                      </a:r>
                      <a:r>
                        <a:rPr lang="en-US" sz="1200" baseline="0" dirty="0"/>
                        <a:t> of </a:t>
                      </a:r>
                      <a:r>
                        <a:rPr lang="en-US" sz="1200" dirty="0"/>
                        <a:t>opposite side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forms</a:t>
                      </a:r>
                      <a:r>
                        <a:rPr lang="en-US" sz="1200" baseline="0" dirty="0"/>
                        <a:t> 90° angles and bisects the opposite side</a:t>
                      </a:r>
                      <a:endParaRPr lang="en-US" sz="1200" dirty="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 right</a:t>
                      </a:r>
                      <a:r>
                        <a:rPr lang="en-US" sz="1200" baseline="0" dirty="0"/>
                        <a:t> angle boxes and </a:t>
                      </a:r>
                      <a:r>
                        <a:rPr lang="en-US" sz="1200" dirty="0"/>
                        <a:t>3 pairs of side-by-side</a:t>
                      </a:r>
                      <a:r>
                        <a:rPr lang="en-US" sz="1200" baseline="0" dirty="0"/>
                        <a:t> side</a:t>
                      </a:r>
                      <a:r>
                        <a:rPr lang="en-US" sz="1200" dirty="0"/>
                        <a:t> congruence marks</a:t>
                      </a:r>
                    </a:p>
                  </a:txBody>
                  <a:tcPr/>
                </a:tc>
                <a:tc>
                  <a:txBody>
                    <a:bodyPr/>
                    <a:lstStyle/>
                    <a:p>
                      <a:r>
                        <a:rPr lang="en-US" dirty="0" err="1"/>
                        <a:t>Circumcenter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33400"/>
            <a:ext cx="8037641"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61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 y="152400"/>
            <a:ext cx="781624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209800"/>
            <a:ext cx="771464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ts2.mm.bing.net/th?id=H.4576687874115801&amp;pid=1.7&amp;w=153&amp;h=139&amp;c=7&amp;rs=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5553074"/>
            <a:ext cx="1247639" cy="11334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ts4.mm.bing.net/th?id=H.4576687874115803&amp;pid=1.7&amp;w=166&amp;h=146&amp;c=7&amp;rs=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5486400"/>
            <a:ext cx="1352550" cy="11895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ts4.mm.bing.net/th?id=H.4883365696046035&amp;pid=1.7&amp;w=153&amp;h=99&amp;c=7&amp;rs=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5766" y="5648324"/>
            <a:ext cx="1457325"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17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
            <a:ext cx="791113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3525" y="2514600"/>
            <a:ext cx="5781675" cy="375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92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271" y="1523998"/>
            <a:ext cx="8240929" cy="495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8600"/>
            <a:ext cx="818444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ts3.mm.bing.net/th?id=H.4873933932005190&amp;pid=1.7&amp;w=150&amp;h=124&amp;c=7&amp;rs=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3810000"/>
            <a:ext cx="1981200" cy="163779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ts1.mm.bing.net/th?id=I.5059274661561784&amp;pid=1.7&amp;w=202&amp;h=115&amp;c=7&amp;rs=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657600"/>
            <a:ext cx="192405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0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57200"/>
            <a:ext cx="7924800" cy="316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27" y="5224463"/>
            <a:ext cx="8234419"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170" y="3630535"/>
            <a:ext cx="8581030" cy="138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8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64804687"/>
              </p:ext>
            </p:extLst>
          </p:nvPr>
        </p:nvGraphicFramePr>
        <p:xfrm>
          <a:off x="2362200" y="76200"/>
          <a:ext cx="6629400" cy="6782135"/>
        </p:xfrm>
        <a:graphic>
          <a:graphicData uri="http://schemas.openxmlformats.org/drawingml/2006/table">
            <a:tbl>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156341">
                <a:tc>
                  <a:txBody>
                    <a:bodyPr/>
                    <a:lstStyle/>
                    <a:p>
                      <a:r>
                        <a:rPr lang="en-US" sz="700" dirty="0">
                          <a:hlinkClick r:id="rId3"/>
                        </a:rPr>
                        <a:t>Ajima-Malfatti Points</a:t>
                      </a:r>
                      <a:r>
                        <a:rPr lang="en-US" sz="700" dirty="0"/>
                        <a:t> </a:t>
                      </a:r>
                    </a:p>
                  </a:txBody>
                  <a:tcPr marL="0" marR="0" marT="0" marB="0" anchor="ctr">
                    <a:lnL>
                      <a:noFill/>
                    </a:lnL>
                    <a:lnR>
                      <a:noFill/>
                    </a:lnR>
                    <a:lnT>
                      <a:noFill/>
                    </a:lnT>
                    <a:lnB>
                      <a:noFill/>
                    </a:lnB>
                  </a:tcPr>
                </a:tc>
                <a:tc>
                  <a:txBody>
                    <a:bodyPr/>
                    <a:lstStyle/>
                    <a:p>
                      <a:r>
                        <a:rPr lang="en-US" sz="700" dirty="0">
                          <a:hlinkClick r:id="rId4"/>
                        </a:rPr>
                        <a:t>First Isogonic Center</a:t>
                      </a:r>
                      <a:r>
                        <a:rPr lang="en-US" sz="700" dirty="0"/>
                        <a:t> </a:t>
                      </a:r>
                    </a:p>
                  </a:txBody>
                  <a:tcPr marL="0" marR="0" marT="0" marB="0" anchor="ctr">
                    <a:lnL>
                      <a:noFill/>
                    </a:lnL>
                    <a:lnR>
                      <a:noFill/>
                    </a:lnR>
                    <a:lnT>
                      <a:noFill/>
                    </a:lnT>
                    <a:lnB>
                      <a:noFill/>
                    </a:lnB>
                  </a:tcPr>
                </a:tc>
                <a:tc>
                  <a:txBody>
                    <a:bodyPr/>
                    <a:lstStyle/>
                    <a:p>
                      <a:r>
                        <a:rPr lang="en-US" sz="700" dirty="0">
                          <a:hlinkClick r:id="rId5"/>
                        </a:rPr>
                        <a:t>Parry Reflection Point</a:t>
                      </a:r>
                      <a:r>
                        <a:rPr lang="en-US" sz="700" dirty="0"/>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156341">
                <a:tc>
                  <a:txBody>
                    <a:bodyPr/>
                    <a:lstStyle/>
                    <a:p>
                      <a:r>
                        <a:rPr lang="en-US" sz="700" dirty="0">
                          <a:hlinkClick r:id="rId6"/>
                        </a:rPr>
                        <a:t>Anticenter</a:t>
                      </a:r>
                      <a:r>
                        <a:rPr lang="en-US" sz="700" dirty="0"/>
                        <a:t> </a:t>
                      </a:r>
                    </a:p>
                  </a:txBody>
                  <a:tcPr marL="0" marR="0" marT="0" marB="0" anchor="ctr">
                    <a:lnL>
                      <a:noFill/>
                    </a:lnL>
                    <a:lnR>
                      <a:noFill/>
                    </a:lnR>
                    <a:lnT>
                      <a:noFill/>
                    </a:lnT>
                    <a:lnB>
                      <a:noFill/>
                    </a:lnB>
                  </a:tcPr>
                </a:tc>
                <a:tc>
                  <a:txBody>
                    <a:bodyPr/>
                    <a:lstStyle/>
                    <a:p>
                      <a:r>
                        <a:rPr lang="en-US" sz="700" dirty="0">
                          <a:hlinkClick r:id="rId7"/>
                        </a:rPr>
                        <a:t>First Morley Center</a:t>
                      </a:r>
                      <a:r>
                        <a:rPr lang="en-US" sz="700" dirty="0"/>
                        <a:t> </a:t>
                      </a:r>
                    </a:p>
                  </a:txBody>
                  <a:tcPr marL="0" marR="0" marT="0" marB="0" anchor="ctr">
                    <a:lnL>
                      <a:noFill/>
                    </a:lnL>
                    <a:lnR>
                      <a:noFill/>
                    </a:lnR>
                    <a:lnT>
                      <a:noFill/>
                    </a:lnT>
                    <a:lnB>
                      <a:noFill/>
                    </a:lnB>
                  </a:tcPr>
                </a:tc>
                <a:tc>
                  <a:txBody>
                    <a:bodyPr/>
                    <a:lstStyle/>
                    <a:p>
                      <a:r>
                        <a:rPr lang="en-US" sz="700" dirty="0">
                          <a:hlinkClick r:id="rId8"/>
                        </a:rPr>
                        <a:t>Pedal-Cevian Point</a:t>
                      </a:r>
                      <a:r>
                        <a:rPr lang="en-US" sz="700" dirty="0"/>
                        <a:t> </a:t>
                      </a:r>
                    </a:p>
                  </a:txBody>
                  <a:tcPr marL="0" marR="0" marT="0" marB="0" anchor="ctr">
                    <a:lnL>
                      <a:noFill/>
                    </a:lnL>
                    <a:lnR>
                      <a:noFill/>
                    </a:lnR>
                    <a:lnT>
                      <a:noFill/>
                    </a:lnT>
                    <a:lnB>
                      <a:noFill/>
                    </a:lnB>
                  </a:tcPr>
                </a:tc>
                <a:extLst>
                  <a:ext uri="{0D108BD9-81ED-4DB2-BD59-A6C34878D82A}">
                    <a16:rowId xmlns:a16="http://schemas.microsoft.com/office/drawing/2014/main" val="10001"/>
                  </a:ext>
                </a:extLst>
              </a:tr>
              <a:tr h="156341">
                <a:tc>
                  <a:txBody>
                    <a:bodyPr/>
                    <a:lstStyle/>
                    <a:p>
                      <a:r>
                        <a:rPr lang="en-US" sz="700" dirty="0">
                          <a:hlinkClick r:id="rId9"/>
                        </a:rPr>
                        <a:t>Apollonius Point</a:t>
                      </a:r>
                      <a:r>
                        <a:rPr lang="en-US" sz="700" dirty="0"/>
                        <a:t> </a:t>
                      </a:r>
                    </a:p>
                  </a:txBody>
                  <a:tcPr marL="0" marR="0" marT="0" marB="0" anchor="ctr">
                    <a:lnL>
                      <a:noFill/>
                    </a:lnL>
                    <a:lnR>
                      <a:noFill/>
                    </a:lnR>
                    <a:lnT>
                      <a:noFill/>
                    </a:lnT>
                    <a:lnB>
                      <a:noFill/>
                    </a:lnB>
                  </a:tcPr>
                </a:tc>
                <a:tc>
                  <a:txBody>
                    <a:bodyPr/>
                    <a:lstStyle/>
                    <a:p>
                      <a:r>
                        <a:rPr lang="en-US" sz="700" dirty="0">
                          <a:hlinkClick r:id="rId10"/>
                        </a:rPr>
                        <a:t>First Napoleon Point</a:t>
                      </a:r>
                      <a:r>
                        <a:rPr lang="en-US" sz="700" dirty="0"/>
                        <a:t> </a:t>
                      </a:r>
                    </a:p>
                  </a:txBody>
                  <a:tcPr marL="0" marR="0" marT="0" marB="0" anchor="ctr">
                    <a:lnL>
                      <a:noFill/>
                    </a:lnL>
                    <a:lnR>
                      <a:noFill/>
                    </a:lnR>
                    <a:lnT>
                      <a:noFill/>
                    </a:lnT>
                    <a:lnB>
                      <a:noFill/>
                    </a:lnB>
                  </a:tcPr>
                </a:tc>
                <a:tc>
                  <a:txBody>
                    <a:bodyPr/>
                    <a:lstStyle/>
                    <a:p>
                      <a:r>
                        <a:rPr lang="en-US" sz="700" dirty="0">
                          <a:hlinkClick r:id="rId11"/>
                        </a:rPr>
                        <a:t>Pedal Point</a:t>
                      </a:r>
                      <a:r>
                        <a:rPr lang="en-US" sz="700" dirty="0"/>
                        <a:t> </a:t>
                      </a:r>
                    </a:p>
                  </a:txBody>
                  <a:tcPr marL="0" marR="0" marT="0" marB="0" anchor="ctr">
                    <a:lnL>
                      <a:noFill/>
                    </a:lnL>
                    <a:lnR>
                      <a:noFill/>
                    </a:lnR>
                    <a:lnT>
                      <a:noFill/>
                    </a:lnT>
                    <a:lnB>
                      <a:noFill/>
                    </a:lnB>
                  </a:tcPr>
                </a:tc>
                <a:extLst>
                  <a:ext uri="{0D108BD9-81ED-4DB2-BD59-A6C34878D82A}">
                    <a16:rowId xmlns:a16="http://schemas.microsoft.com/office/drawing/2014/main" val="10002"/>
                  </a:ext>
                </a:extLst>
              </a:tr>
              <a:tr h="156341">
                <a:tc>
                  <a:txBody>
                    <a:bodyPr/>
                    <a:lstStyle/>
                    <a:p>
                      <a:r>
                        <a:rPr lang="en-US" sz="700" dirty="0">
                          <a:hlinkClick r:id="rId12"/>
                        </a:rPr>
                        <a:t>Bare Angle Center</a:t>
                      </a:r>
                      <a:r>
                        <a:rPr lang="en-US" sz="700" dirty="0"/>
                        <a:t> </a:t>
                      </a:r>
                    </a:p>
                  </a:txBody>
                  <a:tcPr marL="0" marR="0" marT="0" marB="0" anchor="ctr">
                    <a:lnL>
                      <a:noFill/>
                    </a:lnL>
                    <a:lnR>
                      <a:noFill/>
                    </a:lnR>
                    <a:lnT>
                      <a:noFill/>
                    </a:lnT>
                    <a:lnB>
                      <a:noFill/>
                    </a:lnB>
                  </a:tcPr>
                </a:tc>
                <a:tc>
                  <a:txBody>
                    <a:bodyPr/>
                    <a:lstStyle/>
                    <a:p>
                      <a:r>
                        <a:rPr lang="en-US" sz="700" dirty="0">
                          <a:hlinkClick r:id="rId13"/>
                        </a:rPr>
                        <a:t>Fletcher Point</a:t>
                      </a:r>
                      <a:r>
                        <a:rPr lang="en-US" sz="700" dirty="0"/>
                        <a:t> </a:t>
                      </a:r>
                    </a:p>
                  </a:txBody>
                  <a:tcPr marL="0" marR="0" marT="0" marB="0" anchor="ctr">
                    <a:lnL>
                      <a:noFill/>
                    </a:lnL>
                    <a:lnR>
                      <a:noFill/>
                    </a:lnR>
                    <a:lnT>
                      <a:noFill/>
                    </a:lnT>
                    <a:lnB>
                      <a:noFill/>
                    </a:lnB>
                  </a:tcPr>
                </a:tc>
                <a:tc>
                  <a:txBody>
                    <a:bodyPr/>
                    <a:lstStyle/>
                    <a:p>
                      <a:r>
                        <a:rPr lang="en-US" sz="700" dirty="0">
                          <a:hlinkClick r:id="rId14"/>
                        </a:rPr>
                        <a:t>Perspective Center</a:t>
                      </a:r>
                      <a:r>
                        <a:rPr lang="en-US" sz="700" dirty="0"/>
                        <a:t> </a:t>
                      </a:r>
                    </a:p>
                  </a:txBody>
                  <a:tcPr marL="0" marR="0" marT="0" marB="0" anchor="ctr">
                    <a:lnL>
                      <a:noFill/>
                    </a:lnL>
                    <a:lnR>
                      <a:noFill/>
                    </a:lnR>
                    <a:lnT>
                      <a:noFill/>
                    </a:lnT>
                    <a:lnB>
                      <a:noFill/>
                    </a:lnB>
                  </a:tcPr>
                </a:tc>
                <a:extLst>
                  <a:ext uri="{0D108BD9-81ED-4DB2-BD59-A6C34878D82A}">
                    <a16:rowId xmlns:a16="http://schemas.microsoft.com/office/drawing/2014/main" val="10003"/>
                  </a:ext>
                </a:extLst>
              </a:tr>
              <a:tr h="156341">
                <a:tc>
                  <a:txBody>
                    <a:bodyPr/>
                    <a:lstStyle/>
                    <a:p>
                      <a:r>
                        <a:rPr lang="en-US" sz="700" dirty="0">
                          <a:hlinkClick r:id="rId15"/>
                        </a:rPr>
                        <a:t>Bevan Point</a:t>
                      </a:r>
                      <a:r>
                        <a:rPr lang="en-US" sz="700" dirty="0"/>
                        <a:t> </a:t>
                      </a:r>
                    </a:p>
                  </a:txBody>
                  <a:tcPr marL="0" marR="0" marT="0" marB="0" anchor="ctr">
                    <a:lnL>
                      <a:noFill/>
                    </a:lnL>
                    <a:lnR>
                      <a:noFill/>
                    </a:lnR>
                    <a:lnT>
                      <a:noFill/>
                    </a:lnT>
                    <a:lnB>
                      <a:noFill/>
                    </a:lnB>
                  </a:tcPr>
                </a:tc>
                <a:tc>
                  <a:txBody>
                    <a:bodyPr/>
                    <a:lstStyle/>
                    <a:p>
                      <a:r>
                        <a:rPr lang="en-US" sz="700" dirty="0">
                          <a:hlinkClick r:id="rId16"/>
                        </a:rPr>
                        <a:t>Fuhrmann Center</a:t>
                      </a:r>
                      <a:r>
                        <a:rPr lang="en-US" sz="700" dirty="0"/>
                        <a:t> </a:t>
                      </a:r>
                    </a:p>
                  </a:txBody>
                  <a:tcPr marL="0" marR="0" marT="0" marB="0" anchor="ctr">
                    <a:lnL>
                      <a:noFill/>
                    </a:lnL>
                    <a:lnR>
                      <a:noFill/>
                    </a:lnR>
                    <a:lnT>
                      <a:noFill/>
                    </a:lnT>
                    <a:lnB>
                      <a:noFill/>
                    </a:lnB>
                  </a:tcPr>
                </a:tc>
                <a:tc>
                  <a:txBody>
                    <a:bodyPr/>
                    <a:lstStyle/>
                    <a:p>
                      <a:r>
                        <a:rPr lang="en-US" sz="700" dirty="0">
                          <a:hlinkClick r:id="rId17"/>
                        </a:rPr>
                        <a:t>Perspector</a:t>
                      </a:r>
                      <a:r>
                        <a:rPr lang="en-US" sz="700" dirty="0"/>
                        <a:t> </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156341">
                <a:tc>
                  <a:txBody>
                    <a:bodyPr/>
                    <a:lstStyle/>
                    <a:p>
                      <a:r>
                        <a:rPr lang="en-US" sz="700" dirty="0" err="1">
                          <a:hlinkClick r:id="rId18"/>
                        </a:rPr>
                        <a:t>Brianchon</a:t>
                      </a:r>
                      <a:r>
                        <a:rPr lang="en-US" sz="700" dirty="0">
                          <a:hlinkClick r:id="rId18"/>
                        </a:rPr>
                        <a:t> Point</a:t>
                      </a:r>
                      <a:r>
                        <a:rPr lang="en-US" sz="700" dirty="0"/>
                        <a:t> </a:t>
                      </a:r>
                    </a:p>
                  </a:txBody>
                  <a:tcPr marL="0" marR="0" marT="0" marB="0" anchor="ctr">
                    <a:lnL>
                      <a:noFill/>
                    </a:lnL>
                    <a:lnR>
                      <a:noFill/>
                    </a:lnR>
                    <a:lnT>
                      <a:noFill/>
                    </a:lnT>
                    <a:lnB>
                      <a:noFill/>
                    </a:lnB>
                  </a:tcPr>
                </a:tc>
                <a:tc>
                  <a:txBody>
                    <a:bodyPr/>
                    <a:lstStyle/>
                    <a:p>
                      <a:r>
                        <a:rPr lang="en-US" sz="700">
                          <a:hlinkClick r:id="rId19"/>
                        </a:rPr>
                        <a:t>Gergonne Point</a:t>
                      </a:r>
                      <a:r>
                        <a:rPr lang="en-US" sz="700"/>
                        <a:t> </a:t>
                      </a:r>
                    </a:p>
                  </a:txBody>
                  <a:tcPr marL="0" marR="0" marT="0" marB="0" anchor="ctr">
                    <a:lnL>
                      <a:noFill/>
                    </a:lnL>
                    <a:lnR>
                      <a:noFill/>
                    </a:lnR>
                    <a:lnT>
                      <a:noFill/>
                    </a:lnT>
                    <a:lnB>
                      <a:noFill/>
                    </a:lnB>
                  </a:tcPr>
                </a:tc>
                <a:tc>
                  <a:txBody>
                    <a:bodyPr/>
                    <a:lstStyle/>
                    <a:p>
                      <a:r>
                        <a:rPr lang="en-US" sz="700">
                          <a:hlinkClick r:id="rId20"/>
                        </a:rPr>
                        <a:t>Pivot Theorem</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05"/>
                  </a:ext>
                </a:extLst>
              </a:tr>
              <a:tr h="156341">
                <a:tc>
                  <a:txBody>
                    <a:bodyPr/>
                    <a:lstStyle/>
                    <a:p>
                      <a:r>
                        <a:rPr lang="en-US" sz="700">
                          <a:hlinkClick r:id="rId21"/>
                        </a:rPr>
                        <a:t>Brocard Midpoint</a:t>
                      </a:r>
                      <a:r>
                        <a:rPr lang="en-US" sz="700"/>
                        <a:t> </a:t>
                      </a:r>
                    </a:p>
                  </a:txBody>
                  <a:tcPr marL="0" marR="0" marT="0" marB="0" anchor="ctr">
                    <a:lnL>
                      <a:noFill/>
                    </a:lnL>
                    <a:lnR>
                      <a:noFill/>
                    </a:lnR>
                    <a:lnT>
                      <a:noFill/>
                    </a:lnT>
                    <a:lnB>
                      <a:noFill/>
                    </a:lnB>
                  </a:tcPr>
                </a:tc>
                <a:tc>
                  <a:txBody>
                    <a:bodyPr/>
                    <a:lstStyle/>
                    <a:p>
                      <a:r>
                        <a:rPr lang="en-US" sz="700">
                          <a:hlinkClick r:id="rId22"/>
                        </a:rPr>
                        <a:t>Griffiths Points</a:t>
                      </a:r>
                      <a:r>
                        <a:rPr lang="en-US" sz="700"/>
                        <a:t> </a:t>
                      </a:r>
                    </a:p>
                  </a:txBody>
                  <a:tcPr marL="0" marR="0" marT="0" marB="0" anchor="ctr">
                    <a:lnL>
                      <a:noFill/>
                    </a:lnL>
                    <a:lnR>
                      <a:noFill/>
                    </a:lnR>
                    <a:lnT>
                      <a:noFill/>
                    </a:lnT>
                    <a:lnB>
                      <a:noFill/>
                    </a:lnB>
                  </a:tcPr>
                </a:tc>
                <a:tc>
                  <a:txBody>
                    <a:bodyPr/>
                    <a:lstStyle/>
                    <a:p>
                      <a:r>
                        <a:rPr lang="en-US" sz="700">
                          <a:hlinkClick r:id="rId23"/>
                        </a:rPr>
                        <a:t>Polynomial Triangle Ce...</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06"/>
                  </a:ext>
                </a:extLst>
              </a:tr>
              <a:tr h="319693">
                <a:tc>
                  <a:txBody>
                    <a:bodyPr/>
                    <a:lstStyle/>
                    <a:p>
                      <a:r>
                        <a:rPr lang="en-US" sz="700" dirty="0" err="1">
                          <a:hlinkClick r:id="rId24"/>
                        </a:rPr>
                        <a:t>Brocard</a:t>
                      </a:r>
                      <a:r>
                        <a:rPr lang="en-US" sz="700" dirty="0">
                          <a:hlinkClick r:id="rId24"/>
                        </a:rPr>
                        <a:t> Points</a:t>
                      </a:r>
                      <a:r>
                        <a:rPr lang="en-US" sz="700" dirty="0"/>
                        <a:t> </a:t>
                      </a:r>
                    </a:p>
                    <a:p>
                      <a:endParaRPr lang="en-US" sz="700" dirty="0"/>
                    </a:p>
                    <a:p>
                      <a:r>
                        <a:rPr lang="en-US" sz="700" dirty="0">
                          <a:solidFill>
                            <a:srgbClr val="0070C0"/>
                          </a:solidFill>
                        </a:rPr>
                        <a:t>Centroid</a:t>
                      </a:r>
                      <a:r>
                        <a:rPr lang="en-US" sz="700" dirty="0"/>
                        <a:t> </a:t>
                      </a:r>
                      <a:r>
                        <a:rPr lang="en-US" sz="700" dirty="0">
                          <a:solidFill>
                            <a:srgbClr val="FF0000"/>
                          </a:solidFill>
                        </a:rPr>
                        <a:t>***</a:t>
                      </a:r>
                    </a:p>
                  </a:txBody>
                  <a:tcPr marL="0" marR="0" marT="0" marB="0" anchor="ctr">
                    <a:lnL>
                      <a:noFill/>
                    </a:lnL>
                    <a:lnR>
                      <a:noFill/>
                    </a:lnR>
                    <a:lnT>
                      <a:noFill/>
                    </a:lnT>
                    <a:lnB>
                      <a:noFill/>
                    </a:lnB>
                  </a:tcPr>
                </a:tc>
                <a:tc>
                  <a:txBody>
                    <a:bodyPr/>
                    <a:lstStyle/>
                    <a:p>
                      <a:r>
                        <a:rPr lang="en-US" sz="700">
                          <a:hlinkClick r:id="rId25"/>
                        </a:rPr>
                        <a:t>Hofstadter Point</a:t>
                      </a:r>
                      <a:r>
                        <a:rPr lang="en-US" sz="700"/>
                        <a:t> </a:t>
                      </a:r>
                    </a:p>
                  </a:txBody>
                  <a:tcPr marL="0" marR="0" marT="0" marB="0" anchor="ctr">
                    <a:lnL>
                      <a:noFill/>
                    </a:lnL>
                    <a:lnR>
                      <a:noFill/>
                    </a:lnR>
                    <a:lnT>
                      <a:noFill/>
                    </a:lnT>
                    <a:lnB>
                      <a:noFill/>
                    </a:lnB>
                  </a:tcPr>
                </a:tc>
                <a:tc>
                  <a:txBody>
                    <a:bodyPr/>
                    <a:lstStyle/>
                    <a:p>
                      <a:r>
                        <a:rPr lang="en-US" sz="700">
                          <a:hlinkClick r:id="rId26"/>
                        </a:rPr>
                        <a:t>Power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07"/>
                  </a:ext>
                </a:extLst>
              </a:tr>
              <a:tr h="156341">
                <a:tc>
                  <a:txBody>
                    <a:bodyPr/>
                    <a:lstStyle/>
                    <a:p>
                      <a:r>
                        <a:rPr lang="en-US" sz="700">
                          <a:hlinkClick r:id="rId27"/>
                        </a:rPr>
                        <a:t>Ceva Conjugate</a:t>
                      </a:r>
                      <a:r>
                        <a:rPr lang="en-US" sz="700"/>
                        <a:t> </a:t>
                      </a:r>
                    </a:p>
                  </a:txBody>
                  <a:tcPr marL="0" marR="0" marT="0" marB="0" anchor="ctr">
                    <a:lnL>
                      <a:noFill/>
                    </a:lnL>
                    <a:lnR>
                      <a:noFill/>
                    </a:lnR>
                    <a:lnT>
                      <a:noFill/>
                    </a:lnT>
                    <a:lnB>
                      <a:noFill/>
                    </a:lnB>
                  </a:tcPr>
                </a:tc>
                <a:tc>
                  <a:txBody>
                    <a:bodyPr/>
                    <a:lstStyle/>
                    <a:p>
                      <a:r>
                        <a:rPr lang="en-US" sz="700" dirty="0" err="1">
                          <a:hlinkClick r:id="rId28"/>
                        </a:rPr>
                        <a:t>Incenter</a:t>
                      </a:r>
                      <a:r>
                        <a:rPr lang="en-US" sz="700" dirty="0"/>
                        <a:t> </a:t>
                      </a:r>
                      <a:r>
                        <a:rPr lang="en-US" sz="700" dirty="0">
                          <a:solidFill>
                            <a:srgbClr val="FF0000"/>
                          </a:solidFill>
                        </a:rPr>
                        <a:t>**</a:t>
                      </a:r>
                    </a:p>
                  </a:txBody>
                  <a:tcPr marL="0" marR="0" marT="0" marB="0" anchor="ctr">
                    <a:lnL>
                      <a:noFill/>
                    </a:lnL>
                    <a:lnR>
                      <a:noFill/>
                    </a:lnR>
                    <a:lnT>
                      <a:noFill/>
                    </a:lnT>
                    <a:lnB>
                      <a:noFill/>
                    </a:lnB>
                  </a:tcPr>
                </a:tc>
                <a:tc>
                  <a:txBody>
                    <a:bodyPr/>
                    <a:lstStyle/>
                    <a:p>
                      <a:r>
                        <a:rPr lang="en-US" sz="700">
                          <a:hlinkClick r:id="rId29"/>
                        </a:rPr>
                        <a:t>Regular Triangle Center</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08"/>
                  </a:ext>
                </a:extLst>
              </a:tr>
              <a:tr h="156341">
                <a:tc>
                  <a:txBody>
                    <a:bodyPr/>
                    <a:lstStyle/>
                    <a:p>
                      <a:r>
                        <a:rPr lang="en-US" sz="700">
                          <a:hlinkClick r:id="rId30"/>
                        </a:rPr>
                        <a:t>Cevian Point</a:t>
                      </a:r>
                      <a:r>
                        <a:rPr lang="en-US" sz="700"/>
                        <a:t> </a:t>
                      </a:r>
                    </a:p>
                  </a:txBody>
                  <a:tcPr marL="0" marR="0" marT="0" marB="0" anchor="ctr">
                    <a:lnL>
                      <a:noFill/>
                    </a:lnL>
                    <a:lnR>
                      <a:noFill/>
                    </a:lnR>
                    <a:lnT>
                      <a:noFill/>
                    </a:lnT>
                    <a:lnB>
                      <a:noFill/>
                    </a:lnB>
                  </a:tcPr>
                </a:tc>
                <a:tc>
                  <a:txBody>
                    <a:bodyPr/>
                    <a:lstStyle/>
                    <a:p>
                      <a:r>
                        <a:rPr lang="en-US" sz="700">
                          <a:hlinkClick r:id="rId31"/>
                        </a:rPr>
                        <a:t>Inferior Point</a:t>
                      </a:r>
                      <a:r>
                        <a:rPr lang="en-US" sz="700"/>
                        <a:t> </a:t>
                      </a:r>
                    </a:p>
                  </a:txBody>
                  <a:tcPr marL="0" marR="0" marT="0" marB="0" anchor="ctr">
                    <a:lnL>
                      <a:noFill/>
                    </a:lnL>
                    <a:lnR>
                      <a:noFill/>
                    </a:lnR>
                    <a:lnT>
                      <a:noFill/>
                    </a:lnT>
                    <a:lnB>
                      <a:noFill/>
                    </a:lnB>
                  </a:tcPr>
                </a:tc>
                <a:tc>
                  <a:txBody>
                    <a:bodyPr/>
                    <a:lstStyle/>
                    <a:p>
                      <a:r>
                        <a:rPr lang="en-US" sz="700">
                          <a:hlinkClick r:id="rId32"/>
                        </a:rPr>
                        <a:t>Rigby Points</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09"/>
                  </a:ext>
                </a:extLst>
              </a:tr>
              <a:tr h="156341">
                <a:tc>
                  <a:txBody>
                    <a:bodyPr/>
                    <a:lstStyle/>
                    <a:p>
                      <a:r>
                        <a:rPr lang="en-US" sz="700" dirty="0" err="1">
                          <a:solidFill>
                            <a:srgbClr val="FF0000"/>
                          </a:solidFill>
                          <a:hlinkClick r:id="rId33"/>
                        </a:rPr>
                        <a:t>Circumcenter</a:t>
                      </a:r>
                      <a:r>
                        <a:rPr lang="en-US" sz="700" dirty="0">
                          <a:solidFill>
                            <a:srgbClr val="FF0000"/>
                          </a:solidFill>
                        </a:rPr>
                        <a:t> ****</a:t>
                      </a:r>
                    </a:p>
                  </a:txBody>
                  <a:tcPr marL="0" marR="0" marT="0" marB="0" anchor="ctr">
                    <a:lnL>
                      <a:noFill/>
                    </a:lnL>
                    <a:lnR>
                      <a:noFill/>
                    </a:lnR>
                    <a:lnT>
                      <a:noFill/>
                    </a:lnT>
                    <a:lnB>
                      <a:noFill/>
                    </a:lnB>
                  </a:tcPr>
                </a:tc>
                <a:tc>
                  <a:txBody>
                    <a:bodyPr/>
                    <a:lstStyle/>
                    <a:p>
                      <a:r>
                        <a:rPr lang="en-US" sz="700">
                          <a:hlinkClick r:id="rId34"/>
                        </a:rPr>
                        <a:t>Inner Napoleon Point</a:t>
                      </a:r>
                      <a:r>
                        <a:rPr lang="en-US" sz="700"/>
                        <a:t> </a:t>
                      </a:r>
                    </a:p>
                  </a:txBody>
                  <a:tcPr marL="0" marR="0" marT="0" marB="0" anchor="ctr">
                    <a:lnL>
                      <a:noFill/>
                    </a:lnL>
                    <a:lnR>
                      <a:noFill/>
                    </a:lnR>
                    <a:lnT>
                      <a:noFill/>
                    </a:lnT>
                    <a:lnB>
                      <a:noFill/>
                    </a:lnB>
                  </a:tcPr>
                </a:tc>
                <a:tc>
                  <a:txBody>
                    <a:bodyPr/>
                    <a:lstStyle/>
                    <a:p>
                      <a:r>
                        <a:rPr lang="en-US" sz="700">
                          <a:hlinkClick r:id="rId35"/>
                        </a:rPr>
                        <a:t>Schiffler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0"/>
                  </a:ext>
                </a:extLst>
              </a:tr>
              <a:tr h="156341">
                <a:tc>
                  <a:txBody>
                    <a:bodyPr/>
                    <a:lstStyle/>
                    <a:p>
                      <a:r>
                        <a:rPr lang="en-US" sz="700">
                          <a:hlinkClick r:id="rId36"/>
                        </a:rPr>
                        <a:t>Clawson Point</a:t>
                      </a:r>
                      <a:r>
                        <a:rPr lang="en-US" sz="700"/>
                        <a:t> </a:t>
                      </a:r>
                    </a:p>
                  </a:txBody>
                  <a:tcPr marL="0" marR="0" marT="0" marB="0" anchor="ctr">
                    <a:lnL>
                      <a:noFill/>
                    </a:lnL>
                    <a:lnR>
                      <a:noFill/>
                    </a:lnR>
                    <a:lnT>
                      <a:noFill/>
                    </a:lnT>
                    <a:lnB>
                      <a:noFill/>
                    </a:lnB>
                  </a:tcPr>
                </a:tc>
                <a:tc>
                  <a:txBody>
                    <a:bodyPr/>
                    <a:lstStyle/>
                    <a:p>
                      <a:r>
                        <a:rPr lang="en-US" sz="700">
                          <a:hlinkClick r:id="rId37"/>
                        </a:rPr>
                        <a:t>Inner Soddy Center</a:t>
                      </a:r>
                      <a:r>
                        <a:rPr lang="en-US" sz="700"/>
                        <a:t> </a:t>
                      </a:r>
                    </a:p>
                  </a:txBody>
                  <a:tcPr marL="0" marR="0" marT="0" marB="0" anchor="ctr">
                    <a:lnL>
                      <a:noFill/>
                    </a:lnL>
                    <a:lnR>
                      <a:noFill/>
                    </a:lnR>
                    <a:lnT>
                      <a:noFill/>
                    </a:lnT>
                    <a:lnB>
                      <a:noFill/>
                    </a:lnB>
                  </a:tcPr>
                </a:tc>
                <a:tc>
                  <a:txBody>
                    <a:bodyPr/>
                    <a:lstStyle/>
                    <a:p>
                      <a:r>
                        <a:rPr lang="en-US" sz="700">
                          <a:hlinkClick r:id="rId38"/>
                        </a:rPr>
                        <a:t>Second de Villiers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1"/>
                  </a:ext>
                </a:extLst>
              </a:tr>
              <a:tr h="156341">
                <a:tc>
                  <a:txBody>
                    <a:bodyPr/>
                    <a:lstStyle/>
                    <a:p>
                      <a:r>
                        <a:rPr lang="en-US" sz="700">
                          <a:hlinkClick r:id="rId39"/>
                        </a:rPr>
                        <a:t>Cleavance Center</a:t>
                      </a:r>
                      <a:r>
                        <a:rPr lang="en-US" sz="700"/>
                        <a:t> </a:t>
                      </a:r>
                    </a:p>
                  </a:txBody>
                  <a:tcPr marL="0" marR="0" marT="0" marB="0" anchor="ctr">
                    <a:lnL>
                      <a:noFill/>
                    </a:lnL>
                    <a:lnR>
                      <a:noFill/>
                    </a:lnR>
                    <a:lnT>
                      <a:noFill/>
                    </a:lnT>
                    <a:lnB>
                      <a:noFill/>
                    </a:lnB>
                  </a:tcPr>
                </a:tc>
                <a:tc>
                  <a:txBody>
                    <a:bodyPr/>
                    <a:lstStyle/>
                    <a:p>
                      <a:r>
                        <a:rPr lang="en-US" sz="700">
                          <a:hlinkClick r:id="rId40"/>
                        </a:rPr>
                        <a:t>Invariable Point</a:t>
                      </a:r>
                      <a:r>
                        <a:rPr lang="en-US" sz="700"/>
                        <a:t> </a:t>
                      </a:r>
                    </a:p>
                  </a:txBody>
                  <a:tcPr marL="0" marR="0" marT="0" marB="0" anchor="ctr">
                    <a:lnL>
                      <a:noFill/>
                    </a:lnL>
                    <a:lnR>
                      <a:noFill/>
                    </a:lnR>
                    <a:lnT>
                      <a:noFill/>
                    </a:lnT>
                    <a:lnB>
                      <a:noFill/>
                    </a:lnB>
                  </a:tcPr>
                </a:tc>
                <a:tc>
                  <a:txBody>
                    <a:bodyPr/>
                    <a:lstStyle/>
                    <a:p>
                      <a:r>
                        <a:rPr lang="en-US" sz="700">
                          <a:hlinkClick r:id="rId41"/>
                        </a:rPr>
                        <a:t>Second Eppstein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2"/>
                  </a:ext>
                </a:extLst>
              </a:tr>
              <a:tr h="156341">
                <a:tc>
                  <a:txBody>
                    <a:bodyPr/>
                    <a:lstStyle/>
                    <a:p>
                      <a:r>
                        <a:rPr lang="en-US" sz="700">
                          <a:hlinkClick r:id="rId42"/>
                        </a:rPr>
                        <a:t>Complement</a:t>
                      </a:r>
                      <a:r>
                        <a:rPr lang="en-US" sz="700"/>
                        <a:t> </a:t>
                      </a:r>
                    </a:p>
                  </a:txBody>
                  <a:tcPr marL="0" marR="0" marT="0" marB="0" anchor="ctr">
                    <a:lnL>
                      <a:noFill/>
                    </a:lnL>
                    <a:lnR>
                      <a:noFill/>
                    </a:lnR>
                    <a:lnT>
                      <a:noFill/>
                    </a:lnT>
                    <a:lnB>
                      <a:noFill/>
                    </a:lnB>
                  </a:tcPr>
                </a:tc>
                <a:tc>
                  <a:txBody>
                    <a:bodyPr/>
                    <a:lstStyle/>
                    <a:p>
                      <a:r>
                        <a:rPr lang="en-US" sz="700">
                          <a:hlinkClick r:id="rId43"/>
                        </a:rPr>
                        <a:t>Isodynamic Points</a:t>
                      </a:r>
                      <a:r>
                        <a:rPr lang="en-US" sz="700"/>
                        <a:t> </a:t>
                      </a:r>
                    </a:p>
                  </a:txBody>
                  <a:tcPr marL="0" marR="0" marT="0" marB="0" anchor="ctr">
                    <a:lnL>
                      <a:noFill/>
                    </a:lnL>
                    <a:lnR>
                      <a:noFill/>
                    </a:lnR>
                    <a:lnT>
                      <a:noFill/>
                    </a:lnT>
                    <a:lnB>
                      <a:noFill/>
                    </a:lnB>
                  </a:tcPr>
                </a:tc>
                <a:tc>
                  <a:txBody>
                    <a:bodyPr/>
                    <a:lstStyle/>
                    <a:p>
                      <a:r>
                        <a:rPr lang="en-US" sz="700">
                          <a:hlinkClick r:id="rId44"/>
                        </a:rPr>
                        <a:t>Second Fermat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3"/>
                  </a:ext>
                </a:extLst>
              </a:tr>
              <a:tr h="156341">
                <a:tc>
                  <a:txBody>
                    <a:bodyPr/>
                    <a:lstStyle/>
                    <a:p>
                      <a:r>
                        <a:rPr lang="en-US" sz="700">
                          <a:hlinkClick r:id="rId45"/>
                        </a:rPr>
                        <a:t>Congruent Incircles Point</a:t>
                      </a:r>
                      <a:r>
                        <a:rPr lang="en-US" sz="700"/>
                        <a:t> </a:t>
                      </a:r>
                    </a:p>
                  </a:txBody>
                  <a:tcPr marL="0" marR="0" marT="0" marB="0" anchor="ctr">
                    <a:lnL>
                      <a:noFill/>
                    </a:lnL>
                    <a:lnR>
                      <a:noFill/>
                    </a:lnR>
                    <a:lnT>
                      <a:noFill/>
                    </a:lnT>
                    <a:lnB>
                      <a:noFill/>
                    </a:lnB>
                  </a:tcPr>
                </a:tc>
                <a:tc>
                  <a:txBody>
                    <a:bodyPr/>
                    <a:lstStyle/>
                    <a:p>
                      <a:r>
                        <a:rPr lang="en-US" sz="700">
                          <a:hlinkClick r:id="rId46"/>
                        </a:rPr>
                        <a:t>Isogonal Conjugate</a:t>
                      </a:r>
                      <a:r>
                        <a:rPr lang="en-US" sz="700"/>
                        <a:t> </a:t>
                      </a:r>
                    </a:p>
                  </a:txBody>
                  <a:tcPr marL="0" marR="0" marT="0" marB="0" anchor="ctr">
                    <a:lnL>
                      <a:noFill/>
                    </a:lnL>
                    <a:lnR>
                      <a:noFill/>
                    </a:lnR>
                    <a:lnT>
                      <a:noFill/>
                    </a:lnT>
                    <a:lnB>
                      <a:noFill/>
                    </a:lnB>
                  </a:tcPr>
                </a:tc>
                <a:tc>
                  <a:txBody>
                    <a:bodyPr/>
                    <a:lstStyle/>
                    <a:p>
                      <a:r>
                        <a:rPr lang="en-US" sz="700">
                          <a:hlinkClick r:id="rId47"/>
                        </a:rPr>
                        <a:t>Second Isodynamic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4"/>
                  </a:ext>
                </a:extLst>
              </a:tr>
              <a:tr h="156341">
                <a:tc>
                  <a:txBody>
                    <a:bodyPr/>
                    <a:lstStyle/>
                    <a:p>
                      <a:r>
                        <a:rPr lang="en-US" sz="700">
                          <a:hlinkClick r:id="rId48"/>
                        </a:rPr>
                        <a:t>Congruent Isoscelizers...</a:t>
                      </a:r>
                      <a:r>
                        <a:rPr lang="en-US" sz="700"/>
                        <a:t> </a:t>
                      </a:r>
                    </a:p>
                  </a:txBody>
                  <a:tcPr marL="0" marR="0" marT="0" marB="0" anchor="ctr">
                    <a:lnL>
                      <a:noFill/>
                    </a:lnL>
                    <a:lnR>
                      <a:noFill/>
                    </a:lnR>
                    <a:lnT>
                      <a:noFill/>
                    </a:lnT>
                    <a:lnB>
                      <a:noFill/>
                    </a:lnB>
                  </a:tcPr>
                </a:tc>
                <a:tc>
                  <a:txBody>
                    <a:bodyPr/>
                    <a:lstStyle/>
                    <a:p>
                      <a:r>
                        <a:rPr lang="en-US" sz="700">
                          <a:hlinkClick r:id="rId49"/>
                        </a:rPr>
                        <a:t>Isogonal Mittenpunkt</a:t>
                      </a:r>
                      <a:r>
                        <a:rPr lang="en-US" sz="700"/>
                        <a:t> </a:t>
                      </a:r>
                    </a:p>
                  </a:txBody>
                  <a:tcPr marL="0" marR="0" marT="0" marB="0" anchor="ctr">
                    <a:lnL>
                      <a:noFill/>
                    </a:lnL>
                    <a:lnR>
                      <a:noFill/>
                    </a:lnR>
                    <a:lnT>
                      <a:noFill/>
                    </a:lnT>
                    <a:lnB>
                      <a:noFill/>
                    </a:lnB>
                  </a:tcPr>
                </a:tc>
                <a:tc>
                  <a:txBody>
                    <a:bodyPr/>
                    <a:lstStyle/>
                    <a:p>
                      <a:r>
                        <a:rPr lang="en-US" sz="700">
                          <a:hlinkClick r:id="rId50"/>
                        </a:rPr>
                        <a:t>Second Isogonic Center</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5"/>
                  </a:ext>
                </a:extLst>
              </a:tr>
              <a:tr h="156341">
                <a:tc>
                  <a:txBody>
                    <a:bodyPr/>
                    <a:lstStyle/>
                    <a:p>
                      <a:r>
                        <a:rPr lang="en-US" sz="700">
                          <a:hlinkClick r:id="rId51"/>
                        </a:rPr>
                        <a:t>Congruent Squares Point</a:t>
                      </a:r>
                      <a:r>
                        <a:rPr lang="en-US" sz="700"/>
                        <a:t> </a:t>
                      </a:r>
                    </a:p>
                  </a:txBody>
                  <a:tcPr marL="0" marR="0" marT="0" marB="0" anchor="ctr">
                    <a:lnL>
                      <a:noFill/>
                    </a:lnL>
                    <a:lnR>
                      <a:noFill/>
                    </a:lnR>
                    <a:lnT>
                      <a:noFill/>
                    </a:lnT>
                    <a:lnB>
                      <a:noFill/>
                    </a:lnB>
                  </a:tcPr>
                </a:tc>
                <a:tc>
                  <a:txBody>
                    <a:bodyPr/>
                    <a:lstStyle/>
                    <a:p>
                      <a:r>
                        <a:rPr lang="en-US" sz="700">
                          <a:hlinkClick r:id="rId52"/>
                        </a:rPr>
                        <a:t>Isogonal Transformation</a:t>
                      </a:r>
                      <a:r>
                        <a:rPr lang="en-US" sz="700"/>
                        <a:t> </a:t>
                      </a:r>
                    </a:p>
                  </a:txBody>
                  <a:tcPr marL="0" marR="0" marT="0" marB="0" anchor="ctr">
                    <a:lnL>
                      <a:noFill/>
                    </a:lnL>
                    <a:lnR>
                      <a:noFill/>
                    </a:lnR>
                    <a:lnT>
                      <a:noFill/>
                    </a:lnT>
                    <a:lnB>
                      <a:noFill/>
                    </a:lnB>
                  </a:tcPr>
                </a:tc>
                <a:tc>
                  <a:txBody>
                    <a:bodyPr/>
                    <a:lstStyle/>
                    <a:p>
                      <a:r>
                        <a:rPr lang="en-US" sz="700">
                          <a:hlinkClick r:id="rId53"/>
                        </a:rPr>
                        <a:t>Second Morley Center</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6"/>
                  </a:ext>
                </a:extLst>
              </a:tr>
              <a:tr h="156341">
                <a:tc>
                  <a:txBody>
                    <a:bodyPr/>
                    <a:lstStyle/>
                    <a:p>
                      <a:r>
                        <a:rPr lang="en-US" sz="700">
                          <a:hlinkClick r:id="rId54"/>
                        </a:rPr>
                        <a:t>Cyclocevian Conjugate</a:t>
                      </a:r>
                      <a:r>
                        <a:rPr lang="en-US" sz="700"/>
                        <a:t> </a:t>
                      </a:r>
                    </a:p>
                  </a:txBody>
                  <a:tcPr marL="0" marR="0" marT="0" marB="0" anchor="ctr">
                    <a:lnL>
                      <a:noFill/>
                    </a:lnL>
                    <a:lnR>
                      <a:noFill/>
                    </a:lnR>
                    <a:lnT>
                      <a:noFill/>
                    </a:lnT>
                    <a:lnB>
                      <a:noFill/>
                    </a:lnB>
                  </a:tcPr>
                </a:tc>
                <a:tc>
                  <a:txBody>
                    <a:bodyPr/>
                    <a:lstStyle/>
                    <a:p>
                      <a:r>
                        <a:rPr lang="en-US" sz="700">
                          <a:hlinkClick r:id="rId55"/>
                        </a:rPr>
                        <a:t>Isogonic Centers</a:t>
                      </a:r>
                      <a:r>
                        <a:rPr lang="en-US" sz="700"/>
                        <a:t> </a:t>
                      </a:r>
                    </a:p>
                  </a:txBody>
                  <a:tcPr marL="0" marR="0" marT="0" marB="0" anchor="ctr">
                    <a:lnL>
                      <a:noFill/>
                    </a:lnL>
                    <a:lnR>
                      <a:noFill/>
                    </a:lnR>
                    <a:lnT>
                      <a:noFill/>
                    </a:lnT>
                    <a:lnB>
                      <a:noFill/>
                    </a:lnB>
                  </a:tcPr>
                </a:tc>
                <a:tc>
                  <a:txBody>
                    <a:bodyPr/>
                    <a:lstStyle/>
                    <a:p>
                      <a:r>
                        <a:rPr lang="en-US" sz="700">
                          <a:hlinkClick r:id="rId56"/>
                        </a:rPr>
                        <a:t>Second Napoleon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7"/>
                  </a:ext>
                </a:extLst>
              </a:tr>
              <a:tr h="156341">
                <a:tc>
                  <a:txBody>
                    <a:bodyPr/>
                    <a:lstStyle/>
                    <a:p>
                      <a:r>
                        <a:rPr lang="en-US" sz="700">
                          <a:hlinkClick r:id="rId57"/>
                        </a:rPr>
                        <a:t>de Longchamps Point</a:t>
                      </a:r>
                      <a:r>
                        <a:rPr lang="en-US" sz="700"/>
                        <a:t> </a:t>
                      </a:r>
                    </a:p>
                  </a:txBody>
                  <a:tcPr marL="0" marR="0" marT="0" marB="0" anchor="ctr">
                    <a:lnL>
                      <a:noFill/>
                    </a:lnL>
                    <a:lnR>
                      <a:noFill/>
                    </a:lnR>
                    <a:lnT>
                      <a:noFill/>
                    </a:lnT>
                    <a:lnB>
                      <a:noFill/>
                    </a:lnB>
                  </a:tcPr>
                </a:tc>
                <a:tc>
                  <a:txBody>
                    <a:bodyPr/>
                    <a:lstStyle/>
                    <a:p>
                      <a:r>
                        <a:rPr lang="en-US" sz="700">
                          <a:hlinkClick r:id="rId58"/>
                        </a:rPr>
                        <a:t>Isogonic Points</a:t>
                      </a:r>
                      <a:r>
                        <a:rPr lang="en-US" sz="700"/>
                        <a:t> </a:t>
                      </a:r>
                    </a:p>
                  </a:txBody>
                  <a:tcPr marL="0" marR="0" marT="0" marB="0" anchor="ctr">
                    <a:lnL>
                      <a:noFill/>
                    </a:lnL>
                    <a:lnR>
                      <a:noFill/>
                    </a:lnR>
                    <a:lnT>
                      <a:noFill/>
                    </a:lnT>
                    <a:lnB>
                      <a:noFill/>
                    </a:lnB>
                  </a:tcPr>
                </a:tc>
                <a:tc>
                  <a:txBody>
                    <a:bodyPr/>
                    <a:lstStyle/>
                    <a:p>
                      <a:r>
                        <a:rPr lang="en-US" sz="700">
                          <a:hlinkClick r:id="rId59"/>
                        </a:rPr>
                        <a:t>Second Power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8"/>
                  </a:ext>
                </a:extLst>
              </a:tr>
              <a:tr h="156341">
                <a:tc>
                  <a:txBody>
                    <a:bodyPr/>
                    <a:lstStyle/>
                    <a:p>
                      <a:r>
                        <a:rPr lang="en-US" sz="700">
                          <a:hlinkClick r:id="rId60"/>
                        </a:rPr>
                        <a:t>de Villiers Points</a:t>
                      </a:r>
                      <a:r>
                        <a:rPr lang="en-US" sz="700"/>
                        <a:t> </a:t>
                      </a:r>
                    </a:p>
                  </a:txBody>
                  <a:tcPr marL="0" marR="0" marT="0" marB="0" anchor="ctr">
                    <a:lnL>
                      <a:noFill/>
                    </a:lnL>
                    <a:lnR>
                      <a:noFill/>
                    </a:lnR>
                    <a:lnT>
                      <a:noFill/>
                    </a:lnT>
                    <a:lnB>
                      <a:noFill/>
                    </a:lnB>
                  </a:tcPr>
                </a:tc>
                <a:tc>
                  <a:txBody>
                    <a:bodyPr/>
                    <a:lstStyle/>
                    <a:p>
                      <a:r>
                        <a:rPr lang="en-US" sz="700">
                          <a:hlinkClick r:id="rId61"/>
                        </a:rPr>
                        <a:t>Isoperimetric Point</a:t>
                      </a:r>
                      <a:r>
                        <a:rPr lang="en-US" sz="700"/>
                        <a:t> </a:t>
                      </a:r>
                    </a:p>
                  </a:txBody>
                  <a:tcPr marL="0" marR="0" marT="0" marB="0" anchor="ctr">
                    <a:lnL>
                      <a:noFill/>
                    </a:lnL>
                    <a:lnR>
                      <a:noFill/>
                    </a:lnR>
                    <a:lnT>
                      <a:noFill/>
                    </a:lnT>
                    <a:lnB>
                      <a:noFill/>
                    </a:lnB>
                  </a:tcPr>
                </a:tc>
                <a:tc>
                  <a:txBody>
                    <a:bodyPr/>
                    <a:lstStyle/>
                    <a:p>
                      <a:r>
                        <a:rPr lang="en-US" sz="700">
                          <a:hlinkClick r:id="rId62"/>
                        </a:rPr>
                        <a:t>Simson Line Pole</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19"/>
                  </a:ext>
                </a:extLst>
              </a:tr>
              <a:tr h="156341">
                <a:tc>
                  <a:txBody>
                    <a:bodyPr/>
                    <a:lstStyle/>
                    <a:p>
                      <a:r>
                        <a:rPr lang="en-US" sz="700">
                          <a:hlinkClick r:id="rId63"/>
                        </a:rPr>
                        <a:t>Ehrmann Congruent Squa...</a:t>
                      </a:r>
                      <a:r>
                        <a:rPr lang="en-US" sz="700"/>
                        <a:t> </a:t>
                      </a:r>
                    </a:p>
                  </a:txBody>
                  <a:tcPr marL="0" marR="0" marT="0" marB="0" anchor="ctr">
                    <a:lnL>
                      <a:noFill/>
                    </a:lnL>
                    <a:lnR>
                      <a:noFill/>
                    </a:lnR>
                    <a:lnT>
                      <a:noFill/>
                    </a:lnT>
                    <a:lnB>
                      <a:noFill/>
                    </a:lnB>
                  </a:tcPr>
                </a:tc>
                <a:tc>
                  <a:txBody>
                    <a:bodyPr/>
                    <a:lstStyle/>
                    <a:p>
                      <a:r>
                        <a:rPr lang="en-US" sz="700">
                          <a:hlinkClick r:id="rId64"/>
                        </a:rPr>
                        <a:t>Isotomic Conjugate</a:t>
                      </a:r>
                      <a:r>
                        <a:rPr lang="en-US" sz="700"/>
                        <a:t> </a:t>
                      </a:r>
                    </a:p>
                  </a:txBody>
                  <a:tcPr marL="0" marR="0" marT="0" marB="0" anchor="ctr">
                    <a:lnL>
                      <a:noFill/>
                    </a:lnL>
                    <a:lnR>
                      <a:noFill/>
                    </a:lnR>
                    <a:lnT>
                      <a:noFill/>
                    </a:lnT>
                    <a:lnB>
                      <a:noFill/>
                    </a:lnB>
                  </a:tcPr>
                </a:tc>
                <a:tc>
                  <a:txBody>
                    <a:bodyPr/>
                    <a:lstStyle/>
                    <a:p>
                      <a:r>
                        <a:rPr lang="en-US" sz="700">
                          <a:hlinkClick r:id="rId65"/>
                        </a:rPr>
                        <a:t>Soddy Centers</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0"/>
                  </a:ext>
                </a:extLst>
              </a:tr>
              <a:tr h="156341">
                <a:tc>
                  <a:txBody>
                    <a:bodyPr/>
                    <a:lstStyle/>
                    <a:p>
                      <a:r>
                        <a:rPr lang="en-US" sz="700">
                          <a:hlinkClick r:id="rId66"/>
                        </a:rPr>
                        <a:t>Eigencenter</a:t>
                      </a:r>
                      <a:r>
                        <a:rPr lang="en-US" sz="700"/>
                        <a:t> </a:t>
                      </a:r>
                    </a:p>
                  </a:txBody>
                  <a:tcPr marL="0" marR="0" marT="0" marB="0" anchor="ctr">
                    <a:lnL>
                      <a:noFill/>
                    </a:lnL>
                    <a:lnR>
                      <a:noFill/>
                    </a:lnR>
                    <a:lnT>
                      <a:noFill/>
                    </a:lnT>
                    <a:lnB>
                      <a:noFill/>
                    </a:lnB>
                  </a:tcPr>
                </a:tc>
                <a:tc>
                  <a:txBody>
                    <a:bodyPr/>
                    <a:lstStyle/>
                    <a:p>
                      <a:r>
                        <a:rPr lang="en-US" sz="700">
                          <a:hlinkClick r:id="rId67"/>
                        </a:rPr>
                        <a:t>Kenmotu Point</a:t>
                      </a:r>
                      <a:r>
                        <a:rPr lang="en-US" sz="700"/>
                        <a:t> </a:t>
                      </a:r>
                    </a:p>
                  </a:txBody>
                  <a:tcPr marL="0" marR="0" marT="0" marB="0" anchor="ctr">
                    <a:lnL>
                      <a:noFill/>
                    </a:lnL>
                    <a:lnR>
                      <a:noFill/>
                    </a:lnR>
                    <a:lnT>
                      <a:noFill/>
                    </a:lnT>
                    <a:lnB>
                      <a:noFill/>
                    </a:lnB>
                  </a:tcPr>
                </a:tc>
                <a:tc>
                  <a:txBody>
                    <a:bodyPr/>
                    <a:lstStyle/>
                    <a:p>
                      <a:r>
                        <a:rPr lang="en-US" sz="700">
                          <a:hlinkClick r:id="rId68"/>
                        </a:rPr>
                        <a:t>Spieker Center</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1"/>
                  </a:ext>
                </a:extLst>
              </a:tr>
              <a:tr h="156341">
                <a:tc>
                  <a:txBody>
                    <a:bodyPr/>
                    <a:lstStyle/>
                    <a:p>
                      <a:r>
                        <a:rPr lang="en-US" sz="700">
                          <a:hlinkClick r:id="rId69"/>
                        </a:rPr>
                        <a:t>Eigentransform</a:t>
                      </a:r>
                      <a:r>
                        <a:rPr lang="en-US" sz="700"/>
                        <a:t> </a:t>
                      </a:r>
                    </a:p>
                  </a:txBody>
                  <a:tcPr marL="0" marR="0" marT="0" marB="0" anchor="ctr">
                    <a:lnL>
                      <a:noFill/>
                    </a:lnL>
                    <a:lnR>
                      <a:noFill/>
                    </a:lnR>
                    <a:lnT>
                      <a:noFill/>
                    </a:lnT>
                    <a:lnB>
                      <a:noFill/>
                    </a:lnB>
                  </a:tcPr>
                </a:tc>
                <a:tc>
                  <a:txBody>
                    <a:bodyPr/>
                    <a:lstStyle/>
                    <a:p>
                      <a:r>
                        <a:rPr lang="en-US" sz="700">
                          <a:hlinkClick r:id="rId70"/>
                        </a:rPr>
                        <a:t>Kimberling Center</a:t>
                      </a:r>
                      <a:r>
                        <a:rPr lang="en-US" sz="700"/>
                        <a:t> </a:t>
                      </a:r>
                    </a:p>
                  </a:txBody>
                  <a:tcPr marL="0" marR="0" marT="0" marB="0" anchor="ctr">
                    <a:lnL>
                      <a:noFill/>
                    </a:lnL>
                    <a:lnR>
                      <a:noFill/>
                    </a:lnR>
                    <a:lnT>
                      <a:noFill/>
                    </a:lnT>
                    <a:lnB>
                      <a:noFill/>
                    </a:lnB>
                  </a:tcPr>
                </a:tc>
                <a:tc>
                  <a:txBody>
                    <a:bodyPr/>
                    <a:lstStyle/>
                    <a:p>
                      <a:r>
                        <a:rPr lang="en-US" sz="700">
                          <a:hlinkClick r:id="rId71"/>
                        </a:rPr>
                        <a:t>Steiner Curvature Cent...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2"/>
                  </a:ext>
                </a:extLst>
              </a:tr>
              <a:tr h="156341">
                <a:tc>
                  <a:txBody>
                    <a:bodyPr/>
                    <a:lstStyle/>
                    <a:p>
                      <a:r>
                        <a:rPr lang="en-US" sz="700">
                          <a:hlinkClick r:id="rId72"/>
                        </a:rPr>
                        <a:t>Elkies Point</a:t>
                      </a:r>
                      <a:r>
                        <a:rPr lang="en-US" sz="700"/>
                        <a:t> </a:t>
                      </a:r>
                    </a:p>
                  </a:txBody>
                  <a:tcPr marL="0" marR="0" marT="0" marB="0" anchor="ctr">
                    <a:lnL>
                      <a:noFill/>
                    </a:lnL>
                    <a:lnR>
                      <a:noFill/>
                    </a:lnR>
                    <a:lnT>
                      <a:noFill/>
                    </a:lnT>
                    <a:lnB>
                      <a:noFill/>
                    </a:lnB>
                  </a:tcPr>
                </a:tc>
                <a:tc>
                  <a:txBody>
                    <a:bodyPr/>
                    <a:lstStyle/>
                    <a:p>
                      <a:r>
                        <a:rPr lang="en-US" sz="700">
                          <a:hlinkClick r:id="rId73"/>
                        </a:rPr>
                        <a:t>Kosnita Point</a:t>
                      </a:r>
                      <a:r>
                        <a:rPr lang="en-US" sz="700"/>
                        <a:t> </a:t>
                      </a:r>
                    </a:p>
                  </a:txBody>
                  <a:tcPr marL="0" marR="0" marT="0" marB="0" anchor="ctr">
                    <a:lnL>
                      <a:noFill/>
                    </a:lnL>
                    <a:lnR>
                      <a:noFill/>
                    </a:lnR>
                    <a:lnT>
                      <a:noFill/>
                    </a:lnT>
                    <a:lnB>
                      <a:noFill/>
                    </a:lnB>
                  </a:tcPr>
                </a:tc>
                <a:tc>
                  <a:txBody>
                    <a:bodyPr/>
                    <a:lstStyle/>
                    <a:p>
                      <a:r>
                        <a:rPr lang="en-US" sz="700">
                          <a:hlinkClick r:id="rId74"/>
                        </a:rPr>
                        <a:t>Steiner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3"/>
                  </a:ext>
                </a:extLst>
              </a:tr>
              <a:tr h="156341">
                <a:tc>
                  <a:txBody>
                    <a:bodyPr/>
                    <a:lstStyle/>
                    <a:p>
                      <a:r>
                        <a:rPr lang="en-US" sz="700">
                          <a:hlinkClick r:id="rId75"/>
                        </a:rPr>
                        <a:t>Eppstein Points</a:t>
                      </a:r>
                      <a:r>
                        <a:rPr lang="en-US" sz="700"/>
                        <a:t> </a:t>
                      </a:r>
                    </a:p>
                  </a:txBody>
                  <a:tcPr marL="0" marR="0" marT="0" marB="0" anchor="ctr">
                    <a:lnL>
                      <a:noFill/>
                    </a:lnL>
                    <a:lnR>
                      <a:noFill/>
                    </a:lnR>
                    <a:lnT>
                      <a:noFill/>
                    </a:lnT>
                    <a:lnB>
                      <a:noFill/>
                    </a:lnB>
                  </a:tcPr>
                </a:tc>
                <a:tc>
                  <a:txBody>
                    <a:bodyPr/>
                    <a:lstStyle/>
                    <a:p>
                      <a:r>
                        <a:rPr lang="en-US" sz="700">
                          <a:hlinkClick r:id="rId76"/>
                        </a:rPr>
                        <a:t>Major Triangle Center</a:t>
                      </a:r>
                      <a:r>
                        <a:rPr lang="en-US" sz="700"/>
                        <a:t> </a:t>
                      </a:r>
                    </a:p>
                  </a:txBody>
                  <a:tcPr marL="0" marR="0" marT="0" marB="0" anchor="ctr">
                    <a:lnL>
                      <a:noFill/>
                    </a:lnL>
                    <a:lnR>
                      <a:noFill/>
                    </a:lnR>
                    <a:lnT>
                      <a:noFill/>
                    </a:lnT>
                    <a:lnB>
                      <a:noFill/>
                    </a:lnB>
                  </a:tcPr>
                </a:tc>
                <a:tc>
                  <a:txBody>
                    <a:bodyPr/>
                    <a:lstStyle/>
                    <a:p>
                      <a:r>
                        <a:rPr lang="en-US" sz="700">
                          <a:hlinkClick r:id="rId77"/>
                        </a:rPr>
                        <a:t>Steiner Points</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4"/>
                  </a:ext>
                </a:extLst>
              </a:tr>
              <a:tr h="156341">
                <a:tc>
                  <a:txBody>
                    <a:bodyPr/>
                    <a:lstStyle/>
                    <a:p>
                      <a:r>
                        <a:rPr lang="en-US" sz="700">
                          <a:hlinkClick r:id="rId78"/>
                        </a:rPr>
                        <a:t>Equal Detour Point</a:t>
                      </a:r>
                      <a:r>
                        <a:rPr lang="en-US" sz="700"/>
                        <a:t> </a:t>
                      </a:r>
                    </a:p>
                  </a:txBody>
                  <a:tcPr marL="0" marR="0" marT="0" marB="0" anchor="ctr">
                    <a:lnL>
                      <a:noFill/>
                    </a:lnL>
                    <a:lnR>
                      <a:noFill/>
                    </a:lnR>
                    <a:lnT>
                      <a:noFill/>
                    </a:lnT>
                    <a:lnB>
                      <a:noFill/>
                    </a:lnB>
                  </a:tcPr>
                </a:tc>
                <a:tc>
                  <a:txBody>
                    <a:bodyPr/>
                    <a:lstStyle/>
                    <a:p>
                      <a:r>
                        <a:rPr lang="en-US" sz="700">
                          <a:hlinkClick r:id="rId79"/>
                        </a:rPr>
                        <a:t>Medial Image</a:t>
                      </a:r>
                      <a:r>
                        <a:rPr lang="en-US" sz="700"/>
                        <a:t> </a:t>
                      </a:r>
                    </a:p>
                  </a:txBody>
                  <a:tcPr marL="0" marR="0" marT="0" marB="0" anchor="ctr">
                    <a:lnL>
                      <a:noFill/>
                    </a:lnL>
                    <a:lnR>
                      <a:noFill/>
                    </a:lnR>
                    <a:lnT>
                      <a:noFill/>
                    </a:lnT>
                    <a:lnB>
                      <a:noFill/>
                    </a:lnB>
                  </a:tcPr>
                </a:tc>
                <a:tc>
                  <a:txBody>
                    <a:bodyPr/>
                    <a:lstStyle/>
                    <a:p>
                      <a:r>
                        <a:rPr lang="en-US" sz="700">
                          <a:hlinkClick r:id="rId80"/>
                        </a:rPr>
                        <a:t>Subordinate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5"/>
                  </a:ext>
                </a:extLst>
              </a:tr>
              <a:tr h="156341">
                <a:tc>
                  <a:txBody>
                    <a:bodyPr/>
                    <a:lstStyle/>
                    <a:p>
                      <a:r>
                        <a:rPr lang="en-US" sz="700">
                          <a:hlinkClick r:id="rId81"/>
                        </a:rPr>
                        <a:t>Equal Parallelians Point</a:t>
                      </a:r>
                      <a:r>
                        <a:rPr lang="en-US" sz="700"/>
                        <a:t> </a:t>
                      </a:r>
                    </a:p>
                  </a:txBody>
                  <a:tcPr marL="0" marR="0" marT="0" marB="0" anchor="ctr">
                    <a:lnL>
                      <a:noFill/>
                    </a:lnL>
                    <a:lnR>
                      <a:noFill/>
                    </a:lnR>
                    <a:lnT>
                      <a:noFill/>
                    </a:lnT>
                    <a:lnB>
                      <a:noFill/>
                    </a:lnB>
                  </a:tcPr>
                </a:tc>
                <a:tc>
                  <a:txBody>
                    <a:bodyPr/>
                    <a:lstStyle/>
                    <a:p>
                      <a:r>
                        <a:rPr lang="en-US" sz="700">
                          <a:hlinkClick r:id="rId82"/>
                        </a:rPr>
                        <a:t>Mid-Arc Points</a:t>
                      </a:r>
                      <a:r>
                        <a:rPr lang="en-US" sz="700"/>
                        <a:t> </a:t>
                      </a:r>
                    </a:p>
                  </a:txBody>
                  <a:tcPr marL="0" marR="0" marT="0" marB="0" anchor="ctr">
                    <a:lnL>
                      <a:noFill/>
                    </a:lnL>
                    <a:lnR>
                      <a:noFill/>
                    </a:lnR>
                    <a:lnT>
                      <a:noFill/>
                    </a:lnT>
                    <a:lnB>
                      <a:noFill/>
                    </a:lnB>
                  </a:tcPr>
                </a:tc>
                <a:tc>
                  <a:txBody>
                    <a:bodyPr/>
                    <a:lstStyle/>
                    <a:p>
                      <a:r>
                        <a:rPr lang="en-US" sz="700">
                          <a:hlinkClick r:id="rId83"/>
                        </a:rPr>
                        <a:t>Sylvester's Triangle P...</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6"/>
                  </a:ext>
                </a:extLst>
              </a:tr>
              <a:tr h="156341">
                <a:tc>
                  <a:txBody>
                    <a:bodyPr/>
                    <a:lstStyle/>
                    <a:p>
                      <a:r>
                        <a:rPr lang="en-US" sz="700">
                          <a:hlinkClick r:id="rId84"/>
                        </a:rPr>
                        <a:t>Equi-Brocard Center</a:t>
                      </a:r>
                      <a:r>
                        <a:rPr lang="en-US" sz="700"/>
                        <a:t> </a:t>
                      </a:r>
                    </a:p>
                  </a:txBody>
                  <a:tcPr marL="0" marR="0" marT="0" marB="0" anchor="ctr">
                    <a:lnL>
                      <a:noFill/>
                    </a:lnL>
                    <a:lnR>
                      <a:noFill/>
                    </a:lnR>
                    <a:lnT>
                      <a:noFill/>
                    </a:lnT>
                    <a:lnB>
                      <a:noFill/>
                    </a:lnB>
                  </a:tcPr>
                </a:tc>
                <a:tc>
                  <a:txBody>
                    <a:bodyPr/>
                    <a:lstStyle/>
                    <a:p>
                      <a:r>
                        <a:rPr lang="en-US" sz="700">
                          <a:hlinkClick r:id="rId85"/>
                        </a:rPr>
                        <a:t>Miquel's Pivot Theorem</a:t>
                      </a:r>
                      <a:r>
                        <a:rPr lang="en-US" sz="700"/>
                        <a:t> </a:t>
                      </a:r>
                    </a:p>
                  </a:txBody>
                  <a:tcPr marL="0" marR="0" marT="0" marB="0" anchor="ctr">
                    <a:lnL>
                      <a:noFill/>
                    </a:lnL>
                    <a:lnR>
                      <a:noFill/>
                    </a:lnR>
                    <a:lnT>
                      <a:noFill/>
                    </a:lnT>
                    <a:lnB>
                      <a:noFill/>
                    </a:lnB>
                  </a:tcPr>
                </a:tc>
                <a:tc>
                  <a:txBody>
                    <a:bodyPr/>
                    <a:lstStyle/>
                    <a:p>
                      <a:r>
                        <a:rPr lang="en-US" sz="700">
                          <a:hlinkClick r:id="rId86"/>
                        </a:rPr>
                        <a:t>Symmedian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7"/>
                  </a:ext>
                </a:extLst>
              </a:tr>
              <a:tr h="156341">
                <a:tc>
                  <a:txBody>
                    <a:bodyPr/>
                    <a:lstStyle/>
                    <a:p>
                      <a:r>
                        <a:rPr lang="en-US" sz="700">
                          <a:hlinkClick r:id="rId87"/>
                        </a:rPr>
                        <a:t>Equilateral Cevian Tri...</a:t>
                      </a:r>
                      <a:r>
                        <a:rPr lang="en-US" sz="700"/>
                        <a:t> </a:t>
                      </a:r>
                    </a:p>
                  </a:txBody>
                  <a:tcPr marL="0" marR="0" marT="0" marB="0" anchor="ctr">
                    <a:lnL>
                      <a:noFill/>
                    </a:lnL>
                    <a:lnR>
                      <a:noFill/>
                    </a:lnR>
                    <a:lnT>
                      <a:noFill/>
                    </a:lnT>
                    <a:lnB>
                      <a:noFill/>
                    </a:lnB>
                  </a:tcPr>
                </a:tc>
                <a:tc>
                  <a:txBody>
                    <a:bodyPr/>
                    <a:lstStyle/>
                    <a:p>
                      <a:r>
                        <a:rPr lang="en-US" sz="700">
                          <a:hlinkClick r:id="rId88"/>
                        </a:rPr>
                        <a:t>Miquel Point</a:t>
                      </a:r>
                      <a:r>
                        <a:rPr lang="en-US" sz="700"/>
                        <a:t> </a:t>
                      </a:r>
                    </a:p>
                  </a:txBody>
                  <a:tcPr marL="0" marR="0" marT="0" marB="0" anchor="ctr">
                    <a:lnL>
                      <a:noFill/>
                    </a:lnL>
                    <a:lnR>
                      <a:noFill/>
                    </a:lnR>
                    <a:lnT>
                      <a:noFill/>
                    </a:lnT>
                    <a:lnB>
                      <a:noFill/>
                    </a:lnB>
                  </a:tcPr>
                </a:tc>
                <a:tc>
                  <a:txBody>
                    <a:bodyPr/>
                    <a:lstStyle/>
                    <a:p>
                      <a:r>
                        <a:rPr lang="en-US" sz="700">
                          <a:hlinkClick r:id="rId89"/>
                        </a:rPr>
                        <a:t>Tarry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8"/>
                  </a:ext>
                </a:extLst>
              </a:tr>
              <a:tr h="156341">
                <a:tc>
                  <a:txBody>
                    <a:bodyPr/>
                    <a:lstStyle/>
                    <a:p>
                      <a:r>
                        <a:rPr lang="en-US" sz="700">
                          <a:hlinkClick r:id="rId90"/>
                        </a:rPr>
                        <a:t>Euler Infinity Point</a:t>
                      </a:r>
                      <a:r>
                        <a:rPr lang="en-US" sz="700"/>
                        <a:t> </a:t>
                      </a:r>
                    </a:p>
                  </a:txBody>
                  <a:tcPr marL="0" marR="0" marT="0" marB="0" anchor="ctr">
                    <a:lnL>
                      <a:noFill/>
                    </a:lnL>
                    <a:lnR>
                      <a:noFill/>
                    </a:lnR>
                    <a:lnT>
                      <a:noFill/>
                    </a:lnT>
                    <a:lnB>
                      <a:noFill/>
                    </a:lnB>
                  </a:tcPr>
                </a:tc>
                <a:tc>
                  <a:txBody>
                    <a:bodyPr/>
                    <a:lstStyle/>
                    <a:p>
                      <a:r>
                        <a:rPr lang="en-US" sz="700">
                          <a:hlinkClick r:id="rId91"/>
                        </a:rPr>
                        <a:t>Miquel's Theorem</a:t>
                      </a:r>
                      <a:r>
                        <a:rPr lang="en-US" sz="700"/>
                        <a:t> </a:t>
                      </a:r>
                    </a:p>
                  </a:txBody>
                  <a:tcPr marL="0" marR="0" marT="0" marB="0" anchor="ctr">
                    <a:lnL>
                      <a:noFill/>
                    </a:lnL>
                    <a:lnR>
                      <a:noFill/>
                    </a:lnR>
                    <a:lnT>
                      <a:noFill/>
                    </a:lnT>
                    <a:lnB>
                      <a:noFill/>
                    </a:lnB>
                  </a:tcPr>
                </a:tc>
                <a:tc>
                  <a:txBody>
                    <a:bodyPr/>
                    <a:lstStyle/>
                    <a:p>
                      <a:r>
                        <a:rPr lang="en-US" sz="700">
                          <a:hlinkClick r:id="rId92"/>
                        </a:rPr>
                        <a:t>Taylor Center</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29"/>
                  </a:ext>
                </a:extLst>
              </a:tr>
              <a:tr h="156341">
                <a:tc>
                  <a:txBody>
                    <a:bodyPr/>
                    <a:lstStyle/>
                    <a:p>
                      <a:r>
                        <a:rPr lang="en-US" sz="700">
                          <a:hlinkClick r:id="rId93"/>
                        </a:rPr>
                        <a:t>Euler Points</a:t>
                      </a:r>
                      <a:r>
                        <a:rPr lang="en-US" sz="700"/>
                        <a:t> </a:t>
                      </a:r>
                    </a:p>
                  </a:txBody>
                  <a:tcPr marL="0" marR="0" marT="0" marB="0" anchor="ctr">
                    <a:lnL>
                      <a:noFill/>
                    </a:lnL>
                    <a:lnR>
                      <a:noFill/>
                    </a:lnR>
                    <a:lnT>
                      <a:noFill/>
                    </a:lnT>
                    <a:lnB>
                      <a:noFill/>
                    </a:lnB>
                  </a:tcPr>
                </a:tc>
                <a:tc>
                  <a:txBody>
                    <a:bodyPr/>
                    <a:lstStyle/>
                    <a:p>
                      <a:r>
                        <a:rPr lang="en-US" sz="700">
                          <a:hlinkClick r:id="rId94"/>
                        </a:rPr>
                        <a:t>Mittenpunkt</a:t>
                      </a:r>
                      <a:r>
                        <a:rPr lang="en-US" sz="700"/>
                        <a:t> </a:t>
                      </a:r>
                    </a:p>
                  </a:txBody>
                  <a:tcPr marL="0" marR="0" marT="0" marB="0" anchor="ctr">
                    <a:lnL>
                      <a:noFill/>
                    </a:lnL>
                    <a:lnR>
                      <a:noFill/>
                    </a:lnR>
                    <a:lnT>
                      <a:noFill/>
                    </a:lnT>
                    <a:lnB>
                      <a:noFill/>
                    </a:lnB>
                  </a:tcPr>
                </a:tc>
                <a:tc>
                  <a:txBody>
                    <a:bodyPr/>
                    <a:lstStyle/>
                    <a:p>
                      <a:r>
                        <a:rPr lang="en-US" sz="700">
                          <a:hlinkClick r:id="rId95"/>
                        </a:rPr>
                        <a:t>Third Brocard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0"/>
                  </a:ext>
                </a:extLst>
              </a:tr>
              <a:tr h="156341">
                <a:tc>
                  <a:txBody>
                    <a:bodyPr/>
                    <a:lstStyle/>
                    <a:p>
                      <a:r>
                        <a:rPr lang="en-US" sz="700">
                          <a:hlinkClick r:id="rId96"/>
                        </a:rPr>
                        <a:t>Evans Point</a:t>
                      </a:r>
                      <a:r>
                        <a:rPr lang="en-US" sz="700"/>
                        <a:t> </a:t>
                      </a:r>
                    </a:p>
                  </a:txBody>
                  <a:tcPr marL="0" marR="0" marT="0" marB="0" anchor="ctr">
                    <a:lnL>
                      <a:noFill/>
                    </a:lnL>
                    <a:lnR>
                      <a:noFill/>
                    </a:lnR>
                    <a:lnT>
                      <a:noFill/>
                    </a:lnT>
                    <a:lnB>
                      <a:noFill/>
                    </a:lnB>
                  </a:tcPr>
                </a:tc>
                <a:tc>
                  <a:txBody>
                    <a:bodyPr/>
                    <a:lstStyle/>
                    <a:p>
                      <a:r>
                        <a:rPr lang="en-US" sz="700">
                          <a:hlinkClick r:id="rId97"/>
                        </a:rPr>
                        <a:t>Morley Centers</a:t>
                      </a:r>
                      <a:r>
                        <a:rPr lang="en-US" sz="700"/>
                        <a:t> </a:t>
                      </a:r>
                    </a:p>
                  </a:txBody>
                  <a:tcPr marL="0" marR="0" marT="0" marB="0" anchor="ctr">
                    <a:lnL>
                      <a:noFill/>
                    </a:lnL>
                    <a:lnR>
                      <a:noFill/>
                    </a:lnR>
                    <a:lnT>
                      <a:noFill/>
                    </a:lnT>
                    <a:lnB>
                      <a:noFill/>
                    </a:lnB>
                  </a:tcPr>
                </a:tc>
                <a:tc>
                  <a:txBody>
                    <a:bodyPr/>
                    <a:lstStyle/>
                    <a:p>
                      <a:r>
                        <a:rPr lang="en-US" sz="700">
                          <a:hlinkClick r:id="rId98"/>
                        </a:rPr>
                        <a:t>Third Power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1"/>
                  </a:ext>
                </a:extLst>
              </a:tr>
              <a:tr h="156341">
                <a:tc>
                  <a:txBody>
                    <a:bodyPr/>
                    <a:lstStyle/>
                    <a:p>
                      <a:r>
                        <a:rPr lang="en-US" sz="700">
                          <a:hlinkClick r:id="rId99"/>
                        </a:rPr>
                        <a:t>Excenter</a:t>
                      </a:r>
                      <a:r>
                        <a:rPr lang="en-US" sz="700"/>
                        <a:t> </a:t>
                      </a:r>
                    </a:p>
                  </a:txBody>
                  <a:tcPr marL="0" marR="0" marT="0" marB="0" anchor="ctr">
                    <a:lnL>
                      <a:noFill/>
                    </a:lnL>
                    <a:lnR>
                      <a:noFill/>
                    </a:lnR>
                    <a:lnT>
                      <a:noFill/>
                    </a:lnT>
                    <a:lnB>
                      <a:noFill/>
                    </a:lnB>
                  </a:tcPr>
                </a:tc>
                <a:tc>
                  <a:txBody>
                    <a:bodyPr/>
                    <a:lstStyle/>
                    <a:p>
                      <a:r>
                        <a:rPr lang="en-US" sz="700">
                          <a:hlinkClick r:id="rId100"/>
                        </a:rPr>
                        <a:t>Musselman's Theorem</a:t>
                      </a:r>
                      <a:r>
                        <a:rPr lang="en-US" sz="700"/>
                        <a:t> </a:t>
                      </a:r>
                    </a:p>
                  </a:txBody>
                  <a:tcPr marL="0" marR="0" marT="0" marB="0" anchor="ctr">
                    <a:lnL>
                      <a:noFill/>
                    </a:lnL>
                    <a:lnR>
                      <a:noFill/>
                    </a:lnR>
                    <a:lnT>
                      <a:noFill/>
                    </a:lnT>
                    <a:lnB>
                      <a:noFill/>
                    </a:lnB>
                  </a:tcPr>
                </a:tc>
                <a:tc>
                  <a:txBody>
                    <a:bodyPr/>
                    <a:lstStyle/>
                    <a:p>
                      <a:r>
                        <a:rPr lang="en-US" sz="700">
                          <a:hlinkClick r:id="rId101"/>
                        </a:rPr>
                        <a:t>Triangle Center</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2"/>
                  </a:ext>
                </a:extLst>
              </a:tr>
              <a:tr h="156341">
                <a:tc>
                  <a:txBody>
                    <a:bodyPr/>
                    <a:lstStyle/>
                    <a:p>
                      <a:r>
                        <a:rPr lang="en-US" sz="700">
                          <a:hlinkClick r:id="rId102"/>
                        </a:rPr>
                        <a:t>Exeter Point</a:t>
                      </a:r>
                      <a:r>
                        <a:rPr lang="en-US" sz="700"/>
                        <a:t> </a:t>
                      </a:r>
                    </a:p>
                  </a:txBody>
                  <a:tcPr marL="0" marR="0" marT="0" marB="0" anchor="ctr">
                    <a:lnL>
                      <a:noFill/>
                    </a:lnL>
                    <a:lnR>
                      <a:noFill/>
                    </a:lnR>
                    <a:lnT>
                      <a:noFill/>
                    </a:lnT>
                    <a:lnB>
                      <a:noFill/>
                    </a:lnB>
                  </a:tcPr>
                </a:tc>
                <a:tc>
                  <a:txBody>
                    <a:bodyPr/>
                    <a:lstStyle/>
                    <a:p>
                      <a:r>
                        <a:rPr lang="en-US" sz="700">
                          <a:hlinkClick r:id="rId103"/>
                        </a:rPr>
                        <a:t>Nagel Point</a:t>
                      </a:r>
                      <a:r>
                        <a:rPr lang="en-US" sz="700"/>
                        <a:t> </a:t>
                      </a:r>
                    </a:p>
                  </a:txBody>
                  <a:tcPr marL="0" marR="0" marT="0" marB="0" anchor="ctr">
                    <a:lnL>
                      <a:noFill/>
                    </a:lnL>
                    <a:lnR>
                      <a:noFill/>
                    </a:lnR>
                    <a:lnT>
                      <a:noFill/>
                    </a:lnT>
                    <a:lnB>
                      <a:noFill/>
                    </a:lnB>
                  </a:tcPr>
                </a:tc>
                <a:tc>
                  <a:txBody>
                    <a:bodyPr/>
                    <a:lstStyle/>
                    <a:p>
                      <a:r>
                        <a:rPr lang="en-US" sz="700">
                          <a:hlinkClick r:id="rId104"/>
                        </a:rPr>
                        <a:t>Triangle Center Function</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3"/>
                  </a:ext>
                </a:extLst>
              </a:tr>
              <a:tr h="156341">
                <a:tc>
                  <a:txBody>
                    <a:bodyPr/>
                    <a:lstStyle/>
                    <a:p>
                      <a:r>
                        <a:rPr lang="en-US" sz="700">
                          <a:hlinkClick r:id="rId105"/>
                        </a:rPr>
                        <a:t>Far-Out Point</a:t>
                      </a:r>
                      <a:r>
                        <a:rPr lang="en-US" sz="700"/>
                        <a:t> </a:t>
                      </a:r>
                    </a:p>
                  </a:txBody>
                  <a:tcPr marL="0" marR="0" marT="0" marB="0" anchor="ctr">
                    <a:lnL>
                      <a:noFill/>
                    </a:lnL>
                    <a:lnR>
                      <a:noFill/>
                    </a:lnR>
                    <a:lnT>
                      <a:noFill/>
                    </a:lnT>
                    <a:lnB>
                      <a:noFill/>
                    </a:lnB>
                  </a:tcPr>
                </a:tc>
                <a:tc>
                  <a:txBody>
                    <a:bodyPr/>
                    <a:lstStyle/>
                    <a:p>
                      <a:r>
                        <a:rPr lang="en-US" sz="700">
                          <a:hlinkClick r:id="rId106"/>
                        </a:rPr>
                        <a:t>Napoleon Crossdifference</a:t>
                      </a:r>
                      <a:r>
                        <a:rPr lang="en-US" sz="700"/>
                        <a:t> </a:t>
                      </a:r>
                    </a:p>
                  </a:txBody>
                  <a:tcPr marL="0" marR="0" marT="0" marB="0" anchor="ctr">
                    <a:lnL>
                      <a:noFill/>
                    </a:lnL>
                    <a:lnR>
                      <a:noFill/>
                    </a:lnR>
                    <a:lnT>
                      <a:noFill/>
                    </a:lnT>
                    <a:lnB>
                      <a:noFill/>
                    </a:lnB>
                  </a:tcPr>
                </a:tc>
                <a:tc>
                  <a:txBody>
                    <a:bodyPr/>
                    <a:lstStyle/>
                    <a:p>
                      <a:r>
                        <a:rPr lang="en-US" sz="700">
                          <a:hlinkClick r:id="rId107"/>
                        </a:rPr>
                        <a:t>Triangle Centroid</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4"/>
                  </a:ext>
                </a:extLst>
              </a:tr>
              <a:tr h="156341">
                <a:tc>
                  <a:txBody>
                    <a:bodyPr/>
                    <a:lstStyle/>
                    <a:p>
                      <a:r>
                        <a:rPr lang="en-US" sz="700">
                          <a:hlinkClick r:id="rId108"/>
                        </a:rPr>
                        <a:t>Fermat Points</a:t>
                      </a:r>
                      <a:r>
                        <a:rPr lang="en-US" sz="700"/>
                        <a:t> </a:t>
                      </a:r>
                    </a:p>
                  </a:txBody>
                  <a:tcPr marL="0" marR="0" marT="0" marB="0" anchor="ctr">
                    <a:lnL>
                      <a:noFill/>
                    </a:lnL>
                    <a:lnR>
                      <a:noFill/>
                    </a:lnR>
                    <a:lnT>
                      <a:noFill/>
                    </a:lnT>
                    <a:lnB>
                      <a:noFill/>
                    </a:lnB>
                  </a:tcPr>
                </a:tc>
                <a:tc>
                  <a:txBody>
                    <a:bodyPr/>
                    <a:lstStyle/>
                    <a:p>
                      <a:r>
                        <a:rPr lang="en-US" sz="700">
                          <a:hlinkClick r:id="rId109"/>
                        </a:rPr>
                        <a:t>Napoleon Points</a:t>
                      </a:r>
                      <a:r>
                        <a:rPr lang="en-US" sz="700"/>
                        <a:t> </a:t>
                      </a:r>
                    </a:p>
                  </a:txBody>
                  <a:tcPr marL="0" marR="0" marT="0" marB="0" anchor="ctr">
                    <a:lnL>
                      <a:noFill/>
                    </a:lnL>
                    <a:lnR>
                      <a:noFill/>
                    </a:lnR>
                    <a:lnT>
                      <a:noFill/>
                    </a:lnT>
                    <a:lnB>
                      <a:noFill/>
                    </a:lnB>
                  </a:tcPr>
                </a:tc>
                <a:tc>
                  <a:txBody>
                    <a:bodyPr/>
                    <a:lstStyle/>
                    <a:p>
                      <a:r>
                        <a:rPr lang="en-US" sz="700">
                          <a:hlinkClick r:id="rId110"/>
                        </a:rPr>
                        <a:t>Triangle Triangle Erec...</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5"/>
                  </a:ext>
                </a:extLst>
              </a:tr>
              <a:tr h="156341">
                <a:tc>
                  <a:txBody>
                    <a:bodyPr/>
                    <a:lstStyle/>
                    <a:p>
                      <a:r>
                        <a:rPr lang="en-US" sz="700">
                          <a:hlinkClick r:id="rId111"/>
                        </a:rPr>
                        <a:t>Fermat's Problem</a:t>
                      </a:r>
                      <a:r>
                        <a:rPr lang="en-US" sz="700"/>
                        <a:t> </a:t>
                      </a:r>
                    </a:p>
                  </a:txBody>
                  <a:tcPr marL="0" marR="0" marT="0" marB="0" anchor="ctr">
                    <a:lnL>
                      <a:noFill/>
                    </a:lnL>
                    <a:lnR>
                      <a:noFill/>
                    </a:lnR>
                    <a:lnT>
                      <a:noFill/>
                    </a:lnT>
                    <a:lnB>
                      <a:noFill/>
                    </a:lnB>
                  </a:tcPr>
                </a:tc>
                <a:tc>
                  <a:txBody>
                    <a:bodyPr/>
                    <a:lstStyle/>
                    <a:p>
                      <a:r>
                        <a:rPr lang="en-US" sz="700">
                          <a:hlinkClick r:id="rId112"/>
                        </a:rPr>
                        <a:t>Nine-Point Center</a:t>
                      </a:r>
                      <a:r>
                        <a:rPr lang="en-US" sz="700"/>
                        <a:t> </a:t>
                      </a:r>
                    </a:p>
                  </a:txBody>
                  <a:tcPr marL="0" marR="0" marT="0" marB="0" anchor="ctr">
                    <a:lnL>
                      <a:noFill/>
                    </a:lnL>
                    <a:lnR>
                      <a:noFill/>
                    </a:lnR>
                    <a:lnT>
                      <a:noFill/>
                    </a:lnT>
                    <a:lnB>
                      <a:noFill/>
                    </a:lnB>
                  </a:tcPr>
                </a:tc>
                <a:tc>
                  <a:txBody>
                    <a:bodyPr/>
                    <a:lstStyle/>
                    <a:p>
                      <a:r>
                        <a:rPr lang="en-US" sz="700">
                          <a:hlinkClick r:id="rId113"/>
                        </a:rPr>
                        <a:t>Triangulation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6"/>
                  </a:ext>
                </a:extLst>
              </a:tr>
              <a:tr h="156341">
                <a:tc>
                  <a:txBody>
                    <a:bodyPr/>
                    <a:lstStyle/>
                    <a:p>
                      <a:r>
                        <a:rPr lang="en-US" sz="700">
                          <a:hlinkClick r:id="rId114"/>
                        </a:rPr>
                        <a:t>Feuerbach Point</a:t>
                      </a:r>
                      <a:r>
                        <a:rPr lang="en-US" sz="700"/>
                        <a:t> </a:t>
                      </a:r>
                    </a:p>
                  </a:txBody>
                  <a:tcPr marL="0" marR="0" marT="0" marB="0" anchor="ctr">
                    <a:lnL>
                      <a:noFill/>
                    </a:lnL>
                    <a:lnR>
                      <a:noFill/>
                    </a:lnR>
                    <a:lnT>
                      <a:noFill/>
                    </a:lnT>
                    <a:lnB>
                      <a:noFill/>
                    </a:lnB>
                  </a:tcPr>
                </a:tc>
                <a:tc>
                  <a:txBody>
                    <a:bodyPr/>
                    <a:lstStyle/>
                    <a:p>
                      <a:r>
                        <a:rPr lang="en-US" sz="700">
                          <a:hlinkClick r:id="rId115"/>
                        </a:rPr>
                        <a:t>Oldknow Points</a:t>
                      </a:r>
                      <a:r>
                        <a:rPr lang="en-US" sz="700"/>
                        <a:t> </a:t>
                      </a:r>
                    </a:p>
                  </a:txBody>
                  <a:tcPr marL="0" marR="0" marT="0" marB="0" anchor="ctr">
                    <a:lnL>
                      <a:noFill/>
                    </a:lnL>
                    <a:lnR>
                      <a:noFill/>
                    </a:lnR>
                    <a:lnT>
                      <a:noFill/>
                    </a:lnT>
                    <a:lnB>
                      <a:noFill/>
                    </a:lnB>
                  </a:tcPr>
                </a:tc>
                <a:tc>
                  <a:txBody>
                    <a:bodyPr/>
                    <a:lstStyle/>
                    <a:p>
                      <a:r>
                        <a:rPr lang="en-US" sz="700">
                          <a:hlinkClick r:id="rId116"/>
                        </a:rPr>
                        <a:t>Trisected Perimeter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7"/>
                  </a:ext>
                </a:extLst>
              </a:tr>
              <a:tr h="156341">
                <a:tc>
                  <a:txBody>
                    <a:bodyPr/>
                    <a:lstStyle/>
                    <a:p>
                      <a:r>
                        <a:rPr lang="en-US" sz="700">
                          <a:hlinkClick r:id="rId117"/>
                        </a:rPr>
                        <a:t>First de Villiers Point</a:t>
                      </a:r>
                      <a:r>
                        <a:rPr lang="en-US" sz="700"/>
                        <a:t> </a:t>
                      </a:r>
                    </a:p>
                  </a:txBody>
                  <a:tcPr marL="0" marR="0" marT="0" marB="0" anchor="ctr">
                    <a:lnL>
                      <a:noFill/>
                    </a:lnL>
                    <a:lnR>
                      <a:noFill/>
                    </a:lnR>
                    <a:lnT>
                      <a:noFill/>
                    </a:lnT>
                    <a:lnB>
                      <a:noFill/>
                    </a:lnB>
                  </a:tcPr>
                </a:tc>
                <a:tc>
                  <a:txBody>
                    <a:bodyPr/>
                    <a:lstStyle/>
                    <a:p>
                      <a:r>
                        <a:rPr lang="en-US" sz="700" dirty="0">
                          <a:hlinkClick r:id="rId118"/>
                        </a:rPr>
                        <a:t>Orthocenter</a:t>
                      </a:r>
                      <a:r>
                        <a:rPr lang="en-US" sz="700" dirty="0"/>
                        <a:t> </a:t>
                      </a:r>
                      <a:r>
                        <a:rPr lang="en-US" sz="700" dirty="0">
                          <a:solidFill>
                            <a:srgbClr val="FF0000"/>
                          </a:solidFill>
                        </a:rPr>
                        <a:t>*</a:t>
                      </a:r>
                    </a:p>
                  </a:txBody>
                  <a:tcPr marL="0" marR="0" marT="0" marB="0" anchor="ctr">
                    <a:lnL>
                      <a:noFill/>
                    </a:lnL>
                    <a:lnR>
                      <a:noFill/>
                    </a:lnR>
                    <a:lnT>
                      <a:noFill/>
                    </a:lnT>
                    <a:lnB>
                      <a:noFill/>
                    </a:lnB>
                  </a:tcPr>
                </a:tc>
                <a:tc>
                  <a:txBody>
                    <a:bodyPr/>
                    <a:lstStyle/>
                    <a:p>
                      <a:r>
                        <a:rPr lang="en-US" sz="700">
                          <a:hlinkClick r:id="rId119"/>
                        </a:rPr>
                        <a:t>Vecten Points</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8"/>
                  </a:ext>
                </a:extLst>
              </a:tr>
              <a:tr h="156341">
                <a:tc>
                  <a:txBody>
                    <a:bodyPr/>
                    <a:lstStyle/>
                    <a:p>
                      <a:r>
                        <a:rPr lang="en-US" sz="700">
                          <a:hlinkClick r:id="rId120"/>
                        </a:rPr>
                        <a:t>First Eppstein Point</a:t>
                      </a:r>
                      <a:r>
                        <a:rPr lang="en-US" sz="700"/>
                        <a:t> </a:t>
                      </a:r>
                    </a:p>
                  </a:txBody>
                  <a:tcPr marL="0" marR="0" marT="0" marB="0" anchor="ctr">
                    <a:lnL>
                      <a:noFill/>
                    </a:lnL>
                    <a:lnR>
                      <a:noFill/>
                    </a:lnR>
                    <a:lnT>
                      <a:noFill/>
                    </a:lnT>
                    <a:lnB>
                      <a:noFill/>
                    </a:lnB>
                  </a:tcPr>
                </a:tc>
                <a:tc>
                  <a:txBody>
                    <a:bodyPr/>
                    <a:lstStyle/>
                    <a:p>
                      <a:r>
                        <a:rPr lang="en-US" sz="700">
                          <a:hlinkClick r:id="rId121"/>
                        </a:rPr>
                        <a:t>Outer Napoleon Point</a:t>
                      </a:r>
                      <a:r>
                        <a:rPr lang="en-US" sz="700"/>
                        <a:t> </a:t>
                      </a:r>
                    </a:p>
                  </a:txBody>
                  <a:tcPr marL="0" marR="0" marT="0" marB="0" anchor="ctr">
                    <a:lnL>
                      <a:noFill/>
                    </a:lnL>
                    <a:lnR>
                      <a:noFill/>
                    </a:lnR>
                    <a:lnT>
                      <a:noFill/>
                    </a:lnT>
                    <a:lnB>
                      <a:noFill/>
                    </a:lnB>
                  </a:tcPr>
                </a:tc>
                <a:tc>
                  <a:txBody>
                    <a:bodyPr/>
                    <a:lstStyle/>
                    <a:p>
                      <a:r>
                        <a:rPr lang="en-US" sz="700">
                          <a:hlinkClick r:id="rId122"/>
                        </a:rPr>
                        <a:t>Weill Point</a:t>
                      </a:r>
                      <a:r>
                        <a:rPr lang="en-US" sz="700"/>
                        <a:t> </a:t>
                      </a:r>
                    </a:p>
                  </a:txBody>
                  <a:tcPr marL="0" marR="0" marT="0" marB="0" anchor="ctr">
                    <a:lnL>
                      <a:noFill/>
                    </a:lnL>
                    <a:lnR>
                      <a:noFill/>
                    </a:lnR>
                    <a:lnT>
                      <a:noFill/>
                    </a:lnT>
                    <a:lnB>
                      <a:noFill/>
                    </a:lnB>
                  </a:tcPr>
                </a:tc>
                <a:extLst>
                  <a:ext uri="{0D108BD9-81ED-4DB2-BD59-A6C34878D82A}">
                    <a16:rowId xmlns:a16="http://schemas.microsoft.com/office/drawing/2014/main" val="10039"/>
                  </a:ext>
                </a:extLst>
              </a:tr>
              <a:tr h="156341">
                <a:tc>
                  <a:txBody>
                    <a:bodyPr/>
                    <a:lstStyle/>
                    <a:p>
                      <a:r>
                        <a:rPr lang="en-US" sz="700">
                          <a:hlinkClick r:id="rId123"/>
                        </a:rPr>
                        <a:t>First Fermat Point</a:t>
                      </a:r>
                      <a:r>
                        <a:rPr lang="en-US" sz="700"/>
                        <a:t> </a:t>
                      </a:r>
                    </a:p>
                  </a:txBody>
                  <a:tcPr marL="0" marR="0" marT="0" marB="0" anchor="ctr">
                    <a:lnL>
                      <a:noFill/>
                    </a:lnL>
                    <a:lnR>
                      <a:noFill/>
                    </a:lnR>
                    <a:lnT>
                      <a:noFill/>
                    </a:lnT>
                    <a:lnB>
                      <a:noFill/>
                    </a:lnB>
                  </a:tcPr>
                </a:tc>
                <a:tc>
                  <a:txBody>
                    <a:bodyPr/>
                    <a:lstStyle/>
                    <a:p>
                      <a:r>
                        <a:rPr lang="en-US" sz="700">
                          <a:hlinkClick r:id="rId124"/>
                        </a:rPr>
                        <a:t>Outer Soddy Center</a:t>
                      </a:r>
                      <a:r>
                        <a:rPr lang="en-US" sz="700"/>
                        <a:t> </a:t>
                      </a:r>
                    </a:p>
                  </a:txBody>
                  <a:tcPr marL="0" marR="0" marT="0" marB="0" anchor="ctr">
                    <a:lnL>
                      <a:noFill/>
                    </a:lnL>
                    <a:lnR>
                      <a:noFill/>
                    </a:lnR>
                    <a:lnT>
                      <a:noFill/>
                    </a:lnT>
                    <a:lnB>
                      <a:noFill/>
                    </a:lnB>
                  </a:tcPr>
                </a:tc>
                <a:tc>
                  <a:txBody>
                    <a:bodyPr/>
                    <a:lstStyle/>
                    <a:p>
                      <a:r>
                        <a:rPr lang="en-US" sz="700" dirty="0" err="1">
                          <a:hlinkClick r:id="rId125"/>
                        </a:rPr>
                        <a:t>Yff</a:t>
                      </a:r>
                      <a:r>
                        <a:rPr lang="en-US" sz="700" dirty="0">
                          <a:hlinkClick r:id="rId125"/>
                        </a:rPr>
                        <a:t> Center of Congruence</a:t>
                      </a:r>
                      <a:r>
                        <a:rPr lang="en-US" sz="700" dirty="0"/>
                        <a:t> </a:t>
                      </a:r>
                    </a:p>
                  </a:txBody>
                  <a:tcPr marL="0" marR="0" marT="0" marB="0" anchor="ctr">
                    <a:lnL>
                      <a:noFill/>
                    </a:lnL>
                    <a:lnR>
                      <a:noFill/>
                    </a:lnR>
                    <a:lnT>
                      <a:noFill/>
                    </a:lnT>
                    <a:lnB>
                      <a:noFill/>
                    </a:lnB>
                  </a:tcPr>
                </a:tc>
                <a:extLst>
                  <a:ext uri="{0D108BD9-81ED-4DB2-BD59-A6C34878D82A}">
                    <a16:rowId xmlns:a16="http://schemas.microsoft.com/office/drawing/2014/main" val="10040"/>
                  </a:ext>
                </a:extLst>
              </a:tr>
              <a:tr h="208456">
                <a:tc>
                  <a:txBody>
                    <a:bodyPr/>
                    <a:lstStyle/>
                    <a:p>
                      <a:r>
                        <a:rPr lang="en-US" sz="700">
                          <a:hlinkClick r:id="rId126"/>
                        </a:rPr>
                        <a:t>First Isodynamic Point</a:t>
                      </a:r>
                      <a:r>
                        <a:rPr lang="en-US" sz="700"/>
                        <a:t> </a:t>
                      </a:r>
                    </a:p>
                  </a:txBody>
                  <a:tcPr marL="0" marR="0" marT="0" marB="0" anchor="ctr">
                    <a:lnL>
                      <a:noFill/>
                    </a:lnL>
                    <a:lnR>
                      <a:noFill/>
                    </a:lnR>
                    <a:lnT>
                      <a:noFill/>
                    </a:lnT>
                    <a:lnB>
                      <a:noFill/>
                    </a:lnB>
                  </a:tcPr>
                </a:tc>
                <a:tc>
                  <a:txBody>
                    <a:bodyPr/>
                    <a:lstStyle/>
                    <a:p>
                      <a:r>
                        <a:rPr lang="en-US" sz="700" dirty="0">
                          <a:hlinkClick r:id="rId127"/>
                        </a:rPr>
                        <a:t>Parry Point</a:t>
                      </a:r>
                      <a:endParaRPr lang="en-US" sz="700" dirty="0"/>
                    </a:p>
                  </a:txBody>
                  <a:tcPr marL="0" marR="0" marT="0" marB="0" anchor="ctr">
                    <a:lnL>
                      <a:noFill/>
                    </a:lnL>
                    <a:lnR>
                      <a:noFill/>
                    </a:lnR>
                    <a:lnT>
                      <a:noFill/>
                    </a:lnT>
                    <a:lnB>
                      <a:noFill/>
                    </a:lnB>
                  </a:tcPr>
                </a:tc>
                <a:tc>
                  <a:txBody>
                    <a:bodyPr/>
                    <a:lstStyle/>
                    <a:p>
                      <a:endParaRPr lang="en-US" sz="700" dirty="0"/>
                    </a:p>
                  </a:txBody>
                  <a:tcPr marL="35638" marR="35638" marT="17819" marB="17819">
                    <a:lnL>
                      <a:noFill/>
                    </a:lnL>
                    <a:lnT>
                      <a:noFill/>
                    </a:lnT>
                  </a:tcPr>
                </a:tc>
                <a:extLst>
                  <a:ext uri="{0D108BD9-81ED-4DB2-BD59-A6C34878D82A}">
                    <a16:rowId xmlns:a16="http://schemas.microsoft.com/office/drawing/2014/main" val="10041"/>
                  </a:ext>
                </a:extLst>
              </a:tr>
            </a:tbl>
          </a:graphicData>
        </a:graphic>
      </p:graphicFrame>
      <p:pic>
        <p:nvPicPr>
          <p:cNvPr id="12540" name="Picture 252"/>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381000" y="304800"/>
            <a:ext cx="18192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8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4963" y="214313"/>
            <a:ext cx="5934075"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73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Mnemonic (Memory Enhancer)</a:t>
            </a:r>
          </a:p>
        </p:txBody>
      </p:sp>
      <p:sp>
        <p:nvSpPr>
          <p:cNvPr id="5" name="Text Placeholder 4"/>
          <p:cNvSpPr>
            <a:spLocks noGrp="1"/>
          </p:cNvSpPr>
          <p:nvPr>
            <p:ph type="body" idx="1"/>
          </p:nvPr>
        </p:nvSpPr>
        <p:spPr/>
        <p:txBody>
          <a:bodyPr/>
          <a:lstStyle/>
          <a:p>
            <a:r>
              <a:rPr lang="en-US" dirty="0"/>
              <a:t>Construction: ABMP</a:t>
            </a:r>
          </a:p>
        </p:txBody>
      </p:sp>
      <p:sp>
        <p:nvSpPr>
          <p:cNvPr id="6" name="Content Placeholder 5"/>
          <p:cNvSpPr>
            <a:spLocks noGrp="1"/>
          </p:cNvSpPr>
          <p:nvPr>
            <p:ph sz="half" idx="2"/>
          </p:nvPr>
        </p:nvSpPr>
        <p:spPr>
          <a:xfrm>
            <a:off x="457200" y="2174875"/>
            <a:ext cx="4040188" cy="1939925"/>
          </a:xfrm>
        </p:spPr>
        <p:txBody>
          <a:bodyPr/>
          <a:lstStyle/>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sp>
        <p:nvSpPr>
          <p:cNvPr id="7" name="Text Placeholder 6"/>
          <p:cNvSpPr>
            <a:spLocks noGrp="1"/>
          </p:cNvSpPr>
          <p:nvPr>
            <p:ph type="body" sz="quarter" idx="3"/>
          </p:nvPr>
        </p:nvSpPr>
        <p:spPr/>
        <p:txBody>
          <a:bodyPr/>
          <a:lstStyle/>
          <a:p>
            <a:r>
              <a:rPr lang="en-US" dirty="0"/>
              <a:t>Concurrency: OICC</a:t>
            </a:r>
          </a:p>
        </p:txBody>
      </p:sp>
      <p:sp>
        <p:nvSpPr>
          <p:cNvPr id="8" name="Content Placeholder 7"/>
          <p:cNvSpPr>
            <a:spLocks noGrp="1"/>
          </p:cNvSpPr>
          <p:nvPr>
            <p:ph sz="quarter" idx="4"/>
          </p:nvPr>
        </p:nvSpPr>
        <p:spPr>
          <a:xfrm>
            <a:off x="4645025" y="2174875"/>
            <a:ext cx="4041775" cy="1863725"/>
          </a:xfrm>
        </p:spPr>
        <p:txBody>
          <a:bodyPr/>
          <a:lstStyle/>
          <a:p>
            <a:r>
              <a:rPr lang="en-US" dirty="0">
                <a:solidFill>
                  <a:srgbClr val="FF0000"/>
                </a:solidFill>
              </a:rPr>
              <a:t>O</a:t>
            </a:r>
            <a:r>
              <a:rPr lang="en-US" dirty="0"/>
              <a:t>rthocenter</a:t>
            </a:r>
          </a:p>
          <a:p>
            <a:r>
              <a:rPr lang="en-US" dirty="0" err="1">
                <a:solidFill>
                  <a:srgbClr val="0070C0"/>
                </a:solidFill>
              </a:rPr>
              <a:t>I</a:t>
            </a:r>
            <a:r>
              <a:rPr lang="en-US" dirty="0" err="1"/>
              <a:t>ncenter</a:t>
            </a:r>
            <a:endParaRPr lang="en-US" dirty="0"/>
          </a:p>
          <a:p>
            <a:r>
              <a:rPr lang="en-US" dirty="0">
                <a:solidFill>
                  <a:srgbClr val="00B050"/>
                </a:solidFill>
              </a:rPr>
              <a:t>Ce</a:t>
            </a:r>
            <a:r>
              <a:rPr lang="en-US" dirty="0"/>
              <a:t>ntroid</a:t>
            </a:r>
          </a:p>
          <a:p>
            <a:r>
              <a:rPr lang="en-US" dirty="0" err="1">
                <a:solidFill>
                  <a:srgbClr val="7030A0"/>
                </a:solidFill>
              </a:rPr>
              <a:t>Ci</a:t>
            </a:r>
            <a:r>
              <a:rPr lang="en-US" dirty="0" err="1"/>
              <a:t>rcumcenter</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256218119"/>
              </p:ext>
            </p:extLst>
          </p:nvPr>
        </p:nvGraphicFramePr>
        <p:xfrm>
          <a:off x="2743200" y="4241800"/>
          <a:ext cx="5943600" cy="1854200"/>
        </p:xfrm>
        <a:graphic>
          <a:graphicData uri="http://schemas.openxmlformats.org/drawingml/2006/table">
            <a:tbl>
              <a:tblPr firstRow="1" bandRow="1">
                <a:tableStyleId>{5C22544A-7EE6-4342-B048-85BDC9FD1C3A}</a:tableStyleId>
              </a:tblPr>
              <a:tblGrid>
                <a:gridCol w="2410690">
                  <a:extLst>
                    <a:ext uri="{9D8B030D-6E8A-4147-A177-3AD203B41FA5}">
                      <a16:colId xmlns:a16="http://schemas.microsoft.com/office/drawing/2014/main" val="20000"/>
                    </a:ext>
                  </a:extLst>
                </a:gridCol>
                <a:gridCol w="3532910">
                  <a:extLst>
                    <a:ext uri="{9D8B030D-6E8A-4147-A177-3AD203B41FA5}">
                      <a16:colId xmlns:a16="http://schemas.microsoft.com/office/drawing/2014/main" val="20001"/>
                    </a:ext>
                  </a:extLst>
                </a:gridCol>
              </a:tblGrid>
              <a:tr h="370840">
                <a:tc>
                  <a:txBody>
                    <a:bodyPr/>
                    <a:lstStyle/>
                    <a:p>
                      <a:r>
                        <a:rPr lang="en-US" dirty="0"/>
                        <a:t>Construction</a:t>
                      </a:r>
                    </a:p>
                  </a:txBody>
                  <a:tcPr/>
                </a:tc>
                <a:tc>
                  <a:txBody>
                    <a:bodyPr/>
                    <a:lstStyle/>
                    <a:p>
                      <a:r>
                        <a:rPr lang="en-US" dirty="0"/>
                        <a:t>Location of Point of Concurrency</a:t>
                      </a:r>
                    </a:p>
                  </a:txBody>
                  <a:tcPr/>
                </a:tc>
                <a:extLst>
                  <a:ext uri="{0D108BD9-81ED-4DB2-BD59-A6C34878D82A}">
                    <a16:rowId xmlns:a16="http://schemas.microsoft.com/office/drawing/2014/main" val="10000"/>
                  </a:ext>
                </a:extLst>
              </a:tr>
              <a:tr h="370840">
                <a:tc>
                  <a:txBody>
                    <a:bodyPr/>
                    <a:lstStyle/>
                    <a:p>
                      <a:r>
                        <a:rPr lang="en-US" dirty="0"/>
                        <a:t>Altitudes</a:t>
                      </a:r>
                    </a:p>
                  </a:txBody>
                  <a:tcPr/>
                </a:tc>
                <a:tc>
                  <a:txBody>
                    <a:bodyPr/>
                    <a:lstStyle/>
                    <a:p>
                      <a:r>
                        <a:rPr lang="en-US" baseline="0" dirty="0"/>
                        <a:t>acute/right/obtuse  …… </a:t>
                      </a:r>
                      <a:r>
                        <a:rPr lang="en-US" dirty="0"/>
                        <a:t>In/On/Out</a:t>
                      </a:r>
                    </a:p>
                  </a:txBody>
                  <a:tcPr/>
                </a:tc>
                <a:extLst>
                  <a:ext uri="{0D108BD9-81ED-4DB2-BD59-A6C34878D82A}">
                    <a16:rowId xmlns:a16="http://schemas.microsoft.com/office/drawing/2014/main" val="10001"/>
                  </a:ext>
                </a:extLst>
              </a:tr>
              <a:tr h="370840">
                <a:tc>
                  <a:txBody>
                    <a:bodyPr/>
                    <a:lstStyle/>
                    <a:p>
                      <a:r>
                        <a:rPr lang="en-US" dirty="0"/>
                        <a:t>(angle)</a:t>
                      </a:r>
                      <a:r>
                        <a:rPr lang="en-US" baseline="0" dirty="0"/>
                        <a:t> Bisectors</a:t>
                      </a:r>
                      <a:endParaRPr lang="en-US" dirty="0"/>
                    </a:p>
                  </a:txBody>
                  <a:tcPr/>
                </a:tc>
                <a:tc>
                  <a:txBody>
                    <a:bodyPr/>
                    <a:lstStyle/>
                    <a:p>
                      <a:r>
                        <a:rPr lang="en-US" dirty="0"/>
                        <a:t>ALL IN</a:t>
                      </a:r>
                    </a:p>
                  </a:txBody>
                  <a:tcPr/>
                </a:tc>
                <a:extLst>
                  <a:ext uri="{0D108BD9-81ED-4DB2-BD59-A6C34878D82A}">
                    <a16:rowId xmlns:a16="http://schemas.microsoft.com/office/drawing/2014/main" val="10002"/>
                  </a:ext>
                </a:extLst>
              </a:tr>
              <a:tr h="370840">
                <a:tc>
                  <a:txBody>
                    <a:bodyPr/>
                    <a:lstStyle/>
                    <a:p>
                      <a:r>
                        <a:rPr lang="en-US" dirty="0"/>
                        <a:t>Medians (midpoints)</a:t>
                      </a:r>
                    </a:p>
                  </a:txBody>
                  <a:tcPr/>
                </a:tc>
                <a:tc>
                  <a:txBody>
                    <a:bodyPr/>
                    <a:lstStyle/>
                    <a:p>
                      <a:r>
                        <a:rPr lang="en-US" dirty="0"/>
                        <a:t>ALL IN</a:t>
                      </a:r>
                    </a:p>
                  </a:txBody>
                  <a:tcPr/>
                </a:tc>
                <a:extLst>
                  <a:ext uri="{0D108BD9-81ED-4DB2-BD59-A6C34878D82A}">
                    <a16:rowId xmlns:a16="http://schemas.microsoft.com/office/drawing/2014/main" val="10003"/>
                  </a:ext>
                </a:extLst>
              </a:tr>
              <a:tr h="370840">
                <a:tc>
                  <a:txBody>
                    <a:bodyPr/>
                    <a:lstStyle/>
                    <a:p>
                      <a:r>
                        <a:rPr lang="en-US" dirty="0"/>
                        <a:t>Perpendicular bisectors</a:t>
                      </a:r>
                    </a:p>
                  </a:txBody>
                  <a:tcPr/>
                </a:tc>
                <a:tc>
                  <a:txBody>
                    <a:bodyPr/>
                    <a:lstStyle/>
                    <a:p>
                      <a:r>
                        <a:rPr lang="en-US" baseline="0" dirty="0"/>
                        <a:t>acute/right/obtuse  …… </a:t>
                      </a:r>
                      <a:r>
                        <a:rPr lang="en-US" dirty="0"/>
                        <a:t>In/On/Out</a:t>
                      </a:r>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04114706"/>
              </p:ext>
            </p:extLst>
          </p:nvPr>
        </p:nvGraphicFramePr>
        <p:xfrm>
          <a:off x="838200" y="4241800"/>
          <a:ext cx="1600200" cy="18542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t>Sandwich</a:t>
                      </a:r>
                    </a:p>
                  </a:txBody>
                  <a:tcPr/>
                </a:tc>
                <a:extLst>
                  <a:ext uri="{0D108BD9-81ED-4DB2-BD59-A6C34878D82A}">
                    <a16:rowId xmlns:a16="http://schemas.microsoft.com/office/drawing/2014/main" val="10000"/>
                  </a:ext>
                </a:extLst>
              </a:tr>
              <a:tr h="370840">
                <a:tc>
                  <a:txBody>
                    <a:bodyPr/>
                    <a:lstStyle/>
                    <a:p>
                      <a:pPr algn="ctr"/>
                      <a:r>
                        <a:rPr lang="en-US" dirty="0"/>
                        <a:t>Bun</a:t>
                      </a:r>
                    </a:p>
                  </a:txBody>
                  <a:tcPr/>
                </a:tc>
                <a:extLst>
                  <a:ext uri="{0D108BD9-81ED-4DB2-BD59-A6C34878D82A}">
                    <a16:rowId xmlns:a16="http://schemas.microsoft.com/office/drawing/2014/main" val="10001"/>
                  </a:ext>
                </a:extLst>
              </a:tr>
              <a:tr h="370840">
                <a:tc>
                  <a:txBody>
                    <a:bodyPr/>
                    <a:lstStyle/>
                    <a:p>
                      <a:pPr algn="ctr"/>
                      <a:r>
                        <a:rPr lang="en-US" dirty="0"/>
                        <a:t>Burger</a:t>
                      </a:r>
                    </a:p>
                  </a:txBody>
                  <a:tcPr/>
                </a:tc>
                <a:extLst>
                  <a:ext uri="{0D108BD9-81ED-4DB2-BD59-A6C34878D82A}">
                    <a16:rowId xmlns:a16="http://schemas.microsoft.com/office/drawing/2014/main" val="10002"/>
                  </a:ext>
                </a:extLst>
              </a:tr>
              <a:tr h="370840">
                <a:tc>
                  <a:txBody>
                    <a:bodyPr/>
                    <a:lstStyle/>
                    <a:p>
                      <a:pPr algn="ctr"/>
                      <a:r>
                        <a:rPr lang="en-US" dirty="0"/>
                        <a:t>Burger</a:t>
                      </a:r>
                    </a:p>
                  </a:txBody>
                  <a:tcPr/>
                </a:tc>
                <a:extLst>
                  <a:ext uri="{0D108BD9-81ED-4DB2-BD59-A6C34878D82A}">
                    <a16:rowId xmlns:a16="http://schemas.microsoft.com/office/drawing/2014/main" val="10003"/>
                  </a:ext>
                </a:extLst>
              </a:tr>
              <a:tr h="370840">
                <a:tc>
                  <a:txBody>
                    <a:bodyPr/>
                    <a:lstStyle/>
                    <a:p>
                      <a:pPr algn="ctr"/>
                      <a:r>
                        <a:rPr lang="en-US" dirty="0"/>
                        <a:t>Bun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155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837" y="2895600"/>
            <a:ext cx="8755963"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731" y="152400"/>
            <a:ext cx="8522669" cy="263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88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a:t>
            </a:r>
            <a:r>
              <a:rPr lang="en-US" dirty="0"/>
              <a:t>ltitude - </a:t>
            </a:r>
            <a:r>
              <a:rPr lang="en-US" dirty="0">
                <a:solidFill>
                  <a:srgbClr val="FF0000"/>
                </a:solidFill>
              </a:rPr>
              <a:t>O</a:t>
            </a:r>
            <a:r>
              <a:rPr lang="en-US" dirty="0"/>
              <a:t>rthocenter</a:t>
            </a:r>
          </a:p>
        </p:txBody>
      </p:sp>
      <p:sp>
        <p:nvSpPr>
          <p:cNvPr id="3" name="Content Placeholder 2"/>
          <p:cNvSpPr>
            <a:spLocks noGrp="1"/>
          </p:cNvSpPr>
          <p:nvPr>
            <p:ph idx="1"/>
          </p:nvPr>
        </p:nvSpPr>
        <p:spPr/>
        <p:txBody>
          <a:bodyPr/>
          <a:lstStyle/>
          <a:p>
            <a:r>
              <a:rPr lang="en-US" dirty="0"/>
              <a:t>The orthocenter is the point of concurrency of the </a:t>
            </a:r>
            <a:r>
              <a:rPr lang="en-US" dirty="0">
                <a:solidFill>
                  <a:srgbClr val="FF0000"/>
                </a:solidFill>
              </a:rPr>
              <a:t>altitudes</a:t>
            </a:r>
            <a:r>
              <a:rPr lang="en-US" dirty="0"/>
              <a:t> in a triangle. A </a:t>
            </a:r>
            <a:r>
              <a:rPr lang="en-US" dirty="0">
                <a:hlinkClick r:id="rId2"/>
              </a:rPr>
              <a:t>point of concurrency</a:t>
            </a:r>
            <a:r>
              <a:rPr lang="en-US" dirty="0"/>
              <a:t> is the intersection of 3 or more lines, rays, segments or planes.</a:t>
            </a:r>
          </a:p>
          <a:p>
            <a:r>
              <a:rPr lang="en-US" dirty="0"/>
              <a:t> The </a:t>
            </a:r>
            <a:r>
              <a:rPr lang="en-US" b="1" dirty="0">
                <a:solidFill>
                  <a:srgbClr val="FF0000"/>
                </a:solidFill>
              </a:rPr>
              <a:t>orthocenter</a:t>
            </a:r>
            <a:r>
              <a:rPr lang="en-US" dirty="0"/>
              <a:t> is just one point of concurrency in a triangle. The others are the </a:t>
            </a:r>
            <a:r>
              <a:rPr lang="en-US" dirty="0" err="1">
                <a:hlinkClick r:id="rId3"/>
              </a:rPr>
              <a:t>incenter</a:t>
            </a:r>
            <a:r>
              <a:rPr lang="en-US" dirty="0"/>
              <a:t>, the </a:t>
            </a:r>
            <a:r>
              <a:rPr lang="en-US" dirty="0" err="1">
                <a:hlinkClick r:id="rId4"/>
              </a:rPr>
              <a:t>circumcenter</a:t>
            </a:r>
            <a:r>
              <a:rPr lang="en-US" dirty="0"/>
              <a:t> and the </a:t>
            </a:r>
            <a:r>
              <a:rPr lang="en-US" dirty="0">
                <a:hlinkClick r:id="rId5"/>
              </a:rPr>
              <a:t>centroid</a:t>
            </a:r>
            <a:r>
              <a:rPr lang="en-US" dirty="0"/>
              <a:t>.</a:t>
            </a:r>
          </a:p>
        </p:txBody>
      </p:sp>
      <p:sp>
        <p:nvSpPr>
          <p:cNvPr id="4" name="TextBox 3"/>
          <p:cNvSpPr txBox="1"/>
          <p:nvPr/>
        </p:nvSpPr>
        <p:spPr>
          <a:xfrm>
            <a:off x="7010400" y="398621"/>
            <a:ext cx="1981200" cy="307777"/>
          </a:xfrm>
          <a:prstGeom prst="rect">
            <a:avLst/>
          </a:prstGeom>
          <a:noFill/>
        </p:spPr>
        <p:txBody>
          <a:bodyPr wrap="square" rtlCol="0">
            <a:spAutoFit/>
          </a:bodyPr>
          <a:lstStyle/>
          <a:p>
            <a:r>
              <a:rPr lang="en-US" sz="1400" i="1" dirty="0">
                <a:solidFill>
                  <a:srgbClr val="FF0000"/>
                </a:solidFill>
              </a:rPr>
              <a:t>The vowels go together</a:t>
            </a:r>
          </a:p>
        </p:txBody>
      </p:sp>
    </p:spTree>
    <p:extLst>
      <p:ext uri="{BB962C8B-B14F-4D97-AF65-F5344CB8AC3E}">
        <p14:creationId xmlns:p14="http://schemas.microsoft.com/office/powerpoint/2010/main" val="253490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749" y="1390650"/>
            <a:ext cx="427672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81000"/>
            <a:ext cx="766010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4800600"/>
            <a:ext cx="775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5486400"/>
            <a:ext cx="6400800" cy="923330"/>
          </a:xfrm>
          <a:prstGeom prst="rect">
            <a:avLst/>
          </a:prstGeom>
          <a:noFill/>
        </p:spPr>
        <p:txBody>
          <a:bodyPr wrap="square" rtlCol="0">
            <a:spAutoFit/>
          </a:bodyPr>
          <a:lstStyle/>
          <a:p>
            <a:r>
              <a:rPr lang="en-US" dirty="0">
                <a:solidFill>
                  <a:srgbClr val="FF0000"/>
                </a:solidFill>
              </a:rPr>
              <a:t>In</a:t>
            </a:r>
            <a:r>
              <a:rPr lang="en-US" dirty="0"/>
              <a:t> – located inside of an </a:t>
            </a:r>
            <a:r>
              <a:rPr lang="en-US" dirty="0">
                <a:solidFill>
                  <a:srgbClr val="FF0000"/>
                </a:solidFill>
              </a:rPr>
              <a:t>acute</a:t>
            </a:r>
            <a:r>
              <a:rPr lang="en-US" dirty="0"/>
              <a:t> triangle</a:t>
            </a:r>
          </a:p>
          <a:p>
            <a:r>
              <a:rPr lang="en-US" dirty="0">
                <a:solidFill>
                  <a:srgbClr val="FF0000"/>
                </a:solidFill>
              </a:rPr>
              <a:t>On</a:t>
            </a:r>
            <a:r>
              <a:rPr lang="en-US" dirty="0"/>
              <a:t> – located at the vertex of the right angle on a </a:t>
            </a:r>
            <a:r>
              <a:rPr lang="en-US" dirty="0">
                <a:solidFill>
                  <a:srgbClr val="FF0000"/>
                </a:solidFill>
              </a:rPr>
              <a:t>right</a:t>
            </a:r>
            <a:r>
              <a:rPr lang="en-US" dirty="0">
                <a:solidFill>
                  <a:srgbClr val="7030A0"/>
                </a:solidFill>
              </a:rPr>
              <a:t> </a:t>
            </a:r>
            <a:r>
              <a:rPr lang="en-US" dirty="0"/>
              <a:t>triangle</a:t>
            </a:r>
          </a:p>
          <a:p>
            <a:r>
              <a:rPr lang="en-US" dirty="0">
                <a:solidFill>
                  <a:srgbClr val="FF0000"/>
                </a:solidFill>
              </a:rPr>
              <a:t>Out</a:t>
            </a:r>
            <a:r>
              <a:rPr lang="en-US" dirty="0"/>
              <a:t> – located outside of an </a:t>
            </a:r>
            <a:r>
              <a:rPr lang="en-US" dirty="0">
                <a:solidFill>
                  <a:srgbClr val="FF0000"/>
                </a:solidFill>
              </a:rPr>
              <a:t>obtuse</a:t>
            </a:r>
            <a:r>
              <a:rPr lang="en-US" dirty="0"/>
              <a:t> triangle</a:t>
            </a:r>
          </a:p>
        </p:txBody>
      </p:sp>
    </p:spTree>
    <p:extLst>
      <p:ext uri="{BB962C8B-B14F-4D97-AF65-F5344CB8AC3E}">
        <p14:creationId xmlns:p14="http://schemas.microsoft.com/office/powerpoint/2010/main" val="403463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a:t>
            </a:r>
            <a:r>
              <a:rPr lang="en-US" dirty="0">
                <a:solidFill>
                  <a:srgbClr val="0070C0"/>
                </a:solidFill>
              </a:rPr>
              <a:t>B</a:t>
            </a:r>
            <a:r>
              <a:rPr lang="en-US" dirty="0"/>
              <a:t>isector - </a:t>
            </a:r>
            <a:r>
              <a:rPr lang="en-US" dirty="0" err="1">
                <a:solidFill>
                  <a:srgbClr val="0070C0"/>
                </a:solidFill>
              </a:rPr>
              <a:t>I</a:t>
            </a:r>
            <a:r>
              <a:rPr lang="en-US" dirty="0" err="1"/>
              <a:t>ncenter</a:t>
            </a:r>
            <a:endParaRPr lang="en-US" dirty="0"/>
          </a:p>
        </p:txBody>
      </p:sp>
      <p:sp>
        <p:nvSpPr>
          <p:cNvPr id="3" name="Content Placeholder 2"/>
          <p:cNvSpPr>
            <a:spLocks noGrp="1"/>
          </p:cNvSpPr>
          <p:nvPr>
            <p:ph idx="1"/>
          </p:nvPr>
        </p:nvSpPr>
        <p:spPr>
          <a:xfrm>
            <a:off x="457200" y="1600200"/>
            <a:ext cx="8534400" cy="4525963"/>
          </a:xfrm>
        </p:spPr>
        <p:txBody>
          <a:bodyPr>
            <a:normAutofit fontScale="92500"/>
          </a:bodyPr>
          <a:lstStyle/>
          <a:p>
            <a:r>
              <a:rPr lang="en-US" dirty="0"/>
              <a:t>The </a:t>
            </a:r>
            <a:r>
              <a:rPr lang="en-US" dirty="0">
                <a:hlinkClick r:id="rId2"/>
              </a:rPr>
              <a:t>point of concurrency</a:t>
            </a:r>
            <a:r>
              <a:rPr lang="en-US" dirty="0"/>
              <a:t> of the three </a:t>
            </a:r>
            <a:r>
              <a:rPr lang="en-US" dirty="0">
                <a:hlinkClick r:id="rId3"/>
              </a:rPr>
              <a:t>angle bisectors</a:t>
            </a:r>
            <a:r>
              <a:rPr lang="en-US" dirty="0"/>
              <a:t> of a triangle is the </a:t>
            </a:r>
            <a:r>
              <a:rPr lang="en-US" b="1" dirty="0" err="1">
                <a:solidFill>
                  <a:srgbClr val="0070C0"/>
                </a:solidFill>
              </a:rPr>
              <a:t>incenter</a:t>
            </a:r>
            <a:r>
              <a:rPr lang="en-US" dirty="0"/>
              <a:t>. </a:t>
            </a:r>
          </a:p>
          <a:p>
            <a:r>
              <a:rPr lang="en-US" dirty="0"/>
              <a:t>It is the center of the circle that can be inscribed in the triangle, making the </a:t>
            </a:r>
            <a:r>
              <a:rPr lang="en-US" dirty="0" err="1"/>
              <a:t>incenter</a:t>
            </a:r>
            <a:r>
              <a:rPr lang="en-US" dirty="0"/>
              <a:t> </a:t>
            </a:r>
            <a:r>
              <a:rPr lang="en-US" i="1" dirty="0">
                <a:solidFill>
                  <a:srgbClr val="0070C0"/>
                </a:solidFill>
              </a:rPr>
              <a:t>equidistant from the three sides of the triangle</a:t>
            </a:r>
            <a:r>
              <a:rPr lang="en-US" dirty="0"/>
              <a:t>. </a:t>
            </a:r>
          </a:p>
          <a:p>
            <a:r>
              <a:rPr lang="en-US" dirty="0"/>
              <a:t>To construct the </a:t>
            </a:r>
            <a:r>
              <a:rPr lang="en-US" dirty="0" err="1"/>
              <a:t>incenter</a:t>
            </a:r>
            <a:r>
              <a:rPr lang="en-US" dirty="0"/>
              <a:t>, first construct the three angle bisectors; the point where they all intersect is the </a:t>
            </a:r>
            <a:r>
              <a:rPr lang="en-US" dirty="0" err="1"/>
              <a:t>incenter</a:t>
            </a:r>
            <a:r>
              <a:rPr lang="en-US" dirty="0"/>
              <a:t>.</a:t>
            </a:r>
          </a:p>
          <a:p>
            <a:r>
              <a:rPr lang="en-US" i="1" dirty="0">
                <a:solidFill>
                  <a:srgbClr val="0070C0"/>
                </a:solidFill>
              </a:rPr>
              <a:t>The </a:t>
            </a:r>
            <a:r>
              <a:rPr lang="en-US" i="1" dirty="0" err="1">
                <a:solidFill>
                  <a:srgbClr val="0070C0"/>
                </a:solidFill>
              </a:rPr>
              <a:t>incenter</a:t>
            </a:r>
            <a:r>
              <a:rPr lang="en-US" i="1" dirty="0">
                <a:solidFill>
                  <a:srgbClr val="0070C0"/>
                </a:solidFill>
              </a:rPr>
              <a:t> is </a:t>
            </a:r>
            <a:r>
              <a:rPr lang="en-US" i="1" dirty="0">
                <a:solidFill>
                  <a:srgbClr val="FF0000"/>
                </a:solidFill>
              </a:rPr>
              <a:t>ALWAYS</a:t>
            </a:r>
            <a:r>
              <a:rPr lang="en-US" i="1" dirty="0">
                <a:solidFill>
                  <a:srgbClr val="0070C0"/>
                </a:solidFill>
              </a:rPr>
              <a:t> located within the triangle</a:t>
            </a:r>
            <a:r>
              <a:rPr lang="en-US" dirty="0"/>
              <a:t>.</a:t>
            </a:r>
          </a:p>
        </p:txBody>
      </p:sp>
      <p:sp>
        <p:nvSpPr>
          <p:cNvPr id="4" name="TextBox 3"/>
          <p:cNvSpPr txBox="1"/>
          <p:nvPr/>
        </p:nvSpPr>
        <p:spPr>
          <a:xfrm>
            <a:off x="4495800" y="301823"/>
            <a:ext cx="4572000" cy="307777"/>
          </a:xfrm>
          <a:prstGeom prst="rect">
            <a:avLst/>
          </a:prstGeom>
          <a:noFill/>
        </p:spPr>
        <p:txBody>
          <a:bodyPr wrap="square" rtlCol="0">
            <a:spAutoFit/>
          </a:bodyPr>
          <a:lstStyle/>
          <a:p>
            <a:r>
              <a:rPr lang="en-US" sz="1400" i="1" dirty="0">
                <a:solidFill>
                  <a:srgbClr val="FF0000"/>
                </a:solidFill>
              </a:rPr>
              <a:t>The bisector angle construction is equidistant  from the sides</a:t>
            </a:r>
          </a:p>
        </p:txBody>
      </p:sp>
    </p:spTree>
    <p:extLst>
      <p:ext uri="{BB962C8B-B14F-4D97-AF65-F5344CB8AC3E}">
        <p14:creationId xmlns:p14="http://schemas.microsoft.com/office/powerpoint/2010/main" val="48944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600200"/>
            <a:ext cx="41243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495800"/>
            <a:ext cx="8458200" cy="55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5181600"/>
            <a:ext cx="8458200" cy="1477328"/>
          </a:xfrm>
          <a:prstGeom prst="rect">
            <a:avLst/>
          </a:prstGeom>
          <a:noFill/>
        </p:spPr>
        <p:txBody>
          <a:bodyPr wrap="square" rtlCol="0">
            <a:spAutoFit/>
          </a:bodyPr>
          <a:lstStyle/>
          <a:p>
            <a:r>
              <a:rPr lang="en-US" dirty="0"/>
              <a:t>	</a:t>
            </a:r>
            <a:r>
              <a:rPr lang="en-US" b="1" dirty="0">
                <a:solidFill>
                  <a:srgbClr val="0070C0"/>
                </a:solidFill>
              </a:rPr>
              <a:t>ALL IN</a:t>
            </a:r>
          </a:p>
          <a:p>
            <a:r>
              <a:rPr lang="en-US" dirty="0"/>
              <a:t>		</a:t>
            </a:r>
            <a:r>
              <a:rPr lang="en-US" dirty="0">
                <a:solidFill>
                  <a:srgbClr val="0070C0"/>
                </a:solidFill>
              </a:rPr>
              <a:t>In</a:t>
            </a:r>
            <a:r>
              <a:rPr lang="en-US" dirty="0"/>
              <a:t> – located inside of an </a:t>
            </a:r>
            <a:r>
              <a:rPr lang="en-US" dirty="0">
                <a:solidFill>
                  <a:srgbClr val="0070C0"/>
                </a:solidFill>
              </a:rPr>
              <a:t>acute</a:t>
            </a:r>
            <a:r>
              <a:rPr lang="en-US" dirty="0"/>
              <a:t> triangle</a:t>
            </a:r>
          </a:p>
          <a:p>
            <a:r>
              <a:rPr lang="en-US" dirty="0"/>
              <a:t>		</a:t>
            </a:r>
            <a:r>
              <a:rPr lang="en-US" dirty="0">
                <a:solidFill>
                  <a:srgbClr val="0070C0"/>
                </a:solidFill>
              </a:rPr>
              <a:t>In</a:t>
            </a:r>
            <a:r>
              <a:rPr lang="en-US" dirty="0"/>
              <a:t> – located inside of a </a:t>
            </a:r>
            <a:r>
              <a:rPr lang="en-US" dirty="0">
                <a:solidFill>
                  <a:srgbClr val="0070C0"/>
                </a:solidFill>
              </a:rPr>
              <a:t>right</a:t>
            </a:r>
            <a:r>
              <a:rPr lang="en-US" dirty="0"/>
              <a:t> triangle</a:t>
            </a:r>
          </a:p>
          <a:p>
            <a:r>
              <a:rPr lang="en-US" dirty="0"/>
              <a:t>		</a:t>
            </a:r>
            <a:r>
              <a:rPr lang="en-US" dirty="0">
                <a:solidFill>
                  <a:srgbClr val="0070C0"/>
                </a:solidFill>
              </a:rPr>
              <a:t>In</a:t>
            </a:r>
            <a:r>
              <a:rPr lang="en-US" dirty="0"/>
              <a:t> – located inside of an </a:t>
            </a:r>
            <a:r>
              <a:rPr lang="en-US" dirty="0">
                <a:solidFill>
                  <a:srgbClr val="0070C0"/>
                </a:solidFill>
              </a:rPr>
              <a:t>obtuse</a:t>
            </a:r>
            <a:r>
              <a:rPr lang="en-US" dirty="0"/>
              <a:t> triangle</a:t>
            </a:r>
          </a:p>
          <a:p>
            <a:endParaRPr lang="en-US" dirty="0"/>
          </a:p>
        </p:txBody>
      </p:sp>
    </p:spTree>
    <p:extLst>
      <p:ext uri="{BB962C8B-B14F-4D97-AF65-F5344CB8AC3E}">
        <p14:creationId xmlns:p14="http://schemas.microsoft.com/office/powerpoint/2010/main" val="192199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334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238444"/>
            <a:ext cx="8458200" cy="55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4795899"/>
            <a:ext cx="8915400" cy="2031325"/>
          </a:xfrm>
          <a:prstGeom prst="rect">
            <a:avLst/>
          </a:prstGeom>
          <a:noFill/>
        </p:spPr>
        <p:txBody>
          <a:bodyPr wrap="square" rtlCol="0">
            <a:spAutoFit/>
          </a:bodyPr>
          <a:lstStyle/>
          <a:p>
            <a:pPr marL="285750" indent="-285750">
              <a:buFont typeface="Arial" pitchFamily="34" charset="0"/>
              <a:buChar char="•"/>
            </a:pPr>
            <a:r>
              <a:rPr lang="en-US" dirty="0"/>
              <a:t>The center of the circle is the point of concurrency of the bisector of all three interior angles.</a:t>
            </a:r>
          </a:p>
          <a:p>
            <a:pPr marL="285750" indent="-285750">
              <a:buFont typeface="Arial" pitchFamily="34" charset="0"/>
              <a:buChar char="•"/>
            </a:pPr>
            <a:r>
              <a:rPr lang="en-US" dirty="0"/>
              <a:t>The perpendicular distance from the incenter to each side of the triangle serves as a radius of the circle.</a:t>
            </a:r>
          </a:p>
          <a:p>
            <a:pPr marL="285750" indent="-285750">
              <a:buFont typeface="Arial" pitchFamily="34" charset="0"/>
              <a:buChar char="•"/>
            </a:pPr>
            <a:r>
              <a:rPr lang="en-US" dirty="0"/>
              <a:t>All radii in a circle are congruent.</a:t>
            </a:r>
          </a:p>
          <a:p>
            <a:pPr marL="285750" indent="-285750">
              <a:buFont typeface="Arial" pitchFamily="34" charset="0"/>
              <a:buChar char="•"/>
            </a:pPr>
            <a:r>
              <a:rPr lang="en-US" dirty="0"/>
              <a:t>Therefore the incenter is equidistant from all three sides of the triangle.</a:t>
            </a:r>
          </a:p>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1600200"/>
            <a:ext cx="3429000" cy="2446734"/>
          </a:xfrm>
          <a:prstGeom prst="rect">
            <a:avLst/>
          </a:prstGeom>
        </p:spPr>
      </p:pic>
    </p:spTree>
    <p:extLst>
      <p:ext uri="{BB962C8B-B14F-4D97-AF65-F5344CB8AC3E}">
        <p14:creationId xmlns:p14="http://schemas.microsoft.com/office/powerpoint/2010/main" val="1242502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M</a:t>
            </a:r>
            <a:r>
              <a:rPr lang="en-US" dirty="0"/>
              <a:t>edian - </a:t>
            </a:r>
            <a:r>
              <a:rPr lang="en-US" dirty="0">
                <a:solidFill>
                  <a:srgbClr val="00B050"/>
                </a:solidFill>
              </a:rPr>
              <a:t>C</a:t>
            </a:r>
            <a:r>
              <a:rPr lang="en-US" dirty="0"/>
              <a:t>entroid</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a:solidFill>
                  <a:srgbClr val="00B050"/>
                </a:solidFill>
              </a:rPr>
              <a:t>centroid</a:t>
            </a:r>
            <a:r>
              <a:rPr lang="en-US" dirty="0"/>
              <a:t> is the </a:t>
            </a:r>
            <a:r>
              <a:rPr lang="en-US" dirty="0">
                <a:hlinkClick r:id="rId2"/>
              </a:rPr>
              <a:t>point of concurrency</a:t>
            </a:r>
            <a:r>
              <a:rPr lang="en-US" dirty="0"/>
              <a:t> of the three </a:t>
            </a:r>
            <a:r>
              <a:rPr lang="en-US" dirty="0">
                <a:solidFill>
                  <a:srgbClr val="00B050"/>
                </a:solidFill>
              </a:rPr>
              <a:t>medians </a:t>
            </a:r>
            <a:r>
              <a:rPr lang="en-US" dirty="0"/>
              <a:t>in a triangle.</a:t>
            </a:r>
          </a:p>
          <a:p>
            <a:r>
              <a:rPr lang="en-US" dirty="0"/>
              <a:t>It is the center of mass (center of gravity) and therefore is </a:t>
            </a:r>
            <a:r>
              <a:rPr lang="en-US" i="1" dirty="0">
                <a:solidFill>
                  <a:srgbClr val="00B050"/>
                </a:solidFill>
              </a:rPr>
              <a:t>always located within the triangle</a:t>
            </a:r>
            <a:r>
              <a:rPr lang="en-US" dirty="0"/>
              <a:t>.</a:t>
            </a:r>
          </a:p>
          <a:p>
            <a:r>
              <a:rPr lang="en-US" dirty="0"/>
              <a:t>The </a:t>
            </a:r>
            <a:r>
              <a:rPr lang="en-US" b="1" dirty="0">
                <a:solidFill>
                  <a:srgbClr val="00B050"/>
                </a:solidFill>
              </a:rPr>
              <a:t>centroid</a:t>
            </a:r>
            <a:r>
              <a:rPr lang="en-US" dirty="0"/>
              <a:t> divides each median into a piece </a:t>
            </a:r>
            <a:r>
              <a:rPr lang="en-US" dirty="0">
                <a:solidFill>
                  <a:srgbClr val="FF0000"/>
                </a:solidFill>
              </a:rPr>
              <a:t>one-third (centroid to side) </a:t>
            </a:r>
            <a:r>
              <a:rPr lang="en-US" dirty="0"/>
              <a:t>the length of the median and </a:t>
            </a:r>
            <a:r>
              <a:rPr lang="en-US" dirty="0">
                <a:solidFill>
                  <a:schemeClr val="accent1"/>
                </a:solidFill>
              </a:rPr>
              <a:t>two-thirds (centroid to vertex) </a:t>
            </a:r>
            <a:r>
              <a:rPr lang="en-US" dirty="0"/>
              <a:t>the length.</a:t>
            </a:r>
          </a:p>
          <a:p>
            <a:r>
              <a:rPr lang="en-US" dirty="0"/>
              <a:t>To find the centroid, we find the </a:t>
            </a:r>
            <a:r>
              <a:rPr lang="en-US" dirty="0">
                <a:solidFill>
                  <a:srgbClr val="00B050"/>
                </a:solidFill>
              </a:rPr>
              <a:t>midpoint</a:t>
            </a:r>
            <a:r>
              <a:rPr lang="en-US" dirty="0"/>
              <a:t> of two sides in the coordinate plane and use the corresponding </a:t>
            </a:r>
            <a:r>
              <a:rPr lang="en-US" dirty="0">
                <a:hlinkClick r:id="rId3"/>
              </a:rPr>
              <a:t>vertices</a:t>
            </a:r>
            <a:r>
              <a:rPr lang="en-US" dirty="0"/>
              <a:t> to get equations.</a:t>
            </a:r>
          </a:p>
        </p:txBody>
      </p:sp>
      <p:sp>
        <p:nvSpPr>
          <p:cNvPr id="4" name="TextBox 3"/>
          <p:cNvSpPr txBox="1"/>
          <p:nvPr/>
        </p:nvSpPr>
        <p:spPr>
          <a:xfrm>
            <a:off x="7010400" y="398621"/>
            <a:ext cx="1447800" cy="307777"/>
          </a:xfrm>
          <a:prstGeom prst="rect">
            <a:avLst/>
          </a:prstGeom>
          <a:noFill/>
        </p:spPr>
        <p:txBody>
          <a:bodyPr wrap="square" rtlCol="0">
            <a:spAutoFit/>
          </a:bodyPr>
          <a:lstStyle/>
          <a:p>
            <a:r>
              <a:rPr lang="en-US" sz="1400" i="1" dirty="0">
                <a:solidFill>
                  <a:srgbClr val="FF0000"/>
                </a:solidFill>
              </a:rPr>
              <a:t>The 3</a:t>
            </a:r>
            <a:r>
              <a:rPr lang="en-US" sz="1400" i="1" baseline="30000" dirty="0">
                <a:solidFill>
                  <a:srgbClr val="FF0000"/>
                </a:solidFill>
              </a:rPr>
              <a:t>rd</a:t>
            </a:r>
            <a:r>
              <a:rPr lang="en-US" sz="1400" i="1" dirty="0">
                <a:solidFill>
                  <a:srgbClr val="FF0000"/>
                </a:solidFill>
              </a:rPr>
              <a:t> has thirds</a:t>
            </a:r>
          </a:p>
        </p:txBody>
      </p:sp>
    </p:spTree>
    <p:extLst>
      <p:ext uri="{BB962C8B-B14F-4D97-AF65-F5344CB8AC3E}">
        <p14:creationId xmlns:p14="http://schemas.microsoft.com/office/powerpoint/2010/main" val="169243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200" y="533400"/>
            <a:ext cx="741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676400"/>
            <a:ext cx="39338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50" y="4191000"/>
            <a:ext cx="82105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 y="4724400"/>
            <a:ext cx="8458200" cy="1477328"/>
          </a:xfrm>
          <a:prstGeom prst="rect">
            <a:avLst/>
          </a:prstGeom>
          <a:noFill/>
        </p:spPr>
        <p:txBody>
          <a:bodyPr wrap="square" rtlCol="0">
            <a:spAutoFit/>
          </a:bodyPr>
          <a:lstStyle/>
          <a:p>
            <a:r>
              <a:rPr lang="en-US" dirty="0"/>
              <a:t>	</a:t>
            </a:r>
            <a:r>
              <a:rPr lang="en-US" b="1" dirty="0">
                <a:solidFill>
                  <a:srgbClr val="00B050"/>
                </a:solidFill>
              </a:rPr>
              <a:t>ALL IN</a:t>
            </a:r>
          </a:p>
          <a:p>
            <a:r>
              <a:rPr lang="en-US" dirty="0"/>
              <a:t>		</a:t>
            </a:r>
            <a:r>
              <a:rPr lang="en-US" dirty="0">
                <a:solidFill>
                  <a:srgbClr val="00B050"/>
                </a:solidFill>
              </a:rPr>
              <a:t>In</a:t>
            </a:r>
            <a:r>
              <a:rPr lang="en-US" dirty="0"/>
              <a:t> – located inside of an </a:t>
            </a:r>
            <a:r>
              <a:rPr lang="en-US" dirty="0">
                <a:solidFill>
                  <a:srgbClr val="00B050"/>
                </a:solidFill>
              </a:rPr>
              <a:t>acute</a:t>
            </a:r>
            <a:r>
              <a:rPr lang="en-US" dirty="0"/>
              <a:t> triangle</a:t>
            </a:r>
          </a:p>
          <a:p>
            <a:r>
              <a:rPr lang="en-US" dirty="0"/>
              <a:t>		</a:t>
            </a:r>
            <a:r>
              <a:rPr lang="en-US" dirty="0">
                <a:solidFill>
                  <a:srgbClr val="00B050"/>
                </a:solidFill>
              </a:rPr>
              <a:t>In</a:t>
            </a:r>
            <a:r>
              <a:rPr lang="en-US" dirty="0"/>
              <a:t> – located inside of a </a:t>
            </a:r>
            <a:r>
              <a:rPr lang="en-US" dirty="0">
                <a:solidFill>
                  <a:srgbClr val="00B050"/>
                </a:solidFill>
              </a:rPr>
              <a:t>right</a:t>
            </a:r>
            <a:r>
              <a:rPr lang="en-US" dirty="0"/>
              <a:t> triangle</a:t>
            </a:r>
          </a:p>
          <a:p>
            <a:r>
              <a:rPr lang="en-US" dirty="0"/>
              <a:t>		</a:t>
            </a:r>
            <a:r>
              <a:rPr lang="en-US" dirty="0">
                <a:solidFill>
                  <a:srgbClr val="00B050"/>
                </a:solidFill>
              </a:rPr>
              <a:t>In</a:t>
            </a:r>
            <a:r>
              <a:rPr lang="en-US" dirty="0"/>
              <a:t> – located inside of an </a:t>
            </a:r>
            <a:r>
              <a:rPr lang="en-US" dirty="0">
                <a:solidFill>
                  <a:srgbClr val="00B050"/>
                </a:solidFill>
              </a:rPr>
              <a:t>obtuse</a:t>
            </a:r>
            <a:r>
              <a:rPr lang="en-US" dirty="0"/>
              <a:t> triangle</a:t>
            </a:r>
          </a:p>
          <a:p>
            <a:endParaRPr lang="en-US" dirty="0"/>
          </a:p>
        </p:txBody>
      </p:sp>
    </p:spTree>
    <p:extLst>
      <p:ext uri="{BB962C8B-B14F-4D97-AF65-F5344CB8AC3E}">
        <p14:creationId xmlns:p14="http://schemas.microsoft.com/office/powerpoint/2010/main" val="3681182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Autofit/>
          </a:bodyPr>
          <a:lstStyle/>
          <a:p>
            <a:r>
              <a:rPr lang="en-US" sz="4000" dirty="0">
                <a:solidFill>
                  <a:srgbClr val="7030A0"/>
                </a:solidFill>
              </a:rPr>
              <a:t>P</a:t>
            </a:r>
            <a:r>
              <a:rPr lang="en-US" sz="4000" dirty="0"/>
              <a:t>erpendicular Bisectors </a:t>
            </a:r>
            <a:r>
              <a:rPr lang="en-US" sz="4000" dirty="0">
                <a:latin typeface="Courier New"/>
                <a:cs typeface="Courier New"/>
              </a:rPr>
              <a:t>→</a:t>
            </a:r>
            <a:r>
              <a:rPr lang="en-US" sz="4000" dirty="0"/>
              <a:t> </a:t>
            </a:r>
            <a:r>
              <a:rPr lang="en-US" sz="4000" dirty="0" err="1">
                <a:solidFill>
                  <a:srgbClr val="7030A0"/>
                </a:solidFill>
              </a:rPr>
              <a:t>C</a:t>
            </a:r>
            <a:r>
              <a:rPr lang="en-US" sz="4000" dirty="0" err="1"/>
              <a:t>ircumcenter</a:t>
            </a:r>
            <a:endParaRPr lang="en-US" sz="4000" dirty="0"/>
          </a:p>
        </p:txBody>
      </p:sp>
      <p:sp>
        <p:nvSpPr>
          <p:cNvPr id="3" name="Content Placeholder 2"/>
          <p:cNvSpPr>
            <a:spLocks noGrp="1"/>
          </p:cNvSpPr>
          <p:nvPr>
            <p:ph idx="1"/>
          </p:nvPr>
        </p:nvSpPr>
        <p:spPr>
          <a:xfrm>
            <a:off x="304800" y="1219200"/>
            <a:ext cx="8229600" cy="4953000"/>
          </a:xfrm>
        </p:spPr>
        <p:txBody>
          <a:bodyPr>
            <a:normAutofit fontScale="92500" lnSpcReduction="20000"/>
          </a:bodyPr>
          <a:lstStyle/>
          <a:p>
            <a:r>
              <a:rPr lang="en-US" dirty="0"/>
              <a:t>The </a:t>
            </a:r>
            <a:r>
              <a:rPr lang="en-US" dirty="0">
                <a:hlinkClick r:id="rId2"/>
              </a:rPr>
              <a:t>point of concurrency</a:t>
            </a:r>
            <a:r>
              <a:rPr lang="en-US" dirty="0"/>
              <a:t> of the three </a:t>
            </a:r>
            <a:r>
              <a:rPr lang="en-US" dirty="0">
                <a:solidFill>
                  <a:srgbClr val="7030A0"/>
                </a:solidFill>
              </a:rPr>
              <a:t>perpendicular bisectors</a:t>
            </a:r>
            <a:r>
              <a:rPr lang="en-US" dirty="0"/>
              <a:t> of a triangle is the </a:t>
            </a:r>
            <a:r>
              <a:rPr lang="en-US" b="1" dirty="0" err="1">
                <a:solidFill>
                  <a:srgbClr val="7030A0"/>
                </a:solidFill>
              </a:rPr>
              <a:t>circumcenter</a:t>
            </a:r>
            <a:r>
              <a:rPr lang="en-US" dirty="0"/>
              <a:t>.</a:t>
            </a:r>
          </a:p>
          <a:p>
            <a:r>
              <a:rPr lang="en-US" dirty="0"/>
              <a:t>It is the center of the circle </a:t>
            </a:r>
            <a:r>
              <a:rPr lang="en-US" dirty="0">
                <a:hlinkClick r:id="rId3"/>
              </a:rPr>
              <a:t>circumscribed</a:t>
            </a:r>
            <a:r>
              <a:rPr lang="en-US" dirty="0"/>
              <a:t> about the triangle, making the </a:t>
            </a:r>
            <a:r>
              <a:rPr lang="en-US" dirty="0" err="1"/>
              <a:t>circumcenter</a:t>
            </a:r>
            <a:r>
              <a:rPr lang="en-US" dirty="0"/>
              <a:t> </a:t>
            </a:r>
            <a:r>
              <a:rPr lang="en-US" i="1" dirty="0">
                <a:solidFill>
                  <a:srgbClr val="7030A0"/>
                </a:solidFill>
              </a:rPr>
              <a:t>equidistant from the three </a:t>
            </a:r>
            <a:r>
              <a:rPr lang="en-US" i="1" dirty="0">
                <a:solidFill>
                  <a:srgbClr val="7030A0"/>
                </a:solidFill>
                <a:hlinkClick r:id="rId4"/>
              </a:rPr>
              <a:t>vertices</a:t>
            </a:r>
            <a:r>
              <a:rPr lang="en-US" i="1" dirty="0">
                <a:solidFill>
                  <a:srgbClr val="7030A0"/>
                </a:solidFill>
              </a:rPr>
              <a:t> of the triangle</a:t>
            </a:r>
            <a:r>
              <a:rPr lang="en-US" dirty="0"/>
              <a:t>.</a:t>
            </a:r>
          </a:p>
          <a:p>
            <a:r>
              <a:rPr lang="en-US" dirty="0"/>
              <a:t>The </a:t>
            </a:r>
            <a:r>
              <a:rPr lang="en-US" dirty="0" err="1"/>
              <a:t>circumcenter</a:t>
            </a:r>
            <a:r>
              <a:rPr lang="en-US" dirty="0"/>
              <a:t> is not always within the triangle.</a:t>
            </a:r>
          </a:p>
          <a:p>
            <a:r>
              <a:rPr lang="en-US" dirty="0"/>
              <a:t>In a coordinate plane, to find the </a:t>
            </a:r>
            <a:r>
              <a:rPr lang="en-US" dirty="0" err="1"/>
              <a:t>circumcenter</a:t>
            </a:r>
            <a:r>
              <a:rPr lang="en-US" dirty="0"/>
              <a:t> we first find the equation of two perpendicular bisectors of the sides and solve the </a:t>
            </a:r>
            <a:r>
              <a:rPr lang="en-US" dirty="0">
                <a:hlinkClick r:id="rId5"/>
              </a:rPr>
              <a:t>system of equations</a:t>
            </a:r>
            <a:r>
              <a:rPr lang="en-US" dirty="0"/>
              <a:t>.</a:t>
            </a:r>
          </a:p>
        </p:txBody>
      </p:sp>
      <p:sp>
        <p:nvSpPr>
          <p:cNvPr id="4" name="TextBox 3"/>
          <p:cNvSpPr txBox="1"/>
          <p:nvPr/>
        </p:nvSpPr>
        <p:spPr>
          <a:xfrm>
            <a:off x="3429000" y="225623"/>
            <a:ext cx="5867400" cy="307777"/>
          </a:xfrm>
          <a:prstGeom prst="rect">
            <a:avLst/>
          </a:prstGeom>
          <a:noFill/>
        </p:spPr>
        <p:txBody>
          <a:bodyPr wrap="square" rtlCol="0">
            <a:spAutoFit/>
          </a:bodyPr>
          <a:lstStyle/>
          <a:p>
            <a:r>
              <a:rPr lang="en-US" sz="1400" i="1" dirty="0">
                <a:solidFill>
                  <a:srgbClr val="FF0000"/>
                </a:solidFill>
              </a:rPr>
              <a:t>The perpendicular bisector of the sides equidistant  from the angles (vertices)</a:t>
            </a:r>
          </a:p>
        </p:txBody>
      </p:sp>
    </p:spTree>
    <p:extLst>
      <p:ext uri="{BB962C8B-B14F-4D97-AF65-F5344CB8AC3E}">
        <p14:creationId xmlns:p14="http://schemas.microsoft.com/office/powerpoint/2010/main" val="3961493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04800"/>
            <a:ext cx="8757449"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800600"/>
            <a:ext cx="7696200" cy="72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1271588"/>
            <a:ext cx="3403603"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47800" y="5638800"/>
            <a:ext cx="6781800" cy="923330"/>
          </a:xfrm>
          <a:prstGeom prst="rect">
            <a:avLst/>
          </a:prstGeom>
          <a:noFill/>
        </p:spPr>
        <p:txBody>
          <a:bodyPr wrap="square" rtlCol="0">
            <a:spAutoFit/>
          </a:bodyPr>
          <a:lstStyle/>
          <a:p>
            <a:r>
              <a:rPr lang="en-US" dirty="0">
                <a:solidFill>
                  <a:srgbClr val="7030A0"/>
                </a:solidFill>
              </a:rPr>
              <a:t>In</a:t>
            </a:r>
            <a:r>
              <a:rPr lang="en-US" dirty="0"/>
              <a:t> – located inside of an </a:t>
            </a:r>
            <a:r>
              <a:rPr lang="en-US" dirty="0">
                <a:solidFill>
                  <a:srgbClr val="7030A0"/>
                </a:solidFill>
              </a:rPr>
              <a:t>acute</a:t>
            </a:r>
            <a:r>
              <a:rPr lang="en-US" dirty="0"/>
              <a:t> triangle</a:t>
            </a:r>
          </a:p>
          <a:p>
            <a:r>
              <a:rPr lang="en-US" dirty="0">
                <a:solidFill>
                  <a:srgbClr val="7030A0"/>
                </a:solidFill>
              </a:rPr>
              <a:t>On</a:t>
            </a:r>
            <a:r>
              <a:rPr lang="en-US" dirty="0"/>
              <a:t> – located on (at the midpoint of) the hypotenuse of a </a:t>
            </a:r>
            <a:r>
              <a:rPr lang="en-US" dirty="0">
                <a:solidFill>
                  <a:srgbClr val="7030A0"/>
                </a:solidFill>
              </a:rPr>
              <a:t>right</a:t>
            </a:r>
            <a:r>
              <a:rPr lang="en-US" dirty="0"/>
              <a:t> triangle</a:t>
            </a:r>
          </a:p>
          <a:p>
            <a:r>
              <a:rPr lang="en-US" dirty="0">
                <a:solidFill>
                  <a:srgbClr val="7030A0"/>
                </a:solidFill>
              </a:rPr>
              <a:t>Out</a:t>
            </a:r>
            <a:r>
              <a:rPr lang="en-US" dirty="0"/>
              <a:t> – located outside of an </a:t>
            </a:r>
            <a:r>
              <a:rPr lang="en-US" dirty="0">
                <a:solidFill>
                  <a:srgbClr val="7030A0"/>
                </a:solidFill>
              </a:rPr>
              <a:t>obtuse</a:t>
            </a:r>
            <a:r>
              <a:rPr lang="en-US" dirty="0"/>
              <a:t> triangle</a:t>
            </a:r>
          </a:p>
        </p:txBody>
      </p:sp>
    </p:spTree>
    <p:extLst>
      <p:ext uri="{BB962C8B-B14F-4D97-AF65-F5344CB8AC3E}">
        <p14:creationId xmlns:p14="http://schemas.microsoft.com/office/powerpoint/2010/main" val="2500072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 It?</a:t>
            </a:r>
          </a:p>
        </p:txBody>
      </p:sp>
      <p:sp>
        <p:nvSpPr>
          <p:cNvPr id="3" name="Content Placeholder 2"/>
          <p:cNvSpPr>
            <a:spLocks noGrp="1"/>
          </p:cNvSpPr>
          <p:nvPr>
            <p:ph idx="1"/>
          </p:nvPr>
        </p:nvSpPr>
        <p:spPr/>
        <p:txBody>
          <a:bodyPr>
            <a:normAutofit lnSpcReduction="10000"/>
          </a:bodyPr>
          <a:lstStyle/>
          <a:p>
            <a:r>
              <a:rPr lang="en-US" dirty="0"/>
              <a:t>Ready for a quiz?</a:t>
            </a:r>
          </a:p>
          <a:p>
            <a:r>
              <a:rPr lang="en-US" dirty="0"/>
              <a:t>You will be presented with a series of four triangle diagrams with constructions.</a:t>
            </a:r>
          </a:p>
          <a:p>
            <a:r>
              <a:rPr lang="en-US" dirty="0"/>
              <a:t>Identify the constructions (line segments drawn inside the triangle).</a:t>
            </a:r>
          </a:p>
          <a:p>
            <a:r>
              <a:rPr lang="en-US" dirty="0"/>
              <a:t>Identify the name of the point of concurrency of the three constructions.</a:t>
            </a:r>
          </a:p>
          <a:p>
            <a:r>
              <a:rPr lang="en-US" dirty="0"/>
              <a:t>Brain Dump the mnemonic to help you keep the concepts straight.</a:t>
            </a:r>
          </a:p>
        </p:txBody>
      </p:sp>
    </p:spTree>
    <p:extLst>
      <p:ext uri="{BB962C8B-B14F-4D97-AF65-F5344CB8AC3E}">
        <p14:creationId xmlns:p14="http://schemas.microsoft.com/office/powerpoint/2010/main" val="108129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Constructions</a:t>
            </a:r>
          </a:p>
        </p:txBody>
      </p:sp>
      <p:sp>
        <p:nvSpPr>
          <p:cNvPr id="3" name="Content Placeholder 2"/>
          <p:cNvSpPr>
            <a:spLocks noGrp="1"/>
          </p:cNvSpPr>
          <p:nvPr>
            <p:ph idx="1"/>
          </p:nvPr>
        </p:nvSpPr>
        <p:spPr>
          <a:xfrm>
            <a:off x="533400" y="16764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31242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676400"/>
            <a:ext cx="1457325"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5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Constructions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788" y="1628775"/>
            <a:ext cx="41624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739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Point of Concurrency</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500" y="16002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Perpendicular Bisectors </a:t>
            </a:r>
            <a:r>
              <a:rPr lang="en-US" sz="4000" dirty="0">
                <a:latin typeface="Courier New"/>
                <a:cs typeface="Courier New"/>
              </a:rPr>
              <a:t>→</a:t>
            </a:r>
            <a:r>
              <a:rPr lang="en-US" sz="4000" dirty="0"/>
              <a:t> </a:t>
            </a:r>
            <a:r>
              <a:rPr lang="en-US" sz="4000" dirty="0" err="1"/>
              <a:t>Circumcenter</a:t>
            </a:r>
            <a:endParaRPr lang="en-US" sz="40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47813"/>
            <a:ext cx="91630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Constructions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6925" y="1995488"/>
            <a:ext cx="50101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Point of Concurrency</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3975" y="2014538"/>
            <a:ext cx="64960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Angle Bisectors </a:t>
            </a:r>
            <a:r>
              <a:rPr lang="en-US" dirty="0">
                <a:latin typeface="Courier New"/>
                <a:cs typeface="Courier New"/>
              </a:rPr>
              <a:t>→</a:t>
            </a:r>
            <a:r>
              <a:rPr lang="en-US" dirty="0"/>
              <a:t> </a:t>
            </a:r>
            <a:r>
              <a:rPr lang="en-US" dirty="0" err="1"/>
              <a:t>Incenter</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045053"/>
            <a:ext cx="8305800" cy="318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Constructions</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5488" y="1747838"/>
            <a:ext cx="51530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Point of Concurrency</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7838" y="1643063"/>
            <a:ext cx="564832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33600" y="5214938"/>
            <a:ext cx="4191000" cy="369332"/>
          </a:xfrm>
          <a:prstGeom prst="rect">
            <a:avLst/>
          </a:prstGeom>
          <a:noFill/>
        </p:spPr>
        <p:txBody>
          <a:bodyPr wrap="square" rtlCol="0">
            <a:spAutoFit/>
          </a:bodyPr>
          <a:lstStyle/>
          <a:p>
            <a:r>
              <a:rPr lang="en-US" i="1" dirty="0">
                <a:solidFill>
                  <a:srgbClr val="FF0000"/>
                </a:solidFill>
              </a:rPr>
              <a:t>Messy Markings Midpoints and Medians</a:t>
            </a:r>
          </a:p>
        </p:txBody>
      </p:sp>
    </p:spTree>
    <p:extLst>
      <p:ext uri="{BB962C8B-B14F-4D97-AF65-F5344CB8AC3E}">
        <p14:creationId xmlns:p14="http://schemas.microsoft.com/office/powerpoint/2010/main" val="1764113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Medians</a:t>
            </a:r>
            <a:r>
              <a:rPr lang="en-US" dirty="0">
                <a:latin typeface="Courier New"/>
                <a:cs typeface="Courier New"/>
              </a:rPr>
              <a:t>→</a:t>
            </a:r>
            <a:r>
              <a:rPr lang="en-US" dirty="0"/>
              <a:t> Centroid</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 y="1728788"/>
            <a:ext cx="90297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Constructions</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5988" y="1757363"/>
            <a:ext cx="47720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11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Constructions</a:t>
            </a:r>
          </a:p>
        </p:txBody>
      </p:sp>
      <p:sp>
        <p:nvSpPr>
          <p:cNvPr id="3" name="Content Placeholder 2"/>
          <p:cNvSpPr>
            <a:spLocks noGrp="1"/>
          </p:cNvSpPr>
          <p:nvPr>
            <p:ph idx="1"/>
          </p:nvPr>
        </p:nvSpPr>
        <p:spPr>
          <a:xfrm>
            <a:off x="457200" y="13716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609600" y="4419600"/>
          <a:ext cx="8001000" cy="1854200"/>
        </p:xfrm>
        <a:graphic>
          <a:graphicData uri="http://schemas.openxmlformats.org/drawingml/2006/table">
            <a:tbl>
              <a:tblPr firstRow="1" bandRow="1">
                <a:tableStyleId>{5C22544A-7EE6-4342-B048-85BDC9FD1C3A}</a:tableStyleId>
              </a:tblPr>
              <a:tblGrid>
                <a:gridCol w="1758462">
                  <a:extLst>
                    <a:ext uri="{9D8B030D-6E8A-4147-A177-3AD203B41FA5}">
                      <a16:colId xmlns:a16="http://schemas.microsoft.com/office/drawing/2014/main" val="20000"/>
                    </a:ext>
                  </a:extLst>
                </a:gridCol>
                <a:gridCol w="908538">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r>
                        <a:rPr lang="en-US" dirty="0"/>
                        <a:t>Start</a:t>
                      </a:r>
                    </a:p>
                  </a:txBody>
                  <a:tcPr/>
                </a:tc>
                <a:tc>
                  <a:txBody>
                    <a:bodyPr/>
                    <a:lstStyle/>
                    <a:p>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P</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Point of Concurrency</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325" y="1747838"/>
            <a:ext cx="54673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610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Altitudes</a:t>
            </a:r>
            <a:r>
              <a:rPr lang="en-US" dirty="0">
                <a:latin typeface="Courier New"/>
                <a:cs typeface="Courier New"/>
              </a:rPr>
              <a:t>→</a:t>
            </a:r>
            <a:r>
              <a:rPr lang="en-US" dirty="0"/>
              <a:t> Orthocenter</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776413"/>
            <a:ext cx="89916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610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613" y="1219200"/>
            <a:ext cx="8707987" cy="543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solidFill>
                  <a:srgbClr val="FF0000"/>
                </a:solidFill>
              </a:rPr>
              <a:t>A</a:t>
            </a:r>
            <a:r>
              <a:rPr lang="en-US" dirty="0"/>
              <a:t>BMP / </a:t>
            </a:r>
            <a:r>
              <a:rPr lang="en-US" dirty="0">
                <a:solidFill>
                  <a:srgbClr val="FF0000"/>
                </a:solidFill>
              </a:rPr>
              <a:t>O</a:t>
            </a:r>
            <a:r>
              <a:rPr lang="en-US" dirty="0"/>
              <a:t>ICC</a:t>
            </a:r>
          </a:p>
        </p:txBody>
      </p:sp>
    </p:spTree>
    <p:extLst>
      <p:ext uri="{BB962C8B-B14F-4D97-AF65-F5344CB8AC3E}">
        <p14:creationId xmlns:p14="http://schemas.microsoft.com/office/powerpoint/2010/main" val="12826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583" y="1676400"/>
            <a:ext cx="8962417" cy="465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457200" y="274638"/>
            <a:ext cx="8229600" cy="1143000"/>
          </a:xfrm>
        </p:spPr>
        <p:txBody>
          <a:bodyPr/>
          <a:lstStyle/>
          <a:p>
            <a:r>
              <a:rPr lang="en-US" dirty="0"/>
              <a:t>A</a:t>
            </a:r>
            <a:r>
              <a:rPr lang="en-US" dirty="0">
                <a:solidFill>
                  <a:srgbClr val="0070C0"/>
                </a:solidFill>
              </a:rPr>
              <a:t>B</a:t>
            </a:r>
            <a:r>
              <a:rPr lang="en-US" dirty="0"/>
              <a:t>MP / O</a:t>
            </a:r>
            <a:r>
              <a:rPr lang="en-US" dirty="0">
                <a:solidFill>
                  <a:srgbClr val="0070C0"/>
                </a:solidFill>
              </a:rPr>
              <a:t>I</a:t>
            </a:r>
            <a:r>
              <a:rPr lang="en-US" dirty="0"/>
              <a:t>CC</a:t>
            </a:r>
          </a:p>
        </p:txBody>
      </p:sp>
    </p:spTree>
    <p:extLst>
      <p:ext uri="{BB962C8B-B14F-4D97-AF65-F5344CB8AC3E}">
        <p14:creationId xmlns:p14="http://schemas.microsoft.com/office/powerpoint/2010/main" val="1282610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143000"/>
            <a:ext cx="8612088" cy="554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457200" y="274638"/>
            <a:ext cx="8229600" cy="1143000"/>
          </a:xfrm>
        </p:spPr>
        <p:txBody>
          <a:bodyPr/>
          <a:lstStyle/>
          <a:p>
            <a:r>
              <a:rPr lang="en-US" dirty="0"/>
              <a:t>AB</a:t>
            </a:r>
            <a:r>
              <a:rPr lang="en-US" dirty="0">
                <a:solidFill>
                  <a:srgbClr val="00B050"/>
                </a:solidFill>
              </a:rPr>
              <a:t>M</a:t>
            </a:r>
            <a:r>
              <a:rPr lang="en-US" dirty="0"/>
              <a:t>P / OI</a:t>
            </a:r>
            <a:r>
              <a:rPr lang="en-US" dirty="0">
                <a:solidFill>
                  <a:srgbClr val="00B050"/>
                </a:solidFill>
              </a:rPr>
              <a:t>C</a:t>
            </a:r>
            <a:r>
              <a:rPr lang="en-US" dirty="0"/>
              <a:t>C</a:t>
            </a:r>
          </a:p>
        </p:txBody>
      </p:sp>
    </p:spTree>
    <p:extLst>
      <p:ext uri="{BB962C8B-B14F-4D97-AF65-F5344CB8AC3E}">
        <p14:creationId xmlns:p14="http://schemas.microsoft.com/office/powerpoint/2010/main" val="1282610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497" y="1371600"/>
            <a:ext cx="8664103" cy="513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457200" y="274638"/>
            <a:ext cx="8229600" cy="1143000"/>
          </a:xfrm>
        </p:spPr>
        <p:txBody>
          <a:bodyPr/>
          <a:lstStyle/>
          <a:p>
            <a:r>
              <a:rPr lang="en-US" dirty="0"/>
              <a:t>ABM</a:t>
            </a:r>
            <a:r>
              <a:rPr lang="en-US" dirty="0">
                <a:solidFill>
                  <a:srgbClr val="7030A0"/>
                </a:solidFill>
              </a:rPr>
              <a:t>P</a:t>
            </a:r>
            <a:r>
              <a:rPr lang="en-US" dirty="0"/>
              <a:t> / OIC</a:t>
            </a:r>
            <a:r>
              <a:rPr lang="en-US" dirty="0">
                <a:solidFill>
                  <a:srgbClr val="7030A0"/>
                </a:solidFill>
              </a:rPr>
              <a:t>C</a:t>
            </a:r>
          </a:p>
        </p:txBody>
      </p:sp>
    </p:spTree>
    <p:extLst>
      <p:ext uri="{BB962C8B-B14F-4D97-AF65-F5344CB8AC3E}">
        <p14:creationId xmlns:p14="http://schemas.microsoft.com/office/powerpoint/2010/main" val="1282610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87" y="228600"/>
            <a:ext cx="5791200" cy="96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569" y="1371600"/>
            <a:ext cx="5867400" cy="1007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13" y="2971800"/>
            <a:ext cx="8873387" cy="372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0" y="2526268"/>
            <a:ext cx="7391400" cy="369332"/>
          </a:xfrm>
          <a:prstGeom prst="rect">
            <a:avLst/>
          </a:prstGeom>
          <a:noFill/>
        </p:spPr>
        <p:txBody>
          <a:bodyPr wrap="square" rtlCol="0">
            <a:spAutoFit/>
          </a:bodyPr>
          <a:lstStyle/>
          <a:p>
            <a:r>
              <a:rPr lang="en-US" i="1" dirty="0">
                <a:solidFill>
                  <a:srgbClr val="FF0000"/>
                </a:solidFill>
              </a:rPr>
              <a:t>Euler’s Line does NOT contain the </a:t>
            </a:r>
            <a:r>
              <a:rPr lang="en-US" b="1" i="1" dirty="0">
                <a:solidFill>
                  <a:srgbClr val="FF0000"/>
                </a:solidFill>
              </a:rPr>
              <a:t>Incenter</a:t>
            </a:r>
            <a:r>
              <a:rPr lang="en-US" i="1" dirty="0">
                <a:solidFill>
                  <a:srgbClr val="FF0000"/>
                </a:solidFill>
              </a:rPr>
              <a:t> (concurrency of angle bisectors)</a:t>
            </a:r>
          </a:p>
        </p:txBody>
      </p:sp>
    </p:spTree>
    <p:extLst>
      <p:ext uri="{BB962C8B-B14F-4D97-AF65-F5344CB8AC3E}">
        <p14:creationId xmlns:p14="http://schemas.microsoft.com/office/powerpoint/2010/main" val="3702152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Recapitualtion</a:t>
            </a:r>
            <a:endParaRPr lang="en-US" dirty="0"/>
          </a:p>
        </p:txBody>
      </p:sp>
      <p:sp>
        <p:nvSpPr>
          <p:cNvPr id="3" name="Content Placeholder 2"/>
          <p:cNvSpPr>
            <a:spLocks noGrp="1"/>
          </p:cNvSpPr>
          <p:nvPr>
            <p:ph idx="1"/>
          </p:nvPr>
        </p:nvSpPr>
        <p:spPr/>
        <p:txBody>
          <a:bodyPr>
            <a:normAutofit lnSpcReduction="10000"/>
          </a:bodyPr>
          <a:lstStyle/>
          <a:p>
            <a:r>
              <a:rPr lang="en-US" dirty="0"/>
              <a:t>Ready for another quiz?</a:t>
            </a:r>
          </a:p>
          <a:p>
            <a:r>
              <a:rPr lang="en-US" dirty="0"/>
              <a:t>You will be presented with a series of fifteen questions about triangle concurrencies.</a:t>
            </a:r>
          </a:p>
          <a:p>
            <a:r>
              <a:rPr lang="en-US" dirty="0"/>
              <a:t>Brain Dump the mnemonic to help you keep the concepts straight.</a:t>
            </a:r>
          </a:p>
          <a:p>
            <a:r>
              <a:rPr lang="en-US" dirty="0"/>
              <a:t>Remember to use the burger-bun, for the  all-in vs. the [in/on/out] for [acute/right/obtuse].</a:t>
            </a:r>
          </a:p>
          <a:p>
            <a:r>
              <a:rPr lang="en-US" dirty="0"/>
              <a:t>Remember which construction was listed in the third position and why it’s the third.</a:t>
            </a:r>
          </a:p>
        </p:txBody>
      </p:sp>
    </p:spTree>
    <p:extLst>
      <p:ext uri="{BB962C8B-B14F-4D97-AF65-F5344CB8AC3E}">
        <p14:creationId xmlns:p14="http://schemas.microsoft.com/office/powerpoint/2010/main" val="1356878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90800" y="208002"/>
            <a:ext cx="3997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Triangle</a:t>
            </a:r>
            <a:r>
              <a:rPr kumimoji="0" lang="en-US" sz="1800" b="0" i="0" u="none" strike="noStrike" cap="none" normalizeH="0" dirty="0">
                <a:ln>
                  <a:noFill/>
                </a:ln>
                <a:solidFill>
                  <a:schemeClr val="tx1"/>
                </a:solidFill>
                <a:effectLst/>
                <a:latin typeface="Arial" charset="0"/>
                <a:cs typeface="Arial" charset="0"/>
              </a:rPr>
              <a:t> Concurrency Review of Quiz</a:t>
            </a:r>
            <a:endParaRPr kumimoji="0" lang="en-US" sz="1800" b="0" i="0" u="none" strike="noStrike" cap="none" normalizeH="0" baseline="0" dirty="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15498421"/>
              </p:ext>
            </p:extLst>
          </p:nvPr>
        </p:nvGraphicFramePr>
        <p:xfrm>
          <a:off x="228600" y="53340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Q.5)  </a:t>
                      </a:r>
                      <a:endParaRPr lang="en-US" dirty="0"/>
                    </a:p>
                  </a:txBody>
                  <a:tcPr marL="0" marR="0" marT="0" marB="0" anchor="ctr">
                    <a:lnL>
                      <a:noFill/>
                    </a:lnL>
                    <a:lnR>
                      <a:noFill/>
                    </a:lnR>
                    <a:lnT>
                      <a:noFill/>
                    </a:lnT>
                    <a:lnB>
                      <a:noFill/>
                    </a:lnB>
                  </a:tcPr>
                </a:tc>
                <a:tc>
                  <a:txBody>
                    <a:bodyPr/>
                    <a:lstStyle/>
                    <a:p>
                      <a:r>
                        <a:rPr lang="en-US" dirty="0"/>
                        <a:t>The centroid of a triangle is (sometimes, always, or never) inside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3721540"/>
              </p:ext>
            </p:extLst>
          </p:nvPr>
        </p:nvGraphicFramePr>
        <p:xfrm>
          <a:off x="228600" y="3429000"/>
          <a:ext cx="8229600" cy="19202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Q.4)  </a:t>
                      </a:r>
                      <a:endParaRPr lang="en-US" dirty="0"/>
                    </a:p>
                  </a:txBody>
                  <a:tcPr marL="0" marR="0" marT="0" marB="0" anchor="ctr">
                    <a:lnL>
                      <a:noFill/>
                    </a:lnL>
                    <a:lnR>
                      <a:noFill/>
                    </a:lnR>
                    <a:lnT>
                      <a:noFill/>
                    </a:lnT>
                    <a:lnB>
                      <a:noFill/>
                    </a:lnB>
                  </a:tcPr>
                </a:tc>
                <a:tc>
                  <a:txBody>
                    <a:bodyPr/>
                    <a:lstStyle/>
                    <a:p>
                      <a:r>
                        <a:rPr lang="en-US" dirty="0"/>
                        <a:t>When the centroid of a triangle is constructed, it divides the median segments into parts that are proportional.  What is the fractional relationship between the smallest part of the median segment and the larger part of the median segment?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95755860"/>
              </p:ext>
            </p:extLst>
          </p:nvPr>
        </p:nvGraphicFramePr>
        <p:xfrm>
          <a:off x="228600" y="25908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Q.3)  </a:t>
                      </a:r>
                      <a:endParaRPr lang="en-US" dirty="0"/>
                    </a:p>
                  </a:txBody>
                  <a:tcPr marL="0" marR="0" marT="0" marB="0" anchor="ctr">
                    <a:lnL>
                      <a:noFill/>
                    </a:lnL>
                    <a:lnR>
                      <a:noFill/>
                    </a:lnR>
                    <a:lnT>
                      <a:noFill/>
                    </a:lnT>
                    <a:lnB>
                      <a:noFill/>
                    </a:lnB>
                  </a:tcPr>
                </a:tc>
                <a:tc>
                  <a:txBody>
                    <a:bodyPr/>
                    <a:lstStyle/>
                    <a:p>
                      <a:r>
                        <a:rPr lang="en-US" dirty="0"/>
                        <a:t>The </a:t>
                      </a:r>
                      <a:r>
                        <a:rPr lang="en-US" dirty="0" err="1"/>
                        <a:t>circumcenter</a:t>
                      </a:r>
                      <a:r>
                        <a:rPr lang="en-US" dirty="0"/>
                        <a:t> of a triangle is equidistant from the _____________ of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96430121"/>
              </p:ext>
            </p:extLst>
          </p:nvPr>
        </p:nvGraphicFramePr>
        <p:xfrm>
          <a:off x="228600" y="17526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Q.2)  </a:t>
                      </a:r>
                      <a:endParaRPr lang="en-US" dirty="0"/>
                    </a:p>
                  </a:txBody>
                  <a:tcPr marL="0" marR="0" marT="0" marB="0" anchor="ctr">
                    <a:lnL>
                      <a:noFill/>
                    </a:lnL>
                    <a:lnR>
                      <a:noFill/>
                    </a:lnR>
                    <a:lnT>
                      <a:noFill/>
                    </a:lnT>
                    <a:lnB>
                      <a:noFill/>
                    </a:lnB>
                  </a:tcPr>
                </a:tc>
                <a:tc>
                  <a:txBody>
                    <a:bodyPr/>
                    <a:lstStyle/>
                    <a:p>
                      <a:r>
                        <a:rPr lang="en-US" dirty="0"/>
                        <a:t>In a right triangle, the </a:t>
                      </a:r>
                      <a:r>
                        <a:rPr lang="en-US" dirty="0" err="1"/>
                        <a:t>circumcenter</a:t>
                      </a:r>
                      <a:r>
                        <a:rPr lang="en-US" dirty="0"/>
                        <a:t> is at what specific location?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9" name="Content Placeholder 3"/>
          <p:cNvGraphicFramePr>
            <a:graphicFrameLocks noGrp="1"/>
          </p:cNvGraphicFramePr>
          <p:nvPr>
            <p:ph idx="1"/>
            <p:extLst>
              <p:ext uri="{D42A27DB-BD31-4B8C-83A1-F6EECF244321}">
                <p14:modId xmlns:p14="http://schemas.microsoft.com/office/powerpoint/2010/main" val="352150789"/>
              </p:ext>
            </p:extLst>
          </p:nvPr>
        </p:nvGraphicFramePr>
        <p:xfrm>
          <a:off x="228600" y="7620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  </a:t>
                      </a:r>
                      <a:endParaRPr lang="en-US" dirty="0"/>
                    </a:p>
                  </a:txBody>
                  <a:tcPr marL="0" marR="0" marT="0" marB="0" anchor="ctr">
                    <a:lnL>
                      <a:noFill/>
                    </a:lnL>
                    <a:lnR>
                      <a:noFill/>
                    </a:lnR>
                    <a:lnT>
                      <a:noFill/>
                    </a:lnT>
                    <a:lnB>
                      <a:noFill/>
                    </a:lnB>
                  </a:tcPr>
                </a:tc>
                <a:tc>
                  <a:txBody>
                    <a:bodyPr/>
                    <a:lstStyle/>
                    <a:p>
                      <a:r>
                        <a:rPr lang="en-US" dirty="0"/>
                        <a:t>What is the point of concurrency of perpendicular bisectors of a triangle called?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1534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3791855"/>
              </p:ext>
            </p:extLst>
          </p:nvPr>
        </p:nvGraphicFramePr>
        <p:xfrm>
          <a:off x="228600" y="4419600"/>
          <a:ext cx="8229600" cy="13716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Q.10)  </a:t>
                      </a:r>
                      <a:endParaRPr lang="en-US" dirty="0"/>
                    </a:p>
                  </a:txBody>
                  <a:tcPr marL="0" marR="0" marT="0" marB="0" anchor="ctr">
                    <a:lnL>
                      <a:noFill/>
                    </a:lnL>
                    <a:lnR>
                      <a:noFill/>
                    </a:lnR>
                    <a:lnT>
                      <a:noFill/>
                    </a:lnT>
                    <a:lnB>
                      <a:noFill/>
                    </a:lnB>
                  </a:tcPr>
                </a:tc>
                <a:tc>
                  <a:txBody>
                    <a:bodyPr/>
                    <a:lstStyle/>
                    <a:p>
                      <a:r>
                        <a:rPr lang="en-US" dirty="0"/>
                        <a:t>The </a:t>
                      </a:r>
                      <a:r>
                        <a:rPr lang="en-US" dirty="0" err="1"/>
                        <a:t>incenter</a:t>
                      </a:r>
                      <a:r>
                        <a:rPr lang="en-US" dirty="0"/>
                        <a:t> of a triangle is the center of the circle that is inscribed inside the triangle, intersecting each ______ of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63368920"/>
              </p:ext>
            </p:extLst>
          </p:nvPr>
        </p:nvGraphicFramePr>
        <p:xfrm>
          <a:off x="304800" y="34290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Q.9)  </a:t>
                      </a:r>
                      <a:endParaRPr lang="en-US" dirty="0"/>
                    </a:p>
                  </a:txBody>
                  <a:tcPr marL="0" marR="0" marT="0" marB="0" anchor="ctr">
                    <a:lnL>
                      <a:noFill/>
                    </a:lnL>
                    <a:lnR>
                      <a:noFill/>
                    </a:lnR>
                    <a:lnT>
                      <a:noFill/>
                    </a:lnT>
                    <a:lnB>
                      <a:noFill/>
                    </a:lnB>
                  </a:tcPr>
                </a:tc>
                <a:tc>
                  <a:txBody>
                    <a:bodyPr/>
                    <a:lstStyle/>
                    <a:p>
                      <a:r>
                        <a:rPr lang="en-US" dirty="0"/>
                        <a:t>What is the point of concurrency of the altitudes of a triangle called?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4187151"/>
              </p:ext>
            </p:extLst>
          </p:nvPr>
        </p:nvGraphicFramePr>
        <p:xfrm>
          <a:off x="304800" y="25146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Q.8)  </a:t>
                      </a:r>
                      <a:endParaRPr lang="en-US" dirty="0"/>
                    </a:p>
                  </a:txBody>
                  <a:tcPr marL="0" marR="0" marT="0" marB="0" anchor="ctr">
                    <a:lnL>
                      <a:noFill/>
                    </a:lnL>
                    <a:lnR>
                      <a:noFill/>
                    </a:lnR>
                    <a:lnT>
                      <a:noFill/>
                    </a:lnT>
                    <a:lnB>
                      <a:noFill/>
                    </a:lnB>
                  </a:tcPr>
                </a:tc>
                <a:tc>
                  <a:txBody>
                    <a:bodyPr/>
                    <a:lstStyle/>
                    <a:p>
                      <a:r>
                        <a:rPr lang="en-US" dirty="0"/>
                        <a:t>What is the point of concurrency of the medians of a triangle called?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9479367"/>
              </p:ext>
            </p:extLst>
          </p:nvPr>
        </p:nvGraphicFramePr>
        <p:xfrm>
          <a:off x="228600" y="16764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Q.7)  </a:t>
                      </a:r>
                      <a:endParaRPr lang="en-US" dirty="0"/>
                    </a:p>
                  </a:txBody>
                  <a:tcPr marL="0" marR="0" marT="0" marB="0" anchor="ctr">
                    <a:lnL>
                      <a:noFill/>
                    </a:lnL>
                    <a:lnR>
                      <a:noFill/>
                    </a:lnR>
                    <a:lnT>
                      <a:noFill/>
                    </a:lnT>
                    <a:lnB>
                      <a:noFill/>
                    </a:lnB>
                  </a:tcPr>
                </a:tc>
                <a:tc>
                  <a:txBody>
                    <a:bodyPr/>
                    <a:lstStyle/>
                    <a:p>
                      <a:r>
                        <a:rPr lang="en-US" dirty="0"/>
                        <a:t>What is the point of concurrency of angle bisectors of a triangle called?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8025888"/>
              </p:ext>
            </p:extLst>
          </p:nvPr>
        </p:nvGraphicFramePr>
        <p:xfrm>
          <a:off x="304800" y="381000"/>
          <a:ext cx="8229600" cy="109728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Q.6)  </a:t>
                      </a:r>
                      <a:endParaRPr lang="en-US" dirty="0"/>
                    </a:p>
                  </a:txBody>
                  <a:tcPr marL="0" marR="0" marT="0" marB="0" anchor="ctr">
                    <a:lnL>
                      <a:noFill/>
                    </a:lnL>
                    <a:lnR>
                      <a:noFill/>
                    </a:lnR>
                    <a:lnT>
                      <a:noFill/>
                    </a:lnT>
                    <a:lnB>
                      <a:noFill/>
                    </a:lnB>
                  </a:tcPr>
                </a:tc>
                <a:tc>
                  <a:txBody>
                    <a:bodyPr/>
                    <a:lstStyle/>
                    <a:p>
                      <a:r>
                        <a:rPr lang="en-US" dirty="0"/>
                        <a:t>The </a:t>
                      </a:r>
                      <a:r>
                        <a:rPr lang="en-US" dirty="0" err="1"/>
                        <a:t>circumcenter</a:t>
                      </a:r>
                      <a:r>
                        <a:rPr lang="en-US" dirty="0"/>
                        <a:t> of a triangle is the center of the circle that circumscribes the triangle, intersecting each _______ of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6532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Constructions</a:t>
            </a:r>
          </a:p>
        </p:txBody>
      </p:sp>
      <p:sp>
        <p:nvSpPr>
          <p:cNvPr id="3" name="Content Placeholder 2"/>
          <p:cNvSpPr>
            <a:spLocks noGrp="1"/>
          </p:cNvSpPr>
          <p:nvPr>
            <p:ph idx="1"/>
          </p:nvPr>
        </p:nvSpPr>
        <p:spPr>
          <a:xfrm>
            <a:off x="457200" y="13716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609600" y="4419600"/>
          <a:ext cx="8001000" cy="2123440"/>
        </p:xfrm>
        <a:graphic>
          <a:graphicData uri="http://schemas.openxmlformats.org/drawingml/2006/table">
            <a:tbl>
              <a:tblPr firstRow="1" bandRow="1">
                <a:tableStyleId>{5C22544A-7EE6-4342-B048-85BDC9FD1C3A}</a:tableStyleId>
              </a:tblPr>
              <a:tblGrid>
                <a:gridCol w="1758462">
                  <a:extLst>
                    <a:ext uri="{9D8B030D-6E8A-4147-A177-3AD203B41FA5}">
                      <a16:colId xmlns:a16="http://schemas.microsoft.com/office/drawing/2014/main" val="20000"/>
                    </a:ext>
                  </a:extLst>
                </a:gridCol>
                <a:gridCol w="908538">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r>
                        <a:rPr lang="en-US" dirty="0"/>
                        <a:t>Start</a:t>
                      </a:r>
                    </a:p>
                  </a:txBody>
                  <a:tcPr/>
                </a:tc>
                <a:tc>
                  <a:txBody>
                    <a:bodyPr/>
                    <a:lstStyle/>
                    <a:p>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734539914"/>
              </p:ext>
            </p:extLst>
          </p:nvPr>
        </p:nvGraphicFramePr>
        <p:xfrm>
          <a:off x="228600" y="228600"/>
          <a:ext cx="8229600" cy="109728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Q.11)  </a:t>
                      </a:r>
                      <a:endParaRPr lang="en-US" dirty="0"/>
                    </a:p>
                  </a:txBody>
                  <a:tcPr marL="0" marR="0" marT="0" marB="0" anchor="ctr">
                    <a:lnL>
                      <a:noFill/>
                    </a:lnL>
                    <a:lnR>
                      <a:noFill/>
                    </a:lnR>
                    <a:lnT>
                      <a:noFill/>
                    </a:lnT>
                    <a:lnB>
                      <a:noFill/>
                    </a:lnB>
                  </a:tcPr>
                </a:tc>
                <a:tc>
                  <a:txBody>
                    <a:bodyPr/>
                    <a:lstStyle/>
                    <a:p>
                      <a:r>
                        <a:rPr lang="en-US" dirty="0"/>
                        <a:t>The circumcenter of a triangle is (sometimes, always or never) inside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79874694"/>
              </p:ext>
            </p:extLst>
          </p:nvPr>
        </p:nvGraphicFramePr>
        <p:xfrm>
          <a:off x="304800" y="11430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Q.12)  </a:t>
                      </a:r>
                      <a:endParaRPr lang="en-US" dirty="0"/>
                    </a:p>
                  </a:txBody>
                  <a:tcPr marL="0" marR="0" marT="0" marB="0" anchor="ctr">
                    <a:lnL>
                      <a:noFill/>
                    </a:lnL>
                    <a:lnR>
                      <a:noFill/>
                    </a:lnR>
                    <a:lnT>
                      <a:noFill/>
                    </a:lnT>
                    <a:lnB>
                      <a:noFill/>
                    </a:lnB>
                  </a:tcPr>
                </a:tc>
                <a:tc>
                  <a:txBody>
                    <a:bodyPr/>
                    <a:lstStyle/>
                    <a:p>
                      <a:r>
                        <a:rPr lang="en-US" dirty="0"/>
                        <a:t>The incenter of a triangle is equidistant from the ________ of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08224398"/>
              </p:ext>
            </p:extLst>
          </p:nvPr>
        </p:nvGraphicFramePr>
        <p:xfrm>
          <a:off x="304800" y="19812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Q.13)  </a:t>
                      </a:r>
                      <a:endParaRPr lang="en-US" dirty="0"/>
                    </a:p>
                  </a:txBody>
                  <a:tcPr marL="0" marR="0" marT="0" marB="0" anchor="ctr">
                    <a:lnL>
                      <a:noFill/>
                    </a:lnL>
                    <a:lnR>
                      <a:noFill/>
                    </a:lnR>
                    <a:lnT>
                      <a:noFill/>
                    </a:lnT>
                    <a:lnB>
                      <a:noFill/>
                    </a:lnB>
                  </a:tcPr>
                </a:tc>
                <a:tc>
                  <a:txBody>
                    <a:bodyPr/>
                    <a:lstStyle/>
                    <a:p>
                      <a:r>
                        <a:rPr lang="en-US" dirty="0"/>
                        <a:t>The incenter of a triangle is (sometimes, always, or never) inside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55227813"/>
              </p:ext>
            </p:extLst>
          </p:nvPr>
        </p:nvGraphicFramePr>
        <p:xfrm>
          <a:off x="304800" y="2743200"/>
          <a:ext cx="8229600" cy="8229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Q.14)  </a:t>
                      </a:r>
                      <a:endParaRPr lang="en-US" dirty="0"/>
                    </a:p>
                  </a:txBody>
                  <a:tcPr marL="0" marR="0" marT="0" marB="0" anchor="ctr">
                    <a:lnL>
                      <a:noFill/>
                    </a:lnL>
                    <a:lnR>
                      <a:noFill/>
                    </a:lnR>
                    <a:lnT>
                      <a:noFill/>
                    </a:lnT>
                    <a:lnB>
                      <a:noFill/>
                    </a:lnB>
                  </a:tcPr>
                </a:tc>
                <a:tc>
                  <a:txBody>
                    <a:bodyPr/>
                    <a:lstStyle/>
                    <a:p>
                      <a:r>
                        <a:rPr lang="en-US" dirty="0"/>
                        <a:t>The orthocenter of a triangle is (sometimes, always, or never) inside the triangle.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7625">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13183879"/>
              </p:ext>
            </p:extLst>
          </p:nvPr>
        </p:nvGraphicFramePr>
        <p:xfrm>
          <a:off x="304800" y="3505200"/>
          <a:ext cx="8229600" cy="5486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b="1" dirty="0"/>
                        <a:t>Q.15)  </a:t>
                      </a:r>
                      <a:endParaRPr lang="en-US" dirty="0"/>
                    </a:p>
                  </a:txBody>
                  <a:tcPr marL="0" marR="0" marT="0" marB="0" anchor="ctr">
                    <a:lnL>
                      <a:noFill/>
                    </a:lnL>
                    <a:lnR>
                      <a:noFill/>
                    </a:lnR>
                    <a:lnT>
                      <a:noFill/>
                    </a:lnT>
                    <a:lnB>
                      <a:noFill/>
                    </a:lnB>
                  </a:tcPr>
                </a:tc>
                <a:tc>
                  <a:txBody>
                    <a:bodyPr/>
                    <a:lstStyle/>
                    <a:p>
                      <a:r>
                        <a:rPr lang="en-US" dirty="0"/>
                        <a:t> In a right triangle, the orthocenter is at what specific location?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044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dirty="0"/>
              <a:t>Circumcenter</a:t>
            </a:r>
          </a:p>
          <a:p>
            <a:pPr marL="514350" indent="-514350">
              <a:buFont typeface="+mj-lt"/>
              <a:buAutoNum type="arabicPeriod"/>
            </a:pPr>
            <a:r>
              <a:rPr lang="en-US" dirty="0"/>
              <a:t>Midpoint of the hypotenuse</a:t>
            </a:r>
          </a:p>
          <a:p>
            <a:pPr marL="514350" indent="-514350">
              <a:buFont typeface="+mj-lt"/>
              <a:buAutoNum type="arabicPeriod"/>
            </a:pPr>
            <a:r>
              <a:rPr lang="en-US" dirty="0"/>
              <a:t>Vertices</a:t>
            </a:r>
          </a:p>
          <a:p>
            <a:pPr marL="514350" indent="-514350">
              <a:buFont typeface="+mj-lt"/>
              <a:buAutoNum type="arabicPeriod"/>
            </a:pPr>
            <a:r>
              <a:rPr lang="en-US" dirty="0"/>
              <a:t>½ or 1:2 or 1/3to 2/3</a:t>
            </a:r>
          </a:p>
          <a:p>
            <a:pPr marL="514350" indent="-514350">
              <a:buFont typeface="+mj-lt"/>
              <a:buAutoNum type="arabicPeriod"/>
            </a:pPr>
            <a:r>
              <a:rPr lang="en-US" dirty="0"/>
              <a:t>Always</a:t>
            </a:r>
          </a:p>
          <a:p>
            <a:pPr marL="514350" indent="-514350">
              <a:buFont typeface="+mj-lt"/>
              <a:buAutoNum type="arabicPeriod"/>
            </a:pPr>
            <a:r>
              <a:rPr lang="en-US" dirty="0"/>
              <a:t>Vertex</a:t>
            </a:r>
          </a:p>
          <a:p>
            <a:pPr marL="514350" indent="-514350">
              <a:buFont typeface="+mj-lt"/>
              <a:buAutoNum type="arabicPeriod"/>
            </a:pPr>
            <a:r>
              <a:rPr lang="en-US" dirty="0"/>
              <a:t>Incenter</a:t>
            </a:r>
          </a:p>
          <a:p>
            <a:pPr marL="514350" indent="-514350">
              <a:buFont typeface="+mj-lt"/>
              <a:buAutoNum type="arabicPeriod"/>
            </a:pPr>
            <a:r>
              <a:rPr lang="en-US" dirty="0"/>
              <a:t>Centroid</a:t>
            </a:r>
          </a:p>
          <a:p>
            <a:pPr marL="514350" indent="-514350">
              <a:buFont typeface="+mj-lt"/>
              <a:buAutoNum type="arabicPeriod"/>
            </a:pPr>
            <a:r>
              <a:rPr lang="en-US" dirty="0"/>
              <a:t>Orthocenter</a:t>
            </a:r>
          </a:p>
          <a:p>
            <a:pPr marL="514350" indent="-514350">
              <a:buFont typeface="+mj-lt"/>
              <a:buAutoNum type="arabicPeriod"/>
            </a:pPr>
            <a:r>
              <a:rPr lang="en-US" dirty="0"/>
              <a:t>Side</a:t>
            </a:r>
          </a:p>
          <a:p>
            <a:pPr marL="514350" indent="-514350">
              <a:buFont typeface="+mj-lt"/>
              <a:buAutoNum type="arabicPeriod"/>
            </a:pPr>
            <a:r>
              <a:rPr lang="en-US" dirty="0"/>
              <a:t>Sometimes</a:t>
            </a:r>
          </a:p>
          <a:p>
            <a:pPr marL="514350" indent="-514350">
              <a:buFont typeface="+mj-lt"/>
              <a:buAutoNum type="arabicPeriod"/>
            </a:pPr>
            <a:r>
              <a:rPr lang="en-US" dirty="0"/>
              <a:t>Sides</a:t>
            </a:r>
          </a:p>
          <a:p>
            <a:pPr marL="514350" indent="-514350">
              <a:buFont typeface="+mj-lt"/>
              <a:buAutoNum type="arabicPeriod"/>
            </a:pPr>
            <a:r>
              <a:rPr lang="en-US" dirty="0"/>
              <a:t>Always</a:t>
            </a:r>
          </a:p>
          <a:p>
            <a:pPr marL="514350" indent="-514350">
              <a:buFont typeface="+mj-lt"/>
              <a:buAutoNum type="arabicPeriod"/>
            </a:pPr>
            <a:r>
              <a:rPr lang="en-US" dirty="0"/>
              <a:t>Sometimes</a:t>
            </a:r>
          </a:p>
          <a:p>
            <a:pPr marL="514350" indent="-514350">
              <a:buFont typeface="+mj-lt"/>
              <a:buAutoNum type="arabicPeriod"/>
            </a:pPr>
            <a:r>
              <a:rPr lang="en-US" dirty="0"/>
              <a:t>Vertex of the right angle</a:t>
            </a:r>
          </a:p>
          <a:p>
            <a:pPr marL="514350" indent="-514350">
              <a:buFont typeface="+mj-lt"/>
              <a:buAutoNum type="arabicPeriod"/>
            </a:pPr>
            <a:endParaRPr lang="en-US" dirty="0"/>
          </a:p>
        </p:txBody>
      </p:sp>
    </p:spTree>
    <p:extLst>
      <p:ext uri="{BB962C8B-B14F-4D97-AF65-F5344CB8AC3E}">
        <p14:creationId xmlns:p14="http://schemas.microsoft.com/office/powerpoint/2010/main" val="231986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Constructions</a:t>
            </a:r>
          </a:p>
        </p:txBody>
      </p:sp>
      <p:sp>
        <p:nvSpPr>
          <p:cNvPr id="3" name="Content Placeholder 2"/>
          <p:cNvSpPr>
            <a:spLocks noGrp="1"/>
          </p:cNvSpPr>
          <p:nvPr>
            <p:ph idx="1"/>
          </p:nvPr>
        </p:nvSpPr>
        <p:spPr>
          <a:xfrm>
            <a:off x="457200" y="13716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609600" y="4419600"/>
          <a:ext cx="8001000" cy="2123440"/>
        </p:xfrm>
        <a:graphic>
          <a:graphicData uri="http://schemas.openxmlformats.org/drawingml/2006/table">
            <a:tbl>
              <a:tblPr firstRow="1" bandRow="1">
                <a:tableStyleId>{5C22544A-7EE6-4342-B048-85BDC9FD1C3A}</a:tableStyleId>
              </a:tblPr>
              <a:tblGrid>
                <a:gridCol w="1758462">
                  <a:extLst>
                    <a:ext uri="{9D8B030D-6E8A-4147-A177-3AD203B41FA5}">
                      <a16:colId xmlns:a16="http://schemas.microsoft.com/office/drawing/2014/main" val="20000"/>
                    </a:ext>
                  </a:extLst>
                </a:gridCol>
                <a:gridCol w="908538">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r>
                        <a:rPr lang="en-US" dirty="0"/>
                        <a:t>Start</a:t>
                      </a:r>
                    </a:p>
                  </a:txBody>
                  <a:tcPr/>
                </a:tc>
                <a:tc>
                  <a:txBody>
                    <a:bodyPr/>
                    <a:lstStyle/>
                    <a:p>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O</a:t>
                      </a:r>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I</a:t>
                      </a:r>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C</a:t>
                      </a:r>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C</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Constructions</a:t>
            </a:r>
          </a:p>
        </p:txBody>
      </p:sp>
      <p:sp>
        <p:nvSpPr>
          <p:cNvPr id="3" name="Content Placeholder 2"/>
          <p:cNvSpPr>
            <a:spLocks noGrp="1"/>
          </p:cNvSpPr>
          <p:nvPr>
            <p:ph idx="1"/>
          </p:nvPr>
        </p:nvSpPr>
        <p:spPr>
          <a:xfrm>
            <a:off x="457200" y="13716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609600" y="4419600"/>
          <a:ext cx="8001000" cy="2123440"/>
        </p:xfrm>
        <a:graphic>
          <a:graphicData uri="http://schemas.openxmlformats.org/drawingml/2006/table">
            <a:tbl>
              <a:tblPr firstRow="1" bandRow="1">
                <a:tableStyleId>{5C22544A-7EE6-4342-B048-85BDC9FD1C3A}</a:tableStyleId>
              </a:tblPr>
              <a:tblGrid>
                <a:gridCol w="1758462">
                  <a:extLst>
                    <a:ext uri="{9D8B030D-6E8A-4147-A177-3AD203B41FA5}">
                      <a16:colId xmlns:a16="http://schemas.microsoft.com/office/drawing/2014/main" val="20000"/>
                    </a:ext>
                  </a:extLst>
                </a:gridCol>
                <a:gridCol w="908538">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r>
                        <a:rPr lang="en-US" dirty="0"/>
                        <a:t>Start</a:t>
                      </a:r>
                    </a:p>
                  </a:txBody>
                  <a:tcPr/>
                </a:tc>
                <a:tc>
                  <a:txBody>
                    <a:bodyPr/>
                    <a:lstStyle/>
                    <a:p>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Orthocenter</a:t>
                      </a:r>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err="1"/>
                        <a:t>Incenter</a:t>
                      </a:r>
                      <a:endParaRPr lang="en-US" dirty="0"/>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err="1"/>
                        <a:t>Centroid</a:t>
                      </a:r>
                      <a:endParaRPr lang="en-US" dirty="0"/>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err="1"/>
                        <a:t>Circumcenter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Triangle Constructions</a:t>
            </a:r>
          </a:p>
        </p:txBody>
      </p:sp>
      <p:sp>
        <p:nvSpPr>
          <p:cNvPr id="3" name="Content Placeholder 2"/>
          <p:cNvSpPr>
            <a:spLocks noGrp="1"/>
          </p:cNvSpPr>
          <p:nvPr>
            <p:ph idx="1"/>
          </p:nvPr>
        </p:nvSpPr>
        <p:spPr>
          <a:xfrm>
            <a:off x="533400" y="8382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28600" y="4048760"/>
          <a:ext cx="8686800" cy="2123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pPr algn="ctr"/>
                      <a:r>
                        <a:rPr lang="en-US" dirty="0"/>
                        <a:t>Start</a:t>
                      </a:r>
                    </a:p>
                  </a:txBody>
                  <a:tcPr/>
                </a:tc>
                <a:tc>
                  <a:txBody>
                    <a:bodyPr/>
                    <a:lstStyle/>
                    <a:p>
                      <a:pPr algn="ctr"/>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pPr algn="ctr"/>
                      <a:r>
                        <a:rPr lang="en-US" sz="1200" dirty="0"/>
                        <a:t>vertex</a:t>
                      </a:r>
                    </a:p>
                  </a:txBody>
                  <a:tcPr/>
                </a:tc>
                <a:tc>
                  <a:txBody>
                    <a:bodyPr/>
                    <a:lstStyle/>
                    <a:p>
                      <a:pPr algn="ctr"/>
                      <a:r>
                        <a:rPr lang="en-US" sz="1200" dirty="0"/>
                        <a:t>opposite side</a:t>
                      </a:r>
                    </a:p>
                  </a:txBody>
                  <a:tcPr/>
                </a:tc>
                <a:tc>
                  <a:txBody>
                    <a:bodyPr/>
                    <a:lstStyle/>
                    <a:p>
                      <a:r>
                        <a:rPr lang="en-US" sz="1200" dirty="0"/>
                        <a:t>forms</a:t>
                      </a:r>
                      <a:r>
                        <a:rPr lang="en-US" sz="1200" baseline="0" dirty="0"/>
                        <a:t> 90° angles</a:t>
                      </a:r>
                      <a:endParaRPr lang="en-US" sz="1200" dirty="0"/>
                    </a:p>
                  </a:txBody>
                  <a:tcPr/>
                </a:tc>
                <a:tc>
                  <a:txBody>
                    <a:bodyPr/>
                    <a:lstStyle/>
                    <a:p>
                      <a:r>
                        <a:rPr lang="en-US" sz="1200" dirty="0"/>
                        <a:t>3 right</a:t>
                      </a:r>
                      <a:r>
                        <a:rPr lang="en-US" sz="1200" baseline="0" dirty="0"/>
                        <a:t> angle boxes</a:t>
                      </a:r>
                      <a:endParaRPr lang="en-US" sz="1200" dirty="0"/>
                    </a:p>
                  </a:txBody>
                  <a:tcPr/>
                </a:tc>
                <a:tc>
                  <a:txBody>
                    <a:bodyPr/>
                    <a:lstStyle/>
                    <a:p>
                      <a:r>
                        <a:rPr lang="en-US" dirty="0"/>
                        <a:t>Orthocenter</a:t>
                      </a:r>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pPr algn="ct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dirty="0" err="1"/>
                        <a:t>Incenter</a:t>
                      </a:r>
                      <a:endParaRPr lang="en-US" dirty="0"/>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pPr algn="ct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dirty="0"/>
                    </a:p>
                  </a:txBody>
                  <a:tcPr/>
                </a:tc>
                <a:tc>
                  <a:txBody>
                    <a:bodyPr/>
                    <a:lstStyle/>
                    <a:p>
                      <a:r>
                        <a:rPr lang="en-US" dirty="0" err="1"/>
                        <a:t>Centroid</a:t>
                      </a:r>
                      <a:endParaRPr lang="en-US" dirty="0"/>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pPr algn="ct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dirty="0" err="1"/>
                        <a:t>Circumcenter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Triangle Constructions</a:t>
            </a:r>
          </a:p>
        </p:txBody>
      </p:sp>
      <p:sp>
        <p:nvSpPr>
          <p:cNvPr id="3" name="Content Placeholder 2"/>
          <p:cNvSpPr>
            <a:spLocks noGrp="1"/>
          </p:cNvSpPr>
          <p:nvPr>
            <p:ph idx="1"/>
          </p:nvPr>
        </p:nvSpPr>
        <p:spPr>
          <a:xfrm>
            <a:off x="533400" y="838200"/>
            <a:ext cx="8229600" cy="4525963"/>
          </a:xfrm>
        </p:spPr>
        <p:txBody>
          <a:bodyPr/>
          <a:lstStyle/>
          <a:p>
            <a:r>
              <a:rPr lang="en-US" dirty="0"/>
              <a:t>Point of Concurrency</a:t>
            </a:r>
          </a:p>
          <a:p>
            <a:r>
              <a:rPr lang="en-US" dirty="0">
                <a:solidFill>
                  <a:srgbClr val="FF0000"/>
                </a:solidFill>
              </a:rPr>
              <a:t>A</a:t>
            </a:r>
            <a:r>
              <a:rPr lang="en-US" dirty="0"/>
              <a:t>ltitude</a:t>
            </a:r>
          </a:p>
          <a:p>
            <a:r>
              <a:rPr lang="en-US" dirty="0"/>
              <a:t>Angle </a:t>
            </a:r>
            <a:r>
              <a:rPr lang="en-US" dirty="0">
                <a:solidFill>
                  <a:srgbClr val="0070C0"/>
                </a:solidFill>
              </a:rPr>
              <a:t>B</a:t>
            </a:r>
            <a:r>
              <a:rPr lang="en-US" dirty="0"/>
              <a:t>isector</a:t>
            </a:r>
          </a:p>
          <a:p>
            <a:r>
              <a:rPr lang="en-US" dirty="0">
                <a:solidFill>
                  <a:srgbClr val="00B050"/>
                </a:solidFill>
              </a:rPr>
              <a:t>M</a:t>
            </a:r>
            <a:r>
              <a:rPr lang="en-US" dirty="0"/>
              <a:t>edian</a:t>
            </a:r>
          </a:p>
          <a:p>
            <a:r>
              <a:rPr lang="en-US" dirty="0">
                <a:solidFill>
                  <a:srgbClr val="7030A0"/>
                </a:solidFill>
              </a:rPr>
              <a:t>P</a:t>
            </a:r>
            <a:r>
              <a:rPr lang="en-US" dirty="0"/>
              <a:t>erpendicular Bisector</a:t>
            </a:r>
          </a:p>
        </p:txBody>
      </p:sp>
      <p:pic>
        <p:nvPicPr>
          <p:cNvPr id="2050" name="Picture 2" descr="http://ts3.mm.bing.net/th?id=H.4619805045425694&amp;pid=1.7&amp;w=168&amp;h=132&amp;c=7&amp;r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05000"/>
            <a:ext cx="1600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s4.mm.bing.net/th?id=H.4883365696046035&amp;pid=1.7&amp;w=153&amp;h=99&amp;c=7&amp;r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675" y="304800"/>
            <a:ext cx="1457325" cy="942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4245992482"/>
              </p:ext>
            </p:extLst>
          </p:nvPr>
        </p:nvGraphicFramePr>
        <p:xfrm>
          <a:off x="228600" y="4038600"/>
          <a:ext cx="8686800" cy="2392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370840">
                <a:tc>
                  <a:txBody>
                    <a:bodyPr/>
                    <a:lstStyle/>
                    <a:p>
                      <a:r>
                        <a:rPr lang="en-US" dirty="0"/>
                        <a:t>Construction</a:t>
                      </a:r>
                    </a:p>
                  </a:txBody>
                  <a:tcPr/>
                </a:tc>
                <a:tc>
                  <a:txBody>
                    <a:bodyPr/>
                    <a:lstStyle/>
                    <a:p>
                      <a:pPr algn="ctr"/>
                      <a:r>
                        <a:rPr lang="en-US" dirty="0"/>
                        <a:t>Start</a:t>
                      </a:r>
                    </a:p>
                  </a:txBody>
                  <a:tcPr/>
                </a:tc>
                <a:tc>
                  <a:txBody>
                    <a:bodyPr/>
                    <a:lstStyle/>
                    <a:p>
                      <a:pPr algn="ctr"/>
                      <a:r>
                        <a:rPr lang="en-US" dirty="0"/>
                        <a:t>Stop</a:t>
                      </a:r>
                    </a:p>
                  </a:txBody>
                  <a:tcPr/>
                </a:tc>
                <a:tc>
                  <a:txBody>
                    <a:bodyPr/>
                    <a:lstStyle/>
                    <a:p>
                      <a:r>
                        <a:rPr lang="en-US" dirty="0"/>
                        <a:t>Do</a:t>
                      </a:r>
                    </a:p>
                  </a:txBody>
                  <a:tcPr/>
                </a:tc>
                <a:tc>
                  <a:txBody>
                    <a:bodyPr/>
                    <a:lstStyle/>
                    <a:p>
                      <a:r>
                        <a:rPr lang="en-US" dirty="0"/>
                        <a:t>See</a:t>
                      </a:r>
                    </a:p>
                  </a:txBody>
                  <a:tcPr/>
                </a:tc>
                <a:tc>
                  <a:txBody>
                    <a:bodyPr/>
                    <a:lstStyle/>
                    <a:p>
                      <a:r>
                        <a:rPr lang="en-US" dirty="0"/>
                        <a:t>Concurrency</a:t>
                      </a:r>
                    </a:p>
                  </a:txBody>
                  <a:tcPr/>
                </a:tc>
                <a:extLst>
                  <a:ext uri="{0D108BD9-81ED-4DB2-BD59-A6C34878D82A}">
                    <a16:rowId xmlns:a16="http://schemas.microsoft.com/office/drawing/2014/main" val="10000"/>
                  </a:ext>
                </a:extLst>
              </a:tr>
              <a:tr h="370840">
                <a:tc>
                  <a:txBody>
                    <a:bodyPr/>
                    <a:lstStyle/>
                    <a:p>
                      <a:r>
                        <a:rPr lang="en-US" dirty="0"/>
                        <a:t>Altitude</a:t>
                      </a:r>
                    </a:p>
                  </a:txBody>
                  <a:tcPr/>
                </a:tc>
                <a:tc>
                  <a:txBody>
                    <a:bodyPr/>
                    <a:lstStyle/>
                    <a:p>
                      <a:pPr algn="ctr"/>
                      <a:r>
                        <a:rPr lang="en-US" sz="1200" dirty="0"/>
                        <a:t>vertex</a:t>
                      </a:r>
                    </a:p>
                  </a:txBody>
                  <a:tcPr/>
                </a:tc>
                <a:tc>
                  <a:txBody>
                    <a:bodyPr/>
                    <a:lstStyle/>
                    <a:p>
                      <a:pPr algn="ctr"/>
                      <a:r>
                        <a:rPr lang="en-US" sz="1200" dirty="0"/>
                        <a:t>opposite side</a:t>
                      </a:r>
                    </a:p>
                  </a:txBody>
                  <a:tcPr/>
                </a:tc>
                <a:tc>
                  <a:txBody>
                    <a:bodyPr/>
                    <a:lstStyle/>
                    <a:p>
                      <a:r>
                        <a:rPr lang="en-US" sz="1200" dirty="0"/>
                        <a:t>forms</a:t>
                      </a:r>
                      <a:r>
                        <a:rPr lang="en-US" sz="1200" baseline="0" dirty="0"/>
                        <a:t> 90° angles</a:t>
                      </a:r>
                      <a:endParaRPr lang="en-US" sz="1200" dirty="0"/>
                    </a:p>
                  </a:txBody>
                  <a:tcPr/>
                </a:tc>
                <a:tc>
                  <a:txBody>
                    <a:bodyPr/>
                    <a:lstStyle/>
                    <a:p>
                      <a:r>
                        <a:rPr lang="en-US" sz="1200" dirty="0"/>
                        <a:t>3 right</a:t>
                      </a:r>
                      <a:r>
                        <a:rPr lang="en-US" sz="1200" baseline="0" dirty="0"/>
                        <a:t> angle boxes</a:t>
                      </a:r>
                      <a:endParaRPr lang="en-US" sz="1200" dirty="0"/>
                    </a:p>
                  </a:txBody>
                  <a:tcPr/>
                </a:tc>
                <a:tc>
                  <a:txBody>
                    <a:bodyPr/>
                    <a:lstStyle/>
                    <a:p>
                      <a:r>
                        <a:rPr lang="en-US" dirty="0"/>
                        <a:t>Orthocenter</a:t>
                      </a:r>
                    </a:p>
                  </a:txBody>
                  <a:tcPr/>
                </a:tc>
                <a:extLst>
                  <a:ext uri="{0D108BD9-81ED-4DB2-BD59-A6C34878D82A}">
                    <a16:rowId xmlns:a16="http://schemas.microsoft.com/office/drawing/2014/main" val="10001"/>
                  </a:ext>
                </a:extLst>
              </a:tr>
              <a:tr h="370840">
                <a:tc>
                  <a:txBody>
                    <a:bodyPr/>
                    <a:lstStyle/>
                    <a:p>
                      <a:r>
                        <a:rPr lang="en-US" dirty="0"/>
                        <a:t>Angle Bisector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vertex</a:t>
                      </a:r>
                    </a:p>
                    <a:p>
                      <a:pPr algn="ctr"/>
                      <a:endParaRPr lang="en-US" sz="1200" dirty="0"/>
                    </a:p>
                  </a:txBody>
                  <a:tcPr/>
                </a:tc>
                <a:tc>
                  <a:txBody>
                    <a:bodyPr/>
                    <a:lstStyle/>
                    <a:p>
                      <a:pPr algn="ctr"/>
                      <a:r>
                        <a:rPr lang="en-US" sz="1200" dirty="0"/>
                        <a:t>opposite side</a:t>
                      </a:r>
                    </a:p>
                  </a:txBody>
                  <a:tcPr/>
                </a:tc>
                <a:tc>
                  <a:txBody>
                    <a:bodyPr/>
                    <a:lstStyle/>
                    <a:p>
                      <a:r>
                        <a:rPr lang="en-US" sz="1200" dirty="0"/>
                        <a:t>bisects the angle of origin creates two smaller triangles of equal area </a:t>
                      </a:r>
                    </a:p>
                  </a:txBody>
                  <a:tcPr/>
                </a:tc>
                <a:tc>
                  <a:txBody>
                    <a:bodyPr/>
                    <a:lstStyle/>
                    <a:p>
                      <a:r>
                        <a:rPr lang="en-US" sz="1200" dirty="0"/>
                        <a:t>3 pairs of angle congruence marks</a:t>
                      </a:r>
                    </a:p>
                  </a:txBody>
                  <a:tcPr/>
                </a:tc>
                <a:tc>
                  <a:txBody>
                    <a:bodyPr/>
                    <a:lstStyle/>
                    <a:p>
                      <a:r>
                        <a:rPr lang="en-US" dirty="0" err="1"/>
                        <a:t>Incenter</a:t>
                      </a:r>
                      <a:endParaRPr lang="en-US" dirty="0"/>
                    </a:p>
                  </a:txBody>
                  <a:tcPr/>
                </a:tc>
                <a:extLst>
                  <a:ext uri="{0D108BD9-81ED-4DB2-BD59-A6C34878D82A}">
                    <a16:rowId xmlns:a16="http://schemas.microsoft.com/office/drawing/2014/main" val="10002"/>
                  </a:ext>
                </a:extLst>
              </a:tr>
              <a:tr h="370840">
                <a:tc>
                  <a:txBody>
                    <a:bodyPr/>
                    <a:lstStyle/>
                    <a:p>
                      <a:r>
                        <a:rPr lang="en-US" dirty="0"/>
                        <a:t>Median</a:t>
                      </a:r>
                    </a:p>
                  </a:txBody>
                  <a:tcPr/>
                </a:tc>
                <a:tc>
                  <a:txBody>
                    <a:bodyPr/>
                    <a:lstStyle/>
                    <a:p>
                      <a:pPr algn="ct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dirty="0"/>
                    </a:p>
                  </a:txBody>
                  <a:tcPr/>
                </a:tc>
                <a:tc>
                  <a:txBody>
                    <a:bodyPr/>
                    <a:lstStyle/>
                    <a:p>
                      <a:r>
                        <a:rPr lang="en-US" dirty="0" err="1"/>
                        <a:t>Centroid</a:t>
                      </a:r>
                      <a:endParaRPr lang="en-US" dirty="0"/>
                    </a:p>
                  </a:txBody>
                  <a:tcPr/>
                </a:tc>
                <a:extLst>
                  <a:ext uri="{0D108BD9-81ED-4DB2-BD59-A6C34878D82A}">
                    <a16:rowId xmlns:a16="http://schemas.microsoft.com/office/drawing/2014/main" val="10003"/>
                  </a:ext>
                </a:extLst>
              </a:tr>
              <a:tr h="370840">
                <a:tc>
                  <a:txBody>
                    <a:bodyPr/>
                    <a:lstStyle/>
                    <a:p>
                      <a:r>
                        <a:rPr lang="en-US" dirty="0"/>
                        <a:t>Perpendicular Bisector</a:t>
                      </a:r>
                    </a:p>
                  </a:txBody>
                  <a:tcPr/>
                </a:tc>
                <a:tc>
                  <a:txBody>
                    <a:bodyPr/>
                    <a:lstStyle/>
                    <a:p>
                      <a:pPr algn="ct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dirty="0" err="1"/>
                        <a:t>Circumcenter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33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1762</Words>
  <Application>Microsoft Office PowerPoint</Application>
  <PresentationFormat>Presentazione su schermo (4:3)</PresentationFormat>
  <Paragraphs>471</Paragraphs>
  <Slides>51</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51</vt:i4>
      </vt:variant>
    </vt:vector>
  </HeadingPairs>
  <TitlesOfParts>
    <vt:vector size="55" baseType="lpstr">
      <vt:lpstr>Arial</vt:lpstr>
      <vt:lpstr>Calibri</vt:lpstr>
      <vt:lpstr>Courier New</vt:lpstr>
      <vt:lpstr>Office Theme</vt:lpstr>
      <vt:lpstr>Triangle Concurrency</vt:lpstr>
      <vt:lpstr>Presentazione standard di PowerPoint</vt:lpstr>
      <vt:lpstr>Triangle Constructions</vt:lpstr>
      <vt:lpstr>Triangle Constructions</vt:lpstr>
      <vt:lpstr>Triangle Constructions</vt:lpstr>
      <vt:lpstr>Triangle Constructions</vt:lpstr>
      <vt:lpstr>Triangle Constructions</vt:lpstr>
      <vt:lpstr>Triangle Constructions</vt:lpstr>
      <vt:lpstr>Triangle Constructions</vt:lpstr>
      <vt:lpstr>Triangle Constructions</vt:lpstr>
      <vt:lpstr>Triangle Constructions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Mnemonic (Memory Enhancer)</vt:lpstr>
      <vt:lpstr>Altitude - Orthocenter</vt:lpstr>
      <vt:lpstr>Presentazione standard di PowerPoint</vt:lpstr>
      <vt:lpstr>(angle) Bisector - Incenter</vt:lpstr>
      <vt:lpstr>Presentazione standard di PowerPoint</vt:lpstr>
      <vt:lpstr>Presentazione standard di PowerPoint</vt:lpstr>
      <vt:lpstr>Median - Centroid</vt:lpstr>
      <vt:lpstr>Presentazione standard di PowerPoint</vt:lpstr>
      <vt:lpstr>Perpendicular Bisectors → Circumcenter</vt:lpstr>
      <vt:lpstr>Presentazione standard di PowerPoint</vt:lpstr>
      <vt:lpstr>Got It?</vt:lpstr>
      <vt:lpstr>Name the Constructions</vt:lpstr>
      <vt:lpstr>Name the Point of Concurrency</vt:lpstr>
      <vt:lpstr>Perpendicular Bisectors → Circumcenter</vt:lpstr>
      <vt:lpstr>Name the Constructions</vt:lpstr>
      <vt:lpstr>Name the Point of Concurrency</vt:lpstr>
      <vt:lpstr>Angle Bisectors → Incenter</vt:lpstr>
      <vt:lpstr>Name the Constructions</vt:lpstr>
      <vt:lpstr>Name the Point of Concurrency</vt:lpstr>
      <vt:lpstr>Medians→ Centroid</vt:lpstr>
      <vt:lpstr>Name the Constructions</vt:lpstr>
      <vt:lpstr>Name the Point of Concurrency</vt:lpstr>
      <vt:lpstr>Altitudes→ Orthocenter</vt:lpstr>
      <vt:lpstr>ABMP / OICC</vt:lpstr>
      <vt:lpstr>ABMP / OICC</vt:lpstr>
      <vt:lpstr>ABMP / OICC</vt:lpstr>
      <vt:lpstr>ABMP / OICC</vt:lpstr>
      <vt:lpstr>Presentazione standard di PowerPoint</vt:lpstr>
      <vt:lpstr>Recapitualtion</vt:lpstr>
      <vt:lpstr>Presentazione standard di PowerPoint</vt:lpstr>
      <vt:lpstr>Presentazione standard di PowerPoint</vt:lpstr>
      <vt:lpstr>Presentazione standard di PowerPoint</vt:lpstr>
      <vt:lpstr>Answers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Triangle Concurrency</dc:title>
  <dc:creator>LaWanda</dc:creator>
  <cp:lastModifiedBy>Davide</cp:lastModifiedBy>
  <cp:revision>64</cp:revision>
  <dcterms:created xsi:type="dcterms:W3CDTF">2012-03-20T04:59:21Z</dcterms:created>
  <dcterms:modified xsi:type="dcterms:W3CDTF">2018-11-26T07:53:20Z</dcterms:modified>
</cp:coreProperties>
</file>