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85157712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with transparent frame" preserve="0" showMasterPhAnim="0" userDrawn="1">
  <p:cSld name="BLANK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 bwMode="auto"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/>
          <p:cNvSpPr/>
          <p:nvPr/>
        </p:nvSpPr>
        <p:spPr bwMode="auto"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 bwMode="auto"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4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79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marL="914400" lvl="1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marL="1371600" lvl="2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marL="1828800" lvl="3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marL="2286000" lvl="4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marL="2743200" lvl="5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marL="3200400" lvl="6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marL="3657600" lvl="7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marL="4114800" lvl="8" indent="-431799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/>
          <p:nvPr/>
        </p:nvSpPr>
        <p:spPr bwMode="auto">
          <a:xfrm>
            <a:off x="213449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</a:endParaRPr>
          </a:p>
        </p:txBody>
      </p:sp>
      <p:sp>
        <p:nvSpPr>
          <p:cNvPr id="23" name="Google Shape;23;p4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+ image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 bwMode="auto"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"/>
          <p:cNvSpPr txBox="1"/>
          <p:nvPr>
            <p:ph type="body" idx="1"/>
          </p:nvPr>
        </p:nvSpPr>
        <p:spPr bwMode="auto"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7"/>
          <p:cNvSpPr txBox="1"/>
          <p:nvPr>
            <p:ph type="body" idx="1"/>
          </p:nvPr>
        </p:nvSpPr>
        <p:spPr bwMode="auto"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7"/>
          <p:cNvSpPr txBox="1"/>
          <p:nvPr>
            <p:ph type="body" idx="2"/>
          </p:nvPr>
        </p:nvSpPr>
        <p:spPr bwMode="auto">
          <a:xfrm>
            <a:off x="5934400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8"/>
          <p:cNvSpPr txBox="1"/>
          <p:nvPr>
            <p:ph type="body" idx="1"/>
          </p:nvPr>
        </p:nvSpPr>
        <p:spPr bwMode="auto"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 txBox="1"/>
          <p:nvPr>
            <p:ph type="body" idx="2"/>
          </p:nvPr>
        </p:nvSpPr>
        <p:spPr bwMode="auto"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8"/>
          <p:cNvSpPr txBox="1"/>
          <p:nvPr>
            <p:ph type="body" idx="3"/>
          </p:nvPr>
        </p:nvSpPr>
        <p:spPr bwMode="auto"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8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 bwMode="auto"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10"/>
          <p:cNvSpPr txBox="1"/>
          <p:nvPr>
            <p:ph type="body" idx="1"/>
          </p:nvPr>
        </p:nvSpPr>
        <p:spPr bwMode="auto"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1pPr>
            <a:lvl2pPr marL="914400" lvl="1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2pPr>
            <a:lvl3pPr marL="1371600" lvl="2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3pPr>
            <a:lvl4pPr marL="1828800" lvl="3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4pPr>
            <a:lvl5pPr marL="2286000" lvl="4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5pPr>
            <a:lvl6pPr marL="2743200" lvl="5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6pPr>
            <a:lvl7pPr marL="3200400" lvl="6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7pPr>
            <a:lvl8pPr marL="3657600" lvl="7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8pPr>
            <a:lvl9pPr marL="4114800" lvl="8" indent="-355600">
              <a:lnSpc>
                <a:spcPct val="114999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Definizione di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Attribuzione di colpa alla vittima;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Il fenomeno della "colpevolizzazione";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 pregiudizi nei confronti della vittima;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Il processo di accusare la vittima;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La mancanza di giustizia per la vittima;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La discriminazione della vittima.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Cause del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Preconcetti culturali;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Stereotipi;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Mancanza di consapevolezza;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Percezione distorta della realtà;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Responsabilizzazione della vittima;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Discriminazione.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Prevenire il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Evitare la stigmatizzazione delle vittime.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Comprendere che le vittime non sono responsabili.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Educare sui meccanismi delle violenze.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Sostenere le vittime con risorse adeguate.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Promuovere la responsabilità delle persone che commettono atti di violenza.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Combattere gli stereotipi sulla vittimizzazione.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Conseguenze del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Negazione di responsabilità del colpevole.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Maggiore esposizione a ulteriori danni psicologici e fisici.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Incremento di traumi e complicazioni emotive.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Riduzione della fiducia nelle istituzioni.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Minore probabilità di ricevere sostegno da parte della comunità.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Prevenzione della denuncia dei crimini.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Riconoscere il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Riconoscere la vittimizzazione delle persone.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Comprendere l'impatto del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Prendere coscienza delle cause del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Sostenere le persone vittime di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Aumentare la consapevolezza sull'argomento.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Creare un ambiente sicuro e inclusivo.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Interrompere il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Fermare la tendenza a incolpare le vittime;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Promuovere una maggiore comprensione della realtà delle vittime;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Riconoscere le responsabilità dei perpetratori;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Creare una cultura di sostegno alle vittime;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Accrescere la consapevolezza dei meccanismi del victim blaming;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Sviluppare strategie per contrastare il victim blaming.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Educare su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Riconoscere il fenomeno del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Comprendere le diverse forme di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Identificare l'origine dei pregiudizi.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Educare le persone sull'importanza di non giudicare le vittime.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Promuovere una società inclusiva e libera da pregiudizi.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Sensibilizzare sull'empatia per le vittime.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Combattere il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Riconoscere il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Promuovere una cultura di supporto.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Educare sui diritti e responsabilità.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Valorizzare i contributi delle vittime.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Prevenire la discriminazione.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Sensibilizzare sui pregiudizi.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