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6813584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4267200" y="1529250"/>
            <a:ext cx="4505400" cy="208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>
            <p:ph type="pic" idx="2"/>
          </p:nvPr>
        </p:nvSpPr>
        <p:spPr bwMode="auto"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ubTitle" idx="1"/>
          </p:nvPr>
        </p:nvSpPr>
        <p:spPr bwMode="auto">
          <a:xfrm>
            <a:off x="6199925" y="3926050"/>
            <a:ext cx="2429699" cy="6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/>
          <p:nvPr/>
        </p:nvSpPr>
        <p:spPr bwMode="auto">
          <a:xfrm>
            <a:off x="0" y="0"/>
            <a:ext cx="5471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514350" y="514350"/>
            <a:ext cx="4486200" cy="13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 bwMode="auto">
          <a:xfrm>
            <a:off x="514300" y="3936475"/>
            <a:ext cx="81153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1pPr>
            <a:lvl2pPr marL="914400" lvl="1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2pPr>
            <a:lvl3pPr marL="1371600" lvl="2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3pPr>
            <a:lvl4pPr marL="1828800" lvl="3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4pPr>
            <a:lvl5pPr marL="2286000" lvl="4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5pPr>
            <a:lvl6pPr marL="2743200" lvl="5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6pPr>
            <a:lvl7pPr marL="3200400" lvl="6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7pPr>
            <a:lvl8pPr marL="3657600" lvl="7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8pPr>
            <a:lvl9pPr marL="4114800" lvl="8" indent="-33655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19" name="Google Shape;19;p4"/>
          <p:cNvCxnSpPr>
            <a:cxnSpLocks/>
          </p:cNvCxnSpPr>
          <p:nvPr/>
        </p:nvCxnSpPr>
        <p:spPr bwMode="auto">
          <a:xfrm>
            <a:off x="514350" y="3737036"/>
            <a:ext cx="81153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 bwMode="auto">
          <a:xfrm>
            <a:off x="533400" y="2108675"/>
            <a:ext cx="5791200" cy="142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body" idx="1"/>
          </p:nvPr>
        </p:nvSpPr>
        <p:spPr bwMode="auto">
          <a:xfrm>
            <a:off x="514350" y="2690825"/>
            <a:ext cx="6877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5" name="Google Shape;25;p5"/>
          <p:cNvCxnSpPr>
            <a:cxnSpLocks/>
          </p:cNvCxnSpPr>
          <p:nvPr/>
        </p:nvCxnSpPr>
        <p:spPr bwMode="auto">
          <a:xfrm>
            <a:off x="514350" y="2538434"/>
            <a:ext cx="68580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body" idx="1"/>
          </p:nvPr>
        </p:nvSpPr>
        <p:spPr bwMode="auto">
          <a:xfrm>
            <a:off x="514350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/>
          <p:cNvSpPr txBox="1"/>
          <p:nvPr>
            <p:ph type="body" idx="2"/>
          </p:nvPr>
        </p:nvSpPr>
        <p:spPr bwMode="auto">
          <a:xfrm>
            <a:off x="4191226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" name="Google Shape;30;p6"/>
          <p:cNvCxnSpPr>
            <a:cxnSpLocks/>
          </p:cNvCxnSpPr>
          <p:nvPr/>
        </p:nvCxnSpPr>
        <p:spPr bwMode="auto">
          <a:xfrm>
            <a:off x="514350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>
            <a:cxnSpLocks/>
          </p:cNvCxnSpPr>
          <p:nvPr/>
        </p:nvCxnSpPr>
        <p:spPr bwMode="auto">
          <a:xfrm>
            <a:off x="4191225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body" idx="1"/>
          </p:nvPr>
        </p:nvSpPr>
        <p:spPr bwMode="auto">
          <a:xfrm>
            <a:off x="514350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2"/>
          </p:nvPr>
        </p:nvSpPr>
        <p:spPr bwMode="auto">
          <a:xfrm>
            <a:off x="2950624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3"/>
          </p:nvPr>
        </p:nvSpPr>
        <p:spPr bwMode="auto">
          <a:xfrm>
            <a:off x="5386899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7" name="Google Shape;37;p7"/>
          <p:cNvCxnSpPr>
            <a:cxnSpLocks/>
          </p:cNvCxnSpPr>
          <p:nvPr/>
        </p:nvCxnSpPr>
        <p:spPr bwMode="auto">
          <a:xfrm>
            <a:off x="514350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"/>
          <p:cNvCxnSpPr>
            <a:cxnSpLocks/>
          </p:cNvCxnSpPr>
          <p:nvPr/>
        </p:nvCxnSpPr>
        <p:spPr bwMode="auto">
          <a:xfrm>
            <a:off x="2950632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7"/>
          <p:cNvCxnSpPr>
            <a:cxnSpLocks/>
          </p:cNvCxnSpPr>
          <p:nvPr/>
        </p:nvCxnSpPr>
        <p:spPr bwMode="auto">
          <a:xfrm>
            <a:off x="5386914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 bwMode="auto">
          <a:xfrm>
            <a:off x="1418250" y="2002425"/>
            <a:ext cx="6307500" cy="115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body" idx="1"/>
          </p:nvPr>
        </p:nvSpPr>
        <p:spPr bwMode="auto">
          <a:xfrm>
            <a:off x="855300" y="4406300"/>
            <a:ext cx="7433399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855300" y="836000"/>
            <a:ext cx="743339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Medium"/>
              <a:buNone/>
              <a:defRPr sz="350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855300" y="1506347"/>
            <a:ext cx="74333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marL="914400" lvl="1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2pPr>
            <a:lvl3pPr marL="1371600" lvl="2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3pPr>
            <a:lvl4pPr marL="1828800" lvl="3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4pPr>
            <a:lvl5pPr marL="2286000" lvl="4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5pPr>
            <a:lvl6pPr marL="2743200" lvl="5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6pPr>
            <a:lvl7pPr marL="3200400" lvl="6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7pPr>
            <a:lvl8pPr marL="3657600" lvl="7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8pPr>
            <a:lvl9pPr marL="4114800" lvl="8" indent="-336550">
              <a:lnSpc>
                <a:spcPct val="114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 bwMode="auto">
          <a:xfrm flipH="0" flipV="0">
            <a:off x="0" y="0"/>
            <a:ext cx="9144000" cy="1355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4" tIns="45724" rIns="45724" bIns="457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Galileo Galilei: Vita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Nacque a Pisa nel 1564.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Studiò matematica, fisica e astronomia.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Fu il primo a utilizzare il telescopio astronomico.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Sostenne l'idea che la Terra ruotasse intorno al Sole.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Fu processato e condannato dalla Chiesa Cattolica.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Morì a Arcetri nel 1642.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Galilei e la Scienza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Sperimentazione sistematica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Teoria della relatività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Legge dei moti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Telescopio astronomico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Sostegno alla teoria copernicana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Studio delle macchie solari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Telescopio di Galileo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Inventato da Galileo Galilei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Utilizzato per studiare le stelle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Primo strumento adottato per osservare gli astri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Costituito da un tubo di metallo e lenti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Utilizzato per scoprire le fasi di Venere e le lune di Giove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Pubblicata la prima descrizione nel 1610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Galileo e la Chiesa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Galileo fu processato dalla Chiesa.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Il suo sostegno alle teorie di Copernico lo portò al conflitto con la Chiesa.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Fu condannato come eretico per aver sostenuto le teorie scientifiche.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Fu costretto a ritrattare le sue affermazioni.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Galileo fu esiliato a Roma e mise al bando alcuni dei suoi scritti.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Negli anni successivi la Chiesa ha riconosciuto i suoi contributi alla scienza.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Galileo e l'Inquisizione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Galileo Galilei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Sostiene la teoria copernicana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Processato dall'Inquisizione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Condannato al silenzio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Abiura della teoria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Salva dalla condanna a morte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Galileo e l'Heliocentrismo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Galileo Galilei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Sperimentazione del telescopio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Sistema Copernicano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Discorsi e Dimostrazioni Matematiche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Condanna da parte del Sant'Uffizio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Influsso sulla Riforma Scientifica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Galileo e le Leggi di Keplero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Galileo Galilei come scopritore del telescopio.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Le scoperte di Galileo sui corpi celesti.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Le Leggi di Keplero sull'orbita dei pianeti.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 contributi di Galileo alla scienza astronomica.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La teoria copernicana di Galileo.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L'importanza di Galileo per la scienza moderna.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Galileo: Un Genio Italiano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Fu uno scienziato italiano.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Fu un grande astronomo.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Inventò il telescopio.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Sostenne la teoria copernicana.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Fu condannato per eresia.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Fu un grande matematico.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E4793C"/>
      </a:dk2>
      <a:lt2>
        <a:srgbClr val="CCCCCC"/>
      </a:lt2>
      <a:accent1>
        <a:srgbClr val="C85103"/>
      </a:accent1>
      <a:accent2>
        <a:srgbClr val="E4A63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793C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