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56813584" y="0"/>
      </p:cViewPr>
      <p:guideLst>
        <p:guide pos="2880"/>
        <p:guide pos="1620" orient="horz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bg>
      <p:bgPr shadeToTitle="0">
        <a:solidFill>
          <a:schemeClr val="dk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 bwMode="auto">
          <a:xfrm>
            <a:off x="4267200" y="1529250"/>
            <a:ext cx="4505400" cy="208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>
            <p:ph type="pic" idx="2"/>
          </p:nvPr>
        </p:nvSpPr>
        <p:spPr bwMode="auto">
          <a:xfrm>
            <a:off x="-19125" y="150"/>
            <a:ext cx="3656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subTitle" idx="1"/>
          </p:nvPr>
        </p:nvSpPr>
        <p:spPr bwMode="auto">
          <a:xfrm>
            <a:off x="6199925" y="3926050"/>
            <a:ext cx="2429699" cy="6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700"/>
              <a:buFont typeface="Poppins Light"/>
              <a:buNone/>
              <a:defRPr sz="1700">
                <a:latin typeface="Poppins Light"/>
                <a:ea typeface="Poppins Light"/>
                <a:cs typeface="Poppins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3"/>
          <p:cNvSpPr/>
          <p:nvPr/>
        </p:nvSpPr>
        <p:spPr bwMode="auto">
          <a:xfrm>
            <a:off x="0" y="0"/>
            <a:ext cx="5471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 bwMode="auto">
          <a:xfrm>
            <a:off x="514350" y="514350"/>
            <a:ext cx="4486200" cy="13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oppins Medium"/>
              <a:buNone/>
              <a:defRPr sz="45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body" idx="1"/>
          </p:nvPr>
        </p:nvSpPr>
        <p:spPr bwMode="auto">
          <a:xfrm>
            <a:off x="514300" y="3936475"/>
            <a:ext cx="81153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algn="r">
              <a:spcBef>
                <a:spcPts val="0"/>
              </a:spcBef>
              <a:spcAft>
                <a:spcPts val="0"/>
              </a:spcAft>
              <a:buSzPts val="1700"/>
              <a:buFont typeface="Poppins Light"/>
              <a:buChar char="●"/>
              <a:defRPr sz="1700">
                <a:latin typeface="Poppins Light"/>
                <a:ea typeface="Poppins Light"/>
                <a:cs typeface="Poppins Light"/>
              </a:defRPr>
            </a:lvl1pPr>
            <a:lvl2pPr marL="914400" lvl="1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○"/>
              <a:defRPr sz="1700">
                <a:latin typeface="Poppins Light"/>
                <a:ea typeface="Poppins Light"/>
                <a:cs typeface="Poppins Light"/>
              </a:defRPr>
            </a:lvl2pPr>
            <a:lvl3pPr marL="1371600" lvl="2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■"/>
              <a:defRPr sz="1700">
                <a:latin typeface="Poppins Light"/>
                <a:ea typeface="Poppins Light"/>
                <a:cs typeface="Poppins Light"/>
              </a:defRPr>
            </a:lvl3pPr>
            <a:lvl4pPr marL="1828800" lvl="3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●"/>
              <a:defRPr sz="1700">
                <a:latin typeface="Poppins Light"/>
                <a:ea typeface="Poppins Light"/>
                <a:cs typeface="Poppins Light"/>
              </a:defRPr>
            </a:lvl4pPr>
            <a:lvl5pPr marL="2286000" lvl="4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○"/>
              <a:defRPr sz="1700">
                <a:latin typeface="Poppins Light"/>
                <a:ea typeface="Poppins Light"/>
                <a:cs typeface="Poppins Light"/>
              </a:defRPr>
            </a:lvl5pPr>
            <a:lvl6pPr marL="2743200" lvl="5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■"/>
              <a:defRPr sz="1700">
                <a:latin typeface="Poppins Light"/>
                <a:ea typeface="Poppins Light"/>
                <a:cs typeface="Poppins Light"/>
              </a:defRPr>
            </a:lvl6pPr>
            <a:lvl7pPr marL="3200400" lvl="6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●"/>
              <a:defRPr sz="1700">
                <a:latin typeface="Poppins Light"/>
                <a:ea typeface="Poppins Light"/>
                <a:cs typeface="Poppins Light"/>
              </a:defRPr>
            </a:lvl7pPr>
            <a:lvl8pPr marL="3657600" lvl="7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○"/>
              <a:defRPr sz="1700">
                <a:latin typeface="Poppins Light"/>
                <a:ea typeface="Poppins Light"/>
                <a:cs typeface="Poppins Light"/>
              </a:defRPr>
            </a:lvl8pPr>
            <a:lvl9pPr marL="4114800" lvl="8" indent="-336550" algn="r">
              <a:spcBef>
                <a:spcPts val="800"/>
              </a:spcBef>
              <a:spcAft>
                <a:spcPts val="800"/>
              </a:spcAft>
              <a:buSzPts val="1700"/>
              <a:buFont typeface="Poppins Light"/>
              <a:buChar char="■"/>
              <a:defRPr sz="17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cxnSp>
        <p:nvCxnSpPr>
          <p:cNvPr id="19" name="Google Shape;19;p4"/>
          <p:cNvCxnSpPr>
            <a:cxnSpLocks/>
          </p:cNvCxnSpPr>
          <p:nvPr/>
        </p:nvCxnSpPr>
        <p:spPr bwMode="auto">
          <a:xfrm>
            <a:off x="514350" y="3737036"/>
            <a:ext cx="81153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 bwMode="auto">
          <a:xfrm>
            <a:off x="533400" y="2108675"/>
            <a:ext cx="5791200" cy="142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 bwMode="auto">
          <a:xfrm>
            <a:off x="514350" y="519125"/>
            <a:ext cx="6877200" cy="11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/>
          <p:cNvSpPr txBox="1"/>
          <p:nvPr>
            <p:ph type="body" idx="1"/>
          </p:nvPr>
        </p:nvSpPr>
        <p:spPr bwMode="auto">
          <a:xfrm>
            <a:off x="514350" y="2690825"/>
            <a:ext cx="68772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25" name="Google Shape;25;p5"/>
          <p:cNvCxnSpPr>
            <a:cxnSpLocks/>
          </p:cNvCxnSpPr>
          <p:nvPr/>
        </p:nvCxnSpPr>
        <p:spPr bwMode="auto">
          <a:xfrm>
            <a:off x="514350" y="2538434"/>
            <a:ext cx="68580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 bwMode="auto">
          <a:xfrm>
            <a:off x="514350" y="519125"/>
            <a:ext cx="6877200" cy="11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6"/>
          <p:cNvSpPr txBox="1"/>
          <p:nvPr>
            <p:ph type="body" idx="1"/>
          </p:nvPr>
        </p:nvSpPr>
        <p:spPr bwMode="auto">
          <a:xfrm>
            <a:off x="514350" y="2690825"/>
            <a:ext cx="32244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6"/>
          <p:cNvSpPr txBox="1"/>
          <p:nvPr>
            <p:ph type="body" idx="2"/>
          </p:nvPr>
        </p:nvSpPr>
        <p:spPr bwMode="auto">
          <a:xfrm>
            <a:off x="4191226" y="2690825"/>
            <a:ext cx="32244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30" name="Google Shape;30;p6"/>
          <p:cNvCxnSpPr>
            <a:cxnSpLocks/>
          </p:cNvCxnSpPr>
          <p:nvPr/>
        </p:nvCxnSpPr>
        <p:spPr bwMode="auto">
          <a:xfrm>
            <a:off x="514350" y="2538434"/>
            <a:ext cx="32004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6"/>
          <p:cNvCxnSpPr>
            <a:cxnSpLocks/>
          </p:cNvCxnSpPr>
          <p:nvPr/>
        </p:nvCxnSpPr>
        <p:spPr bwMode="auto">
          <a:xfrm>
            <a:off x="4191225" y="2538434"/>
            <a:ext cx="32004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body" idx="1"/>
          </p:nvPr>
        </p:nvSpPr>
        <p:spPr bwMode="auto">
          <a:xfrm>
            <a:off x="514350" y="2696975"/>
            <a:ext cx="20289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7"/>
          <p:cNvSpPr txBox="1"/>
          <p:nvPr>
            <p:ph type="body" idx="2"/>
          </p:nvPr>
        </p:nvSpPr>
        <p:spPr bwMode="auto">
          <a:xfrm>
            <a:off x="2950624" y="2696975"/>
            <a:ext cx="20289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7"/>
          <p:cNvSpPr txBox="1"/>
          <p:nvPr>
            <p:ph type="body" idx="3"/>
          </p:nvPr>
        </p:nvSpPr>
        <p:spPr bwMode="auto">
          <a:xfrm>
            <a:off x="5386899" y="2696975"/>
            <a:ext cx="20289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 bwMode="auto">
          <a:xfrm>
            <a:off x="514350" y="519125"/>
            <a:ext cx="6877200" cy="11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37" name="Google Shape;37;p7"/>
          <p:cNvCxnSpPr>
            <a:cxnSpLocks/>
          </p:cNvCxnSpPr>
          <p:nvPr/>
        </p:nvCxnSpPr>
        <p:spPr bwMode="auto">
          <a:xfrm>
            <a:off x="514350" y="2538434"/>
            <a:ext cx="20289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7"/>
          <p:cNvCxnSpPr>
            <a:cxnSpLocks/>
          </p:cNvCxnSpPr>
          <p:nvPr/>
        </p:nvCxnSpPr>
        <p:spPr bwMode="auto">
          <a:xfrm>
            <a:off x="2950632" y="2538434"/>
            <a:ext cx="20289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7"/>
          <p:cNvCxnSpPr>
            <a:cxnSpLocks/>
          </p:cNvCxnSpPr>
          <p:nvPr/>
        </p:nvCxnSpPr>
        <p:spPr bwMode="auto">
          <a:xfrm>
            <a:off x="5386914" y="2538434"/>
            <a:ext cx="20289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bg>
      <p:bgPr shadeToTitle="0">
        <a:solidFill>
          <a:schemeClr val="dk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 bwMode="auto">
          <a:xfrm>
            <a:off x="1418250" y="2002425"/>
            <a:ext cx="6307500" cy="115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oppins Medium"/>
              <a:buNone/>
              <a:defRPr sz="45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8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body" idx="1"/>
          </p:nvPr>
        </p:nvSpPr>
        <p:spPr bwMode="auto">
          <a:xfrm>
            <a:off x="855300" y="4406300"/>
            <a:ext cx="7433399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800"/>
              </a:spcAft>
              <a:buSzPts val="1800"/>
              <a:buFont typeface="Poppins Light"/>
              <a:buNone/>
              <a:defRPr sz="1800">
                <a:latin typeface="Poppins Light"/>
                <a:ea typeface="Poppins Light"/>
                <a:cs typeface="Poppins 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5" name="Google Shape;45;p9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855300" y="836000"/>
            <a:ext cx="7433399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 Medium"/>
              <a:buNone/>
              <a:defRPr sz="350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855300" y="1506347"/>
            <a:ext cx="7433399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1pPr>
            <a:lvl2pPr marL="914400" lvl="1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○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2pPr>
            <a:lvl3pPr marL="1371600" lvl="2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■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3pPr>
            <a:lvl4pPr marL="1828800" lvl="3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4pPr>
            <a:lvl5pPr marL="2286000" lvl="4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○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5pPr>
            <a:lvl6pPr marL="2743200" lvl="5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■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6pPr>
            <a:lvl7pPr marL="3200400" lvl="6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7pPr>
            <a:lvl8pPr marL="3657600" lvl="7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○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8pPr>
            <a:lvl9pPr marL="4114800" lvl="8" indent="-336550">
              <a:lnSpc>
                <a:spcPct val="114999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700"/>
              <a:buFont typeface="Poppins Light"/>
              <a:buChar char="■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/>
          <p:nvPr/>
        </p:nvSpPr>
        <p:spPr bwMode="auto">
          <a:xfrm flipH="0" flipV="0">
            <a:off x="0" y="0"/>
            <a:ext cx="9144000" cy="13557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4" tIns="45724" rIns="45724" bIns="457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1. Introduction to Pino Daniele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Italian musician and singer-songwriter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Genres: blues, jazz, funk, pop, rock, Mediterranean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Influenced by Neapolitan folk music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Collaborated with many renowned artists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Notable albums include: "Nero a metà" and "Terra mia"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Winner of numerous awards, including the “Premio Tenco” and “Premio Lunezia”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2. Pino Daniele's Music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Fusion of jazz, blues, rock, and Neapolitan tradition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Experimental approach to songwriting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Use of traditional Italian instruments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Influenced by Mediterranean, African and American music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Notable collaborations with international artists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Innovative song structures and arrangements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3. Pino Daniele's Style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Mediterranean influences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Jazz-blues fusion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Reggae and African rhythms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Neapolitan music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Pop and rock elements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Lyrics in Neapolitan dialect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4. Pino Daniele's Lyrics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Emotional depth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Reflection of Naples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Social and political issues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Musical experimentation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Combining traditional and modern styles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Poetic language and imagery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5. Pino Daniele's Influence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Innovative musical style combining jazz, blues, and Italian music.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Notable collaboration with international artists.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Influential cultural figure in Naples.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Numerous successful albums and singles.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Extensive touring career.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Charitable activities in his hometown.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6. Pino Daniele's Career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Italian singer-songwriter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Neapolitan blues and jazz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Active since 1975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Numerous albums released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Collaborations with other artists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International success and recognition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7. Pino Daniele's Legacy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Innovative blend of jazz, blues, rock and Mediterranean music.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Influential in developing the Neapolitan music scene.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Collaborated with many important Italian and international musicians.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Recorded 16 studio albums and numerous live albums.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Received numerous awards and recognitions.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Significant influence on Italian music culture.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8. Celebrating Pino Daniele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Celebrate the life of Italian singer-songwriter, Pino Daniele.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Remember his musical influence and legacy.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Honor his contribution to Neapolitan music.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Recognize his influence on Italian and international music.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Appreciate his unique style of jazz, blues, and rock.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Pay tribute to his humanitarian and charity 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range and White Simple and Basic Resume Simple and Basic Creative Presentation">
  <a:themeElements>
    <a:clrScheme name="Custom 347">
      <a:dk1>
        <a:srgbClr val="000000"/>
      </a:dk1>
      <a:lt1>
        <a:srgbClr val="FFFFFF"/>
      </a:lt1>
      <a:dk2>
        <a:srgbClr val="E4793C"/>
      </a:dk2>
      <a:lt2>
        <a:srgbClr val="CCCCCC"/>
      </a:lt2>
      <a:accent1>
        <a:srgbClr val="C85103"/>
      </a:accent1>
      <a:accent2>
        <a:srgbClr val="E4A63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4793C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