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56813584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4267200" y="1529250"/>
            <a:ext cx="4505400" cy="208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>
            <p:ph type="pic" idx="2"/>
          </p:nvPr>
        </p:nvSpPr>
        <p:spPr bwMode="auto">
          <a:xfrm>
            <a:off x="-19125" y="150"/>
            <a:ext cx="365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ubTitle" idx="1"/>
          </p:nvPr>
        </p:nvSpPr>
        <p:spPr bwMode="auto">
          <a:xfrm>
            <a:off x="6199925" y="3926050"/>
            <a:ext cx="2429699" cy="6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None/>
              <a:defRPr sz="1700">
                <a:latin typeface="Poppins Light"/>
                <a:ea typeface="Poppins Light"/>
                <a:cs typeface="Poppins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"/>
          <p:cNvSpPr/>
          <p:nvPr/>
        </p:nvSpPr>
        <p:spPr bwMode="auto">
          <a:xfrm>
            <a:off x="0" y="0"/>
            <a:ext cx="5471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514350" y="514350"/>
            <a:ext cx="4486200" cy="13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 bwMode="auto">
          <a:xfrm>
            <a:off x="514300" y="3936475"/>
            <a:ext cx="81153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1pPr>
            <a:lvl2pPr marL="914400" lvl="1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2pPr>
            <a:lvl3pPr marL="1371600" lvl="2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3pPr>
            <a:lvl4pPr marL="1828800" lvl="3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4pPr>
            <a:lvl5pPr marL="2286000" lvl="4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5pPr>
            <a:lvl6pPr marL="2743200" lvl="5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6pPr>
            <a:lvl7pPr marL="3200400" lvl="6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7pPr>
            <a:lvl8pPr marL="3657600" lvl="7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8pPr>
            <a:lvl9pPr marL="4114800" lvl="8" indent="-336550" algn="r">
              <a:spcBef>
                <a:spcPts val="800"/>
              </a:spcBef>
              <a:spcAft>
                <a:spcPts val="80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cxnSp>
        <p:nvCxnSpPr>
          <p:cNvPr id="19" name="Google Shape;19;p4"/>
          <p:cNvCxnSpPr>
            <a:cxnSpLocks/>
          </p:cNvCxnSpPr>
          <p:nvPr/>
        </p:nvCxnSpPr>
        <p:spPr bwMode="auto">
          <a:xfrm>
            <a:off x="514350" y="3737036"/>
            <a:ext cx="81153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 bwMode="auto">
          <a:xfrm>
            <a:off x="533400" y="2108675"/>
            <a:ext cx="5791200" cy="142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body" idx="1"/>
          </p:nvPr>
        </p:nvSpPr>
        <p:spPr bwMode="auto">
          <a:xfrm>
            <a:off x="514350" y="2690825"/>
            <a:ext cx="68772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25" name="Google Shape;25;p5"/>
          <p:cNvCxnSpPr>
            <a:cxnSpLocks/>
          </p:cNvCxnSpPr>
          <p:nvPr/>
        </p:nvCxnSpPr>
        <p:spPr bwMode="auto">
          <a:xfrm>
            <a:off x="514350" y="2538434"/>
            <a:ext cx="68580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6"/>
          <p:cNvSpPr txBox="1"/>
          <p:nvPr>
            <p:ph type="body" idx="1"/>
          </p:nvPr>
        </p:nvSpPr>
        <p:spPr bwMode="auto">
          <a:xfrm>
            <a:off x="514350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6"/>
          <p:cNvSpPr txBox="1"/>
          <p:nvPr>
            <p:ph type="body" idx="2"/>
          </p:nvPr>
        </p:nvSpPr>
        <p:spPr bwMode="auto">
          <a:xfrm>
            <a:off x="4191226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0" name="Google Shape;30;p6"/>
          <p:cNvCxnSpPr>
            <a:cxnSpLocks/>
          </p:cNvCxnSpPr>
          <p:nvPr/>
        </p:nvCxnSpPr>
        <p:spPr bwMode="auto">
          <a:xfrm>
            <a:off x="514350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6"/>
          <p:cNvCxnSpPr>
            <a:cxnSpLocks/>
          </p:cNvCxnSpPr>
          <p:nvPr/>
        </p:nvCxnSpPr>
        <p:spPr bwMode="auto">
          <a:xfrm>
            <a:off x="4191225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body" idx="1"/>
          </p:nvPr>
        </p:nvSpPr>
        <p:spPr bwMode="auto">
          <a:xfrm>
            <a:off x="514350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7"/>
          <p:cNvSpPr txBox="1"/>
          <p:nvPr>
            <p:ph type="body" idx="2"/>
          </p:nvPr>
        </p:nvSpPr>
        <p:spPr bwMode="auto">
          <a:xfrm>
            <a:off x="2950624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7"/>
          <p:cNvSpPr txBox="1"/>
          <p:nvPr>
            <p:ph type="body" idx="3"/>
          </p:nvPr>
        </p:nvSpPr>
        <p:spPr bwMode="auto">
          <a:xfrm>
            <a:off x="5386899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7" name="Google Shape;37;p7"/>
          <p:cNvCxnSpPr>
            <a:cxnSpLocks/>
          </p:cNvCxnSpPr>
          <p:nvPr/>
        </p:nvCxnSpPr>
        <p:spPr bwMode="auto">
          <a:xfrm>
            <a:off x="514350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7"/>
          <p:cNvCxnSpPr>
            <a:cxnSpLocks/>
          </p:cNvCxnSpPr>
          <p:nvPr/>
        </p:nvCxnSpPr>
        <p:spPr bwMode="auto">
          <a:xfrm>
            <a:off x="2950632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7"/>
          <p:cNvCxnSpPr>
            <a:cxnSpLocks/>
          </p:cNvCxnSpPr>
          <p:nvPr/>
        </p:nvCxnSpPr>
        <p:spPr bwMode="auto">
          <a:xfrm>
            <a:off x="5386914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 bwMode="auto">
          <a:xfrm>
            <a:off x="1418250" y="2002425"/>
            <a:ext cx="6307500" cy="115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body" idx="1"/>
          </p:nvPr>
        </p:nvSpPr>
        <p:spPr bwMode="auto">
          <a:xfrm>
            <a:off x="855300" y="4406300"/>
            <a:ext cx="7433399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800"/>
              </a:spcAft>
              <a:buSzPts val="18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855300" y="836000"/>
            <a:ext cx="743339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Medium"/>
              <a:buNone/>
              <a:defRPr sz="350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855300" y="1506347"/>
            <a:ext cx="7433399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1pPr>
            <a:lvl2pPr marL="914400" lvl="1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2pPr>
            <a:lvl3pPr marL="1371600" lvl="2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3pPr>
            <a:lvl4pPr marL="1828800" lvl="3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4pPr>
            <a:lvl5pPr marL="2286000" lvl="4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5pPr>
            <a:lvl6pPr marL="2743200" lvl="5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6pPr>
            <a:lvl7pPr marL="3200400" lvl="6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7pPr>
            <a:lvl8pPr marL="3657600" lvl="7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8pPr>
            <a:lvl9pPr marL="4114800" lvl="8" indent="-336550">
              <a:lnSpc>
                <a:spcPct val="114999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/>
          <p:nvPr/>
        </p:nvSpPr>
        <p:spPr bwMode="auto">
          <a:xfrm flipH="0" flipV="0">
            <a:off x="0" y="0"/>
            <a:ext cx="9144000" cy="13557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4" tIns="45724" rIns="45724" bIns="457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La Vita di Pino Daniele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Nato a Napoli nel 1955.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Musica blues, rock, jazz, e napoletano.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Cantautore, compositore, e chitarrista.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Collaborazioni con artisti di fama internazionale.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Premio alla carriera a Sanremo nel 2009.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Morto nel 2015 a causa di un infarto.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La Musica di Pino Daniele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Genere musicale: jazz, blues, pop, rock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Album di successo: Nero a Metà, A me me piace 'o blues, Un uomo in blues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Influenze: Napoli, blues, musica tradizionale italiana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Collaborazioni con artisti internazionali: Eric Clapton, Pat Metheny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Cantautorato: temi sociali, personali, storie di vita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Una voce importante nella musica italiana moderna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Le Influenze di Pino Daniele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Cantante e musicista napoletano.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Stile di musica misto di jazz, blues, rock e funk.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Fu un ambasciatore della musica partenopea.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Collaborazioni con artisti internazionali.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Canzoni che hanno ispirato generazioni.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Influenzato molti artisti italiani.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Le Canzoni di Pino Daniele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Stile musicale: blues, rock, jazz, pop.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Influenze: Napoli, etniche, tradizionali.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Testi: poetico-sociali, riflessivi, introspettivi.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Collaborazioni: artisti musicali internazionali.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Armonie: ricche, originali, coinvolgenti.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Successo: premi e riconoscimenti internazionali.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Gli Album di Pino Daniele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Firmato da Pino Daniele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Ritmi Mediterranei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Influenze Funk, Rock e Jazz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Testi in dialetto napoletano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Performance dal vivo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Numerosi successi commerciali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Il Suo Stile Musicale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Influenze musicali vari;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Uso di strumentazioni moderne;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Melodie ricche di armonia;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Ritmi intensi e pulsanti;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Uso di tecniche vocali innovative;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Fusione di generi musicali.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Il Suo Successo Internazionale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Prestigio globale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Fama internazionale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Influenza su scala mondiale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Accettazione in diversi Paesi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Accrescimento della notorietà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Consolidamento della posizione di successo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L'eredità di Pino Daniele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Stile musicale unico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Influenze Napoletane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Successo internazionale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Collaborazioni eccellenti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Cantautore innovativo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Legato alla città di Napoli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ange and White Simple and Basic Resume Simple and Basic Creative Presentation">
  <a:themeElements>
    <a:clrScheme name="Custom 347">
      <a:dk1>
        <a:srgbClr val="000000"/>
      </a:dk1>
      <a:lt1>
        <a:srgbClr val="FFFFFF"/>
      </a:lt1>
      <a:dk2>
        <a:srgbClr val="E4793C"/>
      </a:dk2>
      <a:lt2>
        <a:srgbClr val="CCCCCC"/>
      </a:lt2>
      <a:accent1>
        <a:srgbClr val="C85103"/>
      </a:accent1>
      <a:accent2>
        <a:srgbClr val="E4A63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793C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