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63" r:id="rId5"/>
    <p:sldId id="262" r:id="rId6"/>
    <p:sldId id="264" r:id="rId7"/>
    <p:sldId id="259" r:id="rId8"/>
    <p:sldId id="271" r:id="rId9"/>
    <p:sldId id="272" r:id="rId10"/>
    <p:sldId id="273" r:id="rId11"/>
    <p:sldId id="268" r:id="rId12"/>
    <p:sldId id="265" r:id="rId13"/>
    <p:sldId id="267" r:id="rId14"/>
    <p:sldId id="269" r:id="rId15"/>
    <p:sldId id="270" r:id="rId16"/>
    <p:sldId id="274" r:id="rId17"/>
  </p:sldIdLst>
  <p:sldSz cx="9144000" cy="5143500" type="screen16x9"/>
  <p:notesSz cx="6858000" cy="9144000"/>
  <p:embeddedFontLst>
    <p:embeddedFont>
      <p:font typeface="Inter" panose="02000503000000020004" pitchFamily="2" charset="0"/>
      <p:regular r:id="rId19"/>
      <p:bold r:id="rId20"/>
    </p:embeddedFont>
    <p:embeddedFont>
      <p:font typeface="Inter Medium" panose="02000503000000020004" pitchFamily="2" charset="0"/>
      <p:regular r:id="rId21"/>
      <p:bold r:id="rId22"/>
    </p:embeddedFont>
    <p:embeddedFont>
      <p:font typeface="Inter SemiBold" panose="02000503000000020004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MlnqvhtCFTPllHPUZnCoN5CqT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C44C3E-6B6A-4538-AFCE-0E78F03070F3}">
  <a:tblStyle styleId="{B1C44C3E-6B6A-4538-AFCE-0E78F0307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23" d="100"/>
          <a:sy n="123" d="100"/>
        </p:scale>
        <p:origin x="1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9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15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3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3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1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69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6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96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2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0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8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5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5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727523" y="2083737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AT&amp;T: </a:t>
            </a:r>
            <a:r>
              <a:rPr lang="fr" sz="4000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Deep</a:t>
            </a:r>
            <a:r>
              <a:rPr lang="fr" sz="40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Learning</a:t>
            </a:r>
            <a:endParaRPr sz="4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727512" y="2831303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 dirty="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David Garcia</a:t>
            </a:r>
            <a:endParaRPr sz="2500" dirty="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87340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Parameters</a:t>
            </a:r>
            <a:b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2000" i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endParaRPr sz="20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77;p4">
            <a:extLst>
              <a:ext uri="{FF2B5EF4-FFF2-40B4-BE49-F238E27FC236}">
                <a16:creationId xmlns:a16="http://schemas.microsoft.com/office/drawing/2014/main" id="{92406863-FD26-D25E-E382-72395AD3A081}"/>
              </a:ext>
            </a:extLst>
          </p:cNvPr>
          <p:cNvSpPr/>
          <p:nvPr/>
        </p:nvSpPr>
        <p:spPr>
          <a:xfrm rot="-355994">
            <a:off x="3425566" y="264152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5;p4">
            <a:extLst>
              <a:ext uri="{FF2B5EF4-FFF2-40B4-BE49-F238E27FC236}">
                <a16:creationId xmlns:a16="http://schemas.microsoft.com/office/drawing/2014/main" id="{0F8C7273-D6DD-AA67-23CB-8EDA7E3735BC}"/>
              </a:ext>
            </a:extLst>
          </p:cNvPr>
          <p:cNvSpPr/>
          <p:nvPr/>
        </p:nvSpPr>
        <p:spPr>
          <a:xfrm rot="-355994">
            <a:off x="3417913" y="197772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4;p4">
            <a:extLst>
              <a:ext uri="{FF2B5EF4-FFF2-40B4-BE49-F238E27FC236}">
                <a16:creationId xmlns:a16="http://schemas.microsoft.com/office/drawing/2014/main" id="{B9FE6D09-DCDA-D5FE-DD10-D17A0CF46A37}"/>
              </a:ext>
            </a:extLst>
          </p:cNvPr>
          <p:cNvSpPr txBox="1">
            <a:spLocks/>
          </p:cNvSpPr>
          <p:nvPr/>
        </p:nvSpPr>
        <p:spPr>
          <a:xfrm>
            <a:off x="3823400" y="1054672"/>
            <a:ext cx="531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Optimizer: Adam</a:t>
            </a:r>
            <a:endParaRPr lang="en-US" sz="16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" name="Google Shape;74;p4">
            <a:extLst>
              <a:ext uri="{FF2B5EF4-FFF2-40B4-BE49-F238E27FC236}">
                <a16:creationId xmlns:a16="http://schemas.microsoft.com/office/drawing/2014/main" id="{2329F5F1-FF15-8EEB-433E-77041B0F74EB}"/>
              </a:ext>
            </a:extLst>
          </p:cNvPr>
          <p:cNvSpPr txBox="1">
            <a:spLocks/>
          </p:cNvSpPr>
          <p:nvPr/>
        </p:nvSpPr>
        <p:spPr>
          <a:xfrm>
            <a:off x="3782084" y="1743935"/>
            <a:ext cx="493341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Loss: Binary Cross Entropy</a:t>
            </a:r>
            <a:endParaRPr lang="en-US" sz="16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" name="Google Shape;77;p4">
            <a:extLst>
              <a:ext uri="{FF2B5EF4-FFF2-40B4-BE49-F238E27FC236}">
                <a16:creationId xmlns:a16="http://schemas.microsoft.com/office/drawing/2014/main" id="{CC8CB056-A5D6-FE6D-1BC9-5469EEA1E4E6}"/>
              </a:ext>
            </a:extLst>
          </p:cNvPr>
          <p:cNvSpPr/>
          <p:nvPr/>
        </p:nvSpPr>
        <p:spPr>
          <a:xfrm rot="-355994">
            <a:off x="3453702" y="3250473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4;p4">
            <a:extLst>
              <a:ext uri="{FF2B5EF4-FFF2-40B4-BE49-F238E27FC236}">
                <a16:creationId xmlns:a16="http://schemas.microsoft.com/office/drawing/2014/main" id="{3158EC2E-DC6A-6BB6-BE2D-A5D93CB95352}"/>
              </a:ext>
            </a:extLst>
          </p:cNvPr>
          <p:cNvSpPr txBox="1">
            <a:spLocks/>
          </p:cNvSpPr>
          <p:nvPr/>
        </p:nvSpPr>
        <p:spPr>
          <a:xfrm>
            <a:off x="3812746" y="2421013"/>
            <a:ext cx="493341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Metric: Accuracy</a:t>
            </a:r>
            <a:endParaRPr lang="en-US" sz="16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" name="Google Shape;74;p4">
            <a:extLst>
              <a:ext uri="{FF2B5EF4-FFF2-40B4-BE49-F238E27FC236}">
                <a16:creationId xmlns:a16="http://schemas.microsoft.com/office/drawing/2014/main" id="{38AB3ADD-E6CB-2530-DF73-588809427FB6}"/>
              </a:ext>
            </a:extLst>
          </p:cNvPr>
          <p:cNvSpPr txBox="1">
            <a:spLocks/>
          </p:cNvSpPr>
          <p:nvPr/>
        </p:nvSpPr>
        <p:spPr>
          <a:xfrm>
            <a:off x="3812746" y="3024986"/>
            <a:ext cx="493341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Epochs: 30</a:t>
            </a:r>
          </a:p>
        </p:txBody>
      </p:sp>
      <p:sp>
        <p:nvSpPr>
          <p:cNvPr id="35" name="Google Shape;75;p4">
            <a:extLst>
              <a:ext uri="{FF2B5EF4-FFF2-40B4-BE49-F238E27FC236}">
                <a16:creationId xmlns:a16="http://schemas.microsoft.com/office/drawing/2014/main" id="{60C6670F-AD78-0742-1867-97847D24BFD9}"/>
              </a:ext>
            </a:extLst>
          </p:cNvPr>
          <p:cNvSpPr/>
          <p:nvPr/>
        </p:nvSpPr>
        <p:spPr>
          <a:xfrm rot="-355994">
            <a:off x="3417914" y="1314253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A45AC75B-6956-F61D-A92B-2190D4C4A071}"/>
              </a:ext>
            </a:extLst>
          </p:cNvPr>
          <p:cNvSpPr/>
          <p:nvPr/>
        </p:nvSpPr>
        <p:spPr>
          <a:xfrm rot="-355994">
            <a:off x="3464356" y="385444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483DEFED-7D84-1C05-1C16-CB583FA3CF59}"/>
              </a:ext>
            </a:extLst>
          </p:cNvPr>
          <p:cNvSpPr txBox="1">
            <a:spLocks/>
          </p:cNvSpPr>
          <p:nvPr/>
        </p:nvSpPr>
        <p:spPr>
          <a:xfrm>
            <a:off x="3823400" y="3628959"/>
            <a:ext cx="493341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Positive Threshold: 0.50</a:t>
            </a:r>
          </a:p>
        </p:txBody>
      </p:sp>
    </p:spTree>
    <p:extLst>
      <p:ext uri="{BB962C8B-B14F-4D97-AF65-F5344CB8AC3E}">
        <p14:creationId xmlns:p14="http://schemas.microsoft.com/office/powerpoint/2010/main" val="304124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80979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Model Evaluation Metrics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4;p4">
            <a:extLst>
              <a:ext uri="{FF2B5EF4-FFF2-40B4-BE49-F238E27FC236}">
                <a16:creationId xmlns:a16="http://schemas.microsoft.com/office/drawing/2014/main" id="{CDACA1DE-5B04-ED5C-D66E-59D19A518535}"/>
              </a:ext>
            </a:extLst>
          </p:cNvPr>
          <p:cNvSpPr txBox="1">
            <a:spLocks/>
          </p:cNvSpPr>
          <p:nvPr/>
        </p:nvSpPr>
        <p:spPr>
          <a:xfrm>
            <a:off x="3617200" y="1731843"/>
            <a:ext cx="4754062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Recall – True Positive Rate</a:t>
            </a:r>
          </a:p>
          <a:p>
            <a:r>
              <a:rPr lang="en-US" sz="1800" i="1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“Out of all spams, how many of them can the model identify?”</a:t>
            </a:r>
          </a:p>
          <a:p>
            <a:endParaRPr lang="en-US" sz="20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74;p4">
            <a:extLst>
              <a:ext uri="{FF2B5EF4-FFF2-40B4-BE49-F238E27FC236}">
                <a16:creationId xmlns:a16="http://schemas.microsoft.com/office/drawing/2014/main" id="{7C9E5D69-3ACA-0401-16D2-E92BB25EEAFF}"/>
              </a:ext>
            </a:extLst>
          </p:cNvPr>
          <p:cNvSpPr txBox="1">
            <a:spLocks/>
          </p:cNvSpPr>
          <p:nvPr/>
        </p:nvSpPr>
        <p:spPr>
          <a:xfrm>
            <a:off x="3617200" y="2927517"/>
            <a:ext cx="5315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Binary Cross Entropy Loss</a:t>
            </a:r>
          </a:p>
          <a:p>
            <a:pPr lvl="1"/>
            <a:r>
              <a:rPr lang="en-US" sz="1800" i="1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Metric that penalizes wrong predictions</a:t>
            </a:r>
          </a:p>
        </p:txBody>
      </p:sp>
    </p:spTree>
    <p:extLst>
      <p:ext uri="{BB962C8B-B14F-4D97-AF65-F5344CB8AC3E}">
        <p14:creationId xmlns:p14="http://schemas.microsoft.com/office/powerpoint/2010/main" val="328534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76208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Model Evaluation</a:t>
            </a:r>
            <a:b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600" i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Recall</a:t>
            </a:r>
            <a:endParaRPr sz="1600" i="1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5CC82B7F-6B66-9A73-E1D3-777D59611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510" y="1344838"/>
            <a:ext cx="5534790" cy="29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8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89726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Model Evaluation</a:t>
            </a:r>
            <a:b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600" i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Binary Cross Entropy Loss</a:t>
            </a:r>
            <a:endParaRPr sz="1600" i="1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of loss and loss&#10;&#10;Description automatically generated">
            <a:extLst>
              <a:ext uri="{FF2B5EF4-FFF2-40B4-BE49-F238E27FC236}">
                <a16:creationId xmlns:a16="http://schemas.microsoft.com/office/drawing/2014/main" id="{26C98C6C-E197-05CA-117C-46E41C2E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100" y="1064330"/>
            <a:ext cx="5485582" cy="30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Best Model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4">
            <a:extLst>
              <a:ext uri="{FF2B5EF4-FFF2-40B4-BE49-F238E27FC236}">
                <a16:creationId xmlns:a16="http://schemas.microsoft.com/office/drawing/2014/main" id="{C9F0AD0F-446A-2EC2-859F-E4AA48FA0C23}"/>
              </a:ext>
            </a:extLst>
          </p:cNvPr>
          <p:cNvSpPr/>
          <p:nvPr/>
        </p:nvSpPr>
        <p:spPr>
          <a:xfrm rot="-355994">
            <a:off x="3556496" y="1962513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89EE3383-E7AC-4A67-9B10-BE280D721042}"/>
              </a:ext>
            </a:extLst>
          </p:cNvPr>
          <p:cNvSpPr txBox="1">
            <a:spLocks/>
          </p:cNvSpPr>
          <p:nvPr/>
        </p:nvSpPr>
        <p:spPr>
          <a:xfrm>
            <a:off x="3954302" y="1086280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7</a:t>
            </a:r>
          </a:p>
        </p:txBody>
      </p:sp>
      <p:sp>
        <p:nvSpPr>
          <p:cNvPr id="4" name="Google Shape;74;p4">
            <a:extLst>
              <a:ext uri="{FF2B5EF4-FFF2-40B4-BE49-F238E27FC236}">
                <a16:creationId xmlns:a16="http://schemas.microsoft.com/office/drawing/2014/main" id="{F8AC998E-B397-E49B-949A-77ECAD205DB1}"/>
              </a:ext>
            </a:extLst>
          </p:cNvPr>
          <p:cNvSpPr txBox="1">
            <a:spLocks/>
          </p:cNvSpPr>
          <p:nvPr/>
        </p:nvSpPr>
        <p:spPr>
          <a:xfrm>
            <a:off x="3920667" y="1728722"/>
            <a:ext cx="493341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Baseline Model with increased training data (80%, compared to previous 60%) </a:t>
            </a:r>
          </a:p>
        </p:txBody>
      </p:sp>
      <p:sp>
        <p:nvSpPr>
          <p:cNvPr id="10" name="Google Shape;75;p4">
            <a:extLst>
              <a:ext uri="{FF2B5EF4-FFF2-40B4-BE49-F238E27FC236}">
                <a16:creationId xmlns:a16="http://schemas.microsoft.com/office/drawing/2014/main" id="{B2CC73F6-D1EB-303D-E180-2D6E38933799}"/>
              </a:ext>
            </a:extLst>
          </p:cNvPr>
          <p:cNvSpPr/>
          <p:nvPr/>
        </p:nvSpPr>
        <p:spPr>
          <a:xfrm rot="-355994">
            <a:off x="3548816" y="134586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5;p4">
            <a:extLst>
              <a:ext uri="{FF2B5EF4-FFF2-40B4-BE49-F238E27FC236}">
                <a16:creationId xmlns:a16="http://schemas.microsoft.com/office/drawing/2014/main" id="{96D52D1E-72A0-F631-6643-C34D9F502F53}"/>
              </a:ext>
            </a:extLst>
          </p:cNvPr>
          <p:cNvSpPr/>
          <p:nvPr/>
        </p:nvSpPr>
        <p:spPr>
          <a:xfrm rot="-355994">
            <a:off x="3559206" y="307047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4;p4">
            <a:extLst>
              <a:ext uri="{FF2B5EF4-FFF2-40B4-BE49-F238E27FC236}">
                <a16:creationId xmlns:a16="http://schemas.microsoft.com/office/drawing/2014/main" id="{B2314C00-F818-EC13-56EE-9FC55CC4731C}"/>
              </a:ext>
            </a:extLst>
          </p:cNvPr>
          <p:cNvSpPr txBox="1">
            <a:spLocks/>
          </p:cNvSpPr>
          <p:nvPr/>
        </p:nvSpPr>
        <p:spPr>
          <a:xfrm>
            <a:off x="3923377" y="2836687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Recall: 0.97</a:t>
            </a:r>
          </a:p>
        </p:txBody>
      </p:sp>
      <p:sp>
        <p:nvSpPr>
          <p:cNvPr id="14" name="Google Shape;75;p4">
            <a:extLst>
              <a:ext uri="{FF2B5EF4-FFF2-40B4-BE49-F238E27FC236}">
                <a16:creationId xmlns:a16="http://schemas.microsoft.com/office/drawing/2014/main" id="{78214BB4-0166-2800-E2ED-B2896C61102D}"/>
              </a:ext>
            </a:extLst>
          </p:cNvPr>
          <p:cNvSpPr/>
          <p:nvPr/>
        </p:nvSpPr>
        <p:spPr>
          <a:xfrm rot="-355994">
            <a:off x="3590131" y="361253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4;p4">
            <a:extLst>
              <a:ext uri="{FF2B5EF4-FFF2-40B4-BE49-F238E27FC236}">
                <a16:creationId xmlns:a16="http://schemas.microsoft.com/office/drawing/2014/main" id="{F0415A94-3C72-559E-8371-54825AEFEB1B}"/>
              </a:ext>
            </a:extLst>
          </p:cNvPr>
          <p:cNvSpPr txBox="1">
            <a:spLocks/>
          </p:cNvSpPr>
          <p:nvPr/>
        </p:nvSpPr>
        <p:spPr>
          <a:xfrm>
            <a:off x="3954302" y="3378743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Validation Loss: .0469</a:t>
            </a:r>
          </a:p>
        </p:txBody>
      </p:sp>
    </p:spTree>
    <p:extLst>
      <p:ext uri="{BB962C8B-B14F-4D97-AF65-F5344CB8AC3E}">
        <p14:creationId xmlns:p14="http://schemas.microsoft.com/office/powerpoint/2010/main" val="299577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Best Model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89EE3383-E7AC-4A67-9B10-BE280D721042}"/>
              </a:ext>
            </a:extLst>
          </p:cNvPr>
          <p:cNvSpPr txBox="1">
            <a:spLocks/>
          </p:cNvSpPr>
          <p:nvPr/>
        </p:nvSpPr>
        <p:spPr>
          <a:xfrm>
            <a:off x="3828900" y="622550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Architecture</a:t>
            </a:r>
          </a:p>
        </p:txBody>
      </p:sp>
      <p:sp>
        <p:nvSpPr>
          <p:cNvPr id="10" name="Google Shape;75;p4">
            <a:extLst>
              <a:ext uri="{FF2B5EF4-FFF2-40B4-BE49-F238E27FC236}">
                <a16:creationId xmlns:a16="http://schemas.microsoft.com/office/drawing/2014/main" id="{B2CC73F6-D1EB-303D-E180-2D6E38933799}"/>
              </a:ext>
            </a:extLst>
          </p:cNvPr>
          <p:cNvSpPr/>
          <p:nvPr/>
        </p:nvSpPr>
        <p:spPr>
          <a:xfrm rot="-355994">
            <a:off x="3423414" y="88213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B9559813-534C-CEF9-8C9E-EB573B7C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490" y="1298865"/>
            <a:ext cx="3315223" cy="34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6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87340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Conclusions</a:t>
            </a:r>
            <a:endParaRPr sz="20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77;p4">
            <a:extLst>
              <a:ext uri="{FF2B5EF4-FFF2-40B4-BE49-F238E27FC236}">
                <a16:creationId xmlns:a16="http://schemas.microsoft.com/office/drawing/2014/main" id="{92406863-FD26-D25E-E382-72395AD3A081}"/>
              </a:ext>
            </a:extLst>
          </p:cNvPr>
          <p:cNvSpPr/>
          <p:nvPr/>
        </p:nvSpPr>
        <p:spPr>
          <a:xfrm rot="-355994">
            <a:off x="3423412" y="235714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5;p4">
            <a:extLst>
              <a:ext uri="{FF2B5EF4-FFF2-40B4-BE49-F238E27FC236}">
                <a16:creationId xmlns:a16="http://schemas.microsoft.com/office/drawing/2014/main" id="{0F8C7273-D6DD-AA67-23CB-8EDA7E3735BC}"/>
              </a:ext>
            </a:extLst>
          </p:cNvPr>
          <p:cNvSpPr/>
          <p:nvPr/>
        </p:nvSpPr>
        <p:spPr>
          <a:xfrm rot="-355994">
            <a:off x="3423413" y="133017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4;p4">
            <a:extLst>
              <a:ext uri="{FF2B5EF4-FFF2-40B4-BE49-F238E27FC236}">
                <a16:creationId xmlns:a16="http://schemas.microsoft.com/office/drawing/2014/main" id="{B9FE6D09-DCDA-D5FE-DD10-D17A0CF46A37}"/>
              </a:ext>
            </a:extLst>
          </p:cNvPr>
          <p:cNvSpPr txBox="1">
            <a:spLocks/>
          </p:cNvSpPr>
          <p:nvPr/>
        </p:nvSpPr>
        <p:spPr>
          <a:xfrm>
            <a:off x="3828900" y="407121"/>
            <a:ext cx="531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“Simplicity is the ultimate sophistication”</a:t>
            </a:r>
            <a:endParaRPr lang="en-US" sz="16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" name="Google Shape;74;p4">
            <a:extLst>
              <a:ext uri="{FF2B5EF4-FFF2-40B4-BE49-F238E27FC236}">
                <a16:creationId xmlns:a16="http://schemas.microsoft.com/office/drawing/2014/main" id="{2329F5F1-FF15-8EEB-433E-77041B0F74EB}"/>
              </a:ext>
            </a:extLst>
          </p:cNvPr>
          <p:cNvSpPr txBox="1">
            <a:spLocks/>
          </p:cNvSpPr>
          <p:nvPr/>
        </p:nvSpPr>
        <p:spPr>
          <a:xfrm>
            <a:off x="3787584" y="1096384"/>
            <a:ext cx="4933419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 this case our model architecture cannot be too complex, as training data size is relatively small</a:t>
            </a:r>
            <a:endParaRPr lang="en-US" sz="16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" name="Google Shape;77;p4">
            <a:extLst>
              <a:ext uri="{FF2B5EF4-FFF2-40B4-BE49-F238E27FC236}">
                <a16:creationId xmlns:a16="http://schemas.microsoft.com/office/drawing/2014/main" id="{CC8CB056-A5D6-FE6D-1BC9-5469EEA1E4E6}"/>
              </a:ext>
            </a:extLst>
          </p:cNvPr>
          <p:cNvSpPr/>
          <p:nvPr/>
        </p:nvSpPr>
        <p:spPr>
          <a:xfrm rot="-355994">
            <a:off x="3451548" y="295208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4;p4">
            <a:extLst>
              <a:ext uri="{FF2B5EF4-FFF2-40B4-BE49-F238E27FC236}">
                <a16:creationId xmlns:a16="http://schemas.microsoft.com/office/drawing/2014/main" id="{3158EC2E-DC6A-6BB6-BE2D-A5D93CB95352}"/>
              </a:ext>
            </a:extLst>
          </p:cNvPr>
          <p:cNvSpPr txBox="1">
            <a:spLocks/>
          </p:cNvSpPr>
          <p:nvPr/>
        </p:nvSpPr>
        <p:spPr>
          <a:xfrm>
            <a:off x="3810592" y="2136634"/>
            <a:ext cx="493341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More training data leads to better results</a:t>
            </a:r>
            <a:endParaRPr lang="en-US" sz="16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" name="Google Shape;74;p4">
            <a:extLst>
              <a:ext uri="{FF2B5EF4-FFF2-40B4-BE49-F238E27FC236}">
                <a16:creationId xmlns:a16="http://schemas.microsoft.com/office/drawing/2014/main" id="{38AB3ADD-E6CB-2530-DF73-588809427FB6}"/>
              </a:ext>
            </a:extLst>
          </p:cNvPr>
          <p:cNvSpPr txBox="1">
            <a:spLocks/>
          </p:cNvSpPr>
          <p:nvPr/>
        </p:nvSpPr>
        <p:spPr>
          <a:xfrm>
            <a:off x="3810592" y="2726595"/>
            <a:ext cx="49334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Baseline model with increased training data was the model with best performance</a:t>
            </a:r>
          </a:p>
        </p:txBody>
      </p:sp>
      <p:sp>
        <p:nvSpPr>
          <p:cNvPr id="35" name="Google Shape;75;p4">
            <a:extLst>
              <a:ext uri="{FF2B5EF4-FFF2-40B4-BE49-F238E27FC236}">
                <a16:creationId xmlns:a16="http://schemas.microsoft.com/office/drawing/2014/main" id="{60C6670F-AD78-0742-1867-97847D24BFD9}"/>
              </a:ext>
            </a:extLst>
          </p:cNvPr>
          <p:cNvSpPr/>
          <p:nvPr/>
        </p:nvSpPr>
        <p:spPr>
          <a:xfrm rot="-355994">
            <a:off x="3423414" y="66670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A45AC75B-6956-F61D-A92B-2190D4C4A071}"/>
              </a:ext>
            </a:extLst>
          </p:cNvPr>
          <p:cNvSpPr/>
          <p:nvPr/>
        </p:nvSpPr>
        <p:spPr>
          <a:xfrm rot="-355994">
            <a:off x="3469856" y="372363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483DEFED-7D84-1C05-1C16-CB583FA3CF59}"/>
              </a:ext>
            </a:extLst>
          </p:cNvPr>
          <p:cNvSpPr txBox="1">
            <a:spLocks/>
          </p:cNvSpPr>
          <p:nvPr/>
        </p:nvSpPr>
        <p:spPr>
          <a:xfrm>
            <a:off x="3828900" y="3498144"/>
            <a:ext cx="493341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For future improvements I would suggest to increase training data, by increasing samples or through data augmentation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77508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About AT&amp;T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>
            <a:spLocks noGrp="1"/>
          </p:cNvSpPr>
          <p:nvPr>
            <p:ph type="ctrTitle" idx="4294967295"/>
          </p:nvPr>
        </p:nvSpPr>
        <p:spPr>
          <a:xfrm>
            <a:off x="3956139" y="1463855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American telecommunications company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4"/>
          <p:cNvSpPr/>
          <p:nvPr/>
        </p:nvSpPr>
        <p:spPr>
          <a:xfrm rot="-355994">
            <a:off x="3517920" y="168668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 rot="-355994">
            <a:off x="3594120" y="343898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5;p4">
            <a:extLst>
              <a:ext uri="{FF2B5EF4-FFF2-40B4-BE49-F238E27FC236}">
                <a16:creationId xmlns:a16="http://schemas.microsoft.com/office/drawing/2014/main" id="{C9F0AD0F-446A-2EC2-859F-E4AA48FA0C23}"/>
              </a:ext>
            </a:extLst>
          </p:cNvPr>
          <p:cNvSpPr/>
          <p:nvPr/>
        </p:nvSpPr>
        <p:spPr>
          <a:xfrm rot="-355994">
            <a:off x="3558332" y="255975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89EE3383-E7AC-4A67-9B10-BE280D721042}"/>
              </a:ext>
            </a:extLst>
          </p:cNvPr>
          <p:cNvSpPr txBox="1">
            <a:spLocks/>
          </p:cNvSpPr>
          <p:nvPr/>
        </p:nvSpPr>
        <p:spPr>
          <a:xfrm>
            <a:off x="3956139" y="2300170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Annual revenues of $168.6 billion dollars</a:t>
            </a:r>
          </a:p>
        </p:txBody>
      </p:sp>
      <p:sp>
        <p:nvSpPr>
          <p:cNvPr id="4" name="Google Shape;74;p4">
            <a:extLst>
              <a:ext uri="{FF2B5EF4-FFF2-40B4-BE49-F238E27FC236}">
                <a16:creationId xmlns:a16="http://schemas.microsoft.com/office/drawing/2014/main" id="{F8AC998E-B397-E49B-949A-77ECAD205DB1}"/>
              </a:ext>
            </a:extLst>
          </p:cNvPr>
          <p:cNvSpPr txBox="1">
            <a:spLocks/>
          </p:cNvSpPr>
          <p:nvPr/>
        </p:nvSpPr>
        <p:spPr>
          <a:xfrm>
            <a:off x="3956139" y="3062161"/>
            <a:ext cx="493341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Ranked 13</a:t>
            </a:r>
            <a:r>
              <a:rPr lang="en-US" sz="2000" baseline="30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th</a:t>
            </a:r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of 500 US companies in Fortune 500 rankings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Scope of the Project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>
            <a:spLocks noGrp="1"/>
          </p:cNvSpPr>
          <p:nvPr>
            <p:ph type="ctrTitle" idx="4294967295"/>
          </p:nvPr>
        </p:nvSpPr>
        <p:spPr>
          <a:xfrm>
            <a:off x="3956139" y="1463855"/>
            <a:ext cx="5315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Goal: reduce spam SMS messages received by customers </a:t>
            </a:r>
            <a:endParaRPr lang="en-US"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4"/>
          <p:cNvSpPr/>
          <p:nvPr/>
        </p:nvSpPr>
        <p:spPr>
          <a:xfrm rot="-355994">
            <a:off x="3517920" y="168668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 rot="-355994">
            <a:off x="3594120" y="343898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5;p4">
            <a:extLst>
              <a:ext uri="{FF2B5EF4-FFF2-40B4-BE49-F238E27FC236}">
                <a16:creationId xmlns:a16="http://schemas.microsoft.com/office/drawing/2014/main" id="{C9F0AD0F-446A-2EC2-859F-E4AA48FA0C23}"/>
              </a:ext>
            </a:extLst>
          </p:cNvPr>
          <p:cNvSpPr/>
          <p:nvPr/>
        </p:nvSpPr>
        <p:spPr>
          <a:xfrm rot="-355994">
            <a:off x="3558332" y="255975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89EE3383-E7AC-4A67-9B10-BE280D721042}"/>
              </a:ext>
            </a:extLst>
          </p:cNvPr>
          <p:cNvSpPr txBox="1">
            <a:spLocks/>
          </p:cNvSpPr>
          <p:nvPr/>
        </p:nvSpPr>
        <p:spPr>
          <a:xfrm>
            <a:off x="3956139" y="2300170"/>
            <a:ext cx="5315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Build a Deep Learning model to identify spam and ham text messages</a:t>
            </a:r>
          </a:p>
        </p:txBody>
      </p:sp>
      <p:sp>
        <p:nvSpPr>
          <p:cNvPr id="4" name="Google Shape;74;p4">
            <a:extLst>
              <a:ext uri="{FF2B5EF4-FFF2-40B4-BE49-F238E27FC236}">
                <a16:creationId xmlns:a16="http://schemas.microsoft.com/office/drawing/2014/main" id="{F8AC998E-B397-E49B-949A-77ECAD205DB1}"/>
              </a:ext>
            </a:extLst>
          </p:cNvPr>
          <p:cNvSpPr txBox="1">
            <a:spLocks/>
          </p:cNvSpPr>
          <p:nvPr/>
        </p:nvSpPr>
        <p:spPr>
          <a:xfrm>
            <a:off x="3956139" y="3100359"/>
            <a:ext cx="493341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Ham (good content) = 0</a:t>
            </a:r>
          </a:p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Spam (bad content) = 1</a:t>
            </a:r>
          </a:p>
        </p:txBody>
      </p:sp>
    </p:spTree>
    <p:extLst>
      <p:ext uri="{BB962C8B-B14F-4D97-AF65-F5344CB8AC3E}">
        <p14:creationId xmlns:p14="http://schemas.microsoft.com/office/powerpoint/2010/main" val="33937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Project </a:t>
            </a:r>
            <a:r>
              <a:rPr lang="fr" sz="2400" dirty="0" err="1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Steps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>
            <a:spLocks noGrp="1"/>
          </p:cNvSpPr>
          <p:nvPr>
            <p:ph type="ctrTitle" idx="4294967295"/>
          </p:nvPr>
        </p:nvSpPr>
        <p:spPr>
          <a:xfrm>
            <a:off x="3976644" y="975482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Exploratory Data Analysis</a:t>
            </a:r>
            <a:endParaRPr lang="en-US"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4"/>
          <p:cNvSpPr/>
          <p:nvPr/>
        </p:nvSpPr>
        <p:spPr>
          <a:xfrm rot="-355994">
            <a:off x="3538425" y="119831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 rot="-355994">
            <a:off x="3614625" y="295061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5;p4">
            <a:extLst>
              <a:ext uri="{FF2B5EF4-FFF2-40B4-BE49-F238E27FC236}">
                <a16:creationId xmlns:a16="http://schemas.microsoft.com/office/drawing/2014/main" id="{C9F0AD0F-446A-2EC2-859F-E4AA48FA0C23}"/>
              </a:ext>
            </a:extLst>
          </p:cNvPr>
          <p:cNvSpPr/>
          <p:nvPr/>
        </p:nvSpPr>
        <p:spPr>
          <a:xfrm rot="-355994">
            <a:off x="3578837" y="207137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89EE3383-E7AC-4A67-9B10-BE280D721042}"/>
              </a:ext>
            </a:extLst>
          </p:cNvPr>
          <p:cNvSpPr txBox="1">
            <a:spLocks/>
          </p:cNvSpPr>
          <p:nvPr/>
        </p:nvSpPr>
        <p:spPr>
          <a:xfrm>
            <a:off x="3976644" y="1811797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Data Preprocessing</a:t>
            </a:r>
          </a:p>
        </p:txBody>
      </p:sp>
      <p:sp>
        <p:nvSpPr>
          <p:cNvPr id="4" name="Google Shape;74;p4">
            <a:extLst>
              <a:ext uri="{FF2B5EF4-FFF2-40B4-BE49-F238E27FC236}">
                <a16:creationId xmlns:a16="http://schemas.microsoft.com/office/drawing/2014/main" id="{F8AC998E-B397-E49B-949A-77ECAD205DB1}"/>
              </a:ext>
            </a:extLst>
          </p:cNvPr>
          <p:cNvSpPr txBox="1">
            <a:spLocks/>
          </p:cNvSpPr>
          <p:nvPr/>
        </p:nvSpPr>
        <p:spPr>
          <a:xfrm>
            <a:off x="3976644" y="2691034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Building</a:t>
            </a:r>
          </a:p>
        </p:txBody>
      </p:sp>
      <p:sp>
        <p:nvSpPr>
          <p:cNvPr id="5" name="Google Shape;77;p4">
            <a:extLst>
              <a:ext uri="{FF2B5EF4-FFF2-40B4-BE49-F238E27FC236}">
                <a16:creationId xmlns:a16="http://schemas.microsoft.com/office/drawing/2014/main" id="{819ADCCC-3F3A-6E2F-4C9A-5D9417390072}"/>
              </a:ext>
            </a:extLst>
          </p:cNvPr>
          <p:cNvSpPr/>
          <p:nvPr/>
        </p:nvSpPr>
        <p:spPr>
          <a:xfrm rot="-355994">
            <a:off x="3614625" y="375018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4;p4">
            <a:extLst>
              <a:ext uri="{FF2B5EF4-FFF2-40B4-BE49-F238E27FC236}">
                <a16:creationId xmlns:a16="http://schemas.microsoft.com/office/drawing/2014/main" id="{C737BE1F-7153-8702-506B-11C813B9A133}"/>
              </a:ext>
            </a:extLst>
          </p:cNvPr>
          <p:cNvSpPr txBox="1">
            <a:spLocks/>
          </p:cNvSpPr>
          <p:nvPr/>
        </p:nvSpPr>
        <p:spPr>
          <a:xfrm>
            <a:off x="3976644" y="3490600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Comparison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2543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Insight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>
            <a:spLocks noGrp="1"/>
          </p:cNvSpPr>
          <p:nvPr>
            <p:ph type="ctrTitle" idx="4294967295"/>
          </p:nvPr>
        </p:nvSpPr>
        <p:spPr>
          <a:xfrm>
            <a:off x="3956139" y="1539076"/>
            <a:ext cx="53151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5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13.41% of mails are spam, while 86.59% are ham</a:t>
            </a:r>
            <a:endParaRPr lang="en-US" sz="15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4"/>
          <p:cNvSpPr/>
          <p:nvPr/>
        </p:nvSpPr>
        <p:spPr>
          <a:xfrm rot="-355994">
            <a:off x="3517920" y="168668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5A64F01-2474-8D7E-BF5D-D3E21CBB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39" y="2305200"/>
            <a:ext cx="4097728" cy="22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2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 err="1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Preprocessing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>
            <a:spLocks noGrp="1"/>
          </p:cNvSpPr>
          <p:nvPr>
            <p:ph type="ctrTitle" idx="4294967295"/>
          </p:nvPr>
        </p:nvSpPr>
        <p:spPr>
          <a:xfrm>
            <a:off x="3887403" y="868756"/>
            <a:ext cx="479322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Remove special characters, stopwords &amp; white spaces </a:t>
            </a:r>
            <a:endParaRPr lang="en-US"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4"/>
          <p:cNvSpPr/>
          <p:nvPr/>
        </p:nvSpPr>
        <p:spPr>
          <a:xfrm rot="-355994">
            <a:off x="3449184" y="109158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 rot="-355994">
            <a:off x="3525384" y="319308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5;p4">
            <a:extLst>
              <a:ext uri="{FF2B5EF4-FFF2-40B4-BE49-F238E27FC236}">
                <a16:creationId xmlns:a16="http://schemas.microsoft.com/office/drawing/2014/main" id="{C9F0AD0F-446A-2EC2-859F-E4AA48FA0C23}"/>
              </a:ext>
            </a:extLst>
          </p:cNvPr>
          <p:cNvSpPr/>
          <p:nvPr/>
        </p:nvSpPr>
        <p:spPr>
          <a:xfrm rot="-355994">
            <a:off x="3517732" y="263581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;p4">
            <a:extLst>
              <a:ext uri="{FF2B5EF4-FFF2-40B4-BE49-F238E27FC236}">
                <a16:creationId xmlns:a16="http://schemas.microsoft.com/office/drawing/2014/main" id="{89EE3383-E7AC-4A67-9B10-BE280D721042}"/>
              </a:ext>
            </a:extLst>
          </p:cNvPr>
          <p:cNvSpPr txBox="1">
            <a:spLocks/>
          </p:cNvSpPr>
          <p:nvPr/>
        </p:nvSpPr>
        <p:spPr>
          <a:xfrm>
            <a:off x="3915538" y="1759581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Lowercase words</a:t>
            </a:r>
          </a:p>
        </p:txBody>
      </p:sp>
      <p:sp>
        <p:nvSpPr>
          <p:cNvPr id="4" name="Google Shape;74;p4">
            <a:extLst>
              <a:ext uri="{FF2B5EF4-FFF2-40B4-BE49-F238E27FC236}">
                <a16:creationId xmlns:a16="http://schemas.microsoft.com/office/drawing/2014/main" id="{F8AC998E-B397-E49B-949A-77ECAD205DB1}"/>
              </a:ext>
            </a:extLst>
          </p:cNvPr>
          <p:cNvSpPr txBox="1">
            <a:spLocks/>
          </p:cNvSpPr>
          <p:nvPr/>
        </p:nvSpPr>
        <p:spPr>
          <a:xfrm>
            <a:off x="3881903" y="2402023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Lemmatization</a:t>
            </a:r>
          </a:p>
        </p:txBody>
      </p:sp>
      <p:sp>
        <p:nvSpPr>
          <p:cNvPr id="5" name="Google Shape;77;p4">
            <a:extLst>
              <a:ext uri="{FF2B5EF4-FFF2-40B4-BE49-F238E27FC236}">
                <a16:creationId xmlns:a16="http://schemas.microsoft.com/office/drawing/2014/main" id="{819ADCCC-3F3A-6E2F-4C9A-5D9417390072}"/>
              </a:ext>
            </a:extLst>
          </p:cNvPr>
          <p:cNvSpPr/>
          <p:nvPr/>
        </p:nvSpPr>
        <p:spPr>
          <a:xfrm rot="-355994">
            <a:off x="3553520" y="380203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4;p4">
            <a:extLst>
              <a:ext uri="{FF2B5EF4-FFF2-40B4-BE49-F238E27FC236}">
                <a16:creationId xmlns:a16="http://schemas.microsoft.com/office/drawing/2014/main" id="{C737BE1F-7153-8702-506B-11C813B9A133}"/>
              </a:ext>
            </a:extLst>
          </p:cNvPr>
          <p:cNvSpPr txBox="1">
            <a:spLocks/>
          </p:cNvSpPr>
          <p:nvPr/>
        </p:nvSpPr>
        <p:spPr>
          <a:xfrm>
            <a:off x="3912564" y="2972574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Train-Test Split (60-20-20)</a:t>
            </a:r>
          </a:p>
        </p:txBody>
      </p:sp>
      <p:sp>
        <p:nvSpPr>
          <p:cNvPr id="7" name="Google Shape;74;p4">
            <a:extLst>
              <a:ext uri="{FF2B5EF4-FFF2-40B4-BE49-F238E27FC236}">
                <a16:creationId xmlns:a16="http://schemas.microsoft.com/office/drawing/2014/main" id="{D0974F80-1B0C-D1F3-9C4C-8A2FBEBF80A4}"/>
              </a:ext>
            </a:extLst>
          </p:cNvPr>
          <p:cNvSpPr txBox="1">
            <a:spLocks/>
          </p:cNvSpPr>
          <p:nvPr/>
        </p:nvSpPr>
        <p:spPr>
          <a:xfrm>
            <a:off x="3915538" y="3579201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Encoding &amp; Padding</a:t>
            </a:r>
          </a:p>
        </p:txBody>
      </p:sp>
      <p:sp>
        <p:nvSpPr>
          <p:cNvPr id="8" name="Google Shape;74;p4">
            <a:extLst>
              <a:ext uri="{FF2B5EF4-FFF2-40B4-BE49-F238E27FC236}">
                <a16:creationId xmlns:a16="http://schemas.microsoft.com/office/drawing/2014/main" id="{5AD36CAD-A45E-B1E4-E932-FC59B5A87D55}"/>
              </a:ext>
            </a:extLst>
          </p:cNvPr>
          <p:cNvSpPr txBox="1">
            <a:spLocks/>
          </p:cNvSpPr>
          <p:nvPr/>
        </p:nvSpPr>
        <p:spPr>
          <a:xfrm>
            <a:off x="3881902" y="4138115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Slicing &amp; Batching</a:t>
            </a:r>
          </a:p>
        </p:txBody>
      </p:sp>
      <p:sp>
        <p:nvSpPr>
          <p:cNvPr id="10" name="Google Shape;75;p4">
            <a:extLst>
              <a:ext uri="{FF2B5EF4-FFF2-40B4-BE49-F238E27FC236}">
                <a16:creationId xmlns:a16="http://schemas.microsoft.com/office/drawing/2014/main" id="{B2CC73F6-D1EB-303D-E180-2D6E38933799}"/>
              </a:ext>
            </a:extLst>
          </p:cNvPr>
          <p:cNvSpPr/>
          <p:nvPr/>
        </p:nvSpPr>
        <p:spPr>
          <a:xfrm rot="-355994">
            <a:off x="3510052" y="201916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7;p4">
            <a:extLst>
              <a:ext uri="{FF2B5EF4-FFF2-40B4-BE49-F238E27FC236}">
                <a16:creationId xmlns:a16="http://schemas.microsoft.com/office/drawing/2014/main" id="{C13A85AC-1059-7C26-5115-5E2B86A14489}"/>
              </a:ext>
            </a:extLst>
          </p:cNvPr>
          <p:cNvSpPr/>
          <p:nvPr/>
        </p:nvSpPr>
        <p:spPr>
          <a:xfrm rot="-355994">
            <a:off x="3581500" y="432419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5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87340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Built Models</a:t>
            </a:r>
            <a:b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2000" i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Machine Learning</a:t>
            </a:r>
            <a:endParaRPr sz="20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77;p4">
            <a:extLst>
              <a:ext uri="{FF2B5EF4-FFF2-40B4-BE49-F238E27FC236}">
                <a16:creationId xmlns:a16="http://schemas.microsoft.com/office/drawing/2014/main" id="{92406863-FD26-D25E-E382-72395AD3A081}"/>
              </a:ext>
            </a:extLst>
          </p:cNvPr>
          <p:cNvSpPr/>
          <p:nvPr/>
        </p:nvSpPr>
        <p:spPr>
          <a:xfrm rot="-355994">
            <a:off x="3466881" y="283133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5;p4">
            <a:extLst>
              <a:ext uri="{FF2B5EF4-FFF2-40B4-BE49-F238E27FC236}">
                <a16:creationId xmlns:a16="http://schemas.microsoft.com/office/drawing/2014/main" id="{0F8C7273-D6DD-AA67-23CB-8EDA7E3735BC}"/>
              </a:ext>
            </a:extLst>
          </p:cNvPr>
          <p:cNvSpPr/>
          <p:nvPr/>
        </p:nvSpPr>
        <p:spPr>
          <a:xfrm rot="-355994">
            <a:off x="3459229" y="227406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4;p4">
            <a:extLst>
              <a:ext uri="{FF2B5EF4-FFF2-40B4-BE49-F238E27FC236}">
                <a16:creationId xmlns:a16="http://schemas.microsoft.com/office/drawing/2014/main" id="{B9FE6D09-DCDA-D5FE-DD10-D17A0CF46A37}"/>
              </a:ext>
            </a:extLst>
          </p:cNvPr>
          <p:cNvSpPr txBox="1">
            <a:spLocks/>
          </p:cNvSpPr>
          <p:nvPr/>
        </p:nvSpPr>
        <p:spPr>
          <a:xfrm>
            <a:off x="3857035" y="1397827"/>
            <a:ext cx="5315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Logistic Regression (baseline)</a:t>
            </a:r>
          </a:p>
        </p:txBody>
      </p:sp>
      <p:sp>
        <p:nvSpPr>
          <p:cNvPr id="30" name="Google Shape;74;p4">
            <a:extLst>
              <a:ext uri="{FF2B5EF4-FFF2-40B4-BE49-F238E27FC236}">
                <a16:creationId xmlns:a16="http://schemas.microsoft.com/office/drawing/2014/main" id="{2329F5F1-FF15-8EEB-433E-77041B0F74EB}"/>
              </a:ext>
            </a:extLst>
          </p:cNvPr>
          <p:cNvSpPr txBox="1">
            <a:spLocks/>
          </p:cNvSpPr>
          <p:nvPr/>
        </p:nvSpPr>
        <p:spPr>
          <a:xfrm>
            <a:off x="3823400" y="2040269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Decision Tree</a:t>
            </a:r>
          </a:p>
        </p:txBody>
      </p:sp>
      <p:sp>
        <p:nvSpPr>
          <p:cNvPr id="31" name="Google Shape;77;p4">
            <a:extLst>
              <a:ext uri="{FF2B5EF4-FFF2-40B4-BE49-F238E27FC236}">
                <a16:creationId xmlns:a16="http://schemas.microsoft.com/office/drawing/2014/main" id="{CC8CB056-A5D6-FE6D-1BC9-5469EEA1E4E6}"/>
              </a:ext>
            </a:extLst>
          </p:cNvPr>
          <p:cNvSpPr/>
          <p:nvPr/>
        </p:nvSpPr>
        <p:spPr>
          <a:xfrm rot="-355994">
            <a:off x="3495017" y="344028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4;p4">
            <a:extLst>
              <a:ext uri="{FF2B5EF4-FFF2-40B4-BE49-F238E27FC236}">
                <a16:creationId xmlns:a16="http://schemas.microsoft.com/office/drawing/2014/main" id="{3158EC2E-DC6A-6BB6-BE2D-A5D93CB95352}"/>
              </a:ext>
            </a:extLst>
          </p:cNvPr>
          <p:cNvSpPr txBox="1">
            <a:spLocks/>
          </p:cNvSpPr>
          <p:nvPr/>
        </p:nvSpPr>
        <p:spPr>
          <a:xfrm>
            <a:off x="3854061" y="2610820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</a:p>
        </p:txBody>
      </p:sp>
      <p:sp>
        <p:nvSpPr>
          <p:cNvPr id="33" name="Google Shape;74;p4">
            <a:extLst>
              <a:ext uri="{FF2B5EF4-FFF2-40B4-BE49-F238E27FC236}">
                <a16:creationId xmlns:a16="http://schemas.microsoft.com/office/drawing/2014/main" id="{16F4741F-36D2-8954-C39F-6C6ED6F01194}"/>
              </a:ext>
            </a:extLst>
          </p:cNvPr>
          <p:cNvSpPr txBox="1">
            <a:spLocks/>
          </p:cNvSpPr>
          <p:nvPr/>
        </p:nvSpPr>
        <p:spPr>
          <a:xfrm>
            <a:off x="3857035" y="3217447"/>
            <a:ext cx="49334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AdaBoost</a:t>
            </a:r>
          </a:p>
        </p:txBody>
      </p:sp>
      <p:sp>
        <p:nvSpPr>
          <p:cNvPr id="35" name="Google Shape;75;p4">
            <a:extLst>
              <a:ext uri="{FF2B5EF4-FFF2-40B4-BE49-F238E27FC236}">
                <a16:creationId xmlns:a16="http://schemas.microsoft.com/office/drawing/2014/main" id="{60C6670F-AD78-0742-1867-97847D24BFD9}"/>
              </a:ext>
            </a:extLst>
          </p:cNvPr>
          <p:cNvSpPr/>
          <p:nvPr/>
        </p:nvSpPr>
        <p:spPr>
          <a:xfrm rot="-355994">
            <a:off x="3451549" y="165740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87340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Built Models</a:t>
            </a:r>
            <a:b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2000" i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endParaRPr sz="20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77;p4">
            <a:extLst>
              <a:ext uri="{FF2B5EF4-FFF2-40B4-BE49-F238E27FC236}">
                <a16:creationId xmlns:a16="http://schemas.microsoft.com/office/drawing/2014/main" id="{92406863-FD26-D25E-E382-72395AD3A081}"/>
              </a:ext>
            </a:extLst>
          </p:cNvPr>
          <p:cNvSpPr/>
          <p:nvPr/>
        </p:nvSpPr>
        <p:spPr>
          <a:xfrm rot="-355994">
            <a:off x="3416624" y="256878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5;p4">
            <a:extLst>
              <a:ext uri="{FF2B5EF4-FFF2-40B4-BE49-F238E27FC236}">
                <a16:creationId xmlns:a16="http://schemas.microsoft.com/office/drawing/2014/main" id="{0F8C7273-D6DD-AA67-23CB-8EDA7E3735BC}"/>
              </a:ext>
            </a:extLst>
          </p:cNvPr>
          <p:cNvSpPr/>
          <p:nvPr/>
        </p:nvSpPr>
        <p:spPr>
          <a:xfrm rot="-355994">
            <a:off x="3408971" y="190498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4;p4">
            <a:extLst>
              <a:ext uri="{FF2B5EF4-FFF2-40B4-BE49-F238E27FC236}">
                <a16:creationId xmlns:a16="http://schemas.microsoft.com/office/drawing/2014/main" id="{B9FE6D09-DCDA-D5FE-DD10-D17A0CF46A37}"/>
              </a:ext>
            </a:extLst>
          </p:cNvPr>
          <p:cNvSpPr txBox="1">
            <a:spLocks/>
          </p:cNvSpPr>
          <p:nvPr/>
        </p:nvSpPr>
        <p:spPr>
          <a:xfrm>
            <a:off x="3814458" y="759464"/>
            <a:ext cx="53151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Baseline</a:t>
            </a:r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(Embedding, Pooling, Dense (16 neurons), Dense (Output)</a:t>
            </a:r>
          </a:p>
        </p:txBody>
      </p:sp>
      <p:sp>
        <p:nvSpPr>
          <p:cNvPr id="30" name="Google Shape;74;p4">
            <a:extLst>
              <a:ext uri="{FF2B5EF4-FFF2-40B4-BE49-F238E27FC236}">
                <a16:creationId xmlns:a16="http://schemas.microsoft.com/office/drawing/2014/main" id="{2329F5F1-FF15-8EEB-433E-77041B0F74EB}"/>
              </a:ext>
            </a:extLst>
          </p:cNvPr>
          <p:cNvSpPr txBox="1">
            <a:spLocks/>
          </p:cNvSpPr>
          <p:nvPr/>
        </p:nvSpPr>
        <p:spPr>
          <a:xfrm>
            <a:off x="3773142" y="1671198"/>
            <a:ext cx="4933419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1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Add 1 Dense Layer (16 neurons)</a:t>
            </a:r>
          </a:p>
        </p:txBody>
      </p:sp>
      <p:sp>
        <p:nvSpPr>
          <p:cNvPr id="31" name="Google Shape;77;p4">
            <a:extLst>
              <a:ext uri="{FF2B5EF4-FFF2-40B4-BE49-F238E27FC236}">
                <a16:creationId xmlns:a16="http://schemas.microsoft.com/office/drawing/2014/main" id="{CC8CB056-A5D6-FE6D-1BC9-5469EEA1E4E6}"/>
              </a:ext>
            </a:extLst>
          </p:cNvPr>
          <p:cNvSpPr/>
          <p:nvPr/>
        </p:nvSpPr>
        <p:spPr>
          <a:xfrm rot="-355994">
            <a:off x="3444760" y="317773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4;p4">
            <a:extLst>
              <a:ext uri="{FF2B5EF4-FFF2-40B4-BE49-F238E27FC236}">
                <a16:creationId xmlns:a16="http://schemas.microsoft.com/office/drawing/2014/main" id="{3158EC2E-DC6A-6BB6-BE2D-A5D93CB95352}"/>
              </a:ext>
            </a:extLst>
          </p:cNvPr>
          <p:cNvSpPr txBox="1">
            <a:spLocks/>
          </p:cNvSpPr>
          <p:nvPr/>
        </p:nvSpPr>
        <p:spPr>
          <a:xfrm>
            <a:off x="3803804" y="2348276"/>
            <a:ext cx="4933419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2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Increase neurons in both Dense layers to 128</a:t>
            </a:r>
          </a:p>
        </p:txBody>
      </p:sp>
      <p:sp>
        <p:nvSpPr>
          <p:cNvPr id="33" name="Google Shape;74;p4">
            <a:extLst>
              <a:ext uri="{FF2B5EF4-FFF2-40B4-BE49-F238E27FC236}">
                <a16:creationId xmlns:a16="http://schemas.microsoft.com/office/drawing/2014/main" id="{16F4741F-36D2-8954-C39F-6C6ED6F01194}"/>
              </a:ext>
            </a:extLst>
          </p:cNvPr>
          <p:cNvSpPr txBox="1">
            <a:spLocks/>
          </p:cNvSpPr>
          <p:nvPr/>
        </p:nvSpPr>
        <p:spPr>
          <a:xfrm>
            <a:off x="3798775" y="3660105"/>
            <a:ext cx="5346466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4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3 Dense Layers (128 neurons) and 3 Dropout layers of 20%</a:t>
            </a:r>
          </a:p>
        </p:txBody>
      </p:sp>
      <p:sp>
        <p:nvSpPr>
          <p:cNvPr id="34" name="Google Shape;74;p4">
            <a:extLst>
              <a:ext uri="{FF2B5EF4-FFF2-40B4-BE49-F238E27FC236}">
                <a16:creationId xmlns:a16="http://schemas.microsoft.com/office/drawing/2014/main" id="{38AB3ADD-E6CB-2530-DF73-588809427FB6}"/>
              </a:ext>
            </a:extLst>
          </p:cNvPr>
          <p:cNvSpPr txBox="1">
            <a:spLocks/>
          </p:cNvSpPr>
          <p:nvPr/>
        </p:nvSpPr>
        <p:spPr>
          <a:xfrm>
            <a:off x="3803804" y="2952249"/>
            <a:ext cx="493341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3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Add 2 Dropout layers of 20%</a:t>
            </a:r>
          </a:p>
        </p:txBody>
      </p:sp>
      <p:sp>
        <p:nvSpPr>
          <p:cNvPr id="35" name="Google Shape;75;p4">
            <a:extLst>
              <a:ext uri="{FF2B5EF4-FFF2-40B4-BE49-F238E27FC236}">
                <a16:creationId xmlns:a16="http://schemas.microsoft.com/office/drawing/2014/main" id="{60C6670F-AD78-0742-1867-97847D24BFD9}"/>
              </a:ext>
            </a:extLst>
          </p:cNvPr>
          <p:cNvSpPr/>
          <p:nvPr/>
        </p:nvSpPr>
        <p:spPr>
          <a:xfrm rot="-355994">
            <a:off x="3408972" y="101904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7;p4">
            <a:extLst>
              <a:ext uri="{FF2B5EF4-FFF2-40B4-BE49-F238E27FC236}">
                <a16:creationId xmlns:a16="http://schemas.microsoft.com/office/drawing/2014/main" id="{B0DF5D04-2A5E-0178-5EC8-62B73E55D4BD}"/>
              </a:ext>
            </a:extLst>
          </p:cNvPr>
          <p:cNvSpPr/>
          <p:nvPr/>
        </p:nvSpPr>
        <p:spPr>
          <a:xfrm rot="-355994">
            <a:off x="3472740" y="386038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67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700" y="2305200"/>
            <a:ext cx="287340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Built Models</a:t>
            </a:r>
            <a:br>
              <a:rPr lang="en-US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2000" i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endParaRPr sz="20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77;p4">
            <a:extLst>
              <a:ext uri="{FF2B5EF4-FFF2-40B4-BE49-F238E27FC236}">
                <a16:creationId xmlns:a16="http://schemas.microsoft.com/office/drawing/2014/main" id="{92406863-FD26-D25E-E382-72395AD3A081}"/>
              </a:ext>
            </a:extLst>
          </p:cNvPr>
          <p:cNvSpPr/>
          <p:nvPr/>
        </p:nvSpPr>
        <p:spPr>
          <a:xfrm rot="-355994">
            <a:off x="3425566" y="314028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5;p4">
            <a:extLst>
              <a:ext uri="{FF2B5EF4-FFF2-40B4-BE49-F238E27FC236}">
                <a16:creationId xmlns:a16="http://schemas.microsoft.com/office/drawing/2014/main" id="{0F8C7273-D6DD-AA67-23CB-8EDA7E3735BC}"/>
              </a:ext>
            </a:extLst>
          </p:cNvPr>
          <p:cNvSpPr/>
          <p:nvPr/>
        </p:nvSpPr>
        <p:spPr>
          <a:xfrm rot="-355994">
            <a:off x="3417913" y="247648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4;p4">
            <a:extLst>
              <a:ext uri="{FF2B5EF4-FFF2-40B4-BE49-F238E27FC236}">
                <a16:creationId xmlns:a16="http://schemas.microsoft.com/office/drawing/2014/main" id="{B9FE6D09-DCDA-D5FE-DD10-D17A0CF46A37}"/>
              </a:ext>
            </a:extLst>
          </p:cNvPr>
          <p:cNvSpPr txBox="1">
            <a:spLocks/>
          </p:cNvSpPr>
          <p:nvPr/>
        </p:nvSpPr>
        <p:spPr>
          <a:xfrm>
            <a:off x="3823400" y="1330964"/>
            <a:ext cx="5315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5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Increase size of Word Embedding</a:t>
            </a:r>
          </a:p>
        </p:txBody>
      </p:sp>
      <p:sp>
        <p:nvSpPr>
          <p:cNvPr id="30" name="Google Shape;74;p4">
            <a:extLst>
              <a:ext uri="{FF2B5EF4-FFF2-40B4-BE49-F238E27FC236}">
                <a16:creationId xmlns:a16="http://schemas.microsoft.com/office/drawing/2014/main" id="{2329F5F1-FF15-8EEB-433E-77041B0F74EB}"/>
              </a:ext>
            </a:extLst>
          </p:cNvPr>
          <p:cNvSpPr txBox="1">
            <a:spLocks/>
          </p:cNvSpPr>
          <p:nvPr/>
        </p:nvSpPr>
        <p:spPr>
          <a:xfrm>
            <a:off x="3782084" y="2242698"/>
            <a:ext cx="4933419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6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Increase Training data from 60% to 80%</a:t>
            </a:r>
          </a:p>
        </p:txBody>
      </p:sp>
      <p:sp>
        <p:nvSpPr>
          <p:cNvPr id="31" name="Google Shape;77;p4">
            <a:extLst>
              <a:ext uri="{FF2B5EF4-FFF2-40B4-BE49-F238E27FC236}">
                <a16:creationId xmlns:a16="http://schemas.microsoft.com/office/drawing/2014/main" id="{CC8CB056-A5D6-FE6D-1BC9-5469EEA1E4E6}"/>
              </a:ext>
            </a:extLst>
          </p:cNvPr>
          <p:cNvSpPr/>
          <p:nvPr/>
        </p:nvSpPr>
        <p:spPr>
          <a:xfrm rot="-355994">
            <a:off x="3453702" y="385311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4;p4">
            <a:extLst>
              <a:ext uri="{FF2B5EF4-FFF2-40B4-BE49-F238E27FC236}">
                <a16:creationId xmlns:a16="http://schemas.microsoft.com/office/drawing/2014/main" id="{3158EC2E-DC6A-6BB6-BE2D-A5D93CB95352}"/>
              </a:ext>
            </a:extLst>
          </p:cNvPr>
          <p:cNvSpPr txBox="1">
            <a:spLocks/>
          </p:cNvSpPr>
          <p:nvPr/>
        </p:nvSpPr>
        <p:spPr>
          <a:xfrm>
            <a:off x="3812746" y="2919776"/>
            <a:ext cx="4933419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7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Baseline model with increased data</a:t>
            </a:r>
          </a:p>
        </p:txBody>
      </p:sp>
      <p:sp>
        <p:nvSpPr>
          <p:cNvPr id="34" name="Google Shape;74;p4">
            <a:extLst>
              <a:ext uri="{FF2B5EF4-FFF2-40B4-BE49-F238E27FC236}">
                <a16:creationId xmlns:a16="http://schemas.microsoft.com/office/drawing/2014/main" id="{38AB3ADD-E6CB-2530-DF73-588809427FB6}"/>
              </a:ext>
            </a:extLst>
          </p:cNvPr>
          <p:cNvSpPr txBox="1">
            <a:spLocks/>
          </p:cNvSpPr>
          <p:nvPr/>
        </p:nvSpPr>
        <p:spPr>
          <a:xfrm>
            <a:off x="3812746" y="3627632"/>
            <a:ext cx="493341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Experiment 8</a:t>
            </a:r>
          </a:p>
          <a:p>
            <a:r>
              <a:rPr lang="en-US" sz="16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Early Stopping at 10 epochs</a:t>
            </a:r>
          </a:p>
        </p:txBody>
      </p:sp>
      <p:sp>
        <p:nvSpPr>
          <p:cNvPr id="35" name="Google Shape;75;p4">
            <a:extLst>
              <a:ext uri="{FF2B5EF4-FFF2-40B4-BE49-F238E27FC236}">
                <a16:creationId xmlns:a16="http://schemas.microsoft.com/office/drawing/2014/main" id="{60C6670F-AD78-0742-1867-97847D24BFD9}"/>
              </a:ext>
            </a:extLst>
          </p:cNvPr>
          <p:cNvSpPr/>
          <p:nvPr/>
        </p:nvSpPr>
        <p:spPr>
          <a:xfrm rot="-355994">
            <a:off x="3417914" y="159054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595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395</Words>
  <Application>Microsoft Macintosh PowerPoint</Application>
  <PresentationFormat>On-screen Show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Inter SemiBold</vt:lpstr>
      <vt:lpstr>Arial</vt:lpstr>
      <vt:lpstr>Inter</vt:lpstr>
      <vt:lpstr>Inter Medium</vt:lpstr>
      <vt:lpstr>Simple Light</vt:lpstr>
      <vt:lpstr>AT&amp;T: Deep Learning</vt:lpstr>
      <vt:lpstr>About AT&amp;T</vt:lpstr>
      <vt:lpstr>Scope of the Project</vt:lpstr>
      <vt:lpstr>Project Steps</vt:lpstr>
      <vt:lpstr>Insight</vt:lpstr>
      <vt:lpstr>Preprocessing</vt:lpstr>
      <vt:lpstr>Built Models Machine Learning</vt:lpstr>
      <vt:lpstr>Built Models Deep Learning</vt:lpstr>
      <vt:lpstr>Built Models Deep Learning</vt:lpstr>
      <vt:lpstr>Parameters Deep Learning</vt:lpstr>
      <vt:lpstr>Model Evaluation Metrics</vt:lpstr>
      <vt:lpstr>Model Evaluation Recall</vt:lpstr>
      <vt:lpstr>Model Evaluation Binary Cross Entropy Loss</vt:lpstr>
      <vt:lpstr>Best Model</vt:lpstr>
      <vt:lpstr>Best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AT&amp;T: Deep Learning</dc:title>
  <cp:lastModifiedBy>David Eugenio García Castillón</cp:lastModifiedBy>
  <cp:revision>44</cp:revision>
  <dcterms:modified xsi:type="dcterms:W3CDTF">2023-09-24T15:05:33Z</dcterms:modified>
</cp:coreProperties>
</file>