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67" r:id="rId15"/>
    <p:sldId id="271" r:id="rId16"/>
    <p:sldId id="28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97B8741-42E4-3EFF-6702-355D540B0B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917109A-ECCE-B110-0779-8C67F5F07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A3482-0AB9-4D4C-8EA8-689CCAFAF9B2}" type="datetimeFigureOut">
              <a:rPr lang="it-IT" smtClean="0"/>
              <a:t>18/06/2022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0B58FB-2689-6E99-792A-69B533BA3F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D9431F-63BE-0986-31E1-AA6B854325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ACA04-4B14-4547-BBE8-C047A74AE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395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62B6C-5CDC-4E28-9F3C-CC6ED96446B0}" type="datetimeFigureOut">
              <a:rPr lang="it-IT" smtClean="0"/>
              <a:t>18/06/2022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18F6-75EE-4FFD-A705-4FFA2C6BF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3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402A9-A74B-04D6-5172-697A497C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8265E-6BB6-349F-8CD5-0BA7C66F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BD251-62DE-B3E9-EFA1-A80B1B6A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CF94-34AB-4766-BAC3-A93A347D0D6F}" type="datetime1">
              <a:rPr lang="it-IT" smtClean="0"/>
              <a:t>18/06/2022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166A1-CADE-A752-81E8-F0C57FC5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304EB8-86F7-A19A-BF7B-2F31516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8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AFBA5-3740-4795-A5B6-A28FF0B0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78803-17D3-CA03-42EC-03B4FDD0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A3373-0F29-7CFE-97C0-B5DC6218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87-4589-4F6A-BE38-E04BE9A4E901}" type="datetime1">
              <a:rPr lang="it-IT" smtClean="0"/>
              <a:t>18/06/2022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3566B-09AA-F8D1-2F2F-D42DA216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38939A-DCE6-AAAD-FCDF-EF63222A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3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44C652-024D-923A-6B56-55B930877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5B998C-6162-8745-B967-9419A10A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B582A-FAFB-BD77-7C0B-26F64017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67B-1545-4151-8CB3-B5B3E56DACF9}" type="datetime1">
              <a:rPr lang="it-IT" smtClean="0"/>
              <a:t>18/06/2022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3434A-348E-5EAF-EA2B-0D2106E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47AB2-C645-F5FD-49C2-3AAD3BF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0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6173A-DBF8-375F-4755-4039EDC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7DC84-26A0-042F-0591-BE867353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316C51-DD4F-500A-EDF8-00EA7DC4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3AD-7AC5-4972-8AEE-FCED13AA5DBB}" type="datetime1">
              <a:rPr lang="it-IT" smtClean="0"/>
              <a:t>18/06/2022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00C72A-A80B-E537-CC3E-5910F306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E20C63-CC28-9BEB-C2CE-849CA2A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0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201AB-C3BD-EA0B-A419-E831B78D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1DB6B2-8937-D6F7-9E54-A3F049FC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9419B-3F89-30E5-E2C4-23CCA8D5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DCE8-1C1D-466A-A9F7-4CBE1D3A4CBD}" type="datetime1">
              <a:rPr lang="it-IT" smtClean="0"/>
              <a:t>18/06/2022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263B2-5BB6-F431-D97F-8D153269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70C325-27E4-0B14-F1BA-78E63EE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C5E62-03B0-3B12-E9F1-C82CC6ED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1DF84-7C69-7D8C-764E-D00EEB2FB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E31FB4-1C21-4347-1B1F-872E9753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E25903-E486-C903-FAB7-17DCF4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CB79-E50E-42CE-B251-24A4C0B704C6}" type="datetime1">
              <a:rPr lang="it-IT" smtClean="0"/>
              <a:t>18/06/2022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EFC466-6922-EDE1-4266-8F174FF4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0439B-40B2-A476-19AB-5404E02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8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D75EA-35BC-682F-9496-329BD7E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CE1172-FD7A-104E-7247-786F5B76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045F4E-8154-C7D9-C88A-C25B6357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B23AB6-4C4C-FE96-60F3-344FF83C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5FCCFD-7B56-AF2F-2BB3-AF6FB6DF4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73A85A-81F8-3883-CD23-00291A77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B393-D0A9-42BE-B62F-CD3D0B69B05D}" type="datetime1">
              <a:rPr lang="it-IT" smtClean="0"/>
              <a:t>18/06/2022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A9D39B-AEE2-7CDE-207C-D2F8A45D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F1CBB8-77BC-9C49-C533-64A8025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27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6A42B-4DB3-F5D2-B2AD-B237E845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097E1F-595D-C68E-3B8D-3AF7099D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A3D-619B-4890-A7A6-9812547A6221}" type="datetime1">
              <a:rPr lang="it-IT" smtClean="0"/>
              <a:t>18/06/2022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98681E-007E-A820-8761-6F18C184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4DE106-D7AC-E23F-A45F-41A5A43F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66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39935B-D293-AF0C-4886-6408FA07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E14-FFAA-4EE7-BD1F-6FB4B531C9E8}" type="datetime1">
              <a:rPr lang="it-IT" smtClean="0"/>
              <a:t>18/06/2022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7B7F5B-B681-671F-B120-9FCB9EA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BF572D-8D32-795B-A178-78B85D41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9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D7D42-FF83-884C-47B5-CD061025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4C289-38B8-1C8F-8DF2-04C2ED49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76850C-F977-B96C-A30E-E77311F9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C6743C-ABBF-91A8-CFA3-33A52A62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B60-A1BE-429F-B0B5-19BD5239D79D}" type="datetime1">
              <a:rPr lang="it-IT" smtClean="0"/>
              <a:t>18/06/2022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1B0D4B-A117-D7FD-8704-1FC3356F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E34ECA-003F-DB3E-3BCC-A19582D2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3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42659-ECBD-BDE7-4F63-56137B14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D2518C-CA0F-73ED-8315-05D9F2EBC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FE87A-C47F-A377-0BAB-A98CC23C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F89AB3-044D-8CD3-F4EC-F2B2B2F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53E0-43C1-4D8B-9042-47B7D9407C87}" type="datetime1">
              <a:rPr lang="it-IT" smtClean="0"/>
              <a:t>18/06/2022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3DDF7-DAFC-89FE-91F9-133FA42A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260A4-91D0-9E1F-8265-67863F5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ngtree.com/freebackground/corporate-geometric-atmosphere-office-propaganda-ppt-background_1070459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55C7A6-7D1B-8A47-5E60-68225368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CA7792-C8BC-1190-EEB8-3AED3808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996BA6-4A0C-2BA3-0B99-CAE6A670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598F-DCBA-4B11-933E-9DDD050B6A52}" type="datetime1">
              <a:rPr lang="it-IT" smtClean="0"/>
              <a:t>18/06/2022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A18C9F-F868-BBF2-5B77-48D5CB7C1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89FCC-1D6D-89B8-FB0E-156D5D364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9HXy0hJynXck5enCnoN0Xch34NxpQb02zUhyEXx75JdwERDMHt5ly79f9QZq2b49zWh" TargetMode="External"/><Relationship Id="rId2" Type="http://schemas.openxmlformats.org/officeDocument/2006/relationships/hyperlink" Target="https://sonarcloud.io/component_measures?id=9HXy0hJynXck5enCnoN0Xch34NxpQb02zUhyEXx75JdwERDMHt5ly79f9QZq2b49zWh&amp;metric=coverage&amp;view=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AE23A-1F73-50F4-A72A-862EB7B0C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Defect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Predition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7005B6-AB09-6111-7D46-6EEA660EF33D}"/>
              </a:ext>
            </a:extLst>
          </p:cNvPr>
          <p:cNvSpPr txBox="1"/>
          <p:nvPr/>
        </p:nvSpPr>
        <p:spPr>
          <a:xfrm>
            <a:off x="341523" y="5369633"/>
            <a:ext cx="36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Davide leoni 0294352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371CD99-F0F9-BD78-ADAE-53389964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3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E8CF4-6779-6C9B-EE62-2958816E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Buggyness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04A39-BB9E-C4DA-B6EB-7846B47E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calcolare la </a:t>
            </a:r>
            <a:r>
              <a:rPr lang="it-IT" sz="2400" dirty="0" err="1"/>
              <a:t>buggyness</a:t>
            </a:r>
            <a:r>
              <a:rPr lang="it-IT" sz="2400" dirty="0"/>
              <a:t> si è creato un metodo che si occupa per ogni file di chiamare </a:t>
            </a:r>
            <a:r>
              <a:rPr lang="it-IT" sz="2400" i="1" dirty="0" err="1"/>
              <a:t>git</a:t>
            </a:r>
            <a:r>
              <a:rPr lang="it-IT" sz="2400" i="1" dirty="0"/>
              <a:t> log</a:t>
            </a:r>
            <a:r>
              <a:rPr lang="it-IT" sz="2400" dirty="0"/>
              <a:t> e confrontare le informazioni con i ticket che abbiamo preso in precedenza.</a:t>
            </a:r>
          </a:p>
          <a:p>
            <a:pPr marL="0" indent="0">
              <a:buNone/>
            </a:pPr>
            <a:r>
              <a:rPr lang="it-IT" sz="2400" dirty="0"/>
              <a:t>Il log viene esaminato linea per linea, se è presente una linea contenente :</a:t>
            </a:r>
          </a:p>
          <a:p>
            <a:r>
              <a:rPr lang="it-IT" sz="2400" dirty="0"/>
              <a:t>«</a:t>
            </a:r>
            <a:r>
              <a:rPr lang="it-IT" sz="2400" dirty="0" err="1"/>
              <a:t>ProjectName</a:t>
            </a:r>
            <a:r>
              <a:rPr lang="it-IT" sz="2400" dirty="0"/>
              <a:t>»-</a:t>
            </a:r>
          </a:p>
          <a:p>
            <a:r>
              <a:rPr lang="it-IT" sz="2400" dirty="0" err="1"/>
              <a:t>Issue</a:t>
            </a:r>
            <a:r>
              <a:rPr lang="it-IT" sz="2400" dirty="0"/>
              <a:t> #</a:t>
            </a:r>
          </a:p>
          <a:p>
            <a:pPr marL="0" indent="0">
              <a:buNone/>
            </a:pPr>
            <a:r>
              <a:rPr lang="it-IT" sz="2400" dirty="0"/>
              <a:t>Allora si procede al confronto, dato che esaminando il log di </a:t>
            </a:r>
            <a:r>
              <a:rPr lang="it-IT" sz="2400" dirty="0" err="1"/>
              <a:t>bookkeeper</a:t>
            </a:r>
            <a:r>
              <a:rPr lang="it-IT" sz="2400" dirty="0"/>
              <a:t> questo è il modo in cui vengono nominati i bug dei due progetti. Se il numero seguente corrisponde ad uno dei ticket si vede se il ticket è precedente o dopo la versione considerata, e in caso si segna il file come Buggy.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5403B0-E013-4B54-E14B-D451E3FC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4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0722F-D1B0-7C49-AA29-F6949393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Analyzer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5EE40-7FC7-5928-EA5D-658ED887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analizzare il prodotto del </a:t>
            </a:r>
            <a:r>
              <a:rPr lang="it-IT" sz="2400" dirty="0" err="1"/>
              <a:t>miner</a:t>
            </a:r>
            <a:r>
              <a:rPr lang="it-IT" sz="2400" dirty="0"/>
              <a:t> rimuoviamo dal dataset la versione, dato che verrebbe utilizzata come dato per il machine learning e non è una feature valida.</a:t>
            </a:r>
          </a:p>
          <a:p>
            <a:pPr marL="0" indent="0">
              <a:buNone/>
            </a:pPr>
            <a:r>
              <a:rPr lang="it-IT" sz="2400" dirty="0"/>
              <a:t>Prendiamo poi i due dataset e creiamo delle nuove istanze da esaminare. Per prima cosa effettuiamo il balancing e aggiungiamo dei dataset creati con :</a:t>
            </a:r>
          </a:p>
          <a:p>
            <a:r>
              <a:rPr lang="it-IT" sz="2400" dirty="0" err="1"/>
              <a:t>Undersampling</a:t>
            </a:r>
            <a:r>
              <a:rPr lang="it-IT" sz="2400" dirty="0"/>
              <a:t>, quindi riduciamo le istanze maggioritarie con </a:t>
            </a:r>
            <a:r>
              <a:rPr lang="it-IT" sz="2400" dirty="0" err="1"/>
              <a:t>SpreadSubsample</a:t>
            </a:r>
            <a:endParaRPr lang="it-IT" sz="2400" dirty="0"/>
          </a:p>
          <a:p>
            <a:r>
              <a:rPr lang="it-IT" sz="2400" dirty="0" err="1"/>
              <a:t>Oversampling</a:t>
            </a:r>
            <a:r>
              <a:rPr lang="it-IT" sz="2400" dirty="0"/>
              <a:t>, aumentiamo le istanze minoritarie con </a:t>
            </a:r>
            <a:r>
              <a:rPr lang="it-IT" sz="2400" dirty="0" err="1"/>
              <a:t>Resample</a:t>
            </a:r>
            <a:endParaRPr lang="it-IT" sz="2400" dirty="0"/>
          </a:p>
          <a:p>
            <a:pPr lvl="1"/>
            <a:r>
              <a:rPr lang="it-IT" sz="2000" dirty="0"/>
              <a:t>Come parametro passiamo a </a:t>
            </a:r>
            <a:r>
              <a:rPr lang="it-IT" sz="2000" dirty="0" err="1"/>
              <a:t>weka</a:t>
            </a:r>
            <a:r>
              <a:rPr lang="it-IT" sz="2000" dirty="0"/>
              <a:t> il # di istanze minoritarie / totale delle istanze *100 *2, come specificato da documentazione </a:t>
            </a:r>
            <a:r>
              <a:rPr lang="it-IT" sz="2000" dirty="0" err="1"/>
              <a:t>weka</a:t>
            </a:r>
            <a:endParaRPr lang="it-IT" sz="2000" dirty="0"/>
          </a:p>
          <a:p>
            <a:r>
              <a:rPr lang="it-IT" sz="2400" dirty="0" err="1"/>
              <a:t>Smote</a:t>
            </a:r>
            <a:r>
              <a:rPr lang="it-IT" sz="2400" dirty="0"/>
              <a:t>, sintetizziamo le nuove classi da quelle esistenti utilizzato il plugin di </a:t>
            </a:r>
            <a:r>
              <a:rPr lang="it-IT" sz="2400" dirty="0" err="1"/>
              <a:t>Weka</a:t>
            </a: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7B152B-80BD-E6F7-2D73-64D84022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52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70499-4C74-4EB6-5593-9BD63E0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b="1" dirty="0"/>
              <a:t>Analyzer - </a:t>
            </a:r>
            <a:r>
              <a:rPr lang="it-IT" b="1" dirty="0" err="1"/>
              <a:t>Continues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524A-141C-4C8F-E9DB-47D6646A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Dividiamo i </a:t>
            </a:r>
            <a:r>
              <a:rPr lang="it-IT" sz="2400" dirty="0" err="1"/>
              <a:t>dataSet</a:t>
            </a:r>
            <a:r>
              <a:rPr lang="it-IT" sz="2400" dirty="0"/>
              <a:t> utilizzando la tecnica </a:t>
            </a:r>
            <a:r>
              <a:rPr lang="it-IT" sz="2400" dirty="0" err="1"/>
              <a:t>WalkForward</a:t>
            </a:r>
            <a:r>
              <a:rPr lang="it-IT" sz="2400" dirty="0"/>
              <a:t>, prendendo la release «i» come test set e tutte le versioni minori di «i» come Training set.</a:t>
            </a:r>
          </a:p>
          <a:p>
            <a:pPr marL="0" indent="0">
              <a:buNone/>
            </a:pPr>
            <a:r>
              <a:rPr lang="it-IT" sz="2400" dirty="0"/>
              <a:t>Effettuiamo quindi la </a:t>
            </a:r>
            <a:r>
              <a:rPr lang="it-IT" sz="2400" dirty="0" err="1"/>
              <a:t>FeatureSelection</a:t>
            </a:r>
            <a:r>
              <a:rPr lang="it-IT" sz="2400" dirty="0"/>
              <a:t> delle classi andando a creare altri dataset, due per ogni precedente:</a:t>
            </a:r>
          </a:p>
          <a:p>
            <a:r>
              <a:rPr lang="it-IT" sz="2400" dirty="0"/>
              <a:t>No Feature </a:t>
            </a:r>
            <a:r>
              <a:rPr lang="it-IT" sz="2400" dirty="0" err="1"/>
              <a:t>Selection</a:t>
            </a:r>
            <a:endParaRPr lang="it-IT" sz="2400" dirty="0"/>
          </a:p>
          <a:p>
            <a:r>
              <a:rPr lang="it-IT" sz="2400" dirty="0"/>
              <a:t>Best First</a:t>
            </a:r>
          </a:p>
          <a:p>
            <a:pPr marL="0" indent="0">
              <a:buNone/>
            </a:pPr>
            <a:r>
              <a:rPr lang="it-IT" sz="2400" dirty="0"/>
              <a:t>Creiamo quindi i nostri classificatori per effettuare </a:t>
            </a:r>
            <a:r>
              <a:rPr lang="it-IT" sz="2400" dirty="0" err="1"/>
              <a:t>l’evaluation</a:t>
            </a:r>
            <a:r>
              <a:rPr lang="it-IT" sz="2400" dirty="0"/>
              <a:t> sul dataset.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796E46-60D0-D4E5-4371-36EE4DB8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72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7F3A7-0947-21F7-777B-54E7A35B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50951-893D-1025-5481-D52B7F5C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classificatori utilizzati sono :</a:t>
            </a:r>
          </a:p>
          <a:p>
            <a:r>
              <a:rPr lang="it-IT" sz="2400" dirty="0" err="1"/>
              <a:t>RandomForest</a:t>
            </a:r>
            <a:endParaRPr lang="it-IT" sz="2400" dirty="0"/>
          </a:p>
          <a:p>
            <a:r>
              <a:rPr lang="it-IT" sz="2400" dirty="0" err="1"/>
              <a:t>NaiveBayes</a:t>
            </a:r>
            <a:endParaRPr lang="it-IT" sz="2400" dirty="0"/>
          </a:p>
          <a:p>
            <a:r>
              <a:rPr lang="it-IT" sz="2400" dirty="0" err="1"/>
              <a:t>WalkForward</a:t>
            </a:r>
            <a:endParaRPr lang="it-IT" sz="2400" dirty="0"/>
          </a:p>
          <a:p>
            <a:r>
              <a:rPr lang="it-IT" sz="2400" dirty="0" err="1"/>
              <a:t>CostSensitive</a:t>
            </a:r>
            <a:r>
              <a:rPr lang="it-IT" sz="2400" dirty="0"/>
              <a:t>, con </a:t>
            </a:r>
            <a:r>
              <a:rPr lang="it-IT" sz="2400" dirty="0" err="1"/>
              <a:t>CostoFalseNegative</a:t>
            </a:r>
            <a:r>
              <a:rPr lang="it-IT" sz="2400" dirty="0"/>
              <a:t> = 10*</a:t>
            </a:r>
            <a:r>
              <a:rPr lang="it-IT" sz="2400" dirty="0" err="1"/>
              <a:t>CostoFalsePositive</a:t>
            </a:r>
            <a:endParaRPr lang="it-IT" sz="2400" dirty="0"/>
          </a:p>
          <a:p>
            <a:pPr lvl="1"/>
            <a:r>
              <a:rPr lang="it-IT" sz="2000" dirty="0" err="1"/>
              <a:t>Threshold</a:t>
            </a:r>
            <a:r>
              <a:rPr lang="it-IT" sz="2000" dirty="0"/>
              <a:t>, quindi con parametro </a:t>
            </a:r>
            <a:r>
              <a:rPr lang="it-IT" sz="2000" dirty="0" err="1"/>
              <a:t>setMinimizeExpectedCost</a:t>
            </a:r>
            <a:r>
              <a:rPr lang="it-IT" sz="2000" dirty="0"/>
              <a:t> = false</a:t>
            </a:r>
          </a:p>
          <a:p>
            <a:pPr lvl="1"/>
            <a:r>
              <a:rPr lang="it-IT" sz="2000" dirty="0"/>
              <a:t>Learning, quindi con parametro </a:t>
            </a:r>
            <a:r>
              <a:rPr lang="it-IT" sz="2000" dirty="0" err="1"/>
              <a:t>setMinimzeExpectedCost</a:t>
            </a:r>
            <a:r>
              <a:rPr lang="it-IT" sz="2000" dirty="0"/>
              <a:t> = </a:t>
            </a:r>
            <a:r>
              <a:rPr lang="it-IT" sz="2000" dirty="0" err="1"/>
              <a:t>true</a:t>
            </a:r>
            <a:endParaRPr lang="it-IT" sz="2000" dirty="0"/>
          </a:p>
          <a:p>
            <a:pPr marL="0" indent="0">
              <a:buNone/>
            </a:pPr>
            <a:r>
              <a:rPr lang="it-IT" sz="2400" dirty="0"/>
              <a:t>I classificatori </a:t>
            </a:r>
            <a:r>
              <a:rPr lang="it-IT" sz="2400" dirty="0" err="1"/>
              <a:t>costSensitive</a:t>
            </a:r>
            <a:r>
              <a:rPr lang="it-IT" sz="2400" dirty="0"/>
              <a:t> sono applicati ai classificatori precedenti.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BEE65B-01FC-53DB-3944-07459FA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21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000A-B7F9-42BD-3DCE-3EFF901F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363665-3E4C-7DE4-030D-3000FA34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 ticket potrebbero non essere tutti, potrebbero esserci anche ticket che hanno il bug scritto in un altro formato, questo è da considerare in caso si usasse il </a:t>
            </a:r>
            <a:r>
              <a:rPr lang="it-IT" sz="2400" dirty="0" err="1"/>
              <a:t>Miner</a:t>
            </a:r>
            <a:r>
              <a:rPr lang="it-IT" sz="2400" dirty="0"/>
              <a:t> per un altro progetto.</a:t>
            </a:r>
          </a:p>
          <a:p>
            <a:r>
              <a:rPr lang="it-IT" sz="2400" dirty="0"/>
              <a:t>Durante il calcolo della </a:t>
            </a:r>
            <a:r>
              <a:rPr lang="it-IT" sz="2400" dirty="0" err="1"/>
              <a:t>buggyness</a:t>
            </a:r>
            <a:r>
              <a:rPr lang="it-IT" sz="2400" dirty="0"/>
              <a:t> è possibile che prendendo i valori numerici dai log </a:t>
            </a:r>
            <a:r>
              <a:rPr lang="it-IT" sz="2400" dirty="0" err="1"/>
              <a:t>git</a:t>
            </a:r>
            <a:r>
              <a:rPr lang="it-IT" sz="2400" dirty="0"/>
              <a:t> delle classi, queste vengano segnate come buggy anche se nel </a:t>
            </a:r>
            <a:r>
              <a:rPr lang="it-IT" sz="2400" dirty="0" err="1"/>
              <a:t>commit</a:t>
            </a:r>
            <a:r>
              <a:rPr lang="it-IT" sz="2400" dirty="0"/>
              <a:t> quelle classi non hanno avuto modifiche riguardanti la </a:t>
            </a:r>
            <a:r>
              <a:rPr lang="it-IT" sz="2400" dirty="0" err="1"/>
              <a:t>buggyness</a:t>
            </a:r>
            <a:endParaRPr lang="it-IT" sz="2400" dirty="0"/>
          </a:p>
          <a:p>
            <a:r>
              <a:rPr lang="it-IT" sz="2400" dirty="0" err="1"/>
              <a:t>Nell’analyzer</a:t>
            </a:r>
            <a:r>
              <a:rPr lang="it-IT" sz="2400" dirty="0"/>
              <a:t> effettuare prima il balancing del </a:t>
            </a:r>
            <a:r>
              <a:rPr lang="it-IT" sz="2400" dirty="0" err="1"/>
              <a:t>DataSet</a:t>
            </a:r>
            <a:r>
              <a:rPr lang="it-IT" sz="2400" dirty="0"/>
              <a:t> e poi la feature </a:t>
            </a:r>
            <a:r>
              <a:rPr lang="it-IT" sz="2400" dirty="0" err="1"/>
              <a:t>selection</a:t>
            </a:r>
            <a:r>
              <a:rPr lang="it-IT" sz="2400" dirty="0"/>
              <a:t> potrebbe portare risultati differenti dall’effettuare le operazioni in ordine inverso.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7BBDE0-EDC2-2B35-7FE3-296A21E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8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DC0B9-6E9E-FFCC-578B-B5CC3E43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7E7C02-196F-F807-3025-EB6CA06E3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9389" y="1309579"/>
            <a:ext cx="8073585" cy="4602334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B7AA981-5390-21B0-6AB1-3C08333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75801C-D110-C0B8-3815-35DCDD82DC0E}"/>
              </a:ext>
            </a:extLst>
          </p:cNvPr>
          <p:cNvSpPr txBox="1"/>
          <p:nvPr/>
        </p:nvSpPr>
        <p:spPr>
          <a:xfrm>
            <a:off x="838200" y="601150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grafo mostrato e quelli a seguire mostrano su ogni colonna un classificatore diverso, e per ogni riga una metrica di essi, da basso verso alto : Precision, Recall, Kappa, ROC(AUC)</a:t>
            </a:r>
          </a:p>
        </p:txBody>
      </p:sp>
    </p:spTree>
    <p:extLst>
      <p:ext uri="{BB962C8B-B14F-4D97-AF65-F5344CB8AC3E}">
        <p14:creationId xmlns:p14="http://schemas.microsoft.com/office/powerpoint/2010/main" val="152766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CD4D47A-A88D-B07F-2A21-F07744BB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17259" cy="4282289"/>
          </a:xfr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46B144B8-1C8C-56D3-4623-CE192CCD2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602" y="2254314"/>
            <a:ext cx="6543398" cy="4481334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DE8FA5A-1EFD-A4E6-27D0-4E9D04D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C75758-BA9A-E39A-99A5-89D354953A6B}"/>
              </a:ext>
            </a:extLst>
          </p:cNvPr>
          <p:cNvSpPr txBox="1"/>
          <p:nvPr/>
        </p:nvSpPr>
        <p:spPr>
          <a:xfrm>
            <a:off x="307818" y="4626321"/>
            <a:ext cx="54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questi grafici confrontiamo le prestazioni senza feature </a:t>
            </a:r>
            <a:r>
              <a:rPr lang="it-IT" dirty="0" err="1"/>
              <a:t>selection</a:t>
            </a:r>
            <a:r>
              <a:rPr lang="it-IT" dirty="0"/>
              <a:t>(in alto) e con feature </a:t>
            </a:r>
            <a:r>
              <a:rPr lang="it-IT" dirty="0" err="1"/>
              <a:t>selection</a:t>
            </a:r>
            <a:r>
              <a:rPr lang="it-IT" dirty="0"/>
              <a:t>(in basso)</a:t>
            </a:r>
          </a:p>
        </p:txBody>
      </p:sp>
    </p:spTree>
    <p:extLst>
      <p:ext uri="{BB962C8B-B14F-4D97-AF65-F5344CB8AC3E}">
        <p14:creationId xmlns:p14="http://schemas.microsoft.com/office/powerpoint/2010/main" val="3437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CF248779-8FD9-14F8-BF2A-A33B78E9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"/>
            <a:ext cx="6681457" cy="4354718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AC6DBC0-0C84-5997-5E49-7D1F78AA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594" y="2752253"/>
            <a:ext cx="6805406" cy="41057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9C07D4-6EBB-DCF4-1FA7-A41A305A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323DE-E991-7DA2-A105-D7B38E90DBEF}"/>
              </a:ext>
            </a:extLst>
          </p:cNvPr>
          <p:cNvSpPr txBox="1"/>
          <p:nvPr/>
        </p:nvSpPr>
        <p:spPr>
          <a:xfrm>
            <a:off x="199176" y="4553893"/>
            <a:ext cx="495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confrontiamo invece le prestazioni tra i due dataset, in alto AVRO, in basso BOOKKEEPER</a:t>
            </a:r>
          </a:p>
        </p:txBody>
      </p:sp>
    </p:spTree>
    <p:extLst>
      <p:ext uri="{BB962C8B-B14F-4D97-AF65-F5344CB8AC3E}">
        <p14:creationId xmlns:p14="http://schemas.microsoft.com/office/powerpoint/2010/main" val="22541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AD5816A-662B-ADBB-2987-085D1075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00" y="28662"/>
            <a:ext cx="5965000" cy="3400338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F0293FA-282F-0B94-5640-3DE5A9672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-46015"/>
            <a:ext cx="6096000" cy="347501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1321970B-C44B-B391-62E7-67C9EC169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1" y="3429000"/>
            <a:ext cx="6015280" cy="34290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3A37D575-9EEA-25C9-E187-DFDE170162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20" y="3473892"/>
            <a:ext cx="6015280" cy="3345455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E701BA-65B1-66A9-AAD6-2DF3DE15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71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83871A-14A9-CED2-CD24-54052EB2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840" y="235390"/>
            <a:ext cx="9243281" cy="526911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B8FA45-FDE3-7318-E90A-A58856E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131D45-A48A-24A4-B623-95ADCB3002A5}"/>
              </a:ext>
            </a:extLst>
          </p:cNvPr>
          <p:cNvSpPr txBox="1"/>
          <p:nvPr/>
        </p:nvSpPr>
        <p:spPr>
          <a:xfrm>
            <a:off x="497941" y="5794218"/>
            <a:ext cx="984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Passiamo ora ad applicare ai classificatori i nostri metodi </a:t>
            </a:r>
            <a:r>
              <a:rPr lang="it-IT" dirty="0" err="1"/>
              <a:t>CostSensitive</a:t>
            </a:r>
            <a:r>
              <a:rPr lang="it-IT" dirty="0"/>
              <a:t> e vediamo come influenzano le metriche</a:t>
            </a:r>
          </a:p>
        </p:txBody>
      </p:sp>
    </p:spTree>
    <p:extLst>
      <p:ext uri="{BB962C8B-B14F-4D97-AF65-F5344CB8AC3E}">
        <p14:creationId xmlns:p14="http://schemas.microsoft.com/office/powerpoint/2010/main" val="1190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52874-BACA-55CE-AE06-EE64C1F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Scope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A73878-08A8-AC26-D4B0-D5852E0C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Eseguire uno studio empirico finalizzato a misurare l’effetto di tecniche di sampling, classificazioni sensibili al costo, o feature selection, sull’accuratezza di modelli predittivi di localizzazione di bug nel codice di larghe applicazioni open-source.</a:t>
            </a:r>
          </a:p>
          <a:p>
            <a:pPr marL="0" indent="0">
              <a:buNone/>
            </a:pPr>
            <a:r>
              <a:rPr lang="it-IT"/>
              <a:t>Applicazione open-source analizzate :</a:t>
            </a:r>
          </a:p>
          <a:p>
            <a:r>
              <a:rPr lang="it-IT"/>
              <a:t>Apache Bookkeeper</a:t>
            </a:r>
          </a:p>
          <a:p>
            <a:r>
              <a:rPr lang="it-IT"/>
              <a:t>Apache Avro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5C3D19-FD6C-C3ED-C2E6-46D0B12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71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73A8A5D-952B-AC2B-3ACB-23017314B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720" y="-2"/>
            <a:ext cx="6015280" cy="34290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47C52FC-AED0-3B72-D163-8F79DB0C0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" y="0"/>
            <a:ext cx="6015280" cy="34290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FDB8FB3-05B8-72C1-1955-035BBD96C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0" y="3428998"/>
            <a:ext cx="6015281" cy="3429001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C7BFADD-8A4B-8A52-4E1F-58C54F878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5996" y="3428998"/>
            <a:ext cx="6096004" cy="339035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218373-1CDA-B44E-BB2D-197B77D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93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52E9-A0F3-6C74-2696-A528BCA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A7121-D3BD-BD99-C2AE-B24ADEA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Dai risultati finali, sembrerebbe che i due classificatori migliori siano </a:t>
            </a:r>
            <a:r>
              <a:rPr lang="it-IT" sz="2000" dirty="0" err="1"/>
              <a:t>RandomForest</a:t>
            </a:r>
            <a:r>
              <a:rPr lang="it-IT" sz="2000" dirty="0"/>
              <a:t> e IBK nel totale,  e anche per i singoli progetti; per le metriche dettate da una </a:t>
            </a:r>
            <a:r>
              <a:rPr lang="it-IT" sz="2000" dirty="0" err="1"/>
              <a:t>threshold</a:t>
            </a:r>
            <a:r>
              <a:rPr lang="it-IT" sz="2000" dirty="0"/>
              <a:t> performano decisamente in modo migliore, mentre per l’Area Under the Curve (ROC area su </a:t>
            </a:r>
            <a:r>
              <a:rPr lang="it-IT" sz="2000" dirty="0" err="1"/>
              <a:t>weka</a:t>
            </a:r>
            <a:r>
              <a:rPr lang="it-IT" sz="2000" dirty="0"/>
              <a:t>) sembra essere al livello degli altri due classificatori (Random </a:t>
            </a:r>
            <a:r>
              <a:rPr lang="it-IT" sz="2000" dirty="0" err="1"/>
              <a:t>forest</a:t>
            </a:r>
            <a:r>
              <a:rPr lang="it-IT" sz="2000" dirty="0"/>
              <a:t> presenta molti </a:t>
            </a:r>
            <a:r>
              <a:rPr lang="it-IT" sz="2000" dirty="0" err="1"/>
              <a:t>outlier</a:t>
            </a:r>
            <a:r>
              <a:rPr lang="it-IT" sz="2000" dirty="0"/>
              <a:t> verso 0,5/0,6).</a:t>
            </a:r>
          </a:p>
          <a:p>
            <a:pPr marL="0" indent="0">
              <a:buNone/>
            </a:pPr>
            <a:r>
              <a:rPr lang="it-IT" sz="2000" dirty="0"/>
              <a:t>Possibile sia dovuto al fatto che NB considera tutti i parametri come fortemente indipendenti, mentre non è detto che questo sia vero. Come ulteriore conferma possiamo vedere che utilizzando </a:t>
            </a:r>
            <a:r>
              <a:rPr lang="it-IT" sz="2000" dirty="0" err="1"/>
              <a:t>BestFirst</a:t>
            </a:r>
            <a:r>
              <a:rPr lang="it-IT" sz="2000" dirty="0"/>
              <a:t> come feature </a:t>
            </a:r>
            <a:r>
              <a:rPr lang="it-IT" sz="2000" dirty="0" err="1"/>
              <a:t>selection</a:t>
            </a:r>
            <a:r>
              <a:rPr lang="it-IT" sz="2000" dirty="0"/>
              <a:t> le metriche di NB migliorano, mentre peggiorano lievemente quelle degli altri due classificatori.</a:t>
            </a:r>
          </a:p>
          <a:p>
            <a:pPr marL="0" indent="0">
              <a:buNone/>
            </a:pPr>
            <a:r>
              <a:rPr lang="it-IT" sz="2000" dirty="0"/>
              <a:t>Per i singoli dataset possiamo vedere dal valore di kappa che NB si comporta quasi come un classificatore dummy, specialmente nel caso di </a:t>
            </a:r>
            <a:r>
              <a:rPr lang="it-IT" sz="2000" dirty="0" err="1"/>
              <a:t>bookkeeper</a:t>
            </a:r>
            <a:r>
              <a:rPr lang="it-IT" sz="2000" dirty="0"/>
              <a:t>, dove la recall è molto alta ma la </a:t>
            </a:r>
            <a:r>
              <a:rPr lang="it-IT" sz="2000" dirty="0" err="1"/>
              <a:t>precision</a:t>
            </a:r>
            <a:r>
              <a:rPr lang="it-IT" sz="2000" dirty="0"/>
              <a:t> è molto bassa, quindi tende a classificare di più le classi come Buggy, mentre in </a:t>
            </a:r>
            <a:r>
              <a:rPr lang="it-IT" sz="2000" dirty="0" err="1"/>
              <a:t>Avro</a:t>
            </a:r>
            <a:r>
              <a:rPr lang="it-IT" sz="2000" dirty="0"/>
              <a:t> tende a classificare le classi come non Buggy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E98DA3-CF3A-746C-15CB-D69008E9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82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C9823-D42F-F85B-9253-A468958A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A956F-40BB-AFB1-FC5C-C9096FBF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Anche IBK e RF sembrano avere performance migliori su </a:t>
            </a:r>
            <a:r>
              <a:rPr lang="it-IT" sz="2000" dirty="0" err="1"/>
              <a:t>Avro</a:t>
            </a:r>
            <a:r>
              <a:rPr lang="it-IT" sz="2000" dirty="0"/>
              <a:t> rispetto che su </a:t>
            </a:r>
            <a:r>
              <a:rPr lang="it-IT" sz="2000" dirty="0" err="1"/>
              <a:t>Bookkeeper</a:t>
            </a:r>
            <a:r>
              <a:rPr lang="it-IT" sz="2000" dirty="0"/>
              <a:t>, facendoci pensare che il dataset possa essere migliore per </a:t>
            </a:r>
            <a:r>
              <a:rPr lang="it-IT" sz="2000" dirty="0" err="1"/>
              <a:t>Avro</a:t>
            </a:r>
            <a:r>
              <a:rPr lang="it-IT" sz="2000" dirty="0"/>
              <a:t>. Per il dataset inoltre si è notato come il balancing migliori le performance di NB; mentre il metodo di balancing SMOTE è il peggiore, peggiorando notevolmente le performance dei classificatori IBK e RF.</a:t>
            </a:r>
          </a:p>
          <a:p>
            <a:pPr marL="0" indent="0">
              <a:buNone/>
            </a:pPr>
            <a:r>
              <a:rPr lang="it-IT" sz="2000" dirty="0"/>
              <a:t>Per gli altri classificatori migliorano </a:t>
            </a:r>
            <a:r>
              <a:rPr lang="it-IT" sz="2000" dirty="0" err="1"/>
              <a:t>precision</a:t>
            </a:r>
            <a:r>
              <a:rPr lang="it-IT" sz="2000" dirty="0"/>
              <a:t> e recall, ma peggiorano Kappa e AUC, quindi si comportano in modo più randomico rispetto al caso senza balancing.</a:t>
            </a:r>
          </a:p>
          <a:p>
            <a:pPr marL="0" indent="0">
              <a:buNone/>
            </a:pPr>
            <a:r>
              <a:rPr lang="it-IT" sz="2000" dirty="0"/>
              <a:t>Applicando il </a:t>
            </a:r>
            <a:r>
              <a:rPr lang="it-IT" sz="2000" dirty="0" err="1"/>
              <a:t>classifier</a:t>
            </a:r>
            <a:r>
              <a:rPr lang="it-IT" sz="2000" dirty="0"/>
              <a:t> </a:t>
            </a:r>
            <a:r>
              <a:rPr lang="it-IT" sz="2000" dirty="0" err="1"/>
              <a:t>costSensitive</a:t>
            </a:r>
            <a:r>
              <a:rPr lang="it-IT" sz="2000" dirty="0"/>
              <a:t> IBK rimane </a:t>
            </a:r>
            <a:r>
              <a:rPr lang="it-IT" sz="2000" dirty="0" err="1"/>
              <a:t>pressochè</a:t>
            </a:r>
            <a:r>
              <a:rPr lang="it-IT" sz="2000" dirty="0"/>
              <a:t> invariato, mentre applicando su NB abbiamo un miglioramento della </a:t>
            </a:r>
            <a:r>
              <a:rPr lang="it-IT" sz="2000" dirty="0" err="1"/>
              <a:t>precision</a:t>
            </a:r>
            <a:r>
              <a:rPr lang="it-IT" sz="2000" dirty="0"/>
              <a:t> e della recall (anche se la mediana è minore abbiamo molti </a:t>
            </a:r>
            <a:r>
              <a:rPr lang="it-IT" sz="2000" dirty="0" err="1"/>
              <a:t>outlier</a:t>
            </a:r>
            <a:r>
              <a:rPr lang="it-IT" sz="2000" dirty="0"/>
              <a:t> vicino l’uno); per quanto riguarda RF invece la </a:t>
            </a:r>
            <a:r>
              <a:rPr lang="it-IT" sz="2000" dirty="0" err="1"/>
              <a:t>precision</a:t>
            </a:r>
            <a:r>
              <a:rPr lang="it-IT" sz="2000" dirty="0"/>
              <a:t> aumenta, ma ne aumenta anche la varianza e diminuisce la recall, abbassando anche il valore Kappa e nel caso del </a:t>
            </a:r>
            <a:r>
              <a:rPr lang="it-IT" sz="2000" dirty="0" err="1"/>
              <a:t>costSensitiveThreshold</a:t>
            </a:r>
            <a:r>
              <a:rPr lang="it-IT" sz="2000" dirty="0"/>
              <a:t> anche l’AUC.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B6ED2-BB2D-DEAF-2A28-DE435C4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55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6F007-DC10-5EE9-7999-DE0EDF8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F4159-1F04-94C8-0381-91A51B7F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Nel caso dei classificatori cost sensitive SMOTE peggiora le performance per il classificatore IBK, mentre migliora le performance per gli altri due classificatori. I balancing </a:t>
            </a:r>
            <a:r>
              <a:rPr lang="it-IT" sz="2000" dirty="0" err="1"/>
              <a:t>Oversample</a:t>
            </a:r>
            <a:r>
              <a:rPr lang="it-IT" sz="2000" dirty="0"/>
              <a:t> e </a:t>
            </a:r>
            <a:r>
              <a:rPr lang="it-IT" sz="2000" dirty="0" err="1"/>
              <a:t>Undersample</a:t>
            </a:r>
            <a:r>
              <a:rPr lang="it-IT" sz="2000" dirty="0"/>
              <a:t> migliorano in tutti i casi le performance in concomitanza con i classificatori </a:t>
            </a:r>
            <a:r>
              <a:rPr lang="it-IT" sz="2000" dirty="0" err="1"/>
              <a:t>costSensitive</a:t>
            </a:r>
            <a:r>
              <a:rPr lang="it-IT" sz="2000" dirty="0"/>
              <a:t>, soprattutto il balancing effettuato utilizzando </a:t>
            </a:r>
            <a:r>
              <a:rPr lang="it-IT" sz="2000" dirty="0" err="1"/>
              <a:t>oversample</a:t>
            </a:r>
            <a:r>
              <a:rPr lang="it-IT" sz="2000" dirty="0"/>
              <a:t> sembra molto efficace in questo caso.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C71D7-6E7D-44D8-3EB6-5D5DEF8E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52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8A03B-1499-6A5E-85B5-A52C5B19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Sonar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E526C-BADE-AD9D-0EF1-36BED09C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Link a repository </a:t>
            </a:r>
            <a:r>
              <a:rPr lang="it-IT" dirty="0" err="1"/>
              <a:t>SonarCloud</a:t>
            </a:r>
            <a:r>
              <a:rPr lang="it-IT" dirty="0"/>
              <a:t> per verifica dell’assenza di </a:t>
            </a:r>
            <a:r>
              <a:rPr lang="it-IT" dirty="0" err="1"/>
              <a:t>CodeSmell</a:t>
            </a:r>
            <a:r>
              <a:rPr lang="it-IT" dirty="0"/>
              <a:t>.</a:t>
            </a:r>
            <a:endParaRPr lang="it-IT" dirty="0">
              <a:hlinkClick r:id="rId2"/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https://sonarcloud.io/summary/overall?id=9HXy0hJynXck5enCnoN0Xch34NxpQb02zUhyEXx75JdwERDMHt5ly79f9QZq2b49zWh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1CF83E-10F0-D7BE-BE87-F65C3F57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7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5449C-20C1-384F-B598-BF214D23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Content </a:t>
            </a:r>
            <a:r>
              <a:rPr lang="it-IT" b="1" dirty="0" err="1"/>
              <a:t>Table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EEF5A-92AD-2204-B5E5-AD8165A0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How?</a:t>
            </a:r>
          </a:p>
          <a:p>
            <a:r>
              <a:rPr lang="it-IT" dirty="0"/>
              <a:t>Progettazione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Miner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Analyzer</a:t>
            </a:r>
          </a:p>
          <a:p>
            <a:r>
              <a:rPr lang="it-IT" dirty="0"/>
              <a:t>Variabili</a:t>
            </a:r>
          </a:p>
          <a:p>
            <a:r>
              <a:rPr lang="it-IT" dirty="0"/>
              <a:t>Risultati</a:t>
            </a:r>
          </a:p>
          <a:p>
            <a:r>
              <a:rPr lang="it-IT" dirty="0"/>
              <a:t>Considerazioni sui risultati ottenuti</a:t>
            </a:r>
          </a:p>
          <a:p>
            <a:r>
              <a:rPr lang="it-IT" dirty="0"/>
              <a:t>Sonar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55034-292E-1814-B2C3-E6B915AF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27828-CDC2-FED2-C6F8-414C5BF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10719-AEBA-95D3-3DE6-DE24F212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JIRA : database per i fix</a:t>
            </a:r>
          </a:p>
          <a:p>
            <a:r>
              <a:rPr lang="it-IT" dirty="0" err="1"/>
              <a:t>Git</a:t>
            </a:r>
            <a:r>
              <a:rPr lang="it-IT" dirty="0"/>
              <a:t> : VCS per ottenere informazioni sui cambiamenti tra le release di progetto</a:t>
            </a:r>
          </a:p>
          <a:p>
            <a:r>
              <a:rPr lang="it-IT" dirty="0"/>
              <a:t>Java 11 : linguaggio di programmazione per il nostro </a:t>
            </a:r>
            <a:r>
              <a:rPr lang="it-IT" dirty="0" err="1"/>
              <a:t>miner</a:t>
            </a:r>
            <a:r>
              <a:rPr lang="it-IT" dirty="0"/>
              <a:t> e analisi dei progetti</a:t>
            </a:r>
          </a:p>
          <a:p>
            <a:r>
              <a:rPr lang="it-IT" dirty="0" err="1"/>
              <a:t>Weka</a:t>
            </a:r>
            <a:r>
              <a:rPr lang="it-IT" dirty="0"/>
              <a:t> : Programma che permette l’analisi, utilizzando tecniche di machine learning, di un Dataset, attraverso GUI o Java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4AF45-4D59-BFD8-7044-7D408B0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7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BA91B-1373-3DC8-7867-E03A87D7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4C842-D137-1D44-2CCA-89759473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miner</a:t>
            </a:r>
            <a:r>
              <a:rPr lang="it-IT" dirty="0"/>
              <a:t> è autonomo :</a:t>
            </a:r>
          </a:p>
          <a:p>
            <a:r>
              <a:rPr lang="it-IT" dirty="0"/>
              <a:t>Basta lanciare l’applicativo per generare i Report e produrre un </a:t>
            </a:r>
            <a:r>
              <a:rPr lang="it-IT" dirty="0" err="1"/>
              <a:t>DataSet</a:t>
            </a:r>
            <a:r>
              <a:rPr lang="it-IT" dirty="0"/>
              <a:t> su cui </a:t>
            </a:r>
            <a:r>
              <a:rPr lang="it-IT" dirty="0" err="1"/>
              <a:t>Weka</a:t>
            </a:r>
            <a:r>
              <a:rPr lang="it-IT" dirty="0"/>
              <a:t> può fare l’analisi</a:t>
            </a:r>
          </a:p>
          <a:p>
            <a:r>
              <a:rPr lang="it-IT" dirty="0"/>
              <a:t>L’applicativo è indipendente da quale progetto [Apache] venga scelto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L’analyzer</a:t>
            </a:r>
            <a:r>
              <a:rPr lang="it-IT" dirty="0"/>
              <a:t> di </a:t>
            </a:r>
            <a:r>
              <a:rPr lang="it-IT" dirty="0" err="1"/>
              <a:t>weka</a:t>
            </a:r>
            <a:r>
              <a:rPr lang="it-IT" dirty="0"/>
              <a:t> è un applicativo separato :</a:t>
            </a:r>
          </a:p>
          <a:p>
            <a:r>
              <a:rPr lang="it-IT" dirty="0"/>
              <a:t>Si occupa solo della parte riguardante Machine Learning</a:t>
            </a:r>
          </a:p>
          <a:p>
            <a:r>
              <a:rPr lang="it-IT" dirty="0"/>
              <a:t>E’ specifico per i progetti </a:t>
            </a:r>
            <a:r>
              <a:rPr lang="it-IT" dirty="0" err="1"/>
              <a:t>Bookkeeper</a:t>
            </a:r>
            <a:r>
              <a:rPr lang="it-IT" dirty="0"/>
              <a:t> e </a:t>
            </a:r>
            <a:r>
              <a:rPr lang="it-IT" dirty="0" err="1"/>
              <a:t>Avro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C4FE90-7B59-E540-1929-2150D3C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94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FEC42-FEE0-E42D-FAF5-F95435D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Miner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983031-4C6B-80BE-8C61-EBAA3F03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/>
              <a:t>Date le informazioni riguardanti le feature, come la correlazione tra feature e </a:t>
            </a:r>
            <a:r>
              <a:rPr lang="it-IT" sz="2000" dirty="0" err="1"/>
              <a:t>buggyness</a:t>
            </a:r>
            <a:r>
              <a:rPr lang="it-IT" sz="2000" dirty="0"/>
              <a:t> di una classe sono state calcolate le seguente metriche utilizzando </a:t>
            </a:r>
            <a:r>
              <a:rPr lang="it-IT" sz="2000" dirty="0" err="1"/>
              <a:t>Git</a:t>
            </a:r>
            <a:r>
              <a:rPr lang="it-IT" sz="2000" dirty="0"/>
              <a:t> :</a:t>
            </a:r>
          </a:p>
          <a:p>
            <a:r>
              <a:rPr lang="it-IT" sz="2000" dirty="0"/>
              <a:t>Size</a:t>
            </a:r>
          </a:p>
          <a:p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Revisions</a:t>
            </a:r>
            <a:endParaRPr lang="it-IT" sz="2000" dirty="0"/>
          </a:p>
          <a:p>
            <a:r>
              <a:rPr lang="it-IT" sz="2000" dirty="0" err="1"/>
              <a:t>Loc_Touched</a:t>
            </a:r>
            <a:endParaRPr lang="it-IT" sz="2000" dirty="0"/>
          </a:p>
          <a:p>
            <a:r>
              <a:rPr lang="it-IT" sz="2000" dirty="0" err="1"/>
              <a:t>Loc_Added</a:t>
            </a:r>
            <a:endParaRPr lang="it-IT" sz="2000" dirty="0"/>
          </a:p>
          <a:p>
            <a:r>
              <a:rPr lang="it-IT" sz="2000" dirty="0" err="1"/>
              <a:t>Max_Loc_Added</a:t>
            </a:r>
            <a:endParaRPr lang="it-IT" sz="2000" dirty="0"/>
          </a:p>
          <a:p>
            <a:r>
              <a:rPr lang="it-IT" sz="2000" dirty="0" err="1"/>
              <a:t>Churn</a:t>
            </a:r>
            <a:endParaRPr lang="it-IT" sz="2000" dirty="0"/>
          </a:p>
          <a:p>
            <a:r>
              <a:rPr lang="it-IT" sz="2000" dirty="0" err="1"/>
              <a:t>Max_Churn</a:t>
            </a:r>
            <a:endParaRPr lang="it-IT" sz="2000" dirty="0"/>
          </a:p>
          <a:p>
            <a:r>
              <a:rPr lang="it-IT" sz="2000" dirty="0" err="1"/>
              <a:t>Avg_LOC_Added</a:t>
            </a:r>
            <a:endParaRPr lang="it-IT" sz="2000" dirty="0"/>
          </a:p>
          <a:p>
            <a:r>
              <a:rPr lang="it-IT" sz="2000" dirty="0" err="1"/>
              <a:t>Avg_Churn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F4ED3C-D507-80A9-77C6-DB82865C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06" y="3429000"/>
            <a:ext cx="8184334" cy="1590675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79968-FAB8-95EA-5CB1-6B6FC3FE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32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ACFE1-4E2B-FC6D-0634-C098FAFE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Fix Ticket </a:t>
            </a:r>
            <a:r>
              <a:rPr lang="it-IT" b="1" dirty="0" err="1"/>
              <a:t>retrieval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B979C-AE7A-C0FE-1225-B458ECBC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E’ stato usato l’API di </a:t>
            </a:r>
            <a:r>
              <a:rPr lang="it-IT" dirty="0" err="1"/>
              <a:t>Jira</a:t>
            </a:r>
            <a:r>
              <a:rPr lang="it-IT" dirty="0"/>
              <a:t> per recuperare le release del progetto. Solo le versioni con una data sono considerate valide. Utilizzando le date si è risalito all’ID SHA da </a:t>
            </a:r>
            <a:r>
              <a:rPr lang="it-IT" dirty="0" err="1"/>
              <a:t>git</a:t>
            </a:r>
            <a:r>
              <a:rPr lang="it-IT" dirty="0"/>
              <a:t> per poter esaminare le diverse versioni dei progetti. Per i bug vengono esaminati solo i ticket :</a:t>
            </a:r>
          </a:p>
          <a:p>
            <a:r>
              <a:rPr lang="it-IT" dirty="0"/>
              <a:t>Chiusi</a:t>
            </a:r>
          </a:p>
          <a:p>
            <a:r>
              <a:rPr lang="it-IT" dirty="0"/>
              <a:t>Risolti</a:t>
            </a:r>
          </a:p>
          <a:p>
            <a:r>
              <a:rPr lang="it-IT" dirty="0"/>
              <a:t>La cui risoluzione è del tipo : </a:t>
            </a:r>
            <a:r>
              <a:rPr lang="it-IT" dirty="0" err="1"/>
              <a:t>Fixed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0117C2-F236-B43D-0BFC-D062E6C5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787A68-6D49-4A44-7FFB-7D7F9E1C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247520"/>
            <a:ext cx="9925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F66DB-8441-0535-44B9-22133E20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Retrieve</a:t>
            </a:r>
            <a:r>
              <a:rPr lang="it-IT" b="1" dirty="0"/>
              <a:t> Files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E4D204-DBAF-3C63-D171-3FB79F3B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vedere i file di ogni versione si è partito a ritroso facendo il checkout di ogni versione fino a metà delle versioni del progetto</a:t>
            </a:r>
          </a:p>
          <a:p>
            <a:pPr lvl="1"/>
            <a:r>
              <a:rPr lang="it-IT" sz="2000" dirty="0"/>
              <a:t>Riduzione del </a:t>
            </a:r>
            <a:r>
              <a:rPr lang="it-IT" sz="2000" dirty="0" err="1"/>
              <a:t>missing</a:t>
            </a:r>
            <a:r>
              <a:rPr lang="it-IT" sz="2000" dirty="0"/>
              <a:t> rate </a:t>
            </a:r>
            <a:r>
              <a:rPr lang="it-IT" sz="2000"/>
              <a:t>a 0.1 </a:t>
            </a:r>
            <a:r>
              <a:rPr lang="it-IT" sz="2000" dirty="0"/>
              <a:t>rimuovendo 50% delle release</a:t>
            </a:r>
          </a:p>
          <a:p>
            <a:pPr marL="0" indent="0">
              <a:buNone/>
            </a:pPr>
            <a:r>
              <a:rPr lang="it-IT" sz="2400" dirty="0"/>
              <a:t>Per ogni versione sono stati presi solo file regolari aventi estensione .java e presenti nel </a:t>
            </a:r>
            <a:r>
              <a:rPr lang="it-IT" sz="2400" dirty="0" err="1"/>
              <a:t>path</a:t>
            </a:r>
            <a:r>
              <a:rPr lang="it-IT" sz="2400" dirty="0"/>
              <a:t> del progetto. Per ognuno di questi file sono state calcolate le metriche utilizzando il comando </a:t>
            </a:r>
            <a:r>
              <a:rPr lang="it-IT" sz="2400" i="1" dirty="0"/>
              <a:t>«</a:t>
            </a:r>
            <a:r>
              <a:rPr lang="it-IT" sz="2400" i="1" dirty="0" err="1"/>
              <a:t>Git</a:t>
            </a:r>
            <a:r>
              <a:rPr lang="it-IT" sz="2400" i="1" dirty="0"/>
              <a:t> log –</a:t>
            </a:r>
            <a:r>
              <a:rPr lang="it-IT" sz="2400" i="1" dirty="0" err="1"/>
              <a:t>stats</a:t>
            </a:r>
            <a:r>
              <a:rPr lang="it-IT" sz="2400" i="1" dirty="0"/>
              <a:t>»</a:t>
            </a:r>
            <a:r>
              <a:rPr lang="it-IT" sz="2400" dirty="0"/>
              <a:t> ed esauriti file per la versione si è passati al checkout della versione successiva.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D9A-15A6-4AF3-E58A-2BE75E09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51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9F19F-096C-16B9-3989-330468E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Proportion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49910-BB39-23AA-E36D-930730E1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Il calcolo della </a:t>
            </a:r>
            <a:r>
              <a:rPr lang="it-IT" sz="2400" dirty="0" err="1"/>
              <a:t>Proportion</a:t>
            </a:r>
            <a:r>
              <a:rPr lang="it-IT" sz="2400" dirty="0"/>
              <a:t> è stato effettuato utilizzando l’approccio incrementale. Per le prime 2 versioni il valore è stato fissato ad 1, dato che per la prima versione non abbiamo una versione precedente e per la seconda versione abbiamo informazioni solo sulla prima versione.</a:t>
            </a:r>
          </a:p>
          <a:p>
            <a:pPr marL="0" indent="0">
              <a:buNone/>
            </a:pPr>
            <a:r>
              <a:rPr lang="it-IT" sz="2400" dirty="0"/>
              <a:t>Per le altre sono stati esaminati i bug recuperati in precedenza, in caso non siano presenti le versioni per effettuare il calcolo oppure le versioni sono inconsistenti il ticket è segnato come invalido</a:t>
            </a:r>
          </a:p>
          <a:p>
            <a:pPr lvl="1"/>
            <a:r>
              <a:rPr lang="it-IT" dirty="0"/>
              <a:t>Versioni mancanti || </a:t>
            </a:r>
            <a:r>
              <a:rPr lang="it-IT" dirty="0" err="1"/>
              <a:t>FixedVersion</a:t>
            </a:r>
            <a:r>
              <a:rPr lang="it-IT" dirty="0"/>
              <a:t> &lt; </a:t>
            </a:r>
            <a:r>
              <a:rPr lang="it-IT" dirty="0" err="1"/>
              <a:t>AffectedVersion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E’ stata poi fatta la media utilizzando il numero di ticket validi(bugs) e la somma di (</a:t>
            </a:r>
            <a:r>
              <a:rPr lang="it-IT" sz="2400" dirty="0" err="1"/>
              <a:t>FixedVer-InjectedVer</a:t>
            </a:r>
            <a:r>
              <a:rPr lang="it-IT" sz="2400" dirty="0"/>
              <a:t>)/(</a:t>
            </a:r>
            <a:r>
              <a:rPr lang="it-IT" sz="2400" dirty="0" err="1"/>
              <a:t>FixedVer-OpeningVer</a:t>
            </a:r>
            <a:r>
              <a:rPr lang="it-IT" sz="2400" dirty="0"/>
              <a:t>)</a:t>
            </a:r>
          </a:p>
          <a:p>
            <a:pPr marL="0" indent="0">
              <a:buNone/>
            </a:pPr>
            <a:r>
              <a:rPr lang="it-IT" sz="2400" dirty="0"/>
              <a:t>I valori di </a:t>
            </a:r>
            <a:r>
              <a:rPr lang="it-IT" sz="2400" dirty="0" err="1"/>
              <a:t>Proportion</a:t>
            </a:r>
            <a:r>
              <a:rPr lang="it-IT" sz="2400" dirty="0"/>
              <a:t> sono stati poi salvati in un file apposito.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B4310B-2112-17DF-3248-3F5BC71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F0E70F-E0AC-232A-8313-F528E619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06" y="5997575"/>
            <a:ext cx="8934450" cy="6286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ED46488-F8CA-257D-CE57-C27D3BC3E321}"/>
              </a:ext>
            </a:extLst>
          </p:cNvPr>
          <p:cNvSpPr/>
          <p:nvPr/>
        </p:nvSpPr>
        <p:spPr>
          <a:xfrm>
            <a:off x="4671588" y="5997575"/>
            <a:ext cx="1023042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26F6230-7381-DB34-76B1-B0A5DC736046}"/>
              </a:ext>
            </a:extLst>
          </p:cNvPr>
          <p:cNvSpPr/>
          <p:nvPr/>
        </p:nvSpPr>
        <p:spPr>
          <a:xfrm>
            <a:off x="7795034" y="5997575"/>
            <a:ext cx="1376126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90116FF-873A-F4E6-BF32-F2A878A01332}"/>
              </a:ext>
            </a:extLst>
          </p:cNvPr>
          <p:cNvSpPr/>
          <p:nvPr/>
        </p:nvSpPr>
        <p:spPr>
          <a:xfrm>
            <a:off x="9669101" y="5997575"/>
            <a:ext cx="1684699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OV</a:t>
            </a:r>
          </a:p>
        </p:txBody>
      </p:sp>
    </p:spTree>
    <p:extLst>
      <p:ext uri="{BB962C8B-B14F-4D97-AF65-F5344CB8AC3E}">
        <p14:creationId xmlns:p14="http://schemas.microsoft.com/office/powerpoint/2010/main" val="729693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1487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Project Defect Predition using Machine learning</vt:lpstr>
      <vt:lpstr>Scope</vt:lpstr>
      <vt:lpstr>Content Table</vt:lpstr>
      <vt:lpstr>How?</vt:lpstr>
      <vt:lpstr>Progettazione</vt:lpstr>
      <vt:lpstr>Miner</vt:lpstr>
      <vt:lpstr>Fix Ticket retrieval</vt:lpstr>
      <vt:lpstr>Retrieve Files</vt:lpstr>
      <vt:lpstr>Proportion</vt:lpstr>
      <vt:lpstr>Buggyness</vt:lpstr>
      <vt:lpstr>Analyzer</vt:lpstr>
      <vt:lpstr>Analyzer - Continues</vt:lpstr>
      <vt:lpstr>Classificatori</vt:lpstr>
      <vt:lpstr>Variabili</vt:lpstr>
      <vt:lpstr>Risultati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Considerazioni</vt:lpstr>
      <vt:lpstr>Considerazioni</vt:lpstr>
      <vt:lpstr>Considerazioni</vt:lpstr>
      <vt:lpstr>Sonar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Defect Predition using Machine learning</dc:title>
  <dc:creator>davide leoni</dc:creator>
  <cp:lastModifiedBy>davide leoni</cp:lastModifiedBy>
  <cp:revision>17</cp:revision>
  <dcterms:created xsi:type="dcterms:W3CDTF">2022-06-03T11:40:05Z</dcterms:created>
  <dcterms:modified xsi:type="dcterms:W3CDTF">2022-06-18T21:19:27Z</dcterms:modified>
</cp:coreProperties>
</file>