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7" r:id="rId2"/>
    <p:sldId id="266" r:id="rId3"/>
    <p:sldId id="276" r:id="rId4"/>
    <p:sldId id="268" r:id="rId5"/>
    <p:sldId id="264" r:id="rId6"/>
    <p:sldId id="274" r:id="rId7"/>
    <p:sldId id="263" r:id="rId8"/>
    <p:sldId id="273" r:id="rId9"/>
    <p:sldId id="275" r:id="rId10"/>
    <p:sldId id="271" r:id="rId11"/>
    <p:sldId id="262" r:id="rId12"/>
    <p:sldId id="272" r:id="rId13"/>
    <p:sldId id="281"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e Della Valle" initials="DDV" lastIdx="2" clrIdx="0">
    <p:extLst>
      <p:ext uri="{19B8F6BF-5375-455C-9EA6-DF929625EA0E}">
        <p15:presenceInfo xmlns:p15="http://schemas.microsoft.com/office/powerpoint/2012/main" userId="Davide Della Vall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C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102"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642C65-BA76-43A6-B712-DE83A23C6F77}" type="doc">
      <dgm:prSet loTypeId="urn:microsoft.com/office/officeart/2005/8/layout/vList5" loCatId="list" qsTypeId="urn:microsoft.com/office/officeart/2005/8/quickstyle/3d1" qsCatId="3D" csTypeId="urn:microsoft.com/office/officeart/2005/8/colors/accent1_2" csCatId="accent1" phldr="1"/>
      <dgm:spPr/>
      <dgm:t>
        <a:bodyPr/>
        <a:lstStyle/>
        <a:p>
          <a:endParaRPr lang="en-GB"/>
        </a:p>
      </dgm:t>
    </dgm:pt>
    <dgm:pt modelId="{42DDB534-499E-4A35-829B-0C6C4159CCFD}">
      <dgm:prSet phldrT="[Text]" custT="1"/>
      <dgm:spPr>
        <a:solidFill>
          <a:schemeClr val="accent4"/>
        </a:solidFill>
      </dgm:spPr>
      <dgm:t>
        <a:bodyPr/>
        <a:lstStyle/>
        <a:p>
          <a:r>
            <a:rPr lang="de-DE" sz="2000" b="1" dirty="0" err="1"/>
            <a:t>Usa</a:t>
          </a:r>
          <a:endParaRPr lang="en-GB" sz="2700" b="1" dirty="0"/>
        </a:p>
      </dgm:t>
    </dgm:pt>
    <dgm:pt modelId="{4D82E173-7F59-4CBD-81DA-D7BEB1F2CA55}" type="parTrans" cxnId="{9152246A-191D-446D-A12B-9F5C74E6F8A1}">
      <dgm:prSet/>
      <dgm:spPr/>
      <dgm:t>
        <a:bodyPr/>
        <a:lstStyle/>
        <a:p>
          <a:endParaRPr lang="en-GB"/>
        </a:p>
      </dgm:t>
    </dgm:pt>
    <dgm:pt modelId="{084239B3-C9EE-47C4-8AFD-AA5F59734DC7}" type="sibTrans" cxnId="{9152246A-191D-446D-A12B-9F5C74E6F8A1}">
      <dgm:prSet/>
      <dgm:spPr/>
      <dgm:t>
        <a:bodyPr/>
        <a:lstStyle/>
        <a:p>
          <a:endParaRPr lang="en-GB"/>
        </a:p>
      </dgm:t>
    </dgm:pt>
    <dgm:pt modelId="{2BA6C87C-9DEB-4902-8F0B-65F790233DDD}">
      <dgm:prSet phldrT="[Text]"/>
      <dgm:spPr/>
      <dgm:t>
        <a:bodyPr/>
        <a:lstStyle/>
        <a:p>
          <a:r>
            <a:rPr lang="de-DE" dirty="0"/>
            <a:t>2,69€</a:t>
          </a:r>
          <a:endParaRPr lang="en-GB" dirty="0"/>
        </a:p>
      </dgm:t>
    </dgm:pt>
    <dgm:pt modelId="{4C7959E6-0BC3-4218-BEE2-D3ABE16CC3AD}" type="parTrans" cxnId="{ACE09AAA-9C90-4518-896A-B6E37400D24D}">
      <dgm:prSet/>
      <dgm:spPr/>
      <dgm:t>
        <a:bodyPr/>
        <a:lstStyle/>
        <a:p>
          <a:endParaRPr lang="en-GB"/>
        </a:p>
      </dgm:t>
    </dgm:pt>
    <dgm:pt modelId="{03058D00-569D-46B7-B261-01E8160BF9A4}" type="sibTrans" cxnId="{ACE09AAA-9C90-4518-896A-B6E37400D24D}">
      <dgm:prSet/>
      <dgm:spPr/>
      <dgm:t>
        <a:bodyPr/>
        <a:lstStyle/>
        <a:p>
          <a:endParaRPr lang="en-GB"/>
        </a:p>
      </dgm:t>
    </dgm:pt>
    <dgm:pt modelId="{E6F65A41-EC6C-44EC-925A-3295CFD3D1BD}">
      <dgm:prSet phldrT="[Text]" custT="1"/>
      <dgm:spPr>
        <a:solidFill>
          <a:schemeClr val="accent4"/>
        </a:soli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gm:spPr>
      <dgm:t>
        <a:bodyPr spcFirstLastPara="0" vert="horz" wrap="square" lIns="76200" tIns="38100" rIns="76200" bIns="38100" numCol="1" spcCol="1270" anchor="ctr" anchorCtr="0"/>
        <a:lstStyle/>
        <a:p>
          <a:pPr marL="0" lvl="0" indent="0" algn="ctr" defTabSz="889000">
            <a:lnSpc>
              <a:spcPct val="90000"/>
            </a:lnSpc>
            <a:spcBef>
              <a:spcPct val="0"/>
            </a:spcBef>
            <a:spcAft>
              <a:spcPct val="35000"/>
            </a:spcAft>
            <a:buNone/>
          </a:pPr>
          <a:r>
            <a:rPr lang="de-DE" sz="2000" b="1" kern="1200" dirty="0">
              <a:solidFill>
                <a:prstClr val="white"/>
              </a:solidFill>
              <a:latin typeface="Century Gothic" panose="020B0502020202020204"/>
              <a:ea typeface="+mn-ea"/>
              <a:cs typeface="+mn-cs"/>
            </a:rPr>
            <a:t>France</a:t>
          </a:r>
          <a:endParaRPr lang="en-GB" sz="2000" b="1" kern="1200" dirty="0">
            <a:solidFill>
              <a:prstClr val="white"/>
            </a:solidFill>
            <a:latin typeface="Century Gothic" panose="020B0502020202020204"/>
            <a:ea typeface="+mn-ea"/>
            <a:cs typeface="+mn-cs"/>
          </a:endParaRPr>
        </a:p>
      </dgm:t>
    </dgm:pt>
    <dgm:pt modelId="{5537877A-68A8-44B9-8ECC-0EBC783C1A17}" type="parTrans" cxnId="{5F27913E-D09C-4DFE-94C4-D8B1FDDAA508}">
      <dgm:prSet/>
      <dgm:spPr/>
      <dgm:t>
        <a:bodyPr/>
        <a:lstStyle/>
        <a:p>
          <a:endParaRPr lang="en-GB"/>
        </a:p>
      </dgm:t>
    </dgm:pt>
    <dgm:pt modelId="{01CD88CD-936C-4F18-ABA7-9B1BAD009641}" type="sibTrans" cxnId="{5F27913E-D09C-4DFE-94C4-D8B1FDDAA508}">
      <dgm:prSet/>
      <dgm:spPr/>
      <dgm:t>
        <a:bodyPr/>
        <a:lstStyle/>
        <a:p>
          <a:endParaRPr lang="en-GB"/>
        </a:p>
      </dgm:t>
    </dgm:pt>
    <dgm:pt modelId="{D71C2794-C137-4473-80DF-68C485603CD7}">
      <dgm:prSet phldrT="[Text]"/>
      <dgm:spPr/>
      <dgm:t>
        <a:bodyPr/>
        <a:lstStyle/>
        <a:p>
          <a:r>
            <a:rPr lang="de-DE" dirty="0"/>
            <a:t>2,32€</a:t>
          </a:r>
          <a:endParaRPr lang="en-GB" dirty="0"/>
        </a:p>
      </dgm:t>
    </dgm:pt>
    <dgm:pt modelId="{ABBDC774-8FBF-4A68-B961-81A3DECEBFC5}" type="parTrans" cxnId="{AE07D905-3217-4968-9E5D-D60BE9DFB4F1}">
      <dgm:prSet/>
      <dgm:spPr/>
      <dgm:t>
        <a:bodyPr/>
        <a:lstStyle/>
        <a:p>
          <a:endParaRPr lang="en-GB"/>
        </a:p>
      </dgm:t>
    </dgm:pt>
    <dgm:pt modelId="{0565A93E-CB44-4CCE-B14A-3FF27E154BE4}" type="sibTrans" cxnId="{AE07D905-3217-4968-9E5D-D60BE9DFB4F1}">
      <dgm:prSet/>
      <dgm:spPr/>
      <dgm:t>
        <a:bodyPr/>
        <a:lstStyle/>
        <a:p>
          <a:endParaRPr lang="en-GB"/>
        </a:p>
      </dgm:t>
    </dgm:pt>
    <dgm:pt modelId="{1CDD0ECE-D7C0-454B-9E4E-853F3CE243BB}">
      <dgm:prSet phldrT="[Text]" custT="1"/>
      <dgm:spPr>
        <a:solidFill>
          <a:schemeClr val="accent4"/>
        </a:soli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gm:spPr>
      <dgm:t>
        <a:bodyPr spcFirstLastPara="0" vert="horz" wrap="square" lIns="76200" tIns="38100" rIns="76200" bIns="38100" numCol="1" spcCol="1270" anchor="ctr" anchorCtr="0"/>
        <a:lstStyle/>
        <a:p>
          <a:r>
            <a:rPr lang="de-DE" sz="2000" b="1" kern="1200" dirty="0">
              <a:solidFill>
                <a:prstClr val="white"/>
              </a:solidFill>
              <a:latin typeface="Century Gothic" panose="020B0502020202020204"/>
              <a:ea typeface="+mn-ea"/>
              <a:cs typeface="+mn-cs"/>
            </a:rPr>
            <a:t>Brazil</a:t>
          </a:r>
          <a:endParaRPr lang="en-GB" sz="2000" b="1" kern="1200" dirty="0">
            <a:solidFill>
              <a:prstClr val="white"/>
            </a:solidFill>
            <a:latin typeface="Century Gothic" panose="020B0502020202020204"/>
            <a:ea typeface="+mn-ea"/>
            <a:cs typeface="+mn-cs"/>
          </a:endParaRPr>
        </a:p>
      </dgm:t>
    </dgm:pt>
    <dgm:pt modelId="{DBAD2700-1D7A-48D0-939E-19EE33A77EB9}" type="parTrans" cxnId="{293F45CC-0617-4791-BE96-B2A1D6361D70}">
      <dgm:prSet/>
      <dgm:spPr/>
      <dgm:t>
        <a:bodyPr/>
        <a:lstStyle/>
        <a:p>
          <a:endParaRPr lang="en-GB"/>
        </a:p>
      </dgm:t>
    </dgm:pt>
    <dgm:pt modelId="{B16225EE-7C11-4946-91F0-C3901852B77F}" type="sibTrans" cxnId="{293F45CC-0617-4791-BE96-B2A1D6361D70}">
      <dgm:prSet/>
      <dgm:spPr/>
      <dgm:t>
        <a:bodyPr/>
        <a:lstStyle/>
        <a:p>
          <a:endParaRPr lang="en-GB"/>
        </a:p>
      </dgm:t>
    </dgm:pt>
    <dgm:pt modelId="{5C8B379A-3318-47D3-A616-550EBFFC9689}">
      <dgm:prSet phldrT="[Text]"/>
      <dgm:spPr/>
      <dgm:t>
        <a:bodyPr/>
        <a:lstStyle/>
        <a:p>
          <a:r>
            <a:rPr lang="de-DE" dirty="0"/>
            <a:t>2,2€</a:t>
          </a:r>
          <a:endParaRPr lang="en-GB" dirty="0"/>
        </a:p>
      </dgm:t>
    </dgm:pt>
    <dgm:pt modelId="{4F63A842-3AA6-4222-A822-C70C7A136ED0}" type="parTrans" cxnId="{C9CC93EB-E70C-4EC1-B018-12A987AB3144}">
      <dgm:prSet/>
      <dgm:spPr/>
      <dgm:t>
        <a:bodyPr/>
        <a:lstStyle/>
        <a:p>
          <a:endParaRPr lang="en-GB"/>
        </a:p>
      </dgm:t>
    </dgm:pt>
    <dgm:pt modelId="{53642080-5BDA-4770-8821-CC35E4447911}" type="sibTrans" cxnId="{C9CC93EB-E70C-4EC1-B018-12A987AB3144}">
      <dgm:prSet/>
      <dgm:spPr/>
      <dgm:t>
        <a:bodyPr/>
        <a:lstStyle/>
        <a:p>
          <a:endParaRPr lang="en-GB"/>
        </a:p>
      </dgm:t>
    </dgm:pt>
    <dgm:pt modelId="{05C16FB0-457B-4FB1-8BEE-0E3F944F34ED}">
      <dgm:prSet phldrT="[Text]" custT="1"/>
      <dgm:spPr>
        <a:solidFill>
          <a:schemeClr val="accent4"/>
        </a:soli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gm:spPr>
      <dgm:t>
        <a:bodyPr spcFirstLastPara="0" vert="horz" wrap="square" lIns="76200" tIns="38100" rIns="76200" bIns="38100" numCol="1" spcCol="1270" anchor="ctr" anchorCtr="0"/>
        <a:lstStyle/>
        <a:p>
          <a:r>
            <a:rPr lang="de-DE" sz="2000" b="1" kern="1200" dirty="0">
              <a:solidFill>
                <a:prstClr val="white"/>
              </a:solidFill>
              <a:latin typeface="Century Gothic" panose="020B0502020202020204"/>
              <a:ea typeface="+mn-ea"/>
              <a:cs typeface="+mn-cs"/>
            </a:rPr>
            <a:t>Germany</a:t>
          </a:r>
          <a:endParaRPr lang="en-GB" sz="2000" b="1" kern="1200" dirty="0">
            <a:solidFill>
              <a:prstClr val="white"/>
            </a:solidFill>
            <a:latin typeface="Century Gothic" panose="020B0502020202020204"/>
            <a:ea typeface="+mn-ea"/>
            <a:cs typeface="+mn-cs"/>
          </a:endParaRPr>
        </a:p>
      </dgm:t>
    </dgm:pt>
    <dgm:pt modelId="{9FA5E5B7-0475-42BE-9747-F805335EF645}" type="parTrans" cxnId="{678F972A-6250-4D67-A1A5-70E7009D52C1}">
      <dgm:prSet/>
      <dgm:spPr/>
      <dgm:t>
        <a:bodyPr/>
        <a:lstStyle/>
        <a:p>
          <a:endParaRPr lang="en-GB"/>
        </a:p>
      </dgm:t>
    </dgm:pt>
    <dgm:pt modelId="{B33AF31C-79D7-4B78-ADD6-31521105D001}" type="sibTrans" cxnId="{678F972A-6250-4D67-A1A5-70E7009D52C1}">
      <dgm:prSet/>
      <dgm:spPr/>
      <dgm:t>
        <a:bodyPr/>
        <a:lstStyle/>
        <a:p>
          <a:endParaRPr lang="en-GB"/>
        </a:p>
      </dgm:t>
    </dgm:pt>
    <dgm:pt modelId="{A9FF2C9E-9DEF-4038-ACE8-2B84C8246E8B}">
      <dgm:prSet phldrT="[Text]"/>
      <dgm:spPr/>
      <dgm:t>
        <a:bodyPr/>
        <a:lstStyle/>
        <a:p>
          <a:r>
            <a:rPr lang="de-DE" dirty="0"/>
            <a:t>1,95€</a:t>
          </a:r>
          <a:endParaRPr lang="en-GB" dirty="0"/>
        </a:p>
      </dgm:t>
    </dgm:pt>
    <dgm:pt modelId="{8E2AFD2A-3922-4BF3-806A-0CB3BB9C96F2}" type="parTrans" cxnId="{F684C522-1DE0-4C49-9844-AB7E18FBA6EF}">
      <dgm:prSet/>
      <dgm:spPr/>
      <dgm:t>
        <a:bodyPr/>
        <a:lstStyle/>
        <a:p>
          <a:endParaRPr lang="en-GB"/>
        </a:p>
      </dgm:t>
    </dgm:pt>
    <dgm:pt modelId="{737686BF-5E9B-4958-97AC-6C5C3E9E92B9}" type="sibTrans" cxnId="{F684C522-1DE0-4C49-9844-AB7E18FBA6EF}">
      <dgm:prSet/>
      <dgm:spPr/>
      <dgm:t>
        <a:bodyPr/>
        <a:lstStyle/>
        <a:p>
          <a:endParaRPr lang="en-GB"/>
        </a:p>
      </dgm:t>
    </dgm:pt>
    <dgm:pt modelId="{B215E3AE-A46C-4C6E-906F-E247B7ED9871}" type="pres">
      <dgm:prSet presAssocID="{3B642C65-BA76-43A6-B712-DE83A23C6F77}" presName="Name0" presStyleCnt="0">
        <dgm:presLayoutVars>
          <dgm:dir/>
          <dgm:animLvl val="lvl"/>
          <dgm:resizeHandles val="exact"/>
        </dgm:presLayoutVars>
      </dgm:prSet>
      <dgm:spPr/>
    </dgm:pt>
    <dgm:pt modelId="{CCE12E1C-D1CF-4E7F-A5A1-99AFA4ACBB97}" type="pres">
      <dgm:prSet presAssocID="{42DDB534-499E-4A35-829B-0C6C4159CCFD}" presName="linNode" presStyleCnt="0"/>
      <dgm:spPr/>
    </dgm:pt>
    <dgm:pt modelId="{ABB0DCE3-8978-4E14-9435-A196DA38F9A7}" type="pres">
      <dgm:prSet presAssocID="{42DDB534-499E-4A35-829B-0C6C4159CCFD}" presName="parentText" presStyleLbl="node1" presStyleIdx="0" presStyleCnt="4">
        <dgm:presLayoutVars>
          <dgm:chMax val="1"/>
          <dgm:bulletEnabled val="1"/>
        </dgm:presLayoutVars>
      </dgm:prSet>
      <dgm:spPr/>
    </dgm:pt>
    <dgm:pt modelId="{4614174D-89A9-4548-A1F4-B3461FB9CDD4}" type="pres">
      <dgm:prSet presAssocID="{42DDB534-499E-4A35-829B-0C6C4159CCFD}" presName="descendantText" presStyleLbl="alignAccFollowNode1" presStyleIdx="0" presStyleCnt="4" custScaleX="28267" custLinFactNeighborY="86">
        <dgm:presLayoutVars>
          <dgm:bulletEnabled val="1"/>
        </dgm:presLayoutVars>
      </dgm:prSet>
      <dgm:spPr/>
    </dgm:pt>
    <dgm:pt modelId="{81CA1BD5-A4FC-4C2E-917A-7D5B9AE126FD}" type="pres">
      <dgm:prSet presAssocID="{084239B3-C9EE-47C4-8AFD-AA5F59734DC7}" presName="sp" presStyleCnt="0"/>
      <dgm:spPr/>
    </dgm:pt>
    <dgm:pt modelId="{9A8CB4DD-28C2-474F-9CCD-C9C9E20C4FC2}" type="pres">
      <dgm:prSet presAssocID="{E6F65A41-EC6C-44EC-925A-3295CFD3D1BD}" presName="linNode" presStyleCnt="0"/>
      <dgm:spPr/>
    </dgm:pt>
    <dgm:pt modelId="{E850C7F4-77FF-4F8D-AB7F-99B1A5855101}" type="pres">
      <dgm:prSet presAssocID="{E6F65A41-EC6C-44EC-925A-3295CFD3D1BD}" presName="parentText" presStyleLbl="node1" presStyleIdx="1" presStyleCnt="4">
        <dgm:presLayoutVars>
          <dgm:chMax val="1"/>
          <dgm:bulletEnabled val="1"/>
        </dgm:presLayoutVars>
      </dgm:prSet>
      <dgm:spPr>
        <a:xfrm>
          <a:off x="0" y="573297"/>
          <a:ext cx="1463040" cy="544918"/>
        </a:xfrm>
        <a:prstGeom prst="roundRect">
          <a:avLst/>
        </a:prstGeom>
      </dgm:spPr>
    </dgm:pt>
    <dgm:pt modelId="{13BE8EED-905C-4E68-BB74-CBE38CE74670}" type="pres">
      <dgm:prSet presAssocID="{E6F65A41-EC6C-44EC-925A-3295CFD3D1BD}" presName="descendantText" presStyleLbl="alignAccFollowNode1" presStyleIdx="1" presStyleCnt="4" custScaleX="28267" custLinFactNeighborY="86">
        <dgm:presLayoutVars>
          <dgm:bulletEnabled val="1"/>
        </dgm:presLayoutVars>
      </dgm:prSet>
      <dgm:spPr/>
    </dgm:pt>
    <dgm:pt modelId="{5BC343E9-02D4-4936-9B62-2532C0A03A8E}" type="pres">
      <dgm:prSet presAssocID="{01CD88CD-936C-4F18-ABA7-9B1BAD009641}" presName="sp" presStyleCnt="0"/>
      <dgm:spPr/>
    </dgm:pt>
    <dgm:pt modelId="{1B15FD4C-3A90-4ACC-8387-538FEA0C83C1}" type="pres">
      <dgm:prSet presAssocID="{1CDD0ECE-D7C0-454B-9E4E-853F3CE243BB}" presName="linNode" presStyleCnt="0"/>
      <dgm:spPr/>
    </dgm:pt>
    <dgm:pt modelId="{C6F56787-A0DD-4718-8BBA-14003E849E5E}" type="pres">
      <dgm:prSet presAssocID="{1CDD0ECE-D7C0-454B-9E4E-853F3CE243BB}" presName="parentText" presStyleLbl="node1" presStyleIdx="2" presStyleCnt="4">
        <dgm:presLayoutVars>
          <dgm:chMax val="1"/>
          <dgm:bulletEnabled val="1"/>
        </dgm:presLayoutVars>
      </dgm:prSet>
      <dgm:spPr>
        <a:xfrm>
          <a:off x="0" y="1145461"/>
          <a:ext cx="1463040" cy="544918"/>
        </a:xfrm>
        <a:prstGeom prst="roundRect">
          <a:avLst/>
        </a:prstGeom>
      </dgm:spPr>
    </dgm:pt>
    <dgm:pt modelId="{5B7B2F57-5844-48BB-BC86-E09883399847}" type="pres">
      <dgm:prSet presAssocID="{1CDD0ECE-D7C0-454B-9E4E-853F3CE243BB}" presName="descendantText" presStyleLbl="alignAccFollowNode1" presStyleIdx="2" presStyleCnt="4" custScaleX="28267" custLinFactNeighborY="86">
        <dgm:presLayoutVars>
          <dgm:bulletEnabled val="1"/>
        </dgm:presLayoutVars>
      </dgm:prSet>
      <dgm:spPr/>
    </dgm:pt>
    <dgm:pt modelId="{DB027D58-B0BF-4917-BBC6-E56106E78C34}" type="pres">
      <dgm:prSet presAssocID="{B16225EE-7C11-4946-91F0-C3901852B77F}" presName="sp" presStyleCnt="0"/>
      <dgm:spPr/>
    </dgm:pt>
    <dgm:pt modelId="{4A801A3C-997D-492D-9845-EDD714C6C814}" type="pres">
      <dgm:prSet presAssocID="{05C16FB0-457B-4FB1-8BEE-0E3F944F34ED}" presName="linNode" presStyleCnt="0"/>
      <dgm:spPr/>
    </dgm:pt>
    <dgm:pt modelId="{833CB497-6BF1-47C3-A169-42969BA6FCD6}" type="pres">
      <dgm:prSet presAssocID="{05C16FB0-457B-4FB1-8BEE-0E3F944F34ED}" presName="parentText" presStyleLbl="node1" presStyleIdx="3" presStyleCnt="4">
        <dgm:presLayoutVars>
          <dgm:chMax val="1"/>
          <dgm:bulletEnabled val="1"/>
        </dgm:presLayoutVars>
      </dgm:prSet>
      <dgm:spPr>
        <a:xfrm>
          <a:off x="0" y="1717626"/>
          <a:ext cx="1463040" cy="544918"/>
        </a:xfrm>
        <a:prstGeom prst="roundRect">
          <a:avLst/>
        </a:prstGeom>
      </dgm:spPr>
    </dgm:pt>
    <dgm:pt modelId="{83007F3D-6DB1-470A-BBB0-EF4F232EEC3A}" type="pres">
      <dgm:prSet presAssocID="{05C16FB0-457B-4FB1-8BEE-0E3F944F34ED}" presName="descendantText" presStyleLbl="alignAccFollowNode1" presStyleIdx="3" presStyleCnt="4" custScaleX="28267">
        <dgm:presLayoutVars>
          <dgm:bulletEnabled val="1"/>
        </dgm:presLayoutVars>
      </dgm:prSet>
      <dgm:spPr/>
    </dgm:pt>
  </dgm:ptLst>
  <dgm:cxnLst>
    <dgm:cxn modelId="{AE07D905-3217-4968-9E5D-D60BE9DFB4F1}" srcId="{E6F65A41-EC6C-44EC-925A-3295CFD3D1BD}" destId="{D71C2794-C137-4473-80DF-68C485603CD7}" srcOrd="0" destOrd="0" parTransId="{ABBDC774-8FBF-4A68-B961-81A3DECEBFC5}" sibTransId="{0565A93E-CB44-4CCE-B14A-3FF27E154BE4}"/>
    <dgm:cxn modelId="{3B32940F-D0A0-494F-836E-E08725C3127A}" type="presOf" srcId="{1CDD0ECE-D7C0-454B-9E4E-853F3CE243BB}" destId="{C6F56787-A0DD-4718-8BBA-14003E849E5E}" srcOrd="0" destOrd="0" presId="urn:microsoft.com/office/officeart/2005/8/layout/vList5"/>
    <dgm:cxn modelId="{778EF512-D919-4684-887A-99AD1A953BBA}" type="presOf" srcId="{42DDB534-499E-4A35-829B-0C6C4159CCFD}" destId="{ABB0DCE3-8978-4E14-9435-A196DA38F9A7}" srcOrd="0" destOrd="0" presId="urn:microsoft.com/office/officeart/2005/8/layout/vList5"/>
    <dgm:cxn modelId="{F684C522-1DE0-4C49-9844-AB7E18FBA6EF}" srcId="{05C16FB0-457B-4FB1-8BEE-0E3F944F34ED}" destId="{A9FF2C9E-9DEF-4038-ACE8-2B84C8246E8B}" srcOrd="0" destOrd="0" parTransId="{8E2AFD2A-3922-4BF3-806A-0CB3BB9C96F2}" sibTransId="{737686BF-5E9B-4958-97AC-6C5C3E9E92B9}"/>
    <dgm:cxn modelId="{678F972A-6250-4D67-A1A5-70E7009D52C1}" srcId="{3B642C65-BA76-43A6-B712-DE83A23C6F77}" destId="{05C16FB0-457B-4FB1-8BEE-0E3F944F34ED}" srcOrd="3" destOrd="0" parTransId="{9FA5E5B7-0475-42BE-9747-F805335EF645}" sibTransId="{B33AF31C-79D7-4B78-ADD6-31521105D001}"/>
    <dgm:cxn modelId="{5F27913E-D09C-4DFE-94C4-D8B1FDDAA508}" srcId="{3B642C65-BA76-43A6-B712-DE83A23C6F77}" destId="{E6F65A41-EC6C-44EC-925A-3295CFD3D1BD}" srcOrd="1" destOrd="0" parTransId="{5537877A-68A8-44B9-8ECC-0EBC783C1A17}" sibTransId="{01CD88CD-936C-4F18-ABA7-9B1BAD009641}"/>
    <dgm:cxn modelId="{13658F49-42F6-4475-84E3-6B80CB7E0660}" type="presOf" srcId="{3B642C65-BA76-43A6-B712-DE83A23C6F77}" destId="{B215E3AE-A46C-4C6E-906F-E247B7ED9871}" srcOrd="0" destOrd="0" presId="urn:microsoft.com/office/officeart/2005/8/layout/vList5"/>
    <dgm:cxn modelId="{9152246A-191D-446D-A12B-9F5C74E6F8A1}" srcId="{3B642C65-BA76-43A6-B712-DE83A23C6F77}" destId="{42DDB534-499E-4A35-829B-0C6C4159CCFD}" srcOrd="0" destOrd="0" parTransId="{4D82E173-7F59-4CBD-81DA-D7BEB1F2CA55}" sibTransId="{084239B3-C9EE-47C4-8AFD-AA5F59734DC7}"/>
    <dgm:cxn modelId="{128E9689-7D68-4DA1-A3D5-E102B8206270}" type="presOf" srcId="{5C8B379A-3318-47D3-A616-550EBFFC9689}" destId="{5B7B2F57-5844-48BB-BC86-E09883399847}" srcOrd="0" destOrd="0" presId="urn:microsoft.com/office/officeart/2005/8/layout/vList5"/>
    <dgm:cxn modelId="{54B7AA9A-185F-4696-B702-07CD755F466C}" type="presOf" srcId="{05C16FB0-457B-4FB1-8BEE-0E3F944F34ED}" destId="{833CB497-6BF1-47C3-A169-42969BA6FCD6}" srcOrd="0" destOrd="0" presId="urn:microsoft.com/office/officeart/2005/8/layout/vList5"/>
    <dgm:cxn modelId="{BC0591AA-6C35-426E-83F5-450BA91238CD}" type="presOf" srcId="{D71C2794-C137-4473-80DF-68C485603CD7}" destId="{13BE8EED-905C-4E68-BB74-CBE38CE74670}" srcOrd="0" destOrd="0" presId="urn:microsoft.com/office/officeart/2005/8/layout/vList5"/>
    <dgm:cxn modelId="{ACE09AAA-9C90-4518-896A-B6E37400D24D}" srcId="{42DDB534-499E-4A35-829B-0C6C4159CCFD}" destId="{2BA6C87C-9DEB-4902-8F0B-65F790233DDD}" srcOrd="0" destOrd="0" parTransId="{4C7959E6-0BC3-4218-BEE2-D3ABE16CC3AD}" sibTransId="{03058D00-569D-46B7-B261-01E8160BF9A4}"/>
    <dgm:cxn modelId="{0699CDB2-ECCE-434A-A26E-091B81D8BFA7}" type="presOf" srcId="{2BA6C87C-9DEB-4902-8F0B-65F790233DDD}" destId="{4614174D-89A9-4548-A1F4-B3461FB9CDD4}" srcOrd="0" destOrd="0" presId="urn:microsoft.com/office/officeart/2005/8/layout/vList5"/>
    <dgm:cxn modelId="{293F45CC-0617-4791-BE96-B2A1D6361D70}" srcId="{3B642C65-BA76-43A6-B712-DE83A23C6F77}" destId="{1CDD0ECE-D7C0-454B-9E4E-853F3CE243BB}" srcOrd="2" destOrd="0" parTransId="{DBAD2700-1D7A-48D0-939E-19EE33A77EB9}" sibTransId="{B16225EE-7C11-4946-91F0-C3901852B77F}"/>
    <dgm:cxn modelId="{76D4D7D8-7DC1-4207-968C-B4F60AA14B33}" type="presOf" srcId="{E6F65A41-EC6C-44EC-925A-3295CFD3D1BD}" destId="{E850C7F4-77FF-4F8D-AB7F-99B1A5855101}" srcOrd="0" destOrd="0" presId="urn:microsoft.com/office/officeart/2005/8/layout/vList5"/>
    <dgm:cxn modelId="{445EDEE6-CF71-4102-9B0F-BA42017F3A65}" type="presOf" srcId="{A9FF2C9E-9DEF-4038-ACE8-2B84C8246E8B}" destId="{83007F3D-6DB1-470A-BBB0-EF4F232EEC3A}" srcOrd="0" destOrd="0" presId="urn:microsoft.com/office/officeart/2005/8/layout/vList5"/>
    <dgm:cxn modelId="{C9CC93EB-E70C-4EC1-B018-12A987AB3144}" srcId="{1CDD0ECE-D7C0-454B-9E4E-853F3CE243BB}" destId="{5C8B379A-3318-47D3-A616-550EBFFC9689}" srcOrd="0" destOrd="0" parTransId="{4F63A842-3AA6-4222-A822-C70C7A136ED0}" sibTransId="{53642080-5BDA-4770-8821-CC35E4447911}"/>
    <dgm:cxn modelId="{1ECEC752-4012-4F66-8B60-58E3661F9869}" type="presParOf" srcId="{B215E3AE-A46C-4C6E-906F-E247B7ED9871}" destId="{CCE12E1C-D1CF-4E7F-A5A1-99AFA4ACBB97}" srcOrd="0" destOrd="0" presId="urn:microsoft.com/office/officeart/2005/8/layout/vList5"/>
    <dgm:cxn modelId="{967176FD-C55C-41A4-9BF6-C58DF117E2D1}" type="presParOf" srcId="{CCE12E1C-D1CF-4E7F-A5A1-99AFA4ACBB97}" destId="{ABB0DCE3-8978-4E14-9435-A196DA38F9A7}" srcOrd="0" destOrd="0" presId="urn:microsoft.com/office/officeart/2005/8/layout/vList5"/>
    <dgm:cxn modelId="{765399F9-DA06-4B02-A9FC-526283D0A12B}" type="presParOf" srcId="{CCE12E1C-D1CF-4E7F-A5A1-99AFA4ACBB97}" destId="{4614174D-89A9-4548-A1F4-B3461FB9CDD4}" srcOrd="1" destOrd="0" presId="urn:microsoft.com/office/officeart/2005/8/layout/vList5"/>
    <dgm:cxn modelId="{CAAD8011-1BEA-465C-8F0B-72EE0541414B}" type="presParOf" srcId="{B215E3AE-A46C-4C6E-906F-E247B7ED9871}" destId="{81CA1BD5-A4FC-4C2E-917A-7D5B9AE126FD}" srcOrd="1" destOrd="0" presId="urn:microsoft.com/office/officeart/2005/8/layout/vList5"/>
    <dgm:cxn modelId="{D2D67BC8-BFCB-4CFD-AD53-22F20DB88A6A}" type="presParOf" srcId="{B215E3AE-A46C-4C6E-906F-E247B7ED9871}" destId="{9A8CB4DD-28C2-474F-9CCD-C9C9E20C4FC2}" srcOrd="2" destOrd="0" presId="urn:microsoft.com/office/officeart/2005/8/layout/vList5"/>
    <dgm:cxn modelId="{04685481-6DB2-4E8E-B859-6C1613E8FACE}" type="presParOf" srcId="{9A8CB4DD-28C2-474F-9CCD-C9C9E20C4FC2}" destId="{E850C7F4-77FF-4F8D-AB7F-99B1A5855101}" srcOrd="0" destOrd="0" presId="urn:microsoft.com/office/officeart/2005/8/layout/vList5"/>
    <dgm:cxn modelId="{D7FDE81D-94D4-44E0-AB25-9466FFFF76D9}" type="presParOf" srcId="{9A8CB4DD-28C2-474F-9CCD-C9C9E20C4FC2}" destId="{13BE8EED-905C-4E68-BB74-CBE38CE74670}" srcOrd="1" destOrd="0" presId="urn:microsoft.com/office/officeart/2005/8/layout/vList5"/>
    <dgm:cxn modelId="{20961639-5822-40C0-8884-C204B1D1DA89}" type="presParOf" srcId="{B215E3AE-A46C-4C6E-906F-E247B7ED9871}" destId="{5BC343E9-02D4-4936-9B62-2532C0A03A8E}" srcOrd="3" destOrd="0" presId="urn:microsoft.com/office/officeart/2005/8/layout/vList5"/>
    <dgm:cxn modelId="{CE38E763-59A2-4A61-A32B-EF5EC49E50E2}" type="presParOf" srcId="{B215E3AE-A46C-4C6E-906F-E247B7ED9871}" destId="{1B15FD4C-3A90-4ACC-8387-538FEA0C83C1}" srcOrd="4" destOrd="0" presId="urn:microsoft.com/office/officeart/2005/8/layout/vList5"/>
    <dgm:cxn modelId="{95916400-B6BB-4BA3-8862-A2B5C59532E8}" type="presParOf" srcId="{1B15FD4C-3A90-4ACC-8387-538FEA0C83C1}" destId="{C6F56787-A0DD-4718-8BBA-14003E849E5E}" srcOrd="0" destOrd="0" presId="urn:microsoft.com/office/officeart/2005/8/layout/vList5"/>
    <dgm:cxn modelId="{FBF90444-5EA5-4E22-8082-6375BE81C38F}" type="presParOf" srcId="{1B15FD4C-3A90-4ACC-8387-538FEA0C83C1}" destId="{5B7B2F57-5844-48BB-BC86-E09883399847}" srcOrd="1" destOrd="0" presId="urn:microsoft.com/office/officeart/2005/8/layout/vList5"/>
    <dgm:cxn modelId="{CE0E09FC-DA98-4E7A-B4BA-5E260D13C8E8}" type="presParOf" srcId="{B215E3AE-A46C-4C6E-906F-E247B7ED9871}" destId="{DB027D58-B0BF-4917-BBC6-E56106E78C34}" srcOrd="5" destOrd="0" presId="urn:microsoft.com/office/officeart/2005/8/layout/vList5"/>
    <dgm:cxn modelId="{95E7E71C-C13E-4ECE-A820-14F90E172B81}" type="presParOf" srcId="{B215E3AE-A46C-4C6E-906F-E247B7ED9871}" destId="{4A801A3C-997D-492D-9845-EDD714C6C814}" srcOrd="6" destOrd="0" presId="urn:microsoft.com/office/officeart/2005/8/layout/vList5"/>
    <dgm:cxn modelId="{0AB63C17-7938-476F-9D4C-CA164B8D51CD}" type="presParOf" srcId="{4A801A3C-997D-492D-9845-EDD714C6C814}" destId="{833CB497-6BF1-47C3-A169-42969BA6FCD6}" srcOrd="0" destOrd="0" presId="urn:microsoft.com/office/officeart/2005/8/layout/vList5"/>
    <dgm:cxn modelId="{28A7BDF5-4863-43F8-9474-9942E61E6F38}" type="presParOf" srcId="{4A801A3C-997D-492D-9845-EDD714C6C814}" destId="{83007F3D-6DB1-470A-BBB0-EF4F232EEC3A}"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67E06A-F31C-459B-996D-C8A791E23C21}" type="doc">
      <dgm:prSet loTypeId="urn:microsoft.com/office/officeart/2005/8/layout/vList5" loCatId="list" qsTypeId="urn:microsoft.com/office/officeart/2005/8/quickstyle/3d1" qsCatId="3D" csTypeId="urn:microsoft.com/office/officeart/2005/8/colors/accent1_2" csCatId="accent1" phldr="1"/>
      <dgm:spPr/>
      <dgm:t>
        <a:bodyPr/>
        <a:lstStyle/>
        <a:p>
          <a:endParaRPr lang="en-GB"/>
        </a:p>
      </dgm:t>
    </dgm:pt>
    <dgm:pt modelId="{AC0C5F28-9509-40E0-BD2E-1C163D64C590}">
      <dgm:prSet phldrT="[Text]" custT="1"/>
      <dgm:spPr>
        <a:solidFill>
          <a:srgbClr val="6AAC90"/>
        </a:soli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gm:spPr>
      <dgm:t>
        <a:bodyPr spcFirstLastPara="0" vert="horz" wrap="square" lIns="76200" tIns="38100" rIns="76200" bIns="38100" numCol="1" spcCol="1270" anchor="ctr" anchorCtr="0"/>
        <a:lstStyle/>
        <a:p>
          <a:pPr marL="0" lvl="0" indent="0" algn="ctr" defTabSz="889000">
            <a:lnSpc>
              <a:spcPct val="90000"/>
            </a:lnSpc>
            <a:spcBef>
              <a:spcPct val="0"/>
            </a:spcBef>
            <a:spcAft>
              <a:spcPct val="35000"/>
            </a:spcAft>
            <a:buNone/>
          </a:pPr>
          <a:r>
            <a:rPr lang="de-DE" sz="1400" b="1" kern="1200" dirty="0" err="1">
              <a:solidFill>
                <a:prstClr val="white"/>
              </a:solidFill>
              <a:latin typeface="Century Gothic" panose="020B0502020202020204"/>
              <a:ea typeface="+mn-ea"/>
              <a:cs typeface="+mn-cs"/>
            </a:rPr>
            <a:t>Alvarinho</a:t>
          </a:r>
          <a:endParaRPr lang="en-GB" sz="2000" b="1" kern="1200" dirty="0">
            <a:solidFill>
              <a:prstClr val="white"/>
            </a:solidFill>
            <a:latin typeface="Century Gothic" panose="020B0502020202020204"/>
            <a:ea typeface="+mn-ea"/>
            <a:cs typeface="+mn-cs"/>
          </a:endParaRPr>
        </a:p>
      </dgm:t>
    </dgm:pt>
    <dgm:pt modelId="{B7A04248-0C3D-4DA0-82E6-CAC97B52382C}" type="parTrans" cxnId="{3248FD86-6FE5-4121-A98C-57001AACD685}">
      <dgm:prSet/>
      <dgm:spPr/>
      <dgm:t>
        <a:bodyPr/>
        <a:lstStyle/>
        <a:p>
          <a:endParaRPr lang="en-GB"/>
        </a:p>
      </dgm:t>
    </dgm:pt>
    <dgm:pt modelId="{BC244D4B-482F-4823-B1FC-28D3D5757987}" type="sibTrans" cxnId="{3248FD86-6FE5-4121-A98C-57001AACD685}">
      <dgm:prSet/>
      <dgm:spPr/>
      <dgm:t>
        <a:bodyPr/>
        <a:lstStyle/>
        <a:p>
          <a:endParaRPr lang="en-GB"/>
        </a:p>
      </dgm:t>
    </dgm:pt>
    <dgm:pt modelId="{DBA83DCB-9FEC-4BF3-8102-5FBD66B890DA}">
      <dgm:prSet phldrT="[Text]"/>
      <dgm:spPr/>
      <dgm:t>
        <a:bodyPr/>
        <a:lstStyle/>
        <a:p>
          <a:r>
            <a:rPr lang="de-DE" dirty="0"/>
            <a:t>13€</a:t>
          </a:r>
          <a:endParaRPr lang="en-GB" dirty="0"/>
        </a:p>
      </dgm:t>
    </dgm:pt>
    <dgm:pt modelId="{2420D172-B889-4CCC-B790-6E94667795E9}" type="parTrans" cxnId="{63B7D2CC-85A2-4D23-8A79-AB610E18AA31}">
      <dgm:prSet/>
      <dgm:spPr/>
      <dgm:t>
        <a:bodyPr/>
        <a:lstStyle/>
        <a:p>
          <a:endParaRPr lang="en-GB"/>
        </a:p>
      </dgm:t>
    </dgm:pt>
    <dgm:pt modelId="{9CCB5D5D-1957-4A29-9F5B-5A656CC1B418}" type="sibTrans" cxnId="{63B7D2CC-85A2-4D23-8A79-AB610E18AA31}">
      <dgm:prSet/>
      <dgm:spPr/>
      <dgm:t>
        <a:bodyPr/>
        <a:lstStyle/>
        <a:p>
          <a:endParaRPr lang="en-GB"/>
        </a:p>
      </dgm:t>
    </dgm:pt>
    <dgm:pt modelId="{B44F8677-7889-4217-922C-FF78F7BAFF42}">
      <dgm:prSet phldrT="[Text]"/>
      <dgm:spPr/>
      <dgm:t>
        <a:bodyPr/>
        <a:lstStyle/>
        <a:p>
          <a:r>
            <a:rPr lang="de-DE" dirty="0"/>
            <a:t>21€</a:t>
          </a:r>
          <a:endParaRPr lang="en-GB" dirty="0"/>
        </a:p>
      </dgm:t>
    </dgm:pt>
    <dgm:pt modelId="{98B647D9-DD62-45F3-B34E-1F0471555538}" type="parTrans" cxnId="{A57AE608-3EC3-456F-BE74-52361FFDEB73}">
      <dgm:prSet/>
      <dgm:spPr/>
      <dgm:t>
        <a:bodyPr/>
        <a:lstStyle/>
        <a:p>
          <a:endParaRPr lang="en-GB"/>
        </a:p>
      </dgm:t>
    </dgm:pt>
    <dgm:pt modelId="{F542977A-732C-41BB-90BF-5EB357431349}" type="sibTrans" cxnId="{A57AE608-3EC3-456F-BE74-52361FFDEB73}">
      <dgm:prSet/>
      <dgm:spPr/>
      <dgm:t>
        <a:bodyPr/>
        <a:lstStyle/>
        <a:p>
          <a:endParaRPr lang="en-GB"/>
        </a:p>
      </dgm:t>
    </dgm:pt>
    <dgm:pt modelId="{0897A546-36CB-46AF-AE30-F268DB2D8F7D}" type="pres">
      <dgm:prSet presAssocID="{3A67E06A-F31C-459B-996D-C8A791E23C21}" presName="Name0" presStyleCnt="0">
        <dgm:presLayoutVars>
          <dgm:dir/>
          <dgm:animLvl val="lvl"/>
          <dgm:resizeHandles val="exact"/>
        </dgm:presLayoutVars>
      </dgm:prSet>
      <dgm:spPr/>
    </dgm:pt>
    <dgm:pt modelId="{D8F7CADC-8F9B-42F3-B4E5-210EB6F77898}" type="pres">
      <dgm:prSet presAssocID="{AC0C5F28-9509-40E0-BD2E-1C163D64C590}" presName="linNode" presStyleCnt="0"/>
      <dgm:spPr/>
    </dgm:pt>
    <dgm:pt modelId="{24C917AD-1E6D-46F6-8739-6238004B621D}" type="pres">
      <dgm:prSet presAssocID="{AC0C5F28-9509-40E0-BD2E-1C163D64C590}" presName="parentText" presStyleLbl="node1" presStyleIdx="0" presStyleCnt="1">
        <dgm:presLayoutVars>
          <dgm:chMax val="1"/>
          <dgm:bulletEnabled val="1"/>
        </dgm:presLayoutVars>
      </dgm:prSet>
      <dgm:spPr>
        <a:xfrm>
          <a:off x="0" y="2645"/>
          <a:ext cx="2926080" cy="1746250"/>
        </a:xfrm>
        <a:prstGeom prst="roundRect">
          <a:avLst/>
        </a:prstGeom>
      </dgm:spPr>
    </dgm:pt>
    <dgm:pt modelId="{689D16B0-4DD2-43B8-9149-37C0D551E720}" type="pres">
      <dgm:prSet presAssocID="{AC0C5F28-9509-40E0-BD2E-1C163D64C590}" presName="descendantText" presStyleLbl="alignAccFollowNode1" presStyleIdx="0" presStyleCnt="1" custScaleX="43156" custScaleY="85646">
        <dgm:presLayoutVars>
          <dgm:bulletEnabled val="1"/>
        </dgm:presLayoutVars>
      </dgm:prSet>
      <dgm:spPr/>
    </dgm:pt>
  </dgm:ptLst>
  <dgm:cxnLst>
    <dgm:cxn modelId="{C73D8505-269B-4642-B257-1FC9BFFC3D0A}" type="presOf" srcId="{B44F8677-7889-4217-922C-FF78F7BAFF42}" destId="{689D16B0-4DD2-43B8-9149-37C0D551E720}" srcOrd="0" destOrd="1" presId="urn:microsoft.com/office/officeart/2005/8/layout/vList5"/>
    <dgm:cxn modelId="{A57AE608-3EC3-456F-BE74-52361FFDEB73}" srcId="{AC0C5F28-9509-40E0-BD2E-1C163D64C590}" destId="{B44F8677-7889-4217-922C-FF78F7BAFF42}" srcOrd="1" destOrd="0" parTransId="{98B647D9-DD62-45F3-B34E-1F0471555538}" sibTransId="{F542977A-732C-41BB-90BF-5EB357431349}"/>
    <dgm:cxn modelId="{FC642E11-B57E-4730-8B9E-461914521EA9}" type="presOf" srcId="{DBA83DCB-9FEC-4BF3-8102-5FBD66B890DA}" destId="{689D16B0-4DD2-43B8-9149-37C0D551E720}" srcOrd="0" destOrd="0" presId="urn:microsoft.com/office/officeart/2005/8/layout/vList5"/>
    <dgm:cxn modelId="{38DE8041-6C9B-4A96-8AE3-D91D6899773F}" type="presOf" srcId="{3A67E06A-F31C-459B-996D-C8A791E23C21}" destId="{0897A546-36CB-46AF-AE30-F268DB2D8F7D}" srcOrd="0" destOrd="0" presId="urn:microsoft.com/office/officeart/2005/8/layout/vList5"/>
    <dgm:cxn modelId="{3248FD86-6FE5-4121-A98C-57001AACD685}" srcId="{3A67E06A-F31C-459B-996D-C8A791E23C21}" destId="{AC0C5F28-9509-40E0-BD2E-1C163D64C590}" srcOrd="0" destOrd="0" parTransId="{B7A04248-0C3D-4DA0-82E6-CAC97B52382C}" sibTransId="{BC244D4B-482F-4823-B1FC-28D3D5757987}"/>
    <dgm:cxn modelId="{63B7D2CC-85A2-4D23-8A79-AB610E18AA31}" srcId="{AC0C5F28-9509-40E0-BD2E-1C163D64C590}" destId="{DBA83DCB-9FEC-4BF3-8102-5FBD66B890DA}" srcOrd="0" destOrd="0" parTransId="{2420D172-B889-4CCC-B790-6E94667795E9}" sibTransId="{9CCB5D5D-1957-4A29-9F5B-5A656CC1B418}"/>
    <dgm:cxn modelId="{B1301FDB-946F-4DAA-A9A3-13A7AD7F4263}" type="presOf" srcId="{AC0C5F28-9509-40E0-BD2E-1C163D64C590}" destId="{24C917AD-1E6D-46F6-8739-6238004B621D}" srcOrd="0" destOrd="0" presId="urn:microsoft.com/office/officeart/2005/8/layout/vList5"/>
    <dgm:cxn modelId="{529320B9-302E-4F82-A7E2-B3EE4E7CC5AA}" type="presParOf" srcId="{0897A546-36CB-46AF-AE30-F268DB2D8F7D}" destId="{D8F7CADC-8F9B-42F3-B4E5-210EB6F77898}" srcOrd="0" destOrd="0" presId="urn:microsoft.com/office/officeart/2005/8/layout/vList5"/>
    <dgm:cxn modelId="{DCC8E451-6D2B-4665-8225-38113D8D0437}" type="presParOf" srcId="{D8F7CADC-8F9B-42F3-B4E5-210EB6F77898}" destId="{24C917AD-1E6D-46F6-8739-6238004B621D}" srcOrd="0" destOrd="0" presId="urn:microsoft.com/office/officeart/2005/8/layout/vList5"/>
    <dgm:cxn modelId="{4A6EDDF5-616D-4028-949E-BBBEBD4F75CB}" type="presParOf" srcId="{D8F7CADC-8F9B-42F3-B4E5-210EB6F77898}" destId="{689D16B0-4DD2-43B8-9149-37C0D551E720}"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6D6761-9F7E-433B-8ACD-85B9B56BD048}" type="doc">
      <dgm:prSet loTypeId="urn:microsoft.com/office/officeart/2005/8/layout/StepDownProcess" loCatId="process" qsTypeId="urn:microsoft.com/office/officeart/2005/8/quickstyle/3d1" qsCatId="3D" csTypeId="urn:microsoft.com/office/officeart/2005/8/colors/accent1_2" csCatId="accent1" phldr="1"/>
      <dgm:spPr/>
      <dgm:t>
        <a:bodyPr/>
        <a:lstStyle/>
        <a:p>
          <a:endParaRPr lang="en-GB"/>
        </a:p>
      </dgm:t>
    </dgm:pt>
    <dgm:pt modelId="{709507C9-186C-47B0-BBB1-7DBA1E7A7E0B}">
      <dgm:prSet phldrT="[Text]"/>
      <dgm:spPr>
        <a:solidFill>
          <a:schemeClr val="accent5">
            <a:lumMod val="75000"/>
          </a:schemeClr>
        </a:solidFill>
      </dgm:spPr>
      <dgm:t>
        <a:bodyPr/>
        <a:lstStyle/>
        <a:p>
          <a:r>
            <a:rPr lang="de-DE" b="1" dirty="0"/>
            <a:t>3,45</a:t>
          </a:r>
          <a:r>
            <a:rPr lang="de-DE" dirty="0"/>
            <a:t>€</a:t>
          </a:r>
          <a:endParaRPr lang="en-GB" dirty="0"/>
        </a:p>
      </dgm:t>
    </dgm:pt>
    <dgm:pt modelId="{B20DF546-77D3-40E1-9AFD-C45F4E79F254}" type="parTrans" cxnId="{B6DB51CD-8852-4B9A-BBE3-B352040F35E5}">
      <dgm:prSet/>
      <dgm:spPr/>
      <dgm:t>
        <a:bodyPr/>
        <a:lstStyle/>
        <a:p>
          <a:endParaRPr lang="en-GB"/>
        </a:p>
      </dgm:t>
    </dgm:pt>
    <dgm:pt modelId="{6CE22C56-E1CB-45B4-9B07-C72CA335B469}" type="sibTrans" cxnId="{B6DB51CD-8852-4B9A-BBE3-B352040F35E5}">
      <dgm:prSet/>
      <dgm:spPr/>
      <dgm:t>
        <a:bodyPr/>
        <a:lstStyle/>
        <a:p>
          <a:endParaRPr lang="en-GB"/>
        </a:p>
      </dgm:t>
    </dgm:pt>
    <dgm:pt modelId="{D64F0C07-4922-4A4F-9753-7DB8168D8833}">
      <dgm:prSet phldrT="[Text]"/>
      <dgm:spPr>
        <a:solidFill>
          <a:schemeClr val="accent5">
            <a:lumMod val="75000"/>
          </a:schemeClr>
        </a:solidFill>
      </dgm:spPr>
      <dgm:t>
        <a:bodyPr/>
        <a:lstStyle/>
        <a:p>
          <a:r>
            <a:rPr lang="de-DE" b="1" dirty="0"/>
            <a:t>2,54</a:t>
          </a:r>
          <a:r>
            <a:rPr lang="de-DE" dirty="0"/>
            <a:t>€</a:t>
          </a:r>
          <a:endParaRPr lang="en-GB" dirty="0"/>
        </a:p>
      </dgm:t>
    </dgm:pt>
    <dgm:pt modelId="{2C59CA87-B9A5-4C2F-9EF9-37A28DBBE5FD}" type="parTrans" cxnId="{C28188F2-DA56-4754-9942-A863DDB855CF}">
      <dgm:prSet/>
      <dgm:spPr/>
      <dgm:t>
        <a:bodyPr/>
        <a:lstStyle/>
        <a:p>
          <a:endParaRPr lang="en-GB"/>
        </a:p>
      </dgm:t>
    </dgm:pt>
    <dgm:pt modelId="{BF0C13DE-17A7-48CC-8062-364CF5D50804}" type="sibTrans" cxnId="{C28188F2-DA56-4754-9942-A863DDB855CF}">
      <dgm:prSet/>
      <dgm:spPr/>
      <dgm:t>
        <a:bodyPr/>
        <a:lstStyle/>
        <a:p>
          <a:endParaRPr lang="en-GB"/>
        </a:p>
      </dgm:t>
    </dgm:pt>
    <dgm:pt modelId="{96791B76-9EEB-489E-BC35-1C45312ABDC3}">
      <dgm:prSet phldrT="[Text]"/>
      <dgm:spPr>
        <a:solidFill>
          <a:schemeClr val="accent5">
            <a:lumMod val="75000"/>
          </a:schemeClr>
        </a:solidFill>
      </dgm:spPr>
      <dgm:t>
        <a:bodyPr/>
        <a:lstStyle/>
        <a:p>
          <a:r>
            <a:rPr lang="de-DE" b="1" dirty="0"/>
            <a:t>18,14</a:t>
          </a:r>
          <a:r>
            <a:rPr lang="de-DE" dirty="0"/>
            <a:t>€</a:t>
          </a:r>
          <a:endParaRPr lang="en-GB" dirty="0"/>
        </a:p>
      </dgm:t>
    </dgm:pt>
    <dgm:pt modelId="{03C54DFE-9530-42A5-83BD-14516C8FE53A}" type="parTrans" cxnId="{B59E9D23-EB0F-4438-98AC-E2FDDFEFA543}">
      <dgm:prSet/>
      <dgm:spPr/>
      <dgm:t>
        <a:bodyPr/>
        <a:lstStyle/>
        <a:p>
          <a:endParaRPr lang="en-GB"/>
        </a:p>
      </dgm:t>
    </dgm:pt>
    <dgm:pt modelId="{79D4ED73-0BDB-424A-A16A-6A023E2136AF}" type="sibTrans" cxnId="{B59E9D23-EB0F-4438-98AC-E2FDDFEFA543}">
      <dgm:prSet/>
      <dgm:spPr/>
      <dgm:t>
        <a:bodyPr/>
        <a:lstStyle/>
        <a:p>
          <a:endParaRPr lang="en-GB"/>
        </a:p>
      </dgm:t>
    </dgm:pt>
    <dgm:pt modelId="{4287CE7F-2423-4E39-ACF7-673F53C72A5F}">
      <dgm:prSet phldrT="[Text]"/>
      <dgm:spPr>
        <a:solidFill>
          <a:schemeClr val="accent5">
            <a:lumMod val="75000"/>
          </a:schemeClr>
        </a:solidFill>
      </dgm:spPr>
      <dgm:t>
        <a:bodyPr/>
        <a:lstStyle/>
        <a:p>
          <a:r>
            <a:rPr lang="de-DE" b="1" dirty="0"/>
            <a:t>12,15</a:t>
          </a:r>
          <a:r>
            <a:rPr lang="de-DE" dirty="0"/>
            <a:t>€</a:t>
          </a:r>
          <a:endParaRPr lang="en-GB" dirty="0"/>
        </a:p>
      </dgm:t>
    </dgm:pt>
    <dgm:pt modelId="{FF626DBA-9CB0-46D8-AEFA-F119FE3EF020}" type="sibTrans" cxnId="{EA60053D-CBDF-4ECB-9BE2-7A3ECAFADBC9}">
      <dgm:prSet/>
      <dgm:spPr/>
      <dgm:t>
        <a:bodyPr/>
        <a:lstStyle/>
        <a:p>
          <a:endParaRPr lang="en-GB"/>
        </a:p>
      </dgm:t>
    </dgm:pt>
    <dgm:pt modelId="{88C0FAD9-A978-4E31-8DBF-C890D22CF1BB}" type="parTrans" cxnId="{EA60053D-CBDF-4ECB-9BE2-7A3ECAFADBC9}">
      <dgm:prSet/>
      <dgm:spPr/>
      <dgm:t>
        <a:bodyPr/>
        <a:lstStyle/>
        <a:p>
          <a:endParaRPr lang="en-GB"/>
        </a:p>
      </dgm:t>
    </dgm:pt>
    <dgm:pt modelId="{7BA9903F-8954-4A22-8383-E76E3C071818}" type="pres">
      <dgm:prSet presAssocID="{626D6761-9F7E-433B-8ACD-85B9B56BD048}" presName="rootnode" presStyleCnt="0">
        <dgm:presLayoutVars>
          <dgm:chMax/>
          <dgm:chPref/>
          <dgm:dir/>
          <dgm:animLvl val="lvl"/>
        </dgm:presLayoutVars>
      </dgm:prSet>
      <dgm:spPr/>
    </dgm:pt>
    <dgm:pt modelId="{D7955E81-0DA5-4B84-AEBC-C8CF13E59E41}" type="pres">
      <dgm:prSet presAssocID="{709507C9-186C-47B0-BBB1-7DBA1E7A7E0B}" presName="composite" presStyleCnt="0"/>
      <dgm:spPr/>
    </dgm:pt>
    <dgm:pt modelId="{0F8D253C-37D6-4202-8BC1-CB77DA6E2832}" type="pres">
      <dgm:prSet presAssocID="{709507C9-186C-47B0-BBB1-7DBA1E7A7E0B}" presName="bentUpArrow1" presStyleLbl="alignImgPlace1" presStyleIdx="0" presStyleCnt="3" custAng="0" custLinFactY="33955" custLinFactNeighborX="35707" custLinFactNeighborY="100000"/>
      <dgm:spPr>
        <a:solidFill>
          <a:schemeClr val="accent4"/>
        </a:solidFill>
      </dgm:spPr>
    </dgm:pt>
    <dgm:pt modelId="{552D4252-DD3E-453B-ABD0-D25DFABFF134}" type="pres">
      <dgm:prSet presAssocID="{709507C9-186C-47B0-BBB1-7DBA1E7A7E0B}" presName="ParentText" presStyleLbl="node1" presStyleIdx="0" presStyleCnt="4" custAng="0" custLinFactY="13682" custLinFactNeighborX="24149" custLinFactNeighborY="100000">
        <dgm:presLayoutVars>
          <dgm:chMax val="1"/>
          <dgm:chPref val="1"/>
          <dgm:bulletEnabled val="1"/>
        </dgm:presLayoutVars>
      </dgm:prSet>
      <dgm:spPr/>
    </dgm:pt>
    <dgm:pt modelId="{BCDB08EA-F48E-4899-9F9E-062CBE9D3CF6}" type="pres">
      <dgm:prSet presAssocID="{709507C9-186C-47B0-BBB1-7DBA1E7A7E0B}" presName="ChildText" presStyleLbl="revTx" presStyleIdx="0" presStyleCnt="3" custLinFactY="47423" custLinFactNeighborX="47938" custLinFactNeighborY="100000">
        <dgm:presLayoutVars>
          <dgm:chMax val="0"/>
          <dgm:chPref val="0"/>
          <dgm:bulletEnabled val="1"/>
        </dgm:presLayoutVars>
      </dgm:prSet>
      <dgm:spPr/>
    </dgm:pt>
    <dgm:pt modelId="{625C1D6F-A10B-46EA-A517-71DD0BFAC7AB}" type="pres">
      <dgm:prSet presAssocID="{6CE22C56-E1CB-45B4-9B07-C72CA335B469}" presName="sibTrans" presStyleCnt="0"/>
      <dgm:spPr/>
    </dgm:pt>
    <dgm:pt modelId="{58F7F9D2-726C-47FE-943E-3D4AB6120C3D}" type="pres">
      <dgm:prSet presAssocID="{D64F0C07-4922-4A4F-9753-7DB8168D8833}" presName="composite" presStyleCnt="0"/>
      <dgm:spPr/>
    </dgm:pt>
    <dgm:pt modelId="{95A45C3E-348A-4EA5-B6D5-A5C29695233D}" type="pres">
      <dgm:prSet presAssocID="{D64F0C07-4922-4A4F-9753-7DB8168D8833}" presName="bentUpArrow1" presStyleLbl="alignImgPlace1" presStyleIdx="1" presStyleCnt="3" custAng="0" custLinFactY="33955" custLinFactNeighborX="35707" custLinFactNeighborY="100000"/>
      <dgm:spPr>
        <a:solidFill>
          <a:schemeClr val="accent4"/>
        </a:solidFill>
      </dgm:spPr>
    </dgm:pt>
    <dgm:pt modelId="{9AA1F77A-CAC8-4621-959F-CA3EF7EB4A27}" type="pres">
      <dgm:prSet presAssocID="{D64F0C07-4922-4A4F-9753-7DB8168D8833}" presName="ParentText" presStyleLbl="node1" presStyleIdx="1" presStyleCnt="4" custAng="0" custLinFactY="13682" custLinFactNeighborX="24149" custLinFactNeighborY="100000">
        <dgm:presLayoutVars>
          <dgm:chMax val="1"/>
          <dgm:chPref val="1"/>
          <dgm:bulletEnabled val="1"/>
        </dgm:presLayoutVars>
      </dgm:prSet>
      <dgm:spPr/>
    </dgm:pt>
    <dgm:pt modelId="{28AE4EDA-CEA2-4947-A611-6983384E7391}" type="pres">
      <dgm:prSet presAssocID="{D64F0C07-4922-4A4F-9753-7DB8168D8833}" presName="ChildText" presStyleLbl="revTx" presStyleIdx="1" presStyleCnt="3" custScaleX="193692" custLinFactX="1836" custLinFactY="43000" custLinFactNeighborX="100000" custLinFactNeighborY="100000">
        <dgm:presLayoutVars>
          <dgm:chMax val="0"/>
          <dgm:chPref val="0"/>
          <dgm:bulletEnabled val="1"/>
        </dgm:presLayoutVars>
      </dgm:prSet>
      <dgm:spPr/>
    </dgm:pt>
    <dgm:pt modelId="{729E1AF5-80C8-471B-BF3B-FDA2D77CE1F9}" type="pres">
      <dgm:prSet presAssocID="{BF0C13DE-17A7-48CC-8062-364CF5D50804}" presName="sibTrans" presStyleCnt="0"/>
      <dgm:spPr/>
    </dgm:pt>
    <dgm:pt modelId="{37D222FE-8859-4E6C-A4A1-28E4F5A02D41}" type="pres">
      <dgm:prSet presAssocID="{4287CE7F-2423-4E39-ACF7-673F53C72A5F}" presName="composite" presStyleCnt="0"/>
      <dgm:spPr/>
    </dgm:pt>
    <dgm:pt modelId="{A3A07CD9-50BB-4A3D-B670-4E3B011F89E0}" type="pres">
      <dgm:prSet presAssocID="{4287CE7F-2423-4E39-ACF7-673F53C72A5F}" presName="bentUpArrow1" presStyleLbl="alignImgPlace1" presStyleIdx="2" presStyleCnt="3" custLinFactX="-125748" custLinFactY="-100000" custLinFactNeighborX="-200000" custLinFactNeighborY="-166995"/>
      <dgm:spPr>
        <a:solidFill>
          <a:schemeClr val="accent4"/>
        </a:solidFill>
      </dgm:spPr>
    </dgm:pt>
    <dgm:pt modelId="{A031C11B-94B1-4E77-B811-2B3247F41EDD}" type="pres">
      <dgm:prSet presAssocID="{4287CE7F-2423-4E39-ACF7-673F53C72A5F}" presName="ParentText" presStyleLbl="node1" presStyleIdx="2" presStyleCnt="4" custAng="0" custLinFactY="13682" custLinFactNeighborX="24149" custLinFactNeighborY="100000">
        <dgm:presLayoutVars>
          <dgm:chMax val="1"/>
          <dgm:chPref val="1"/>
          <dgm:bulletEnabled val="1"/>
        </dgm:presLayoutVars>
      </dgm:prSet>
      <dgm:spPr/>
    </dgm:pt>
    <dgm:pt modelId="{62F4E86A-BEAA-43FC-99D8-F489C7D75D8D}" type="pres">
      <dgm:prSet presAssocID="{4287CE7F-2423-4E39-ACF7-673F53C72A5F}" presName="ChildText" presStyleLbl="revTx" presStyleIdx="2" presStyleCnt="3" custScaleX="176700" custLinFactY="43001" custLinFactNeighborX="93809" custLinFactNeighborY="100000">
        <dgm:presLayoutVars>
          <dgm:chMax val="0"/>
          <dgm:chPref val="0"/>
          <dgm:bulletEnabled val="1"/>
        </dgm:presLayoutVars>
      </dgm:prSet>
      <dgm:spPr/>
    </dgm:pt>
    <dgm:pt modelId="{8277EFB1-2968-4EF6-A530-4310247CE6C3}" type="pres">
      <dgm:prSet presAssocID="{FF626DBA-9CB0-46D8-AEFA-F119FE3EF020}" presName="sibTrans" presStyleCnt="0"/>
      <dgm:spPr/>
    </dgm:pt>
    <dgm:pt modelId="{182F835B-2466-45A5-9284-F9D11799CFA5}" type="pres">
      <dgm:prSet presAssocID="{96791B76-9EEB-489E-BC35-1C45312ABDC3}" presName="composite" presStyleCnt="0"/>
      <dgm:spPr/>
    </dgm:pt>
    <dgm:pt modelId="{99144A8E-38EE-4D59-B487-0FE497AE5BDB}" type="pres">
      <dgm:prSet presAssocID="{96791B76-9EEB-489E-BC35-1C45312ABDC3}" presName="ParentText" presStyleLbl="node1" presStyleIdx="3" presStyleCnt="4" custLinFactX="-112470" custLinFactY="-141107" custLinFactNeighborX="-200000" custLinFactNeighborY="-200000">
        <dgm:presLayoutVars>
          <dgm:chMax val="1"/>
          <dgm:chPref val="1"/>
          <dgm:bulletEnabled val="1"/>
        </dgm:presLayoutVars>
      </dgm:prSet>
      <dgm:spPr/>
    </dgm:pt>
  </dgm:ptLst>
  <dgm:cxnLst>
    <dgm:cxn modelId="{1FFA6D1C-D4D0-43C9-9F83-0DBD98377789}" type="presOf" srcId="{626D6761-9F7E-433B-8ACD-85B9B56BD048}" destId="{7BA9903F-8954-4A22-8383-E76E3C071818}" srcOrd="0" destOrd="0" presId="urn:microsoft.com/office/officeart/2005/8/layout/StepDownProcess"/>
    <dgm:cxn modelId="{B59E9D23-EB0F-4438-98AC-E2FDDFEFA543}" srcId="{626D6761-9F7E-433B-8ACD-85B9B56BD048}" destId="{96791B76-9EEB-489E-BC35-1C45312ABDC3}" srcOrd="3" destOrd="0" parTransId="{03C54DFE-9530-42A5-83BD-14516C8FE53A}" sibTransId="{79D4ED73-0BDB-424A-A16A-6A023E2136AF}"/>
    <dgm:cxn modelId="{5F09E13B-40CE-4598-8E9E-F3BF3B939BC7}" type="presOf" srcId="{4287CE7F-2423-4E39-ACF7-673F53C72A5F}" destId="{A031C11B-94B1-4E77-B811-2B3247F41EDD}" srcOrd="0" destOrd="0" presId="urn:microsoft.com/office/officeart/2005/8/layout/StepDownProcess"/>
    <dgm:cxn modelId="{EA60053D-CBDF-4ECB-9BE2-7A3ECAFADBC9}" srcId="{626D6761-9F7E-433B-8ACD-85B9B56BD048}" destId="{4287CE7F-2423-4E39-ACF7-673F53C72A5F}" srcOrd="2" destOrd="0" parTransId="{88C0FAD9-A978-4E31-8DBF-C890D22CF1BB}" sibTransId="{FF626DBA-9CB0-46D8-AEFA-F119FE3EF020}"/>
    <dgm:cxn modelId="{51F47149-33BC-499B-8D3B-06F9CE3E15FE}" type="presOf" srcId="{709507C9-186C-47B0-BBB1-7DBA1E7A7E0B}" destId="{552D4252-DD3E-453B-ABD0-D25DFABFF134}" srcOrd="0" destOrd="0" presId="urn:microsoft.com/office/officeart/2005/8/layout/StepDownProcess"/>
    <dgm:cxn modelId="{AFA36052-7193-447C-B725-C35049C05415}" type="presOf" srcId="{96791B76-9EEB-489E-BC35-1C45312ABDC3}" destId="{99144A8E-38EE-4D59-B487-0FE497AE5BDB}" srcOrd="0" destOrd="0" presId="urn:microsoft.com/office/officeart/2005/8/layout/StepDownProcess"/>
    <dgm:cxn modelId="{454B8B8E-4147-44C1-9601-CFD51FD9F253}" type="presOf" srcId="{D64F0C07-4922-4A4F-9753-7DB8168D8833}" destId="{9AA1F77A-CAC8-4621-959F-CA3EF7EB4A27}" srcOrd="0" destOrd="0" presId="urn:microsoft.com/office/officeart/2005/8/layout/StepDownProcess"/>
    <dgm:cxn modelId="{B6DB51CD-8852-4B9A-BBE3-B352040F35E5}" srcId="{626D6761-9F7E-433B-8ACD-85B9B56BD048}" destId="{709507C9-186C-47B0-BBB1-7DBA1E7A7E0B}" srcOrd="0" destOrd="0" parTransId="{B20DF546-77D3-40E1-9AFD-C45F4E79F254}" sibTransId="{6CE22C56-E1CB-45B4-9B07-C72CA335B469}"/>
    <dgm:cxn modelId="{C28188F2-DA56-4754-9942-A863DDB855CF}" srcId="{626D6761-9F7E-433B-8ACD-85B9B56BD048}" destId="{D64F0C07-4922-4A4F-9753-7DB8168D8833}" srcOrd="1" destOrd="0" parTransId="{2C59CA87-B9A5-4C2F-9EF9-37A28DBBE5FD}" sibTransId="{BF0C13DE-17A7-48CC-8062-364CF5D50804}"/>
    <dgm:cxn modelId="{A0D758D7-B7D7-490E-A7D1-3EC240A4EBED}" type="presParOf" srcId="{7BA9903F-8954-4A22-8383-E76E3C071818}" destId="{D7955E81-0DA5-4B84-AEBC-C8CF13E59E41}" srcOrd="0" destOrd="0" presId="urn:microsoft.com/office/officeart/2005/8/layout/StepDownProcess"/>
    <dgm:cxn modelId="{190CECC9-8D73-4F51-BEE6-24BA09150C73}" type="presParOf" srcId="{D7955E81-0DA5-4B84-AEBC-C8CF13E59E41}" destId="{0F8D253C-37D6-4202-8BC1-CB77DA6E2832}" srcOrd="0" destOrd="0" presId="urn:microsoft.com/office/officeart/2005/8/layout/StepDownProcess"/>
    <dgm:cxn modelId="{A67DD2BE-DCA4-46DB-BD21-4B5C92D55613}" type="presParOf" srcId="{D7955E81-0DA5-4B84-AEBC-C8CF13E59E41}" destId="{552D4252-DD3E-453B-ABD0-D25DFABFF134}" srcOrd="1" destOrd="0" presId="urn:microsoft.com/office/officeart/2005/8/layout/StepDownProcess"/>
    <dgm:cxn modelId="{53781626-6E5B-4571-84A6-BA0B07380EB3}" type="presParOf" srcId="{D7955E81-0DA5-4B84-AEBC-C8CF13E59E41}" destId="{BCDB08EA-F48E-4899-9F9E-062CBE9D3CF6}" srcOrd="2" destOrd="0" presId="urn:microsoft.com/office/officeart/2005/8/layout/StepDownProcess"/>
    <dgm:cxn modelId="{D8B6ACF8-9CFA-4C77-9C12-29AD666E7B9F}" type="presParOf" srcId="{7BA9903F-8954-4A22-8383-E76E3C071818}" destId="{625C1D6F-A10B-46EA-A517-71DD0BFAC7AB}" srcOrd="1" destOrd="0" presId="urn:microsoft.com/office/officeart/2005/8/layout/StepDownProcess"/>
    <dgm:cxn modelId="{7521CC09-930C-4627-9270-E7A777D65DF8}" type="presParOf" srcId="{7BA9903F-8954-4A22-8383-E76E3C071818}" destId="{58F7F9D2-726C-47FE-943E-3D4AB6120C3D}" srcOrd="2" destOrd="0" presId="urn:microsoft.com/office/officeart/2005/8/layout/StepDownProcess"/>
    <dgm:cxn modelId="{CDF6758B-85B2-4006-B51A-7159CAD2CA61}" type="presParOf" srcId="{58F7F9D2-726C-47FE-943E-3D4AB6120C3D}" destId="{95A45C3E-348A-4EA5-B6D5-A5C29695233D}" srcOrd="0" destOrd="0" presId="urn:microsoft.com/office/officeart/2005/8/layout/StepDownProcess"/>
    <dgm:cxn modelId="{52F39412-1FBB-41A0-9812-DF886C7E5802}" type="presParOf" srcId="{58F7F9D2-726C-47FE-943E-3D4AB6120C3D}" destId="{9AA1F77A-CAC8-4621-959F-CA3EF7EB4A27}" srcOrd="1" destOrd="0" presId="urn:microsoft.com/office/officeart/2005/8/layout/StepDownProcess"/>
    <dgm:cxn modelId="{73519964-7416-4476-B0B6-5E00D9F5DD7D}" type="presParOf" srcId="{58F7F9D2-726C-47FE-943E-3D4AB6120C3D}" destId="{28AE4EDA-CEA2-4947-A611-6983384E7391}" srcOrd="2" destOrd="0" presId="urn:microsoft.com/office/officeart/2005/8/layout/StepDownProcess"/>
    <dgm:cxn modelId="{9E624354-4B80-45ED-A4B4-BFDE4DB68563}" type="presParOf" srcId="{7BA9903F-8954-4A22-8383-E76E3C071818}" destId="{729E1AF5-80C8-471B-BF3B-FDA2D77CE1F9}" srcOrd="3" destOrd="0" presId="urn:microsoft.com/office/officeart/2005/8/layout/StepDownProcess"/>
    <dgm:cxn modelId="{494A9DCF-2926-4685-8D5B-1A05B7DFD633}" type="presParOf" srcId="{7BA9903F-8954-4A22-8383-E76E3C071818}" destId="{37D222FE-8859-4E6C-A4A1-28E4F5A02D41}" srcOrd="4" destOrd="0" presId="urn:microsoft.com/office/officeart/2005/8/layout/StepDownProcess"/>
    <dgm:cxn modelId="{AB0FB0AC-7546-497B-900B-9D7E76B3D462}" type="presParOf" srcId="{37D222FE-8859-4E6C-A4A1-28E4F5A02D41}" destId="{A3A07CD9-50BB-4A3D-B670-4E3B011F89E0}" srcOrd="0" destOrd="0" presId="urn:microsoft.com/office/officeart/2005/8/layout/StepDownProcess"/>
    <dgm:cxn modelId="{63AF99EE-8A6A-4B26-A339-A34E9B92628A}" type="presParOf" srcId="{37D222FE-8859-4E6C-A4A1-28E4F5A02D41}" destId="{A031C11B-94B1-4E77-B811-2B3247F41EDD}" srcOrd="1" destOrd="0" presId="urn:microsoft.com/office/officeart/2005/8/layout/StepDownProcess"/>
    <dgm:cxn modelId="{A58DAD6A-3287-4DC3-AA9F-BDAE432C73AE}" type="presParOf" srcId="{37D222FE-8859-4E6C-A4A1-28E4F5A02D41}" destId="{62F4E86A-BEAA-43FC-99D8-F489C7D75D8D}" srcOrd="2" destOrd="0" presId="urn:microsoft.com/office/officeart/2005/8/layout/StepDownProcess"/>
    <dgm:cxn modelId="{589EBA18-3890-444B-B956-3796378066B2}" type="presParOf" srcId="{7BA9903F-8954-4A22-8383-E76E3C071818}" destId="{8277EFB1-2968-4EF6-A530-4310247CE6C3}" srcOrd="5" destOrd="0" presId="urn:microsoft.com/office/officeart/2005/8/layout/StepDownProcess"/>
    <dgm:cxn modelId="{C517A3FA-D6F1-43B0-9E73-B0866D6A05CD}" type="presParOf" srcId="{7BA9903F-8954-4A22-8383-E76E3C071818}" destId="{182F835B-2466-45A5-9284-F9D11799CFA5}" srcOrd="6" destOrd="0" presId="urn:microsoft.com/office/officeart/2005/8/layout/StepDownProcess"/>
    <dgm:cxn modelId="{D04FE8CE-BF4A-485E-8D4F-50D8A11DA39F}" type="presParOf" srcId="{182F835B-2466-45A5-9284-F9D11799CFA5}" destId="{99144A8E-38EE-4D59-B487-0FE497AE5BDB}"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14174D-89A9-4548-A1F4-B3461FB9CDD4}">
      <dsp:nvSpPr>
        <dsp:cNvPr id="0" name=""/>
        <dsp:cNvSpPr/>
      </dsp:nvSpPr>
      <dsp:spPr>
        <a:xfrm rot="5400000">
          <a:off x="2545552" y="-93639"/>
          <a:ext cx="435934" cy="735213"/>
        </a:xfrm>
        <a:prstGeom prst="round2Same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de-DE" sz="1400" kern="1200" dirty="0"/>
            <a:t>2,69€</a:t>
          </a:r>
          <a:endParaRPr lang="en-GB" sz="1400" kern="1200" dirty="0"/>
        </a:p>
      </dsp:txBody>
      <dsp:txXfrm rot="-5400000">
        <a:off x="2395913" y="77281"/>
        <a:ext cx="713932" cy="393372"/>
      </dsp:txXfrm>
    </dsp:sp>
    <dsp:sp modelId="{ABB0DCE3-8978-4E14-9435-A196DA38F9A7}">
      <dsp:nvSpPr>
        <dsp:cNvPr id="0" name=""/>
        <dsp:cNvSpPr/>
      </dsp:nvSpPr>
      <dsp:spPr>
        <a:xfrm>
          <a:off x="932873" y="1132"/>
          <a:ext cx="1463040" cy="544918"/>
        </a:xfrm>
        <a:prstGeom prst="roundRect">
          <a:avLst/>
        </a:prstGeom>
        <a:solidFill>
          <a:schemeClr val="accent4"/>
        </a:soli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de-DE" sz="2000" b="1" kern="1200" dirty="0" err="1"/>
            <a:t>Usa</a:t>
          </a:r>
          <a:endParaRPr lang="en-GB" sz="2700" b="1" kern="1200" dirty="0"/>
        </a:p>
      </dsp:txBody>
      <dsp:txXfrm>
        <a:off x="959474" y="27733"/>
        <a:ext cx="1409838" cy="491716"/>
      </dsp:txXfrm>
    </dsp:sp>
    <dsp:sp modelId="{13BE8EED-905C-4E68-BB74-CBE38CE74670}">
      <dsp:nvSpPr>
        <dsp:cNvPr id="0" name=""/>
        <dsp:cNvSpPr/>
      </dsp:nvSpPr>
      <dsp:spPr>
        <a:xfrm rot="5400000">
          <a:off x="2545552" y="478524"/>
          <a:ext cx="435934" cy="735213"/>
        </a:xfrm>
        <a:prstGeom prst="round2Same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de-DE" sz="1400" kern="1200" dirty="0"/>
            <a:t>2,32€</a:t>
          </a:r>
          <a:endParaRPr lang="en-GB" sz="1400" kern="1200" dirty="0"/>
        </a:p>
      </dsp:txBody>
      <dsp:txXfrm rot="-5400000">
        <a:off x="2395913" y="649445"/>
        <a:ext cx="713932" cy="393372"/>
      </dsp:txXfrm>
    </dsp:sp>
    <dsp:sp modelId="{E850C7F4-77FF-4F8D-AB7F-99B1A5855101}">
      <dsp:nvSpPr>
        <dsp:cNvPr id="0" name=""/>
        <dsp:cNvSpPr/>
      </dsp:nvSpPr>
      <dsp:spPr>
        <a:xfrm>
          <a:off x="932873" y="573297"/>
          <a:ext cx="1463040" cy="544918"/>
        </a:xfrm>
        <a:prstGeom prst="roundRect">
          <a:avLst/>
        </a:prstGeom>
        <a:solidFill>
          <a:schemeClr val="accent4"/>
        </a:soli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de-DE" sz="2000" b="1" kern="1200" dirty="0">
              <a:solidFill>
                <a:prstClr val="white"/>
              </a:solidFill>
              <a:latin typeface="Century Gothic" panose="020B0502020202020204"/>
              <a:ea typeface="+mn-ea"/>
              <a:cs typeface="+mn-cs"/>
            </a:rPr>
            <a:t>France</a:t>
          </a:r>
          <a:endParaRPr lang="en-GB" sz="2000" b="1" kern="1200" dirty="0">
            <a:solidFill>
              <a:prstClr val="white"/>
            </a:solidFill>
            <a:latin typeface="Century Gothic" panose="020B0502020202020204"/>
            <a:ea typeface="+mn-ea"/>
            <a:cs typeface="+mn-cs"/>
          </a:endParaRPr>
        </a:p>
      </dsp:txBody>
      <dsp:txXfrm>
        <a:off x="959474" y="599898"/>
        <a:ext cx="1409838" cy="491716"/>
      </dsp:txXfrm>
    </dsp:sp>
    <dsp:sp modelId="{5B7B2F57-5844-48BB-BC86-E09883399847}">
      <dsp:nvSpPr>
        <dsp:cNvPr id="0" name=""/>
        <dsp:cNvSpPr/>
      </dsp:nvSpPr>
      <dsp:spPr>
        <a:xfrm rot="5400000">
          <a:off x="2545552" y="1050689"/>
          <a:ext cx="435934" cy="735213"/>
        </a:xfrm>
        <a:prstGeom prst="round2Same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de-DE" sz="1400" kern="1200" dirty="0"/>
            <a:t>2,2€</a:t>
          </a:r>
          <a:endParaRPr lang="en-GB" sz="1400" kern="1200" dirty="0"/>
        </a:p>
      </dsp:txBody>
      <dsp:txXfrm rot="-5400000">
        <a:off x="2395913" y="1221610"/>
        <a:ext cx="713932" cy="393372"/>
      </dsp:txXfrm>
    </dsp:sp>
    <dsp:sp modelId="{C6F56787-A0DD-4718-8BBA-14003E849E5E}">
      <dsp:nvSpPr>
        <dsp:cNvPr id="0" name=""/>
        <dsp:cNvSpPr/>
      </dsp:nvSpPr>
      <dsp:spPr>
        <a:xfrm>
          <a:off x="932873" y="1145461"/>
          <a:ext cx="1463040" cy="544918"/>
        </a:xfrm>
        <a:prstGeom prst="roundRect">
          <a:avLst/>
        </a:prstGeom>
        <a:solidFill>
          <a:schemeClr val="accent4"/>
        </a:soli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de-DE" sz="2000" b="1" kern="1200" dirty="0">
              <a:solidFill>
                <a:prstClr val="white"/>
              </a:solidFill>
              <a:latin typeface="Century Gothic" panose="020B0502020202020204"/>
              <a:ea typeface="+mn-ea"/>
              <a:cs typeface="+mn-cs"/>
            </a:rPr>
            <a:t>Brazil</a:t>
          </a:r>
          <a:endParaRPr lang="en-GB" sz="2000" b="1" kern="1200" dirty="0">
            <a:solidFill>
              <a:prstClr val="white"/>
            </a:solidFill>
            <a:latin typeface="Century Gothic" panose="020B0502020202020204"/>
            <a:ea typeface="+mn-ea"/>
            <a:cs typeface="+mn-cs"/>
          </a:endParaRPr>
        </a:p>
      </dsp:txBody>
      <dsp:txXfrm>
        <a:off x="959474" y="1172062"/>
        <a:ext cx="1409838" cy="491716"/>
      </dsp:txXfrm>
    </dsp:sp>
    <dsp:sp modelId="{83007F3D-6DB1-470A-BBB0-EF4F232EEC3A}">
      <dsp:nvSpPr>
        <dsp:cNvPr id="0" name=""/>
        <dsp:cNvSpPr/>
      </dsp:nvSpPr>
      <dsp:spPr>
        <a:xfrm rot="5400000">
          <a:off x="2545552" y="1622479"/>
          <a:ext cx="435934" cy="735213"/>
        </a:xfrm>
        <a:prstGeom prst="round2Same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de-DE" sz="1400" kern="1200" dirty="0"/>
            <a:t>1,95€</a:t>
          </a:r>
          <a:endParaRPr lang="en-GB" sz="1400" kern="1200" dirty="0"/>
        </a:p>
      </dsp:txBody>
      <dsp:txXfrm rot="-5400000">
        <a:off x="2395913" y="1793400"/>
        <a:ext cx="713932" cy="393372"/>
      </dsp:txXfrm>
    </dsp:sp>
    <dsp:sp modelId="{833CB497-6BF1-47C3-A169-42969BA6FCD6}">
      <dsp:nvSpPr>
        <dsp:cNvPr id="0" name=""/>
        <dsp:cNvSpPr/>
      </dsp:nvSpPr>
      <dsp:spPr>
        <a:xfrm>
          <a:off x="932873" y="1717626"/>
          <a:ext cx="1463040" cy="544918"/>
        </a:xfrm>
        <a:prstGeom prst="roundRect">
          <a:avLst/>
        </a:prstGeom>
        <a:solidFill>
          <a:schemeClr val="accent4"/>
        </a:soli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de-DE" sz="2000" b="1" kern="1200" dirty="0">
              <a:solidFill>
                <a:prstClr val="white"/>
              </a:solidFill>
              <a:latin typeface="Century Gothic" panose="020B0502020202020204"/>
              <a:ea typeface="+mn-ea"/>
              <a:cs typeface="+mn-cs"/>
            </a:rPr>
            <a:t>Germany</a:t>
          </a:r>
          <a:endParaRPr lang="en-GB" sz="2000" b="1" kern="1200" dirty="0">
            <a:solidFill>
              <a:prstClr val="white"/>
            </a:solidFill>
            <a:latin typeface="Century Gothic" panose="020B0502020202020204"/>
            <a:ea typeface="+mn-ea"/>
            <a:cs typeface="+mn-cs"/>
          </a:endParaRPr>
        </a:p>
      </dsp:txBody>
      <dsp:txXfrm>
        <a:off x="959474" y="1744227"/>
        <a:ext cx="1409838" cy="4917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9D16B0-4DD2-43B8-9149-37C0D551E720}">
      <dsp:nvSpPr>
        <dsp:cNvPr id="0" name=""/>
        <dsp:cNvSpPr/>
      </dsp:nvSpPr>
      <dsp:spPr>
        <a:xfrm rot="5400000">
          <a:off x="1776664" y="-12624"/>
          <a:ext cx="554267" cy="834199"/>
        </a:xfrm>
        <a:prstGeom prst="round2Same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de-DE" sz="1400" kern="1200" dirty="0"/>
            <a:t>13€</a:t>
          </a:r>
          <a:endParaRPr lang="en-GB" sz="1400" kern="1200" dirty="0"/>
        </a:p>
        <a:p>
          <a:pPr marL="114300" lvl="1" indent="-114300" algn="l" defTabSz="622300">
            <a:lnSpc>
              <a:spcPct val="90000"/>
            </a:lnSpc>
            <a:spcBef>
              <a:spcPct val="0"/>
            </a:spcBef>
            <a:spcAft>
              <a:spcPct val="15000"/>
            </a:spcAft>
            <a:buChar char="•"/>
          </a:pPr>
          <a:r>
            <a:rPr lang="de-DE" sz="1400" kern="1200" dirty="0"/>
            <a:t>21€</a:t>
          </a:r>
          <a:endParaRPr lang="en-GB" sz="1400" kern="1200" dirty="0"/>
        </a:p>
      </dsp:txBody>
      <dsp:txXfrm rot="-5400000">
        <a:off x="1636699" y="154399"/>
        <a:ext cx="807142" cy="500153"/>
      </dsp:txXfrm>
    </dsp:sp>
    <dsp:sp modelId="{24C917AD-1E6D-46F6-8739-6238004B621D}">
      <dsp:nvSpPr>
        <dsp:cNvPr id="0" name=""/>
        <dsp:cNvSpPr/>
      </dsp:nvSpPr>
      <dsp:spPr>
        <a:xfrm>
          <a:off x="549393" y="0"/>
          <a:ext cx="1087304" cy="808951"/>
        </a:xfrm>
        <a:prstGeom prst="roundRect">
          <a:avLst/>
        </a:prstGeom>
        <a:solidFill>
          <a:srgbClr val="6AAC90"/>
        </a:soli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de-DE" sz="1400" b="1" kern="1200" dirty="0" err="1">
              <a:solidFill>
                <a:prstClr val="white"/>
              </a:solidFill>
              <a:latin typeface="Century Gothic" panose="020B0502020202020204"/>
              <a:ea typeface="+mn-ea"/>
              <a:cs typeface="+mn-cs"/>
            </a:rPr>
            <a:t>Alvarinho</a:t>
          </a:r>
          <a:endParaRPr lang="en-GB" sz="2000" b="1" kern="1200" dirty="0">
            <a:solidFill>
              <a:prstClr val="white"/>
            </a:solidFill>
            <a:latin typeface="Century Gothic" panose="020B0502020202020204"/>
            <a:ea typeface="+mn-ea"/>
            <a:cs typeface="+mn-cs"/>
          </a:endParaRPr>
        </a:p>
      </dsp:txBody>
      <dsp:txXfrm>
        <a:off x="588883" y="39490"/>
        <a:ext cx="1008324" cy="7299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8D253C-37D6-4202-8BC1-CB77DA6E2832}">
      <dsp:nvSpPr>
        <dsp:cNvPr id="0" name=""/>
        <dsp:cNvSpPr/>
      </dsp:nvSpPr>
      <dsp:spPr>
        <a:xfrm rot="5400000">
          <a:off x="1138331" y="1630291"/>
          <a:ext cx="657847" cy="748936"/>
        </a:xfrm>
        <a:prstGeom prst="bentUpArrow">
          <a:avLst>
            <a:gd name="adj1" fmla="val 32840"/>
            <a:gd name="adj2" fmla="val 25000"/>
            <a:gd name="adj3" fmla="val 35780"/>
          </a:avLst>
        </a:prstGeom>
        <a:solidFill>
          <a:schemeClr val="accent4"/>
        </a:solidFill>
        <a:ln>
          <a:noFill/>
        </a:ln>
        <a:effectLst>
          <a:outerShdw blurRad="38100" dist="25400" dir="5400000" rotWithShape="0">
            <a:srgbClr val="000000">
              <a:alpha val="45000"/>
            </a:srgbClr>
          </a:outerShdw>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552D4252-DD3E-453B-ABD0-D25DFABFF134}">
      <dsp:nvSpPr>
        <dsp:cNvPr id="0" name=""/>
        <dsp:cNvSpPr/>
      </dsp:nvSpPr>
      <dsp:spPr>
        <a:xfrm>
          <a:off x="964052" y="901055"/>
          <a:ext cx="1107428" cy="775163"/>
        </a:xfrm>
        <a:prstGeom prst="roundRect">
          <a:avLst>
            <a:gd name="adj" fmla="val 16670"/>
          </a:avLst>
        </a:prstGeom>
        <a:solidFill>
          <a:schemeClr val="accent5">
            <a:lumMod val="75000"/>
          </a:schemeClr>
        </a:soli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de-DE" sz="2200" b="1" kern="1200" dirty="0"/>
            <a:t>3,45</a:t>
          </a:r>
          <a:r>
            <a:rPr lang="de-DE" sz="2200" kern="1200" dirty="0"/>
            <a:t>€</a:t>
          </a:r>
          <a:endParaRPr lang="en-GB" sz="2200" kern="1200" dirty="0"/>
        </a:p>
      </dsp:txBody>
      <dsp:txXfrm>
        <a:off x="1001899" y="938902"/>
        <a:ext cx="1031734" cy="699469"/>
      </dsp:txXfrm>
    </dsp:sp>
    <dsp:sp modelId="{BCDB08EA-F48E-4899-9F9E-062CBE9D3CF6}">
      <dsp:nvSpPr>
        <dsp:cNvPr id="0" name=""/>
        <dsp:cNvSpPr/>
      </dsp:nvSpPr>
      <dsp:spPr>
        <a:xfrm>
          <a:off x="2190158" y="1017400"/>
          <a:ext cx="805437" cy="626521"/>
        </a:xfrm>
        <a:prstGeom prst="rect">
          <a:avLst/>
        </a:prstGeom>
        <a:noFill/>
        <a:ln>
          <a:noFill/>
        </a:ln>
        <a:effectLst/>
      </dsp:spPr>
      <dsp:style>
        <a:lnRef idx="0">
          <a:scrgbClr r="0" g="0" b="0"/>
        </a:lnRef>
        <a:fillRef idx="0">
          <a:scrgbClr r="0" g="0" b="0"/>
        </a:fillRef>
        <a:effectRef idx="0">
          <a:scrgbClr r="0" g="0" b="0"/>
        </a:effectRef>
        <a:fontRef idx="minor"/>
      </dsp:style>
    </dsp:sp>
    <dsp:sp modelId="{95A45C3E-348A-4EA5-B6D5-A5C29695233D}">
      <dsp:nvSpPr>
        <dsp:cNvPr id="0" name=""/>
        <dsp:cNvSpPr/>
      </dsp:nvSpPr>
      <dsp:spPr>
        <a:xfrm rot="5400000">
          <a:off x="2056507" y="2501055"/>
          <a:ext cx="657847" cy="748936"/>
        </a:xfrm>
        <a:prstGeom prst="bentUpArrow">
          <a:avLst>
            <a:gd name="adj1" fmla="val 32840"/>
            <a:gd name="adj2" fmla="val 25000"/>
            <a:gd name="adj3" fmla="val 35780"/>
          </a:avLst>
        </a:prstGeom>
        <a:solidFill>
          <a:schemeClr val="accent4"/>
        </a:solidFill>
        <a:ln>
          <a:noFill/>
        </a:ln>
        <a:effectLst>
          <a:outerShdw blurRad="38100" dist="25400" dir="5400000" rotWithShape="0">
            <a:srgbClr val="000000">
              <a:alpha val="45000"/>
            </a:srgbClr>
          </a:outerShdw>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9AA1F77A-CAC8-4621-959F-CA3EF7EB4A27}">
      <dsp:nvSpPr>
        <dsp:cNvPr id="0" name=""/>
        <dsp:cNvSpPr/>
      </dsp:nvSpPr>
      <dsp:spPr>
        <a:xfrm>
          <a:off x="1882227" y="1771820"/>
          <a:ext cx="1107428" cy="775163"/>
        </a:xfrm>
        <a:prstGeom prst="roundRect">
          <a:avLst>
            <a:gd name="adj" fmla="val 16670"/>
          </a:avLst>
        </a:prstGeom>
        <a:solidFill>
          <a:schemeClr val="accent5">
            <a:lumMod val="75000"/>
          </a:schemeClr>
        </a:soli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de-DE" sz="2200" b="1" kern="1200" dirty="0"/>
            <a:t>2,54</a:t>
          </a:r>
          <a:r>
            <a:rPr lang="de-DE" sz="2200" kern="1200" dirty="0"/>
            <a:t>€</a:t>
          </a:r>
          <a:endParaRPr lang="en-GB" sz="2200" kern="1200" dirty="0"/>
        </a:p>
      </dsp:txBody>
      <dsp:txXfrm>
        <a:off x="1920074" y="1809667"/>
        <a:ext cx="1031734" cy="699469"/>
      </dsp:txXfrm>
    </dsp:sp>
    <dsp:sp modelId="{28AE4EDA-CEA2-4947-A611-6983384E7391}">
      <dsp:nvSpPr>
        <dsp:cNvPr id="0" name=""/>
        <dsp:cNvSpPr/>
      </dsp:nvSpPr>
      <dsp:spPr>
        <a:xfrm>
          <a:off x="3165133" y="1860454"/>
          <a:ext cx="1560068" cy="626521"/>
        </a:xfrm>
        <a:prstGeom prst="rect">
          <a:avLst/>
        </a:prstGeom>
        <a:noFill/>
        <a:ln>
          <a:noFill/>
        </a:ln>
        <a:effectLst/>
      </dsp:spPr>
      <dsp:style>
        <a:lnRef idx="0">
          <a:scrgbClr r="0" g="0" b="0"/>
        </a:lnRef>
        <a:fillRef idx="0">
          <a:scrgbClr r="0" g="0" b="0"/>
        </a:fillRef>
        <a:effectRef idx="0">
          <a:scrgbClr r="0" g="0" b="0"/>
        </a:effectRef>
        <a:fontRef idx="minor"/>
      </dsp:style>
    </dsp:sp>
    <dsp:sp modelId="{A3A07CD9-50BB-4A3D-B670-4E3B011F89E0}">
      <dsp:nvSpPr>
        <dsp:cNvPr id="0" name=""/>
        <dsp:cNvSpPr/>
      </dsp:nvSpPr>
      <dsp:spPr>
        <a:xfrm rot="5400000">
          <a:off x="267615" y="734180"/>
          <a:ext cx="657847" cy="748936"/>
        </a:xfrm>
        <a:prstGeom prst="bentUpArrow">
          <a:avLst>
            <a:gd name="adj1" fmla="val 32840"/>
            <a:gd name="adj2" fmla="val 25000"/>
            <a:gd name="adj3" fmla="val 35780"/>
          </a:avLst>
        </a:prstGeom>
        <a:solidFill>
          <a:schemeClr val="accent4"/>
        </a:solidFill>
        <a:ln>
          <a:noFill/>
        </a:ln>
        <a:effectLst>
          <a:outerShdw blurRad="38100" dist="25400" dir="5400000" rotWithShape="0">
            <a:srgbClr val="000000">
              <a:alpha val="45000"/>
            </a:srgbClr>
          </a:outerShdw>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A031C11B-94B1-4E77-B811-2B3247F41EDD}">
      <dsp:nvSpPr>
        <dsp:cNvPr id="0" name=""/>
        <dsp:cNvSpPr/>
      </dsp:nvSpPr>
      <dsp:spPr>
        <a:xfrm>
          <a:off x="2800403" y="2642585"/>
          <a:ext cx="1107428" cy="775163"/>
        </a:xfrm>
        <a:prstGeom prst="roundRect">
          <a:avLst>
            <a:gd name="adj" fmla="val 16670"/>
          </a:avLst>
        </a:prstGeom>
        <a:solidFill>
          <a:schemeClr val="accent5">
            <a:lumMod val="75000"/>
          </a:schemeClr>
        </a:soli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de-DE" sz="2200" b="1" kern="1200" dirty="0"/>
            <a:t>12,15</a:t>
          </a:r>
          <a:r>
            <a:rPr lang="de-DE" sz="2200" kern="1200" dirty="0"/>
            <a:t>€</a:t>
          </a:r>
          <a:endParaRPr lang="en-GB" sz="2200" kern="1200" dirty="0"/>
        </a:p>
      </dsp:txBody>
      <dsp:txXfrm>
        <a:off x="2838250" y="2680432"/>
        <a:ext cx="1031734" cy="699469"/>
      </dsp:txXfrm>
    </dsp:sp>
    <dsp:sp modelId="{62F4E86A-BEAA-43FC-99D8-F489C7D75D8D}">
      <dsp:nvSpPr>
        <dsp:cNvPr id="0" name=""/>
        <dsp:cNvSpPr/>
      </dsp:nvSpPr>
      <dsp:spPr>
        <a:xfrm>
          <a:off x="4028132" y="2731224"/>
          <a:ext cx="1423208" cy="626521"/>
        </a:xfrm>
        <a:prstGeom prst="rect">
          <a:avLst/>
        </a:prstGeom>
        <a:noFill/>
        <a:ln>
          <a:noFill/>
        </a:ln>
        <a:effectLst/>
      </dsp:spPr>
      <dsp:style>
        <a:lnRef idx="0">
          <a:scrgbClr r="0" g="0" b="0"/>
        </a:lnRef>
        <a:fillRef idx="0">
          <a:scrgbClr r="0" g="0" b="0"/>
        </a:fillRef>
        <a:effectRef idx="0">
          <a:scrgbClr r="0" g="0" b="0"/>
        </a:effectRef>
        <a:fontRef idx="minor"/>
      </dsp:style>
    </dsp:sp>
    <dsp:sp modelId="{99144A8E-38EE-4D59-B487-0FE497AE5BDB}">
      <dsp:nvSpPr>
        <dsp:cNvPr id="0" name=""/>
        <dsp:cNvSpPr/>
      </dsp:nvSpPr>
      <dsp:spPr>
        <a:xfrm>
          <a:off x="0" y="0"/>
          <a:ext cx="1107428" cy="775163"/>
        </a:xfrm>
        <a:prstGeom prst="roundRect">
          <a:avLst>
            <a:gd name="adj" fmla="val 16670"/>
          </a:avLst>
        </a:prstGeom>
        <a:solidFill>
          <a:schemeClr val="accent5">
            <a:lumMod val="75000"/>
          </a:schemeClr>
        </a:soli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de-DE" sz="2200" b="1" kern="1200" dirty="0"/>
            <a:t>18,14</a:t>
          </a:r>
          <a:r>
            <a:rPr lang="de-DE" sz="2200" kern="1200" dirty="0"/>
            <a:t>€</a:t>
          </a:r>
          <a:endParaRPr lang="en-GB" sz="2200" kern="1200" dirty="0"/>
        </a:p>
      </dsp:txBody>
      <dsp:txXfrm>
        <a:off x="37847" y="37847"/>
        <a:ext cx="1031734" cy="69946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0D2914-B444-4CDC-8BD1-164BE08B3308}" type="datetimeFigureOut">
              <a:rPr lang="de-DE" smtClean="0"/>
              <a:t>11.03.2021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A0640A3-5F2B-4988-8729-70B508042D70}" type="slidenum">
              <a:rPr lang="de-DE" smtClean="0"/>
              <a:t>‹#›</a:t>
            </a:fld>
            <a:endParaRPr lang="de-DE"/>
          </a:p>
        </p:txBody>
      </p:sp>
    </p:spTree>
    <p:extLst>
      <p:ext uri="{BB962C8B-B14F-4D97-AF65-F5344CB8AC3E}">
        <p14:creationId xmlns:p14="http://schemas.microsoft.com/office/powerpoint/2010/main" val="3050771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0D2914-B444-4CDC-8BD1-164BE08B3308}" type="datetimeFigureOut">
              <a:rPr lang="de-DE" smtClean="0"/>
              <a:t>11.03.2021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CA0640A3-5F2B-4988-8729-70B508042D70}" type="slidenum">
              <a:rPr lang="de-DE" smtClean="0"/>
              <a:t>‹#›</a:t>
            </a:fld>
            <a:endParaRPr lang="de-DE"/>
          </a:p>
        </p:txBody>
      </p:sp>
    </p:spTree>
    <p:extLst>
      <p:ext uri="{BB962C8B-B14F-4D97-AF65-F5344CB8AC3E}">
        <p14:creationId xmlns:p14="http://schemas.microsoft.com/office/powerpoint/2010/main" val="861888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00D2914-B444-4CDC-8BD1-164BE08B3308}" type="datetimeFigureOut">
              <a:rPr lang="de-DE" smtClean="0"/>
              <a:t>11.03.2021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A0640A3-5F2B-4988-8729-70B508042D70}" type="slidenum">
              <a:rPr lang="de-DE" smtClean="0"/>
              <a:t>‹#›</a:t>
            </a:fld>
            <a:endParaRPr lang="de-DE"/>
          </a:p>
        </p:txBody>
      </p:sp>
    </p:spTree>
    <p:extLst>
      <p:ext uri="{BB962C8B-B14F-4D97-AF65-F5344CB8AC3E}">
        <p14:creationId xmlns:p14="http://schemas.microsoft.com/office/powerpoint/2010/main" val="1338039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00D2914-B444-4CDC-8BD1-164BE08B3308}" type="datetimeFigureOut">
              <a:rPr lang="de-DE" smtClean="0"/>
              <a:t>11.03.2021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A0640A3-5F2B-4988-8729-70B508042D70}" type="slidenum">
              <a:rPr lang="de-DE" smtClean="0"/>
              <a:t>‹#›</a:t>
            </a:fld>
            <a:endParaRPr lang="de-DE"/>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94748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0D2914-B444-4CDC-8BD1-164BE08B3308}" type="datetimeFigureOut">
              <a:rPr lang="de-DE" smtClean="0"/>
              <a:t>11.03.2021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A0640A3-5F2B-4988-8729-70B508042D70}" type="slidenum">
              <a:rPr lang="de-DE" smtClean="0"/>
              <a:t>‹#›</a:t>
            </a:fld>
            <a:endParaRPr lang="de-DE"/>
          </a:p>
        </p:txBody>
      </p:sp>
    </p:spTree>
    <p:extLst>
      <p:ext uri="{BB962C8B-B14F-4D97-AF65-F5344CB8AC3E}">
        <p14:creationId xmlns:p14="http://schemas.microsoft.com/office/powerpoint/2010/main" val="19400841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00D2914-B444-4CDC-8BD1-164BE08B3308}" type="datetimeFigureOut">
              <a:rPr lang="de-DE" smtClean="0"/>
              <a:t>11.03.2021</a:t>
            </a:fld>
            <a:endParaRPr lang="de-DE"/>
          </a:p>
        </p:txBody>
      </p:sp>
      <p:sp>
        <p:nvSpPr>
          <p:cNvPr id="4"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A0640A3-5F2B-4988-8729-70B508042D70}" type="slidenum">
              <a:rPr lang="de-DE" smtClean="0"/>
              <a:t>‹#›</a:t>
            </a:fld>
            <a:endParaRPr lang="de-DE"/>
          </a:p>
        </p:txBody>
      </p:sp>
    </p:spTree>
    <p:extLst>
      <p:ext uri="{BB962C8B-B14F-4D97-AF65-F5344CB8AC3E}">
        <p14:creationId xmlns:p14="http://schemas.microsoft.com/office/powerpoint/2010/main" val="40525037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00D2914-B444-4CDC-8BD1-164BE08B3308}" type="datetimeFigureOut">
              <a:rPr lang="de-DE" smtClean="0"/>
              <a:t>11.03.2021</a:t>
            </a:fld>
            <a:endParaRPr lang="de-DE"/>
          </a:p>
        </p:txBody>
      </p:sp>
      <p:sp>
        <p:nvSpPr>
          <p:cNvPr id="4"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A0640A3-5F2B-4988-8729-70B508042D70}" type="slidenum">
              <a:rPr lang="de-DE" smtClean="0"/>
              <a:t>‹#›</a:t>
            </a:fld>
            <a:endParaRPr lang="de-DE"/>
          </a:p>
        </p:txBody>
      </p:sp>
    </p:spTree>
    <p:extLst>
      <p:ext uri="{BB962C8B-B14F-4D97-AF65-F5344CB8AC3E}">
        <p14:creationId xmlns:p14="http://schemas.microsoft.com/office/powerpoint/2010/main" val="275685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0D2914-B444-4CDC-8BD1-164BE08B3308}" type="datetimeFigureOut">
              <a:rPr lang="de-DE" smtClean="0"/>
              <a:t>11.03.2021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A0640A3-5F2B-4988-8729-70B508042D70}" type="slidenum">
              <a:rPr lang="de-DE" smtClean="0"/>
              <a:t>‹#›</a:t>
            </a:fld>
            <a:endParaRPr lang="de-DE"/>
          </a:p>
        </p:txBody>
      </p:sp>
    </p:spTree>
    <p:extLst>
      <p:ext uri="{BB962C8B-B14F-4D97-AF65-F5344CB8AC3E}">
        <p14:creationId xmlns:p14="http://schemas.microsoft.com/office/powerpoint/2010/main" val="2034950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0D2914-B444-4CDC-8BD1-164BE08B3308}" type="datetimeFigureOut">
              <a:rPr lang="de-DE" smtClean="0"/>
              <a:t>11.03.2021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A0640A3-5F2B-4988-8729-70B508042D70}" type="slidenum">
              <a:rPr lang="de-DE" smtClean="0"/>
              <a:t>‹#›</a:t>
            </a:fld>
            <a:endParaRPr lang="de-DE"/>
          </a:p>
        </p:txBody>
      </p:sp>
    </p:spTree>
    <p:extLst>
      <p:ext uri="{BB962C8B-B14F-4D97-AF65-F5344CB8AC3E}">
        <p14:creationId xmlns:p14="http://schemas.microsoft.com/office/powerpoint/2010/main" val="4264396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00D2914-B444-4CDC-8BD1-164BE08B3308}" type="datetimeFigureOut">
              <a:rPr lang="de-DE" smtClean="0"/>
              <a:t>11.03.2021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A0640A3-5F2B-4988-8729-70B508042D70}" type="slidenum">
              <a:rPr lang="de-DE" smtClean="0"/>
              <a:t>‹#›</a:t>
            </a:fld>
            <a:endParaRPr lang="de-DE"/>
          </a:p>
        </p:txBody>
      </p:sp>
    </p:spTree>
    <p:extLst>
      <p:ext uri="{BB962C8B-B14F-4D97-AF65-F5344CB8AC3E}">
        <p14:creationId xmlns:p14="http://schemas.microsoft.com/office/powerpoint/2010/main" val="3831402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0D2914-B444-4CDC-8BD1-164BE08B3308}" type="datetimeFigureOut">
              <a:rPr lang="de-DE" smtClean="0"/>
              <a:t>11.03.2021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A0640A3-5F2B-4988-8729-70B508042D70}" type="slidenum">
              <a:rPr lang="de-DE" smtClean="0"/>
              <a:t>‹#›</a:t>
            </a:fld>
            <a:endParaRPr lang="de-DE"/>
          </a:p>
        </p:txBody>
      </p:sp>
    </p:spTree>
    <p:extLst>
      <p:ext uri="{BB962C8B-B14F-4D97-AF65-F5344CB8AC3E}">
        <p14:creationId xmlns:p14="http://schemas.microsoft.com/office/powerpoint/2010/main" val="1199064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0D2914-B444-4CDC-8BD1-164BE08B3308}" type="datetimeFigureOut">
              <a:rPr lang="de-DE" smtClean="0"/>
              <a:t>11.03.2021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CA0640A3-5F2B-4988-8729-70B508042D70}" type="slidenum">
              <a:rPr lang="de-DE" smtClean="0"/>
              <a:t>‹#›</a:t>
            </a:fld>
            <a:endParaRPr lang="de-DE"/>
          </a:p>
        </p:txBody>
      </p:sp>
    </p:spTree>
    <p:extLst>
      <p:ext uri="{BB962C8B-B14F-4D97-AF65-F5344CB8AC3E}">
        <p14:creationId xmlns:p14="http://schemas.microsoft.com/office/powerpoint/2010/main" val="3856859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0D2914-B444-4CDC-8BD1-164BE08B3308}" type="datetimeFigureOut">
              <a:rPr lang="de-DE" smtClean="0"/>
              <a:t>11.03.2021</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CA0640A3-5F2B-4988-8729-70B508042D70}" type="slidenum">
              <a:rPr lang="de-DE" smtClean="0"/>
              <a:t>‹#›</a:t>
            </a:fld>
            <a:endParaRPr lang="de-DE"/>
          </a:p>
        </p:txBody>
      </p:sp>
    </p:spTree>
    <p:extLst>
      <p:ext uri="{BB962C8B-B14F-4D97-AF65-F5344CB8AC3E}">
        <p14:creationId xmlns:p14="http://schemas.microsoft.com/office/powerpoint/2010/main" val="3606479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00D2914-B444-4CDC-8BD1-164BE08B3308}" type="datetimeFigureOut">
              <a:rPr lang="de-DE" smtClean="0"/>
              <a:t>11.03.2021</a:t>
            </a:fld>
            <a:endParaRPr lang="de-DE"/>
          </a:p>
        </p:txBody>
      </p:sp>
      <p:sp>
        <p:nvSpPr>
          <p:cNvPr id="5" name="Footer Placeholder 3"/>
          <p:cNvSpPr>
            <a:spLocks noGrp="1"/>
          </p:cNvSpPr>
          <p:nvPr>
            <p:ph type="ftr" sz="quarter" idx="11"/>
          </p:nvPr>
        </p:nvSpPr>
        <p:spPr/>
        <p:txBody>
          <a:bodyPr/>
          <a:lstStyle/>
          <a:p>
            <a:endParaRPr lang="de-DE"/>
          </a:p>
        </p:txBody>
      </p:sp>
      <p:sp>
        <p:nvSpPr>
          <p:cNvPr id="6" name="Slide Number Placeholder 4"/>
          <p:cNvSpPr>
            <a:spLocks noGrp="1"/>
          </p:cNvSpPr>
          <p:nvPr>
            <p:ph type="sldNum" sz="quarter" idx="12"/>
          </p:nvPr>
        </p:nvSpPr>
        <p:spPr/>
        <p:txBody>
          <a:bodyPr/>
          <a:lstStyle/>
          <a:p>
            <a:fld id="{CA0640A3-5F2B-4988-8729-70B508042D70}" type="slidenum">
              <a:rPr lang="de-DE" smtClean="0"/>
              <a:t>‹#›</a:t>
            </a:fld>
            <a:endParaRPr lang="de-DE"/>
          </a:p>
        </p:txBody>
      </p:sp>
    </p:spTree>
    <p:extLst>
      <p:ext uri="{BB962C8B-B14F-4D97-AF65-F5344CB8AC3E}">
        <p14:creationId xmlns:p14="http://schemas.microsoft.com/office/powerpoint/2010/main" val="1445944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00D2914-B444-4CDC-8BD1-164BE08B3308}" type="datetimeFigureOut">
              <a:rPr lang="de-DE" smtClean="0"/>
              <a:t>11.03.2021</a:t>
            </a:fld>
            <a:endParaRPr lang="de-DE"/>
          </a:p>
        </p:txBody>
      </p:sp>
      <p:sp>
        <p:nvSpPr>
          <p:cNvPr id="5" name="Footer Placeholder 2"/>
          <p:cNvSpPr>
            <a:spLocks noGrp="1"/>
          </p:cNvSpPr>
          <p:nvPr>
            <p:ph type="ftr" sz="quarter" idx="11"/>
          </p:nvPr>
        </p:nvSpPr>
        <p:spPr/>
        <p:txBody>
          <a:bodyPr/>
          <a:lstStyle/>
          <a:p>
            <a:endParaRPr lang="de-DE"/>
          </a:p>
        </p:txBody>
      </p:sp>
      <p:sp>
        <p:nvSpPr>
          <p:cNvPr id="6" name="Slide Number Placeholder 3"/>
          <p:cNvSpPr>
            <a:spLocks noGrp="1"/>
          </p:cNvSpPr>
          <p:nvPr>
            <p:ph type="sldNum" sz="quarter" idx="12"/>
          </p:nvPr>
        </p:nvSpPr>
        <p:spPr/>
        <p:txBody>
          <a:bodyPr/>
          <a:lstStyle/>
          <a:p>
            <a:fld id="{CA0640A3-5F2B-4988-8729-70B508042D70}" type="slidenum">
              <a:rPr lang="de-DE" smtClean="0"/>
              <a:t>‹#›</a:t>
            </a:fld>
            <a:endParaRPr lang="de-DE"/>
          </a:p>
        </p:txBody>
      </p:sp>
    </p:spTree>
    <p:extLst>
      <p:ext uri="{BB962C8B-B14F-4D97-AF65-F5344CB8AC3E}">
        <p14:creationId xmlns:p14="http://schemas.microsoft.com/office/powerpoint/2010/main" val="1291032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00D2914-B444-4CDC-8BD1-164BE08B3308}" type="datetimeFigureOut">
              <a:rPr lang="de-DE" smtClean="0"/>
              <a:t>11.03.2021</a:t>
            </a:fld>
            <a:endParaRPr lang="de-DE"/>
          </a:p>
        </p:txBody>
      </p:sp>
      <p:sp>
        <p:nvSpPr>
          <p:cNvPr id="5" name="Footer Placeholder 5"/>
          <p:cNvSpPr>
            <a:spLocks noGrp="1"/>
          </p:cNvSpPr>
          <p:nvPr>
            <p:ph type="ftr" sz="quarter" idx="11"/>
          </p:nvPr>
        </p:nvSpPr>
        <p:spPr/>
        <p:txBody>
          <a:bodyPr/>
          <a:lstStyle/>
          <a:p>
            <a:endParaRPr lang="de-DE"/>
          </a:p>
        </p:txBody>
      </p:sp>
      <p:sp>
        <p:nvSpPr>
          <p:cNvPr id="6" name="Slide Number Placeholder 6"/>
          <p:cNvSpPr>
            <a:spLocks noGrp="1"/>
          </p:cNvSpPr>
          <p:nvPr>
            <p:ph type="sldNum" sz="quarter" idx="12"/>
          </p:nvPr>
        </p:nvSpPr>
        <p:spPr/>
        <p:txBody>
          <a:bodyPr/>
          <a:lstStyle/>
          <a:p>
            <a:fld id="{CA0640A3-5F2B-4988-8729-70B508042D70}" type="slidenum">
              <a:rPr lang="de-DE" smtClean="0"/>
              <a:t>‹#›</a:t>
            </a:fld>
            <a:endParaRPr lang="de-DE"/>
          </a:p>
        </p:txBody>
      </p:sp>
    </p:spTree>
    <p:extLst>
      <p:ext uri="{BB962C8B-B14F-4D97-AF65-F5344CB8AC3E}">
        <p14:creationId xmlns:p14="http://schemas.microsoft.com/office/powerpoint/2010/main" val="3897666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0D2914-B444-4CDC-8BD1-164BE08B3308}" type="datetimeFigureOut">
              <a:rPr lang="de-DE" smtClean="0"/>
              <a:t>11.03.2021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CA0640A3-5F2B-4988-8729-70B508042D70}" type="slidenum">
              <a:rPr lang="de-DE" smtClean="0"/>
              <a:t>‹#›</a:t>
            </a:fld>
            <a:endParaRPr lang="de-DE"/>
          </a:p>
        </p:txBody>
      </p:sp>
    </p:spTree>
    <p:extLst>
      <p:ext uri="{BB962C8B-B14F-4D97-AF65-F5344CB8AC3E}">
        <p14:creationId xmlns:p14="http://schemas.microsoft.com/office/powerpoint/2010/main" val="3329359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00D2914-B444-4CDC-8BD1-164BE08B3308}" type="datetimeFigureOut">
              <a:rPr lang="de-DE" smtClean="0"/>
              <a:t>11.03.2021</a:t>
            </a:fld>
            <a:endParaRPr lang="de-DE"/>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de-DE"/>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A0640A3-5F2B-4988-8729-70B508042D70}" type="slidenum">
              <a:rPr lang="de-DE" smtClean="0"/>
              <a:t>‹#›</a:t>
            </a:fld>
            <a:endParaRPr lang="de-DE"/>
          </a:p>
        </p:txBody>
      </p:sp>
    </p:spTree>
    <p:extLst>
      <p:ext uri="{BB962C8B-B14F-4D97-AF65-F5344CB8AC3E}">
        <p14:creationId xmlns:p14="http://schemas.microsoft.com/office/powerpoint/2010/main" val="350146358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23.sv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jpeg"/></Relationships>
</file>

<file path=ppt/slides/_rels/slide1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9.png"/><Relationship Id="rId7" Type="http://schemas.openxmlformats.org/officeDocument/2006/relationships/diagramColors" Target="../diagrams/colors2.xm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A493C0-A1B1-45BD-9728-430C7BFE71CA}"/>
              </a:ext>
            </a:extLst>
          </p:cNvPr>
          <p:cNvSpPr txBox="1"/>
          <p:nvPr/>
        </p:nvSpPr>
        <p:spPr>
          <a:xfrm>
            <a:off x="4563687" y="2593559"/>
            <a:ext cx="6929718" cy="1200329"/>
          </a:xfrm>
          <a:prstGeom prst="rect">
            <a:avLst/>
          </a:prstGeom>
          <a:noFill/>
        </p:spPr>
        <p:txBody>
          <a:bodyPr wrap="square">
            <a:spAutoFit/>
          </a:bodyPr>
          <a:lstStyle/>
          <a:p>
            <a:pPr algn="ctr"/>
            <a:r>
              <a:rPr lang="de-DE" sz="3200" b="1" dirty="0" err="1">
                <a:effectLst/>
                <a:latin typeface="+mj-lt"/>
              </a:rPr>
              <a:t>Wine</a:t>
            </a:r>
            <a:r>
              <a:rPr lang="de-DE" sz="3200" b="1" dirty="0">
                <a:effectLst/>
                <a:latin typeface="+mj-lt"/>
              </a:rPr>
              <a:t> Data Analysis:</a:t>
            </a:r>
            <a:endParaRPr lang="de-DE" sz="3200" b="1" dirty="0">
              <a:latin typeface="+mj-lt"/>
            </a:endParaRPr>
          </a:p>
          <a:p>
            <a:pPr algn="ctr"/>
            <a:r>
              <a:rPr lang="de-DE" sz="4000" b="1" dirty="0">
                <a:effectLst/>
                <a:latin typeface="+mj-lt"/>
              </a:rPr>
              <a:t>BLUEBERRY WINERY</a:t>
            </a:r>
            <a:endParaRPr lang="de-DE" sz="4000" b="1" dirty="0">
              <a:latin typeface="+mj-lt"/>
            </a:endParaRPr>
          </a:p>
        </p:txBody>
      </p:sp>
      <p:pic>
        <p:nvPicPr>
          <p:cNvPr id="4" name="Picture 3">
            <a:extLst>
              <a:ext uri="{FF2B5EF4-FFF2-40B4-BE49-F238E27FC236}">
                <a16:creationId xmlns:a16="http://schemas.microsoft.com/office/drawing/2014/main" id="{EE977D20-CE1D-4DBC-BDFE-D650C7B5B646}"/>
              </a:ext>
            </a:extLst>
          </p:cNvPr>
          <p:cNvPicPr>
            <a:picLocks noChangeAspect="1"/>
          </p:cNvPicPr>
          <p:nvPr/>
        </p:nvPicPr>
        <p:blipFill rotWithShape="1">
          <a:blip r:embed="rId2"/>
          <a:srcRect l="11732" t="3609" r="15009"/>
          <a:stretch/>
        </p:blipFill>
        <p:spPr>
          <a:xfrm>
            <a:off x="10954665" y="-17755"/>
            <a:ext cx="1237335" cy="1219465"/>
          </a:xfrm>
          <a:prstGeom prst="ellipse">
            <a:avLst/>
          </a:prstGeom>
          <a:ln>
            <a:noFill/>
          </a:ln>
          <a:effectLst>
            <a:softEdge rad="112500"/>
          </a:effectLst>
        </p:spPr>
      </p:pic>
      <p:sp>
        <p:nvSpPr>
          <p:cNvPr id="5" name="TextBox 4">
            <a:extLst>
              <a:ext uri="{FF2B5EF4-FFF2-40B4-BE49-F238E27FC236}">
                <a16:creationId xmlns:a16="http://schemas.microsoft.com/office/drawing/2014/main" id="{AC84FE11-1EA5-4B50-B722-B2E99CEC83D4}"/>
              </a:ext>
            </a:extLst>
          </p:cNvPr>
          <p:cNvSpPr txBox="1"/>
          <p:nvPr/>
        </p:nvSpPr>
        <p:spPr>
          <a:xfrm>
            <a:off x="8936854" y="5433339"/>
            <a:ext cx="3255146" cy="1077218"/>
          </a:xfrm>
          <a:prstGeom prst="rect">
            <a:avLst/>
          </a:prstGeom>
          <a:noFill/>
        </p:spPr>
        <p:txBody>
          <a:bodyPr wrap="square" rtlCol="0">
            <a:spAutoFit/>
          </a:bodyPr>
          <a:lstStyle/>
          <a:p>
            <a:pPr algn="ctr"/>
            <a:r>
              <a:rPr lang="en-US" sz="1600" b="1" dirty="0">
                <a:latin typeface="+mj-lt"/>
              </a:rPr>
              <a:t>Presented by: </a:t>
            </a:r>
          </a:p>
          <a:p>
            <a:pPr algn="ctr"/>
            <a:r>
              <a:rPr lang="de-DE" sz="1600" b="1" i="0" dirty="0" err="1">
                <a:effectLst/>
                <a:latin typeface="+mj-lt"/>
              </a:rPr>
              <a:t>Jyotika</a:t>
            </a:r>
            <a:r>
              <a:rPr lang="de-DE" sz="1600" b="1" i="0" dirty="0">
                <a:effectLst/>
                <a:latin typeface="+mj-lt"/>
              </a:rPr>
              <a:t> </a:t>
            </a:r>
            <a:r>
              <a:rPr lang="de-DE" sz="1600" b="1" i="0" dirty="0" err="1">
                <a:effectLst/>
                <a:latin typeface="+mj-lt"/>
              </a:rPr>
              <a:t>Kalra</a:t>
            </a:r>
            <a:endParaRPr lang="de-DE" sz="1600" b="1" dirty="0">
              <a:latin typeface="+mj-lt"/>
            </a:endParaRPr>
          </a:p>
          <a:p>
            <a:pPr algn="ctr"/>
            <a:r>
              <a:rPr lang="de-DE" sz="1600" b="1" i="0" dirty="0">
                <a:effectLst/>
                <a:latin typeface="+mj-lt"/>
              </a:rPr>
              <a:t>Davide Della Valle</a:t>
            </a:r>
          </a:p>
          <a:p>
            <a:pPr algn="ctr"/>
            <a:r>
              <a:rPr lang="de-DE" sz="1600" b="1" dirty="0">
                <a:latin typeface="+mj-lt"/>
              </a:rPr>
              <a:t>04.12.2020</a:t>
            </a:r>
            <a:endParaRPr lang="de-DE" sz="1400" dirty="0">
              <a:latin typeface="+mj-lt"/>
            </a:endParaRPr>
          </a:p>
        </p:txBody>
      </p:sp>
      <p:pic>
        <p:nvPicPr>
          <p:cNvPr id="6" name="Picture 8" descr="selective focus photography of grape fruits">
            <a:extLst>
              <a:ext uri="{FF2B5EF4-FFF2-40B4-BE49-F238E27FC236}">
                <a16:creationId xmlns:a16="http://schemas.microsoft.com/office/drawing/2014/main" id="{AF748691-3773-46F6-8995-89DFC939D8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3" y="0"/>
            <a:ext cx="457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356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C4D21A4-325E-4A4C-9102-B8A7EA511353}"/>
              </a:ext>
            </a:extLst>
          </p:cNvPr>
          <p:cNvPicPr>
            <a:picLocks noChangeAspect="1"/>
          </p:cNvPicPr>
          <p:nvPr/>
        </p:nvPicPr>
        <p:blipFill rotWithShape="1">
          <a:blip r:embed="rId2"/>
          <a:srcRect l="11732" t="3609" r="15009"/>
          <a:stretch/>
        </p:blipFill>
        <p:spPr>
          <a:xfrm>
            <a:off x="10954665" y="-17755"/>
            <a:ext cx="1237335" cy="1219465"/>
          </a:xfrm>
          <a:prstGeom prst="ellipse">
            <a:avLst/>
          </a:prstGeom>
          <a:ln>
            <a:noFill/>
          </a:ln>
          <a:effectLst>
            <a:softEdge rad="112500"/>
          </a:effectLst>
        </p:spPr>
      </p:pic>
      <p:sp>
        <p:nvSpPr>
          <p:cNvPr id="16" name="TextBox 15">
            <a:extLst>
              <a:ext uri="{FF2B5EF4-FFF2-40B4-BE49-F238E27FC236}">
                <a16:creationId xmlns:a16="http://schemas.microsoft.com/office/drawing/2014/main" id="{65429F20-F656-4932-8427-97A5EDC2E8BA}"/>
              </a:ext>
            </a:extLst>
          </p:cNvPr>
          <p:cNvSpPr txBox="1"/>
          <p:nvPr/>
        </p:nvSpPr>
        <p:spPr>
          <a:xfrm>
            <a:off x="734013" y="334403"/>
            <a:ext cx="7308411" cy="769441"/>
          </a:xfrm>
          <a:prstGeom prst="rect">
            <a:avLst/>
          </a:prstGeom>
          <a:noFill/>
        </p:spPr>
        <p:txBody>
          <a:bodyPr wrap="none" rtlCol="0">
            <a:spAutoFit/>
          </a:bodyPr>
          <a:lstStyle/>
          <a:p>
            <a:pPr algn="ctr"/>
            <a:r>
              <a:rPr lang="en-US" sz="4000" b="1" dirty="0">
                <a:latin typeface="Castellar" panose="020A0402060406010301" pitchFamily="18" charset="0"/>
              </a:rPr>
              <a:t>WHY DOURO </a:t>
            </a:r>
            <a:r>
              <a:rPr lang="en-US" sz="4400" b="1" dirty="0">
                <a:latin typeface="Castellar" panose="020A0402060406010301" pitchFamily="18" charset="0"/>
              </a:rPr>
              <a:t>Region ???</a:t>
            </a:r>
            <a:endParaRPr lang="de-DE" sz="4000" b="1" dirty="0">
              <a:latin typeface="Castellar" panose="020A0402060406010301" pitchFamily="18" charset="0"/>
            </a:endParaRPr>
          </a:p>
        </p:txBody>
      </p:sp>
      <p:pic>
        <p:nvPicPr>
          <p:cNvPr id="1026" name="Picture 2" descr="Douro Valley - Portugal Travel Guide">
            <a:extLst>
              <a:ext uri="{FF2B5EF4-FFF2-40B4-BE49-F238E27FC236}">
                <a16:creationId xmlns:a16="http://schemas.microsoft.com/office/drawing/2014/main" id="{9C5193DB-8D2C-4F76-8EBC-24066B3583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666" y="1285772"/>
            <a:ext cx="7856738" cy="52378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8" name="Graphic 17" descr="Checkmark">
            <a:extLst>
              <a:ext uri="{FF2B5EF4-FFF2-40B4-BE49-F238E27FC236}">
                <a16:creationId xmlns:a16="http://schemas.microsoft.com/office/drawing/2014/main" id="{BF776A37-C6EB-4E21-80E4-40CD34A63D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22527" y="2138778"/>
            <a:ext cx="1880587" cy="1880587"/>
          </a:xfrm>
          <a:prstGeom prst="rect">
            <a:avLst/>
          </a:prstGeom>
        </p:spPr>
      </p:pic>
      <p:pic>
        <p:nvPicPr>
          <p:cNvPr id="21" name="Graphic 20" descr="Checkmark">
            <a:extLst>
              <a:ext uri="{FF2B5EF4-FFF2-40B4-BE49-F238E27FC236}">
                <a16:creationId xmlns:a16="http://schemas.microsoft.com/office/drawing/2014/main" id="{79577C42-C58B-4A14-9302-E8A76D584DD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92745" y="2761695"/>
            <a:ext cx="1880587" cy="1880587"/>
          </a:xfrm>
          <a:prstGeom prst="rect">
            <a:avLst/>
          </a:prstGeom>
        </p:spPr>
      </p:pic>
      <p:pic>
        <p:nvPicPr>
          <p:cNvPr id="1032" name="Picture 8" descr="Business Basics: Understanding profit and loss reports | Marsh &amp; Partners |  Business Accountants Brisbane">
            <a:extLst>
              <a:ext uri="{FF2B5EF4-FFF2-40B4-BE49-F238E27FC236}">
                <a16:creationId xmlns:a16="http://schemas.microsoft.com/office/drawing/2014/main" id="{984B96C0-CDF0-41D4-AE99-C5CE37EBE31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5026" b="5024"/>
          <a:stretch/>
        </p:blipFill>
        <p:spPr bwMode="auto">
          <a:xfrm>
            <a:off x="9168222" y="4493580"/>
            <a:ext cx="2787588" cy="1880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4785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5C257E7-849D-4482-93E5-B2099BEBB4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0789" y="2324167"/>
            <a:ext cx="5775859" cy="4067754"/>
          </a:xfrm>
          <a:prstGeom prst="rect">
            <a:avLst/>
          </a:prstGeom>
          <a:ln>
            <a:noFill/>
          </a:ln>
          <a:effectLst>
            <a:outerShdw blurRad="190500" algn="tl" rotWithShape="0">
              <a:srgbClr val="000000">
                <a:alpha val="70000"/>
              </a:srgbClr>
            </a:outerShdw>
          </a:effectLst>
        </p:spPr>
      </p:pic>
      <p:pic>
        <p:nvPicPr>
          <p:cNvPr id="10" name="Picture 9">
            <a:extLst>
              <a:ext uri="{FF2B5EF4-FFF2-40B4-BE49-F238E27FC236}">
                <a16:creationId xmlns:a16="http://schemas.microsoft.com/office/drawing/2014/main" id="{B93A2C16-AC49-40E9-ADE3-1E87DD2622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551" y="2395189"/>
            <a:ext cx="5313158" cy="3890202"/>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3C4D21A4-325E-4A4C-9102-B8A7EA511353}"/>
              </a:ext>
            </a:extLst>
          </p:cNvPr>
          <p:cNvPicPr>
            <a:picLocks noChangeAspect="1"/>
          </p:cNvPicPr>
          <p:nvPr/>
        </p:nvPicPr>
        <p:blipFill rotWithShape="1">
          <a:blip r:embed="rId4"/>
          <a:srcRect l="11732" t="3609" r="15009"/>
          <a:stretch/>
        </p:blipFill>
        <p:spPr>
          <a:xfrm>
            <a:off x="10954665" y="-17755"/>
            <a:ext cx="1237335" cy="1219465"/>
          </a:xfrm>
          <a:prstGeom prst="ellipse">
            <a:avLst/>
          </a:prstGeom>
          <a:ln>
            <a:noFill/>
          </a:ln>
          <a:effectLst>
            <a:softEdge rad="112500"/>
          </a:effectLst>
        </p:spPr>
      </p:pic>
      <p:sp>
        <p:nvSpPr>
          <p:cNvPr id="14" name="TextBox 13">
            <a:extLst>
              <a:ext uri="{FF2B5EF4-FFF2-40B4-BE49-F238E27FC236}">
                <a16:creationId xmlns:a16="http://schemas.microsoft.com/office/drawing/2014/main" id="{57B9E094-72A9-4D95-B91C-4FCE56144FD5}"/>
              </a:ext>
            </a:extLst>
          </p:cNvPr>
          <p:cNvSpPr txBox="1"/>
          <p:nvPr/>
        </p:nvSpPr>
        <p:spPr>
          <a:xfrm>
            <a:off x="1240814" y="1548778"/>
            <a:ext cx="3264035" cy="584775"/>
          </a:xfrm>
          <a:prstGeom prst="rect">
            <a:avLst/>
          </a:prstGeom>
          <a:noFill/>
        </p:spPr>
        <p:txBody>
          <a:bodyPr wrap="none" rtlCol="0">
            <a:spAutoFit/>
          </a:bodyPr>
          <a:lstStyle/>
          <a:p>
            <a:r>
              <a:rPr lang="en-US" sz="3200" b="1" dirty="0">
                <a:latin typeface="+mj-lt"/>
              </a:rPr>
              <a:t>GRAPE QUALITY</a:t>
            </a:r>
            <a:endParaRPr lang="de-DE" sz="3200" b="1" dirty="0">
              <a:latin typeface="+mj-lt"/>
            </a:endParaRPr>
          </a:p>
        </p:txBody>
      </p:sp>
      <p:sp>
        <p:nvSpPr>
          <p:cNvPr id="15" name="TextBox 14">
            <a:extLst>
              <a:ext uri="{FF2B5EF4-FFF2-40B4-BE49-F238E27FC236}">
                <a16:creationId xmlns:a16="http://schemas.microsoft.com/office/drawing/2014/main" id="{29B2A78D-72C3-47E2-93F5-EF6B4EDE19A9}"/>
              </a:ext>
            </a:extLst>
          </p:cNvPr>
          <p:cNvSpPr txBox="1"/>
          <p:nvPr/>
        </p:nvSpPr>
        <p:spPr>
          <a:xfrm>
            <a:off x="1111187" y="486924"/>
            <a:ext cx="5573962" cy="800219"/>
          </a:xfrm>
          <a:prstGeom prst="rect">
            <a:avLst/>
          </a:prstGeom>
          <a:noFill/>
        </p:spPr>
        <p:txBody>
          <a:bodyPr wrap="none" rtlCol="0">
            <a:spAutoFit/>
          </a:bodyPr>
          <a:lstStyle/>
          <a:p>
            <a:r>
              <a:rPr lang="en-US" sz="4600" b="1" dirty="0">
                <a:latin typeface="+mj-lt"/>
              </a:rPr>
              <a:t>QUALITY ANALYSIS:</a:t>
            </a:r>
            <a:endParaRPr lang="de-DE" sz="4600" b="1" dirty="0">
              <a:latin typeface="+mj-lt"/>
            </a:endParaRPr>
          </a:p>
        </p:txBody>
      </p:sp>
      <p:sp>
        <p:nvSpPr>
          <p:cNvPr id="16" name="TextBox 15">
            <a:extLst>
              <a:ext uri="{FF2B5EF4-FFF2-40B4-BE49-F238E27FC236}">
                <a16:creationId xmlns:a16="http://schemas.microsoft.com/office/drawing/2014/main" id="{0380B534-50A7-4B8B-9F15-3DC2941CE266}"/>
              </a:ext>
            </a:extLst>
          </p:cNvPr>
          <p:cNvSpPr txBox="1"/>
          <p:nvPr/>
        </p:nvSpPr>
        <p:spPr>
          <a:xfrm>
            <a:off x="5846208" y="1548778"/>
            <a:ext cx="5925020" cy="584775"/>
          </a:xfrm>
          <a:prstGeom prst="rect">
            <a:avLst/>
          </a:prstGeom>
          <a:noFill/>
        </p:spPr>
        <p:txBody>
          <a:bodyPr wrap="none" rtlCol="0">
            <a:spAutoFit/>
          </a:bodyPr>
          <a:lstStyle/>
          <a:p>
            <a:r>
              <a:rPr lang="en-US" sz="3200" b="1" dirty="0">
                <a:latin typeface="+mj-lt"/>
              </a:rPr>
              <a:t>PRICE AS PER GRAPE QUALITY</a:t>
            </a:r>
            <a:endParaRPr lang="de-DE" sz="3200" b="1" dirty="0">
              <a:latin typeface="+mj-lt"/>
            </a:endParaRPr>
          </a:p>
        </p:txBody>
      </p:sp>
    </p:spTree>
    <p:extLst>
      <p:ext uri="{BB962C8B-B14F-4D97-AF65-F5344CB8AC3E}">
        <p14:creationId xmlns:p14="http://schemas.microsoft.com/office/powerpoint/2010/main" val="2353110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C4D21A4-325E-4A4C-9102-B8A7EA511353}"/>
              </a:ext>
            </a:extLst>
          </p:cNvPr>
          <p:cNvPicPr>
            <a:picLocks noChangeAspect="1"/>
          </p:cNvPicPr>
          <p:nvPr/>
        </p:nvPicPr>
        <p:blipFill rotWithShape="1">
          <a:blip r:embed="rId2"/>
          <a:srcRect l="11732" t="3609" r="15009"/>
          <a:stretch/>
        </p:blipFill>
        <p:spPr>
          <a:xfrm>
            <a:off x="10954665" y="-17755"/>
            <a:ext cx="1237335" cy="1219465"/>
          </a:xfrm>
          <a:prstGeom prst="ellipse">
            <a:avLst/>
          </a:prstGeom>
          <a:ln>
            <a:noFill/>
          </a:ln>
          <a:effectLst>
            <a:softEdge rad="112500"/>
          </a:effectLst>
        </p:spPr>
      </p:pic>
      <p:pic>
        <p:nvPicPr>
          <p:cNvPr id="7" name="Picture 6">
            <a:extLst>
              <a:ext uri="{FF2B5EF4-FFF2-40B4-BE49-F238E27FC236}">
                <a16:creationId xmlns:a16="http://schemas.microsoft.com/office/drawing/2014/main" id="{50C03F32-1113-4A31-B707-F1B3F10079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9740" y="2486692"/>
            <a:ext cx="5675868" cy="4139543"/>
          </a:xfrm>
          <a:prstGeom prst="rect">
            <a:avLst/>
          </a:prstGeom>
          <a:ln>
            <a:noFill/>
          </a:ln>
          <a:effectLst>
            <a:outerShdw blurRad="190500" algn="tl" rotWithShape="0">
              <a:srgbClr val="000000">
                <a:alpha val="70000"/>
              </a:srgbClr>
            </a:outerShdw>
          </a:effectLst>
        </p:spPr>
      </p:pic>
      <p:sp>
        <p:nvSpPr>
          <p:cNvPr id="16" name="TextBox 15">
            <a:extLst>
              <a:ext uri="{FF2B5EF4-FFF2-40B4-BE49-F238E27FC236}">
                <a16:creationId xmlns:a16="http://schemas.microsoft.com/office/drawing/2014/main" id="{65429F20-F656-4932-8427-97A5EDC2E8BA}"/>
              </a:ext>
            </a:extLst>
          </p:cNvPr>
          <p:cNvSpPr txBox="1"/>
          <p:nvPr/>
        </p:nvSpPr>
        <p:spPr>
          <a:xfrm>
            <a:off x="648070" y="591977"/>
            <a:ext cx="4174541" cy="769441"/>
          </a:xfrm>
          <a:prstGeom prst="rect">
            <a:avLst/>
          </a:prstGeom>
          <a:noFill/>
        </p:spPr>
        <p:txBody>
          <a:bodyPr wrap="none" rtlCol="0">
            <a:spAutoFit/>
          </a:bodyPr>
          <a:lstStyle/>
          <a:p>
            <a:r>
              <a:rPr lang="en-US" sz="4400" b="1" dirty="0">
                <a:latin typeface="+mj-lt"/>
              </a:rPr>
              <a:t>PRICE REGION:</a:t>
            </a:r>
            <a:endParaRPr lang="de-DE" sz="4400" b="1" dirty="0">
              <a:latin typeface="+mj-lt"/>
            </a:endParaRPr>
          </a:p>
        </p:txBody>
      </p:sp>
      <p:sp>
        <p:nvSpPr>
          <p:cNvPr id="2" name="TextBox 1">
            <a:extLst>
              <a:ext uri="{FF2B5EF4-FFF2-40B4-BE49-F238E27FC236}">
                <a16:creationId xmlns:a16="http://schemas.microsoft.com/office/drawing/2014/main" id="{865C91DD-F227-4E93-8989-EC9ABC8E3E48}"/>
              </a:ext>
            </a:extLst>
          </p:cNvPr>
          <p:cNvSpPr txBox="1"/>
          <p:nvPr/>
        </p:nvSpPr>
        <p:spPr>
          <a:xfrm rot="16200000">
            <a:off x="6142670" y="4254182"/>
            <a:ext cx="651140" cy="276999"/>
          </a:xfrm>
          <a:prstGeom prst="rect">
            <a:avLst/>
          </a:prstGeom>
          <a:solidFill>
            <a:schemeClr val="tx1"/>
          </a:solidFill>
        </p:spPr>
        <p:txBody>
          <a:bodyPr wrap="none" rtlCol="0">
            <a:spAutoFit/>
          </a:bodyPr>
          <a:lstStyle/>
          <a:p>
            <a:r>
              <a:rPr lang="en-US" sz="1200" b="1" dirty="0">
                <a:solidFill>
                  <a:schemeClr val="bg1"/>
                </a:solidFill>
              </a:rPr>
              <a:t>Count</a:t>
            </a:r>
            <a:endParaRPr lang="de-DE" sz="1200" b="1" dirty="0">
              <a:solidFill>
                <a:schemeClr val="bg1"/>
              </a:solidFill>
            </a:endParaRPr>
          </a:p>
        </p:txBody>
      </p:sp>
      <p:sp>
        <p:nvSpPr>
          <p:cNvPr id="9" name="TextBox 8">
            <a:extLst>
              <a:ext uri="{FF2B5EF4-FFF2-40B4-BE49-F238E27FC236}">
                <a16:creationId xmlns:a16="http://schemas.microsoft.com/office/drawing/2014/main" id="{859FF78E-9B7D-41B6-9851-60116D9E2BBF}"/>
              </a:ext>
            </a:extLst>
          </p:cNvPr>
          <p:cNvSpPr txBox="1"/>
          <p:nvPr/>
        </p:nvSpPr>
        <p:spPr>
          <a:xfrm>
            <a:off x="8975267" y="6278215"/>
            <a:ext cx="949299" cy="276999"/>
          </a:xfrm>
          <a:prstGeom prst="rect">
            <a:avLst/>
          </a:prstGeom>
          <a:solidFill>
            <a:schemeClr val="tx1"/>
          </a:solidFill>
        </p:spPr>
        <p:txBody>
          <a:bodyPr wrap="none" rtlCol="0">
            <a:spAutoFit/>
          </a:bodyPr>
          <a:lstStyle/>
          <a:p>
            <a:r>
              <a:rPr lang="en-US" sz="1200" b="1" dirty="0">
                <a:solidFill>
                  <a:schemeClr val="bg1"/>
                </a:solidFill>
              </a:rPr>
              <a:t>Price Type</a:t>
            </a:r>
            <a:endParaRPr lang="de-DE" sz="1200" b="1" dirty="0">
              <a:solidFill>
                <a:schemeClr val="bg1"/>
              </a:solidFill>
            </a:endParaRPr>
          </a:p>
        </p:txBody>
      </p:sp>
      <p:sp>
        <p:nvSpPr>
          <p:cNvPr id="4" name="TextBox 3">
            <a:extLst>
              <a:ext uri="{FF2B5EF4-FFF2-40B4-BE49-F238E27FC236}">
                <a16:creationId xmlns:a16="http://schemas.microsoft.com/office/drawing/2014/main" id="{7575106A-1B6F-4D29-BB77-1BB7B38F219E}"/>
              </a:ext>
            </a:extLst>
          </p:cNvPr>
          <p:cNvSpPr txBox="1"/>
          <p:nvPr/>
        </p:nvSpPr>
        <p:spPr>
          <a:xfrm>
            <a:off x="648070" y="1435640"/>
            <a:ext cx="5282176" cy="2677656"/>
          </a:xfrm>
          <a:prstGeom prst="rect">
            <a:avLst/>
          </a:prstGeom>
          <a:noFill/>
        </p:spPr>
        <p:txBody>
          <a:bodyPr wrap="square" rtlCol="0">
            <a:spAutoFit/>
          </a:bodyPr>
          <a:lstStyle/>
          <a:p>
            <a:pPr marL="342900" indent="-342900">
              <a:buFont typeface="Arial" panose="020B0604020202020204" pitchFamily="34" charset="0"/>
              <a:buChar char="•"/>
            </a:pPr>
            <a:r>
              <a:rPr lang="en-US" sz="2400" b="1" dirty="0">
                <a:latin typeface="+mj-lt"/>
              </a:rPr>
              <a:t>Less than 40 € - LESS PRICE</a:t>
            </a:r>
          </a:p>
          <a:p>
            <a:endParaRPr lang="en-US" sz="2400" b="1" dirty="0">
              <a:latin typeface="+mj-lt"/>
            </a:endParaRPr>
          </a:p>
          <a:p>
            <a:pPr marL="342900" indent="-342900">
              <a:buFont typeface="Arial" panose="020B0604020202020204" pitchFamily="34" charset="0"/>
              <a:buChar char="•"/>
            </a:pPr>
            <a:r>
              <a:rPr lang="en-US" sz="2400" b="1" dirty="0">
                <a:latin typeface="+mj-lt"/>
              </a:rPr>
              <a:t>Between 40 – 60 € - AVERAGE            PRICE</a:t>
            </a:r>
          </a:p>
          <a:p>
            <a:endParaRPr lang="en-US" sz="2400" b="1" dirty="0">
              <a:latin typeface="+mj-lt"/>
            </a:endParaRPr>
          </a:p>
          <a:p>
            <a:pPr marL="342900" indent="-342900">
              <a:buFont typeface="Arial" panose="020B0604020202020204" pitchFamily="34" charset="0"/>
              <a:buChar char="•"/>
            </a:pPr>
            <a:r>
              <a:rPr lang="en-US" sz="2400" b="1" dirty="0">
                <a:latin typeface="+mj-lt"/>
              </a:rPr>
              <a:t>More than 60 € - EXPENSIVE       PRICE</a:t>
            </a:r>
            <a:endParaRPr lang="de-DE" sz="2400" b="1" dirty="0">
              <a:latin typeface="+mj-lt"/>
            </a:endParaRPr>
          </a:p>
        </p:txBody>
      </p:sp>
      <p:pic>
        <p:nvPicPr>
          <p:cNvPr id="2050" name="Picture 2" descr="The Price of Award-Winning Wine | Seattle Met">
            <a:extLst>
              <a:ext uri="{FF2B5EF4-FFF2-40B4-BE49-F238E27FC236}">
                <a16:creationId xmlns:a16="http://schemas.microsoft.com/office/drawing/2014/main" id="{72B9FC78-D9C1-4122-A1E5-17FFB2F3238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185" t="446" r="14866" b="2488"/>
          <a:stretch/>
        </p:blipFill>
        <p:spPr bwMode="auto">
          <a:xfrm rot="20764074">
            <a:off x="1726962" y="3942009"/>
            <a:ext cx="2299317" cy="267858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6" name="Graphic 5" descr="Question mark">
            <a:extLst>
              <a:ext uri="{FF2B5EF4-FFF2-40B4-BE49-F238E27FC236}">
                <a16:creationId xmlns:a16="http://schemas.microsoft.com/office/drawing/2014/main" id="{7BAF1606-86F8-4568-8D7A-8A7BE50AEC9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0755638">
            <a:off x="3562814" y="3897232"/>
            <a:ext cx="1807518" cy="1807518"/>
          </a:xfrm>
          <a:prstGeom prst="rect">
            <a:avLst/>
          </a:prstGeom>
        </p:spPr>
      </p:pic>
      <p:pic>
        <p:nvPicPr>
          <p:cNvPr id="12" name="Graphic 11" descr="Magnifying glass">
            <a:extLst>
              <a:ext uri="{FF2B5EF4-FFF2-40B4-BE49-F238E27FC236}">
                <a16:creationId xmlns:a16="http://schemas.microsoft.com/office/drawing/2014/main" id="{88925E4F-FA03-4131-A785-FD127404AA9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352189" y="206610"/>
            <a:ext cx="2209061" cy="2209061"/>
          </a:xfrm>
          <a:prstGeom prst="rect">
            <a:avLst/>
          </a:prstGeom>
        </p:spPr>
      </p:pic>
    </p:spTree>
    <p:extLst>
      <p:ext uri="{BB962C8B-B14F-4D97-AF65-F5344CB8AC3E}">
        <p14:creationId xmlns:p14="http://schemas.microsoft.com/office/powerpoint/2010/main" val="226574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C4D21A4-325E-4A4C-9102-B8A7EA511353}"/>
              </a:ext>
            </a:extLst>
          </p:cNvPr>
          <p:cNvPicPr>
            <a:picLocks noChangeAspect="1"/>
          </p:cNvPicPr>
          <p:nvPr/>
        </p:nvPicPr>
        <p:blipFill rotWithShape="1">
          <a:blip r:embed="rId2"/>
          <a:srcRect l="11732" t="3609" r="15009"/>
          <a:stretch/>
        </p:blipFill>
        <p:spPr>
          <a:xfrm>
            <a:off x="10954665" y="-17755"/>
            <a:ext cx="1237335" cy="1219465"/>
          </a:xfrm>
          <a:prstGeom prst="ellipse">
            <a:avLst/>
          </a:prstGeom>
          <a:ln>
            <a:noFill/>
          </a:ln>
          <a:effectLst>
            <a:softEdge rad="112500"/>
          </a:effectLst>
        </p:spPr>
      </p:pic>
      <p:sp>
        <p:nvSpPr>
          <p:cNvPr id="16" name="TextBox 15">
            <a:extLst>
              <a:ext uri="{FF2B5EF4-FFF2-40B4-BE49-F238E27FC236}">
                <a16:creationId xmlns:a16="http://schemas.microsoft.com/office/drawing/2014/main" id="{65429F20-F656-4932-8427-97A5EDC2E8BA}"/>
              </a:ext>
            </a:extLst>
          </p:cNvPr>
          <p:cNvSpPr txBox="1"/>
          <p:nvPr/>
        </p:nvSpPr>
        <p:spPr>
          <a:xfrm>
            <a:off x="577049" y="546537"/>
            <a:ext cx="8714245" cy="830997"/>
          </a:xfrm>
          <a:prstGeom prst="rect">
            <a:avLst/>
          </a:prstGeom>
          <a:noFill/>
        </p:spPr>
        <p:txBody>
          <a:bodyPr wrap="none" rtlCol="0">
            <a:spAutoFit/>
          </a:bodyPr>
          <a:lstStyle/>
          <a:p>
            <a:r>
              <a:rPr lang="en-US" sz="4800" b="1" dirty="0">
                <a:latin typeface="+mj-lt"/>
              </a:rPr>
              <a:t>AGING/CELLARING OF WINE:</a:t>
            </a:r>
            <a:endParaRPr lang="de-DE" sz="4800" b="1" dirty="0">
              <a:latin typeface="+mj-lt"/>
            </a:endParaRPr>
          </a:p>
        </p:txBody>
      </p:sp>
      <p:pic>
        <p:nvPicPr>
          <p:cNvPr id="1026" name="Picture 2">
            <a:extLst>
              <a:ext uri="{FF2B5EF4-FFF2-40B4-BE49-F238E27FC236}">
                <a16:creationId xmlns:a16="http://schemas.microsoft.com/office/drawing/2014/main" id="{6D842456-3DD1-48C6-BF12-476563D465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7171" y="2482048"/>
            <a:ext cx="4082988" cy="408298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9B8CB9B-981A-44A3-B848-48CE640A5785}"/>
              </a:ext>
            </a:extLst>
          </p:cNvPr>
          <p:cNvSpPr txBox="1"/>
          <p:nvPr/>
        </p:nvSpPr>
        <p:spPr>
          <a:xfrm>
            <a:off x="552310" y="2696598"/>
            <a:ext cx="6805060" cy="1323439"/>
          </a:xfrm>
          <a:prstGeom prst="rect">
            <a:avLst/>
          </a:prstGeom>
          <a:noFill/>
        </p:spPr>
        <p:txBody>
          <a:bodyPr wrap="square" rtlCol="0">
            <a:spAutoFit/>
          </a:bodyPr>
          <a:lstStyle/>
          <a:p>
            <a:pPr marL="342900" indent="-342900">
              <a:buFont typeface="Arial" panose="020B0604020202020204" pitchFamily="34" charset="0"/>
              <a:buChar char="•"/>
            </a:pPr>
            <a:r>
              <a:rPr lang="en-US" sz="2800" b="1" dirty="0">
                <a:effectLst/>
                <a:latin typeface="+mj-lt"/>
                <a:ea typeface="Calibri" panose="020F0502020204030204" pitchFamily="34" charset="0"/>
                <a:cs typeface="Times New Roman" panose="02020603050405020304" pitchFamily="18" charset="0"/>
              </a:rPr>
              <a:t>Reduces the acidity and tannin in a wine.</a:t>
            </a:r>
            <a:endParaRPr lang="de-DE" sz="2800" b="1" dirty="0">
              <a:effectLst/>
              <a:latin typeface="+mj-lt"/>
              <a:ea typeface="Calibri" panose="020F0502020204030204" pitchFamily="34" charset="0"/>
              <a:cs typeface="Times New Roman" panose="02020603050405020304" pitchFamily="18" charset="0"/>
            </a:endParaRPr>
          </a:p>
          <a:p>
            <a:endParaRPr lang="de-DE" sz="2400" dirty="0">
              <a:latin typeface="+mj-lt"/>
            </a:endParaRPr>
          </a:p>
        </p:txBody>
      </p:sp>
      <p:pic>
        <p:nvPicPr>
          <p:cNvPr id="1028" name="Picture 4" descr="Important! | Abbeyhill Primary School">
            <a:extLst>
              <a:ext uri="{FF2B5EF4-FFF2-40B4-BE49-F238E27FC236}">
                <a16:creationId xmlns:a16="http://schemas.microsoft.com/office/drawing/2014/main" id="{FE79037D-6918-4C59-895D-EA0D3D58B4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461762">
            <a:off x="8923098" y="1088438"/>
            <a:ext cx="2005538" cy="109743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A4D5A02-5078-4BD4-97C8-762C88F17FC3}"/>
              </a:ext>
            </a:extLst>
          </p:cNvPr>
          <p:cNvSpPr txBox="1"/>
          <p:nvPr/>
        </p:nvSpPr>
        <p:spPr>
          <a:xfrm>
            <a:off x="552310" y="3719171"/>
            <a:ext cx="6960093" cy="1323439"/>
          </a:xfrm>
          <a:prstGeom prst="rect">
            <a:avLst/>
          </a:prstGeom>
          <a:noFill/>
        </p:spPr>
        <p:txBody>
          <a:bodyPr wrap="square" rtlCol="0">
            <a:spAutoFit/>
          </a:bodyPr>
          <a:lstStyle/>
          <a:p>
            <a:pPr marL="342900" indent="-342900">
              <a:buFont typeface="Arial" panose="020B0604020202020204" pitchFamily="34" charset="0"/>
              <a:buChar char="•"/>
            </a:pPr>
            <a:r>
              <a:rPr lang="en-US" sz="2800" b="1" dirty="0">
                <a:latin typeface="+mj-lt"/>
                <a:cs typeface="Times New Roman" panose="02020603050405020304" pitchFamily="18" charset="0"/>
              </a:rPr>
              <a:t>Provides fruit flavors taste mushy and baked.</a:t>
            </a:r>
            <a:endParaRPr lang="de-DE" sz="2800" b="1" dirty="0">
              <a:latin typeface="+mj-lt"/>
              <a:cs typeface="Times New Roman" panose="02020603050405020304" pitchFamily="18" charset="0"/>
            </a:endParaRPr>
          </a:p>
          <a:p>
            <a:endParaRPr lang="de-DE" sz="2400" dirty="0">
              <a:latin typeface="+mj-lt"/>
            </a:endParaRPr>
          </a:p>
        </p:txBody>
      </p:sp>
      <p:sp>
        <p:nvSpPr>
          <p:cNvPr id="10" name="TextBox 9">
            <a:extLst>
              <a:ext uri="{FF2B5EF4-FFF2-40B4-BE49-F238E27FC236}">
                <a16:creationId xmlns:a16="http://schemas.microsoft.com/office/drawing/2014/main" id="{C34AF839-CF95-4E7B-8161-59945BF8B20D}"/>
              </a:ext>
            </a:extLst>
          </p:cNvPr>
          <p:cNvSpPr txBox="1"/>
          <p:nvPr/>
        </p:nvSpPr>
        <p:spPr>
          <a:xfrm>
            <a:off x="577049" y="4739204"/>
            <a:ext cx="7205383" cy="1815882"/>
          </a:xfrm>
          <a:prstGeom prst="rect">
            <a:avLst/>
          </a:prstGeom>
          <a:noFill/>
        </p:spPr>
        <p:txBody>
          <a:bodyPr wrap="square" rtlCol="0">
            <a:spAutoFit/>
          </a:bodyPr>
          <a:lstStyle/>
          <a:p>
            <a:pPr marL="342900" indent="-342900">
              <a:buFont typeface="Arial" panose="020B0604020202020204" pitchFamily="34" charset="0"/>
              <a:buChar char="•"/>
            </a:pPr>
            <a:r>
              <a:rPr lang="en-US" sz="2800" b="1" dirty="0">
                <a:latin typeface="+mj-lt"/>
                <a:cs typeface="Times New Roman" panose="02020603050405020304" pitchFamily="18" charset="0"/>
              </a:rPr>
              <a:t>Tasting historic wines that have withstood decades, and even centuries, is a transcendent experience.</a:t>
            </a:r>
            <a:endParaRPr lang="de-DE" sz="2800" b="1" dirty="0">
              <a:latin typeface="+mj-lt"/>
              <a:cs typeface="Times New Roman" panose="02020603050405020304" pitchFamily="18" charset="0"/>
            </a:endParaRPr>
          </a:p>
        </p:txBody>
      </p:sp>
      <p:sp>
        <p:nvSpPr>
          <p:cNvPr id="12" name="TextBox 11">
            <a:extLst>
              <a:ext uri="{FF2B5EF4-FFF2-40B4-BE49-F238E27FC236}">
                <a16:creationId xmlns:a16="http://schemas.microsoft.com/office/drawing/2014/main" id="{C17C3224-AC8D-4F6B-9E4D-CE08BAE0C2AF}"/>
              </a:ext>
            </a:extLst>
          </p:cNvPr>
          <p:cNvSpPr txBox="1"/>
          <p:nvPr/>
        </p:nvSpPr>
        <p:spPr>
          <a:xfrm>
            <a:off x="552310" y="1656718"/>
            <a:ext cx="6780321" cy="954107"/>
          </a:xfrm>
          <a:prstGeom prst="rect">
            <a:avLst/>
          </a:prstGeom>
          <a:noFill/>
        </p:spPr>
        <p:txBody>
          <a:bodyPr wrap="square">
            <a:spAutoFit/>
          </a:bodyPr>
          <a:lstStyle/>
          <a:p>
            <a:pPr marL="342900" indent="-342900">
              <a:buFont typeface="Arial" panose="020B0604020202020204" pitchFamily="34" charset="0"/>
              <a:buChar char="•"/>
            </a:pPr>
            <a:r>
              <a:rPr lang="en-US" sz="2800" b="1" dirty="0">
                <a:latin typeface="+mj-lt"/>
                <a:cs typeface="Times New Roman" panose="02020603050405020304" pitchFamily="18" charset="0"/>
              </a:rPr>
              <a:t>Bottles destined for aging need dark and cool storage around 53–57°F.</a:t>
            </a:r>
            <a:endParaRPr lang="de-DE" sz="2800" b="1" dirty="0">
              <a:latin typeface="+mj-lt"/>
              <a:cs typeface="Times New Roman" panose="02020603050405020304" pitchFamily="18" charset="0"/>
            </a:endParaRPr>
          </a:p>
        </p:txBody>
      </p:sp>
    </p:spTree>
    <p:extLst>
      <p:ext uri="{BB962C8B-B14F-4D97-AF65-F5344CB8AC3E}">
        <p14:creationId xmlns:p14="http://schemas.microsoft.com/office/powerpoint/2010/main" val="190876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A493C0-A1B1-45BD-9728-430C7BFE71CA}"/>
              </a:ext>
            </a:extLst>
          </p:cNvPr>
          <p:cNvSpPr txBox="1"/>
          <p:nvPr/>
        </p:nvSpPr>
        <p:spPr>
          <a:xfrm>
            <a:off x="1455938" y="368495"/>
            <a:ext cx="8566952" cy="1569660"/>
          </a:xfrm>
          <a:prstGeom prst="rect">
            <a:avLst/>
          </a:prstGeom>
          <a:noFill/>
        </p:spPr>
        <p:txBody>
          <a:bodyPr wrap="square">
            <a:spAutoFit/>
          </a:bodyPr>
          <a:lstStyle/>
          <a:p>
            <a:pPr algn="ctr"/>
            <a:r>
              <a:rPr lang="de-DE" sz="4800" b="1" dirty="0">
                <a:effectLst/>
                <a:latin typeface="+mj-lt"/>
              </a:rPr>
              <a:t>DATA MINING FOR FUTURE:</a:t>
            </a:r>
          </a:p>
          <a:p>
            <a:pPr algn="ctr"/>
            <a:endParaRPr lang="de-DE" sz="4800" b="1" dirty="0">
              <a:effectLst/>
              <a:latin typeface="+mj-lt"/>
            </a:endParaRPr>
          </a:p>
        </p:txBody>
      </p:sp>
      <p:pic>
        <p:nvPicPr>
          <p:cNvPr id="4" name="Picture 3">
            <a:extLst>
              <a:ext uri="{FF2B5EF4-FFF2-40B4-BE49-F238E27FC236}">
                <a16:creationId xmlns:a16="http://schemas.microsoft.com/office/drawing/2014/main" id="{EE977D20-CE1D-4DBC-BDFE-D650C7B5B646}"/>
              </a:ext>
            </a:extLst>
          </p:cNvPr>
          <p:cNvPicPr>
            <a:picLocks noChangeAspect="1"/>
          </p:cNvPicPr>
          <p:nvPr/>
        </p:nvPicPr>
        <p:blipFill rotWithShape="1">
          <a:blip r:embed="rId2"/>
          <a:srcRect l="11732" t="3609" r="15009"/>
          <a:stretch/>
        </p:blipFill>
        <p:spPr>
          <a:xfrm>
            <a:off x="10954665" y="-17755"/>
            <a:ext cx="1237335" cy="1219465"/>
          </a:xfrm>
          <a:prstGeom prst="ellipse">
            <a:avLst/>
          </a:prstGeom>
          <a:ln>
            <a:noFill/>
          </a:ln>
          <a:effectLst>
            <a:softEdge rad="112500"/>
          </a:effectLst>
        </p:spPr>
      </p:pic>
      <p:sp>
        <p:nvSpPr>
          <p:cNvPr id="2" name="Oval 1">
            <a:extLst>
              <a:ext uri="{FF2B5EF4-FFF2-40B4-BE49-F238E27FC236}">
                <a16:creationId xmlns:a16="http://schemas.microsoft.com/office/drawing/2014/main" id="{CE1FA5CD-3D34-4F47-AAAD-9B0D71B9DC2F}"/>
              </a:ext>
            </a:extLst>
          </p:cNvPr>
          <p:cNvSpPr/>
          <p:nvPr/>
        </p:nvSpPr>
        <p:spPr>
          <a:xfrm>
            <a:off x="197181" y="1464815"/>
            <a:ext cx="3406982" cy="22904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sz="2400" b="1" i="0" dirty="0">
                <a:solidFill>
                  <a:schemeClr val="bg1"/>
                </a:solidFill>
                <a:effectLst/>
                <a:latin typeface="Arial Rounded MT Bold" panose="020F0704030504030204" pitchFamily="34" charset="0"/>
                <a:cs typeface="Arial" panose="020B0604020202020204" pitchFamily="34" charset="0"/>
              </a:rPr>
              <a:t>1. Understanding the needs of the business</a:t>
            </a:r>
          </a:p>
        </p:txBody>
      </p:sp>
      <p:sp>
        <p:nvSpPr>
          <p:cNvPr id="8" name="Oval 7">
            <a:extLst>
              <a:ext uri="{FF2B5EF4-FFF2-40B4-BE49-F238E27FC236}">
                <a16:creationId xmlns:a16="http://schemas.microsoft.com/office/drawing/2014/main" id="{56F70BE0-5FCA-40CD-8A5A-B88D8FD05331}"/>
              </a:ext>
            </a:extLst>
          </p:cNvPr>
          <p:cNvSpPr/>
          <p:nvPr/>
        </p:nvSpPr>
        <p:spPr>
          <a:xfrm>
            <a:off x="8931299" y="4244260"/>
            <a:ext cx="3099787" cy="24502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sz="2400" b="1" dirty="0">
                <a:solidFill>
                  <a:schemeClr val="bg1"/>
                </a:solidFill>
                <a:latin typeface="Arial Rounded MT Bold" panose="020F0704030504030204" pitchFamily="34" charset="0"/>
              </a:rPr>
              <a:t>5. </a:t>
            </a:r>
          </a:p>
          <a:p>
            <a:pPr algn="ctr" fontAlgn="base"/>
            <a:r>
              <a:rPr lang="en-US" sz="2400" b="1" dirty="0">
                <a:solidFill>
                  <a:schemeClr val="bg1"/>
                </a:solidFill>
                <a:latin typeface="Arial Rounded MT Bold" panose="020F0704030504030204" pitchFamily="34" charset="0"/>
              </a:rPr>
              <a:t>Goals for decision making</a:t>
            </a:r>
          </a:p>
        </p:txBody>
      </p:sp>
      <p:sp>
        <p:nvSpPr>
          <p:cNvPr id="9" name="Oval 8">
            <a:extLst>
              <a:ext uri="{FF2B5EF4-FFF2-40B4-BE49-F238E27FC236}">
                <a16:creationId xmlns:a16="http://schemas.microsoft.com/office/drawing/2014/main" id="{91909716-3FDD-4B36-AC86-9E730742DB2C}"/>
              </a:ext>
            </a:extLst>
          </p:cNvPr>
          <p:cNvSpPr/>
          <p:nvPr/>
        </p:nvSpPr>
        <p:spPr>
          <a:xfrm>
            <a:off x="160913" y="4150739"/>
            <a:ext cx="3170805" cy="24502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de-DE" sz="2400" b="1" dirty="0">
                <a:solidFill>
                  <a:schemeClr val="bg1"/>
                </a:solidFill>
                <a:latin typeface="Arial Rounded MT Bold" panose="020F0704030504030204" pitchFamily="34" charset="0"/>
                <a:cs typeface="Arial" panose="020B0604020202020204" pitchFamily="34" charset="0"/>
              </a:rPr>
              <a:t>4. </a:t>
            </a:r>
          </a:p>
          <a:p>
            <a:pPr algn="ctr" fontAlgn="base"/>
            <a:r>
              <a:rPr lang="de-DE" sz="2400" b="1" dirty="0" err="1">
                <a:solidFill>
                  <a:schemeClr val="bg1"/>
                </a:solidFill>
                <a:latin typeface="Arial Rounded MT Bold" panose="020F0704030504030204" pitchFamily="34" charset="0"/>
                <a:cs typeface="Arial" panose="020B0604020202020204" pitchFamily="34" charset="0"/>
              </a:rPr>
              <a:t>Preparing</a:t>
            </a:r>
            <a:r>
              <a:rPr lang="de-DE" sz="2400" b="1" dirty="0">
                <a:solidFill>
                  <a:schemeClr val="bg1"/>
                </a:solidFill>
                <a:latin typeface="Arial Rounded MT Bold" panose="020F0704030504030204" pitchFamily="34" charset="0"/>
                <a:cs typeface="Arial" panose="020B0604020202020204" pitchFamily="34" charset="0"/>
              </a:rPr>
              <a:t> </a:t>
            </a:r>
            <a:r>
              <a:rPr lang="de-DE" sz="2400" b="1" dirty="0" err="1">
                <a:solidFill>
                  <a:schemeClr val="bg1"/>
                </a:solidFill>
                <a:latin typeface="Arial Rounded MT Bold" panose="020F0704030504030204" pitchFamily="34" charset="0"/>
                <a:cs typeface="Arial" panose="020B0604020202020204" pitchFamily="34" charset="0"/>
              </a:rPr>
              <a:t>the</a:t>
            </a:r>
            <a:r>
              <a:rPr lang="de-DE" sz="2400" b="1" dirty="0">
                <a:solidFill>
                  <a:schemeClr val="bg1"/>
                </a:solidFill>
                <a:latin typeface="Arial Rounded MT Bold" panose="020F0704030504030204" pitchFamily="34" charset="0"/>
                <a:cs typeface="Arial" panose="020B0604020202020204" pitchFamily="34" charset="0"/>
              </a:rPr>
              <a:t> Data</a:t>
            </a:r>
          </a:p>
        </p:txBody>
      </p:sp>
      <p:sp>
        <p:nvSpPr>
          <p:cNvPr id="10" name="Oval 9">
            <a:extLst>
              <a:ext uri="{FF2B5EF4-FFF2-40B4-BE49-F238E27FC236}">
                <a16:creationId xmlns:a16="http://schemas.microsoft.com/office/drawing/2014/main" id="{0D62EA8B-3744-4BA0-8CED-42EC3946356A}"/>
              </a:ext>
            </a:extLst>
          </p:cNvPr>
          <p:cNvSpPr/>
          <p:nvPr/>
        </p:nvSpPr>
        <p:spPr>
          <a:xfrm>
            <a:off x="4687409" y="1804872"/>
            <a:ext cx="2449306" cy="18492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de-DE" sz="2400" b="1" dirty="0">
                <a:solidFill>
                  <a:schemeClr val="bg1"/>
                </a:solidFill>
                <a:latin typeface="Arial Rounded MT Bold" panose="020F0704030504030204" pitchFamily="34" charset="0"/>
                <a:cs typeface="Arial" panose="020B0604020202020204" pitchFamily="34" charset="0"/>
              </a:rPr>
              <a:t>3. </a:t>
            </a:r>
          </a:p>
          <a:p>
            <a:pPr algn="ctr" fontAlgn="base"/>
            <a:r>
              <a:rPr lang="de-DE" sz="2400" b="1" dirty="0">
                <a:solidFill>
                  <a:schemeClr val="bg1"/>
                </a:solidFill>
                <a:latin typeface="Arial Rounded MT Bold" panose="020F0704030504030204" pitchFamily="34" charset="0"/>
                <a:cs typeface="Arial" panose="020B0604020202020204" pitchFamily="34" charset="0"/>
              </a:rPr>
              <a:t>Defining objectives</a:t>
            </a:r>
          </a:p>
        </p:txBody>
      </p:sp>
      <p:sp>
        <p:nvSpPr>
          <p:cNvPr id="11" name="Oval 10">
            <a:extLst>
              <a:ext uri="{FF2B5EF4-FFF2-40B4-BE49-F238E27FC236}">
                <a16:creationId xmlns:a16="http://schemas.microsoft.com/office/drawing/2014/main" id="{A4E0D197-77E6-4E35-9597-6894AD7BC9BE}"/>
              </a:ext>
            </a:extLst>
          </p:cNvPr>
          <p:cNvSpPr/>
          <p:nvPr/>
        </p:nvSpPr>
        <p:spPr>
          <a:xfrm>
            <a:off x="8515154" y="1499608"/>
            <a:ext cx="3479665" cy="2446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de-DE" sz="2400" b="1" dirty="0">
                <a:solidFill>
                  <a:schemeClr val="bg1"/>
                </a:solidFill>
                <a:latin typeface="Arial Rounded MT Bold" panose="020F0704030504030204" pitchFamily="34" charset="0"/>
              </a:rPr>
              <a:t>2. </a:t>
            </a:r>
          </a:p>
          <a:p>
            <a:pPr algn="ctr" fontAlgn="base"/>
            <a:r>
              <a:rPr lang="de-DE" sz="2400" b="1" dirty="0" err="1">
                <a:solidFill>
                  <a:schemeClr val="bg1"/>
                </a:solidFill>
                <a:latin typeface="Arial Rounded MT Bold" panose="020F0704030504030204" pitchFamily="34" charset="0"/>
                <a:cs typeface="Arial" panose="020B0604020202020204" pitchFamily="34" charset="0"/>
              </a:rPr>
              <a:t>Finding</a:t>
            </a:r>
            <a:r>
              <a:rPr lang="de-DE" sz="2400" b="1" dirty="0">
                <a:solidFill>
                  <a:schemeClr val="bg1"/>
                </a:solidFill>
                <a:latin typeface="Arial Rounded MT Bold" panose="020F0704030504030204" pitchFamily="34" charset="0"/>
                <a:cs typeface="Arial" panose="020B0604020202020204" pitchFamily="34" charset="0"/>
              </a:rPr>
              <a:t> </a:t>
            </a:r>
            <a:r>
              <a:rPr lang="de-DE" sz="2400" b="1" dirty="0" err="1">
                <a:solidFill>
                  <a:schemeClr val="bg1"/>
                </a:solidFill>
                <a:latin typeface="Arial Rounded MT Bold" panose="020F0704030504030204" pitchFamily="34" charset="0"/>
                <a:cs typeface="Arial" panose="020B0604020202020204" pitchFamily="34" charset="0"/>
              </a:rPr>
              <a:t>unresolves</a:t>
            </a:r>
            <a:r>
              <a:rPr lang="de-DE" sz="2400" b="1" dirty="0">
                <a:solidFill>
                  <a:schemeClr val="bg1"/>
                </a:solidFill>
                <a:latin typeface="Arial Rounded MT Bold" panose="020F0704030504030204" pitchFamily="34" charset="0"/>
                <a:cs typeface="Arial" panose="020B0604020202020204" pitchFamily="34" charset="0"/>
              </a:rPr>
              <a:t> </a:t>
            </a:r>
            <a:r>
              <a:rPr lang="de-DE" sz="2400" b="1" dirty="0" err="1">
                <a:solidFill>
                  <a:schemeClr val="bg1"/>
                </a:solidFill>
                <a:latin typeface="Arial Rounded MT Bold" panose="020F0704030504030204" pitchFamily="34" charset="0"/>
                <a:cs typeface="Arial" panose="020B0604020202020204" pitchFamily="34" charset="0"/>
              </a:rPr>
              <a:t>questions</a:t>
            </a:r>
            <a:endParaRPr lang="de-DE" sz="2400" b="1" dirty="0">
              <a:solidFill>
                <a:schemeClr val="bg1"/>
              </a:solidFill>
              <a:latin typeface="Arial Rounded MT Bold" panose="020F0704030504030204" pitchFamily="34" charset="0"/>
              <a:cs typeface="Arial" panose="020B0604020202020204" pitchFamily="34" charset="0"/>
            </a:endParaRPr>
          </a:p>
          <a:p>
            <a:pPr algn="ctr" fontAlgn="base"/>
            <a:endParaRPr lang="de-DE" sz="2400" b="1" dirty="0">
              <a:solidFill>
                <a:schemeClr val="bg1"/>
              </a:solidFill>
              <a:latin typeface="Arial Rounded MT Bold" panose="020F0704030504030204" pitchFamily="34" charset="0"/>
            </a:endParaRPr>
          </a:p>
        </p:txBody>
      </p:sp>
      <p:pic>
        <p:nvPicPr>
          <p:cNvPr id="1026" name="Picture 2" descr="Data driven decision making in business tips and tricks: 1) Guard against your biases 2) Define objectives 3) Gather data now 4) Find the unresolved questions 5) Find the data needed to solve these questions 6) Analyze and understand 7) Don’t be afraid to revisit and reevaluate 8) Present the data in a meaningful way 9) Set measurable goals for decision making 10) Continue to evolve your data-driven business decisions">
            <a:extLst>
              <a:ext uri="{FF2B5EF4-FFF2-40B4-BE49-F238E27FC236}">
                <a16:creationId xmlns:a16="http://schemas.microsoft.com/office/drawing/2014/main" id="{02FAC8CB-DE2F-46B9-81AA-06EEA11A02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0781" y="4038212"/>
            <a:ext cx="4881455" cy="25627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143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A493C0-A1B1-45BD-9728-430C7BFE71CA}"/>
              </a:ext>
            </a:extLst>
          </p:cNvPr>
          <p:cNvSpPr txBox="1"/>
          <p:nvPr/>
        </p:nvSpPr>
        <p:spPr>
          <a:xfrm>
            <a:off x="1473693" y="242766"/>
            <a:ext cx="8566952" cy="1446550"/>
          </a:xfrm>
          <a:prstGeom prst="rect">
            <a:avLst/>
          </a:prstGeom>
          <a:noFill/>
        </p:spPr>
        <p:txBody>
          <a:bodyPr wrap="square">
            <a:spAutoFit/>
          </a:bodyPr>
          <a:lstStyle/>
          <a:p>
            <a:pPr algn="ctr"/>
            <a:r>
              <a:rPr lang="de-DE" sz="4400" b="1" dirty="0" err="1">
                <a:effectLst/>
                <a:latin typeface="+mj-lt"/>
              </a:rPr>
              <a:t>How</a:t>
            </a:r>
            <a:r>
              <a:rPr lang="de-DE" sz="4400" b="1" dirty="0">
                <a:effectLst/>
                <a:latin typeface="+mj-lt"/>
              </a:rPr>
              <a:t> </a:t>
            </a:r>
            <a:r>
              <a:rPr lang="de-DE" sz="4400" b="1" dirty="0" err="1">
                <a:effectLst/>
                <a:latin typeface="+mj-lt"/>
              </a:rPr>
              <a:t>does</a:t>
            </a:r>
            <a:r>
              <a:rPr lang="de-DE" sz="4400" b="1" dirty="0">
                <a:effectLst/>
                <a:latin typeface="+mj-lt"/>
              </a:rPr>
              <a:t> </a:t>
            </a:r>
            <a:r>
              <a:rPr lang="de-DE" sz="4400" b="1" dirty="0" err="1">
                <a:effectLst/>
                <a:latin typeface="+mj-lt"/>
              </a:rPr>
              <a:t>data</a:t>
            </a:r>
            <a:r>
              <a:rPr lang="de-DE" sz="4400" b="1" dirty="0">
                <a:effectLst/>
                <a:latin typeface="+mj-lt"/>
              </a:rPr>
              <a:t> </a:t>
            </a:r>
            <a:r>
              <a:rPr lang="de-DE" sz="4400" b="1" dirty="0" err="1">
                <a:effectLst/>
                <a:latin typeface="+mj-lt"/>
              </a:rPr>
              <a:t>mining</a:t>
            </a:r>
            <a:r>
              <a:rPr lang="de-DE" sz="4400" b="1" dirty="0">
                <a:effectLst/>
                <a:latin typeface="+mj-lt"/>
              </a:rPr>
              <a:t> </a:t>
            </a:r>
            <a:r>
              <a:rPr lang="de-DE" sz="4400" b="1" dirty="0" err="1">
                <a:effectLst/>
                <a:latin typeface="+mj-lt"/>
              </a:rPr>
              <a:t>help</a:t>
            </a:r>
            <a:r>
              <a:rPr lang="de-DE" sz="4400" b="1" dirty="0">
                <a:effectLst/>
                <a:latin typeface="+mj-lt"/>
              </a:rPr>
              <a:t>?</a:t>
            </a:r>
          </a:p>
          <a:p>
            <a:pPr algn="ctr"/>
            <a:endParaRPr lang="de-DE" sz="4400" b="1" dirty="0">
              <a:effectLst/>
              <a:latin typeface="+mj-lt"/>
            </a:endParaRPr>
          </a:p>
        </p:txBody>
      </p:sp>
      <p:pic>
        <p:nvPicPr>
          <p:cNvPr id="4" name="Picture 3">
            <a:extLst>
              <a:ext uri="{FF2B5EF4-FFF2-40B4-BE49-F238E27FC236}">
                <a16:creationId xmlns:a16="http://schemas.microsoft.com/office/drawing/2014/main" id="{EE977D20-CE1D-4DBC-BDFE-D650C7B5B646}"/>
              </a:ext>
            </a:extLst>
          </p:cNvPr>
          <p:cNvPicPr>
            <a:picLocks noChangeAspect="1"/>
          </p:cNvPicPr>
          <p:nvPr/>
        </p:nvPicPr>
        <p:blipFill rotWithShape="1">
          <a:blip r:embed="rId2"/>
          <a:srcRect l="11732" t="3609" r="15009"/>
          <a:stretch/>
        </p:blipFill>
        <p:spPr>
          <a:xfrm>
            <a:off x="10954665" y="-17755"/>
            <a:ext cx="1358206" cy="1219465"/>
          </a:xfrm>
          <a:prstGeom prst="ellipse">
            <a:avLst/>
          </a:prstGeom>
          <a:ln>
            <a:noFill/>
          </a:ln>
          <a:effectLst>
            <a:softEdge rad="112500"/>
          </a:effectLst>
        </p:spPr>
      </p:pic>
      <p:sp>
        <p:nvSpPr>
          <p:cNvPr id="7" name="TextBox 6">
            <a:extLst>
              <a:ext uri="{FF2B5EF4-FFF2-40B4-BE49-F238E27FC236}">
                <a16:creationId xmlns:a16="http://schemas.microsoft.com/office/drawing/2014/main" id="{28E784CE-EE34-4A4B-8782-0A26E938A827}"/>
              </a:ext>
            </a:extLst>
          </p:cNvPr>
          <p:cNvSpPr txBox="1"/>
          <p:nvPr/>
        </p:nvSpPr>
        <p:spPr>
          <a:xfrm>
            <a:off x="1296139" y="1805496"/>
            <a:ext cx="3790766" cy="523220"/>
          </a:xfrm>
          <a:prstGeom prst="rect">
            <a:avLst/>
          </a:prstGeom>
          <a:noFill/>
        </p:spPr>
        <p:txBody>
          <a:bodyPr wrap="square" rtlCol="0">
            <a:spAutoFit/>
          </a:bodyPr>
          <a:lstStyle/>
          <a:p>
            <a:pPr marL="285750" indent="-285750">
              <a:buFont typeface="Arial" panose="020B0604020202020204" pitchFamily="34" charset="0"/>
              <a:buChar char="•"/>
            </a:pPr>
            <a:r>
              <a:rPr lang="en-US" sz="2800" b="1" dirty="0">
                <a:latin typeface="+mj-lt"/>
              </a:rPr>
              <a:t>Increases revenue.</a:t>
            </a:r>
            <a:endParaRPr lang="de-DE" sz="2800" b="1" dirty="0">
              <a:latin typeface="+mj-lt"/>
            </a:endParaRPr>
          </a:p>
        </p:txBody>
      </p:sp>
      <p:sp>
        <p:nvSpPr>
          <p:cNvPr id="12" name="TextBox 11">
            <a:extLst>
              <a:ext uri="{FF2B5EF4-FFF2-40B4-BE49-F238E27FC236}">
                <a16:creationId xmlns:a16="http://schemas.microsoft.com/office/drawing/2014/main" id="{ACCF6912-AE10-49F1-885E-DAEA2DCC291B}"/>
              </a:ext>
            </a:extLst>
          </p:cNvPr>
          <p:cNvSpPr txBox="1"/>
          <p:nvPr/>
        </p:nvSpPr>
        <p:spPr>
          <a:xfrm>
            <a:off x="1296138" y="2415439"/>
            <a:ext cx="10126819" cy="523220"/>
          </a:xfrm>
          <a:prstGeom prst="rect">
            <a:avLst/>
          </a:prstGeom>
          <a:noFill/>
        </p:spPr>
        <p:txBody>
          <a:bodyPr wrap="square" rtlCol="0">
            <a:spAutoFit/>
          </a:bodyPr>
          <a:lstStyle/>
          <a:p>
            <a:pPr marL="285750" indent="-285750">
              <a:buFont typeface="Arial" panose="020B0604020202020204" pitchFamily="34" charset="0"/>
              <a:buChar char="•"/>
            </a:pPr>
            <a:r>
              <a:rPr lang="en-US" sz="2800" b="1" dirty="0">
                <a:latin typeface="+mj-lt"/>
              </a:rPr>
              <a:t>Understands customer segments and preferences.</a:t>
            </a:r>
            <a:endParaRPr lang="de-DE" sz="2800" b="1" dirty="0">
              <a:latin typeface="+mj-lt"/>
            </a:endParaRPr>
          </a:p>
        </p:txBody>
      </p:sp>
      <p:sp>
        <p:nvSpPr>
          <p:cNvPr id="13" name="TextBox 12">
            <a:extLst>
              <a:ext uri="{FF2B5EF4-FFF2-40B4-BE49-F238E27FC236}">
                <a16:creationId xmlns:a16="http://schemas.microsoft.com/office/drawing/2014/main" id="{7D4B3E27-8D77-4AAB-9261-4F188A2C4194}"/>
              </a:ext>
            </a:extLst>
          </p:cNvPr>
          <p:cNvSpPr txBox="1"/>
          <p:nvPr/>
        </p:nvSpPr>
        <p:spPr>
          <a:xfrm>
            <a:off x="1296139" y="3570010"/>
            <a:ext cx="6639303" cy="523220"/>
          </a:xfrm>
          <a:prstGeom prst="rect">
            <a:avLst/>
          </a:prstGeom>
          <a:noFill/>
        </p:spPr>
        <p:txBody>
          <a:bodyPr wrap="square" rtlCol="0">
            <a:spAutoFit/>
          </a:bodyPr>
          <a:lstStyle/>
          <a:p>
            <a:pPr marL="285750" indent="-285750">
              <a:buFont typeface="Arial" panose="020B0604020202020204" pitchFamily="34" charset="0"/>
              <a:buChar char="•"/>
            </a:pPr>
            <a:r>
              <a:rPr lang="en-US" sz="2800" b="1" dirty="0">
                <a:latin typeface="+mj-lt"/>
              </a:rPr>
              <a:t>Improves up-selling of products.</a:t>
            </a:r>
            <a:endParaRPr lang="de-DE" sz="2800" b="1" dirty="0">
              <a:latin typeface="+mj-lt"/>
            </a:endParaRPr>
          </a:p>
        </p:txBody>
      </p:sp>
      <p:sp>
        <p:nvSpPr>
          <p:cNvPr id="15" name="TextBox 14">
            <a:extLst>
              <a:ext uri="{FF2B5EF4-FFF2-40B4-BE49-F238E27FC236}">
                <a16:creationId xmlns:a16="http://schemas.microsoft.com/office/drawing/2014/main" id="{D9EDAB20-93C6-4CDC-A78C-0920B91BDEC5}"/>
              </a:ext>
            </a:extLst>
          </p:cNvPr>
          <p:cNvSpPr txBox="1"/>
          <p:nvPr/>
        </p:nvSpPr>
        <p:spPr>
          <a:xfrm>
            <a:off x="1296139" y="2985856"/>
            <a:ext cx="5163004" cy="523220"/>
          </a:xfrm>
          <a:prstGeom prst="rect">
            <a:avLst/>
          </a:prstGeom>
          <a:noFill/>
        </p:spPr>
        <p:txBody>
          <a:bodyPr wrap="square" rtlCol="0">
            <a:spAutoFit/>
          </a:bodyPr>
          <a:lstStyle/>
          <a:p>
            <a:pPr marL="285750" indent="-285750">
              <a:buFont typeface="Arial" panose="020B0604020202020204" pitchFamily="34" charset="0"/>
              <a:buChar char="•"/>
            </a:pPr>
            <a:r>
              <a:rPr lang="en-US" sz="2800" b="1" dirty="0">
                <a:latin typeface="+mj-lt"/>
              </a:rPr>
              <a:t>Acquires new customers</a:t>
            </a:r>
            <a:endParaRPr lang="de-DE" sz="2800" b="1" dirty="0">
              <a:latin typeface="+mj-lt"/>
            </a:endParaRPr>
          </a:p>
        </p:txBody>
      </p:sp>
      <p:sp>
        <p:nvSpPr>
          <p:cNvPr id="17" name="TextBox 16">
            <a:extLst>
              <a:ext uri="{FF2B5EF4-FFF2-40B4-BE49-F238E27FC236}">
                <a16:creationId xmlns:a16="http://schemas.microsoft.com/office/drawing/2014/main" id="{B760922B-2525-4362-B386-FE72C3F3908A}"/>
              </a:ext>
            </a:extLst>
          </p:cNvPr>
          <p:cNvSpPr txBox="1"/>
          <p:nvPr/>
        </p:nvSpPr>
        <p:spPr>
          <a:xfrm>
            <a:off x="1296138" y="4140427"/>
            <a:ext cx="9055227" cy="523220"/>
          </a:xfrm>
          <a:prstGeom prst="rect">
            <a:avLst/>
          </a:prstGeom>
          <a:noFill/>
        </p:spPr>
        <p:txBody>
          <a:bodyPr wrap="square" rtlCol="0">
            <a:spAutoFit/>
          </a:bodyPr>
          <a:lstStyle/>
          <a:p>
            <a:pPr marL="285750" indent="-285750">
              <a:buFont typeface="Arial" panose="020B0604020202020204" pitchFamily="34" charset="0"/>
              <a:buChar char="•"/>
            </a:pPr>
            <a:r>
              <a:rPr lang="en-US" sz="2800" b="1" dirty="0">
                <a:latin typeface="+mj-lt"/>
              </a:rPr>
              <a:t>Retains customers and thus increases loyalty.</a:t>
            </a:r>
            <a:endParaRPr lang="de-DE" sz="2800" b="1" dirty="0">
              <a:latin typeface="+mj-lt"/>
            </a:endParaRPr>
          </a:p>
        </p:txBody>
      </p:sp>
      <p:sp>
        <p:nvSpPr>
          <p:cNvPr id="18" name="TextBox 17">
            <a:extLst>
              <a:ext uri="{FF2B5EF4-FFF2-40B4-BE49-F238E27FC236}">
                <a16:creationId xmlns:a16="http://schemas.microsoft.com/office/drawing/2014/main" id="{DEA689DF-0C12-4F59-9FF7-BD2A12CAC651}"/>
              </a:ext>
            </a:extLst>
          </p:cNvPr>
          <p:cNvSpPr txBox="1"/>
          <p:nvPr/>
        </p:nvSpPr>
        <p:spPr>
          <a:xfrm>
            <a:off x="1296139" y="5281261"/>
            <a:ext cx="7373054" cy="523220"/>
          </a:xfrm>
          <a:prstGeom prst="rect">
            <a:avLst/>
          </a:prstGeom>
          <a:noFill/>
        </p:spPr>
        <p:txBody>
          <a:bodyPr wrap="square" rtlCol="0">
            <a:spAutoFit/>
          </a:bodyPr>
          <a:lstStyle/>
          <a:p>
            <a:pPr marL="285750" indent="-285750">
              <a:buFont typeface="Arial" panose="020B0604020202020204" pitchFamily="34" charset="0"/>
              <a:buChar char="•"/>
            </a:pPr>
            <a:r>
              <a:rPr lang="en-US" sz="2800" b="1" dirty="0">
                <a:latin typeface="+mj-lt"/>
              </a:rPr>
              <a:t>Monitors operational performances.</a:t>
            </a:r>
            <a:endParaRPr lang="de-DE" sz="2800" b="1" dirty="0">
              <a:latin typeface="+mj-lt"/>
            </a:endParaRPr>
          </a:p>
        </p:txBody>
      </p:sp>
      <p:sp>
        <p:nvSpPr>
          <p:cNvPr id="19" name="TextBox 18">
            <a:extLst>
              <a:ext uri="{FF2B5EF4-FFF2-40B4-BE49-F238E27FC236}">
                <a16:creationId xmlns:a16="http://schemas.microsoft.com/office/drawing/2014/main" id="{FA8928E9-D9BF-437B-A877-646285935D6C}"/>
              </a:ext>
            </a:extLst>
          </p:cNvPr>
          <p:cNvSpPr txBox="1"/>
          <p:nvPr/>
        </p:nvSpPr>
        <p:spPr>
          <a:xfrm>
            <a:off x="1296139" y="4710844"/>
            <a:ext cx="4643922" cy="523220"/>
          </a:xfrm>
          <a:prstGeom prst="rect">
            <a:avLst/>
          </a:prstGeom>
          <a:noFill/>
        </p:spPr>
        <p:txBody>
          <a:bodyPr wrap="square" rtlCol="0">
            <a:spAutoFit/>
          </a:bodyPr>
          <a:lstStyle/>
          <a:p>
            <a:pPr marL="285750" indent="-285750">
              <a:buFont typeface="Arial" panose="020B0604020202020204" pitchFamily="34" charset="0"/>
              <a:buChar char="•"/>
            </a:pPr>
            <a:r>
              <a:rPr lang="en-US" sz="2800" b="1" dirty="0">
                <a:latin typeface="+mj-lt"/>
              </a:rPr>
              <a:t>Detects frauds, if any.</a:t>
            </a:r>
            <a:endParaRPr lang="de-DE" sz="2800" b="1" dirty="0">
              <a:latin typeface="+mj-lt"/>
            </a:endParaRPr>
          </a:p>
        </p:txBody>
      </p:sp>
      <p:pic>
        <p:nvPicPr>
          <p:cNvPr id="2050" name="Picture 2" descr="Data Mining Tools - A Quick Guide | Astera">
            <a:extLst>
              <a:ext uri="{FF2B5EF4-FFF2-40B4-BE49-F238E27FC236}">
                <a16:creationId xmlns:a16="http://schemas.microsoft.com/office/drawing/2014/main" id="{80EBFF7F-3D4B-48AB-ABBA-45C698AAFAA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299" b="8557"/>
          <a:stretch/>
        </p:blipFill>
        <p:spPr bwMode="auto">
          <a:xfrm>
            <a:off x="8298125" y="4689890"/>
            <a:ext cx="3485040" cy="199327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699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A493C0-A1B1-45BD-9728-430C7BFE71CA}"/>
              </a:ext>
            </a:extLst>
          </p:cNvPr>
          <p:cNvSpPr txBox="1"/>
          <p:nvPr/>
        </p:nvSpPr>
        <p:spPr>
          <a:xfrm>
            <a:off x="625498" y="1761816"/>
            <a:ext cx="7147938" cy="3108543"/>
          </a:xfrm>
          <a:prstGeom prst="rect">
            <a:avLst/>
          </a:prstGeom>
          <a:noFill/>
        </p:spPr>
        <p:txBody>
          <a:bodyPr wrap="square">
            <a:spAutoFit/>
          </a:bodyPr>
          <a:lstStyle/>
          <a:p>
            <a:pPr algn="ctr"/>
            <a:r>
              <a:rPr lang="de-DE" sz="4000" b="1" dirty="0">
                <a:latin typeface="+mj-lt"/>
              </a:rPr>
              <a:t>Agenda</a:t>
            </a:r>
            <a:r>
              <a:rPr lang="de-DE" sz="4400" b="1" dirty="0">
                <a:effectLst/>
                <a:latin typeface="Castellar" panose="020A0402060406010301" pitchFamily="18" charset="0"/>
              </a:rPr>
              <a:t>:</a:t>
            </a:r>
          </a:p>
          <a:p>
            <a:pPr algn="ctr"/>
            <a:endParaRPr lang="de-DE" sz="4400" b="1" dirty="0">
              <a:latin typeface="Castellar" panose="020A0402060406010301" pitchFamily="18" charset="0"/>
            </a:endParaRPr>
          </a:p>
          <a:p>
            <a:pPr marL="742950" indent="-742950">
              <a:buAutoNum type="arabicPeriod"/>
            </a:pPr>
            <a:r>
              <a:rPr lang="de-DE" b="1" dirty="0">
                <a:latin typeface="+mj-lt"/>
              </a:rPr>
              <a:t>Data and </a:t>
            </a:r>
            <a:r>
              <a:rPr lang="de-DE" b="1" dirty="0" err="1">
                <a:latin typeface="+mj-lt"/>
              </a:rPr>
              <a:t>scope</a:t>
            </a:r>
            <a:endParaRPr lang="de-DE" b="1" dirty="0">
              <a:latin typeface="+mj-lt"/>
            </a:endParaRPr>
          </a:p>
          <a:p>
            <a:pPr marL="742950" indent="-742950">
              <a:buFontTx/>
              <a:buAutoNum type="arabicPeriod"/>
            </a:pPr>
            <a:r>
              <a:rPr lang="de-DE" b="1" dirty="0" err="1">
                <a:latin typeface="+mj-lt"/>
              </a:rPr>
              <a:t>Previous</a:t>
            </a:r>
            <a:r>
              <a:rPr lang="de-DE" b="1" dirty="0">
                <a:latin typeface="+mj-lt"/>
              </a:rPr>
              <a:t> </a:t>
            </a:r>
            <a:r>
              <a:rPr lang="de-DE" b="1" dirty="0" err="1">
                <a:latin typeface="+mj-lt"/>
              </a:rPr>
              <a:t>analysis</a:t>
            </a:r>
            <a:r>
              <a:rPr lang="de-DE" b="1" dirty="0">
                <a:latin typeface="+mj-lt"/>
              </a:rPr>
              <a:t> at a </a:t>
            </a:r>
            <a:r>
              <a:rPr lang="de-DE" b="1" dirty="0" err="1">
                <a:latin typeface="+mj-lt"/>
              </a:rPr>
              <a:t>glance</a:t>
            </a:r>
            <a:endParaRPr lang="de-DE" b="1" dirty="0">
              <a:latin typeface="+mj-lt"/>
            </a:endParaRPr>
          </a:p>
          <a:p>
            <a:pPr marL="742950" indent="-742950">
              <a:buFontTx/>
              <a:buAutoNum type="arabicPeriod"/>
            </a:pPr>
            <a:r>
              <a:rPr lang="de-DE" b="1" dirty="0"/>
              <a:t>Vinho Verde </a:t>
            </a:r>
            <a:r>
              <a:rPr lang="de-DE" b="1" dirty="0" err="1"/>
              <a:t>insights</a:t>
            </a:r>
            <a:r>
              <a:rPr lang="de-DE" b="1" dirty="0"/>
              <a:t>  - </a:t>
            </a:r>
            <a:r>
              <a:rPr lang="de-DE" b="1" dirty="0" err="1"/>
              <a:t>Alvarinho</a:t>
            </a:r>
            <a:r>
              <a:rPr lang="de-DE" b="1" dirty="0"/>
              <a:t> </a:t>
            </a:r>
            <a:r>
              <a:rPr lang="de-DE" b="1" dirty="0" err="1"/>
              <a:t>grape</a:t>
            </a:r>
            <a:endParaRPr lang="de-DE" b="1" dirty="0"/>
          </a:p>
          <a:p>
            <a:pPr marL="742950" indent="-742950">
              <a:buFontTx/>
              <a:buAutoNum type="arabicPeriod"/>
            </a:pPr>
            <a:r>
              <a:rPr lang="de-DE" b="1" dirty="0" err="1">
                <a:latin typeface="+mj-lt"/>
              </a:rPr>
              <a:t>Douro</a:t>
            </a:r>
            <a:r>
              <a:rPr lang="de-DE" b="1" dirty="0">
                <a:latin typeface="+mj-lt"/>
              </a:rPr>
              <a:t> </a:t>
            </a:r>
            <a:r>
              <a:rPr lang="de-DE" b="1" dirty="0" err="1">
                <a:latin typeface="+mj-lt"/>
              </a:rPr>
              <a:t>insights</a:t>
            </a:r>
            <a:endParaRPr lang="de-DE" b="1" dirty="0">
              <a:latin typeface="+mj-lt"/>
            </a:endParaRPr>
          </a:p>
          <a:p>
            <a:pPr marL="742950" indent="-742950">
              <a:buFontTx/>
              <a:buAutoNum type="arabicPeriod"/>
            </a:pPr>
            <a:r>
              <a:rPr lang="de-DE" b="1" dirty="0" err="1">
                <a:latin typeface="+mj-lt"/>
              </a:rPr>
              <a:t>Aging</a:t>
            </a:r>
            <a:r>
              <a:rPr lang="de-DE" b="1" dirty="0">
                <a:latin typeface="+mj-lt"/>
              </a:rPr>
              <a:t> </a:t>
            </a:r>
            <a:r>
              <a:rPr lang="de-DE" b="1" dirty="0" err="1">
                <a:latin typeface="+mj-lt"/>
              </a:rPr>
              <a:t>of</a:t>
            </a:r>
            <a:r>
              <a:rPr lang="de-DE" b="1" dirty="0">
                <a:latin typeface="+mj-lt"/>
              </a:rPr>
              <a:t> </a:t>
            </a:r>
            <a:r>
              <a:rPr lang="de-DE" b="1" dirty="0" err="1">
                <a:latin typeface="+mj-lt"/>
              </a:rPr>
              <a:t>wine</a:t>
            </a:r>
            <a:endParaRPr lang="de-DE" b="1" dirty="0">
              <a:latin typeface="+mj-lt"/>
            </a:endParaRPr>
          </a:p>
          <a:p>
            <a:pPr marL="742950" indent="-742950">
              <a:buFontTx/>
              <a:buAutoNum type="arabicPeriod"/>
            </a:pPr>
            <a:r>
              <a:rPr lang="de-DE" b="1" dirty="0">
                <a:latin typeface="+mj-lt"/>
              </a:rPr>
              <a:t>Data Mining</a:t>
            </a:r>
          </a:p>
        </p:txBody>
      </p:sp>
      <p:pic>
        <p:nvPicPr>
          <p:cNvPr id="6" name="Picture 5">
            <a:extLst>
              <a:ext uri="{FF2B5EF4-FFF2-40B4-BE49-F238E27FC236}">
                <a16:creationId xmlns:a16="http://schemas.microsoft.com/office/drawing/2014/main" id="{ED64A1BA-F9DD-4469-9CF2-A4A7C3545406}"/>
              </a:ext>
            </a:extLst>
          </p:cNvPr>
          <p:cNvPicPr>
            <a:picLocks noChangeAspect="1"/>
          </p:cNvPicPr>
          <p:nvPr/>
        </p:nvPicPr>
        <p:blipFill>
          <a:blip r:embed="rId2"/>
          <a:stretch>
            <a:fillRect/>
          </a:stretch>
        </p:blipFill>
        <p:spPr>
          <a:xfrm>
            <a:off x="7620000" y="0"/>
            <a:ext cx="4572000" cy="6858000"/>
          </a:xfrm>
          <a:prstGeom prst="rect">
            <a:avLst/>
          </a:prstGeom>
        </p:spPr>
      </p:pic>
    </p:spTree>
    <p:extLst>
      <p:ext uri="{BB962C8B-B14F-4D97-AF65-F5344CB8AC3E}">
        <p14:creationId xmlns:p14="http://schemas.microsoft.com/office/powerpoint/2010/main" val="3864020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CA7D6-73E2-46F2-8B53-824F8871AB49}"/>
              </a:ext>
            </a:extLst>
          </p:cNvPr>
          <p:cNvSpPr>
            <a:spLocks noGrp="1"/>
          </p:cNvSpPr>
          <p:nvPr>
            <p:ph type="title"/>
          </p:nvPr>
        </p:nvSpPr>
        <p:spPr>
          <a:xfrm>
            <a:off x="4321641" y="336176"/>
            <a:ext cx="6274643" cy="1400530"/>
          </a:xfrm>
        </p:spPr>
        <p:txBody>
          <a:bodyPr/>
          <a:lstStyle/>
          <a:p>
            <a:pPr algn="ctr"/>
            <a:r>
              <a:rPr lang="de-DE" b="1" dirty="0"/>
              <a:t>Data and </a:t>
            </a:r>
            <a:r>
              <a:rPr lang="de-DE" b="1" dirty="0" err="1"/>
              <a:t>scope</a:t>
            </a:r>
            <a:endParaRPr lang="en-GB" b="1" dirty="0"/>
          </a:p>
        </p:txBody>
      </p:sp>
      <p:sp>
        <p:nvSpPr>
          <p:cNvPr id="3" name="Content Placeholder 2">
            <a:extLst>
              <a:ext uri="{FF2B5EF4-FFF2-40B4-BE49-F238E27FC236}">
                <a16:creationId xmlns:a16="http://schemas.microsoft.com/office/drawing/2014/main" id="{93DC3EDC-F807-44BA-965A-E70CDB962F6E}"/>
              </a:ext>
            </a:extLst>
          </p:cNvPr>
          <p:cNvSpPr>
            <a:spLocks noGrp="1"/>
          </p:cNvSpPr>
          <p:nvPr>
            <p:ph idx="1"/>
          </p:nvPr>
        </p:nvSpPr>
        <p:spPr>
          <a:xfrm>
            <a:off x="4894730" y="2017060"/>
            <a:ext cx="7001436" cy="4195481"/>
          </a:xfrm>
        </p:spPr>
        <p:txBody>
          <a:bodyPr/>
          <a:lstStyle/>
          <a:p>
            <a:r>
              <a:rPr lang="de-DE" sz="1800" b="1" dirty="0" err="1"/>
              <a:t>Scope</a:t>
            </a:r>
            <a:r>
              <a:rPr lang="de-DE" sz="1800" b="1" dirty="0"/>
              <a:t>: </a:t>
            </a:r>
          </a:p>
          <a:p>
            <a:pPr marL="0" indent="0">
              <a:buNone/>
            </a:pPr>
            <a:r>
              <a:rPr lang="de-DE" sz="1800" b="1" dirty="0"/>
              <a:t>	Data </a:t>
            </a:r>
            <a:r>
              <a:rPr lang="de-DE" sz="1800" b="1" dirty="0" err="1"/>
              <a:t>analysis</a:t>
            </a:r>
            <a:r>
              <a:rPr lang="de-DE" sz="1800" b="1" dirty="0"/>
              <a:t> </a:t>
            </a:r>
            <a:r>
              <a:rPr lang="de-DE" sz="1800" b="1" dirty="0" err="1"/>
              <a:t>to</a:t>
            </a:r>
            <a:r>
              <a:rPr lang="de-DE" sz="1800" b="1" dirty="0"/>
              <a:t> </a:t>
            </a:r>
            <a:r>
              <a:rPr lang="de-DE" sz="1800" b="1" dirty="0" err="1"/>
              <a:t>determine</a:t>
            </a:r>
            <a:r>
              <a:rPr lang="de-DE" sz="1800" b="1" dirty="0"/>
              <a:t> </a:t>
            </a:r>
            <a:r>
              <a:rPr lang="de-DE" sz="1800" b="1" dirty="0" err="1"/>
              <a:t>quality</a:t>
            </a:r>
            <a:r>
              <a:rPr lang="de-DE" sz="1800" b="1" dirty="0"/>
              <a:t> </a:t>
            </a:r>
            <a:r>
              <a:rPr lang="de-DE" sz="1800" b="1" dirty="0" err="1"/>
              <a:t>of</a:t>
            </a:r>
            <a:r>
              <a:rPr lang="de-DE" sz="1800" b="1" dirty="0"/>
              <a:t> </a:t>
            </a:r>
            <a:r>
              <a:rPr lang="de-DE" sz="1800" b="1" dirty="0" err="1"/>
              <a:t>wines</a:t>
            </a:r>
            <a:r>
              <a:rPr lang="de-DE" sz="1800" b="1" dirty="0"/>
              <a:t> </a:t>
            </a:r>
            <a:r>
              <a:rPr lang="de-DE" sz="1800" b="1" dirty="0" err="1"/>
              <a:t>produced</a:t>
            </a:r>
            <a:r>
              <a:rPr lang="de-DE" sz="1800" b="1" dirty="0"/>
              <a:t> </a:t>
            </a:r>
            <a:r>
              <a:rPr lang="de-DE" sz="1800" b="1" dirty="0" err="1"/>
              <a:t>based</a:t>
            </a:r>
            <a:r>
              <a:rPr lang="de-DE" sz="1800" b="1" dirty="0"/>
              <a:t> on </a:t>
            </a:r>
            <a:r>
              <a:rPr lang="de-DE" sz="1800" b="1" dirty="0" err="1"/>
              <a:t>ingredients</a:t>
            </a:r>
            <a:r>
              <a:rPr lang="de-DE" sz="1800" b="1" dirty="0"/>
              <a:t> and </a:t>
            </a:r>
            <a:r>
              <a:rPr lang="de-DE" sz="1800" b="1" dirty="0" err="1"/>
              <a:t>composition</a:t>
            </a:r>
            <a:r>
              <a:rPr lang="de-DE" sz="1800" b="1" dirty="0"/>
              <a:t>.</a:t>
            </a:r>
          </a:p>
          <a:p>
            <a:pPr marL="0" indent="0">
              <a:buNone/>
            </a:pPr>
            <a:r>
              <a:rPr lang="de-DE" sz="1800" b="1" dirty="0"/>
              <a:t>	Price per </a:t>
            </a:r>
            <a:r>
              <a:rPr lang="de-DE" sz="1800" b="1" dirty="0" err="1"/>
              <a:t>bottle</a:t>
            </a:r>
            <a:r>
              <a:rPr lang="de-DE" sz="1800" b="1" dirty="0"/>
              <a:t>.</a:t>
            </a:r>
          </a:p>
          <a:p>
            <a:pPr marL="0" indent="0">
              <a:buNone/>
            </a:pPr>
            <a:r>
              <a:rPr lang="de-DE" sz="1800" b="1" dirty="0"/>
              <a:t>	</a:t>
            </a:r>
          </a:p>
          <a:p>
            <a:r>
              <a:rPr lang="de-DE" sz="1800" b="1" dirty="0"/>
              <a:t>Data:</a:t>
            </a:r>
          </a:p>
          <a:p>
            <a:pPr marL="0" indent="0">
              <a:buNone/>
            </a:pPr>
            <a:r>
              <a:rPr lang="de-DE" sz="1800" b="1" dirty="0"/>
              <a:t>	</a:t>
            </a:r>
            <a:r>
              <a:rPr lang="de-DE" sz="1800" b="1" dirty="0" err="1"/>
              <a:t>Wine</a:t>
            </a:r>
            <a:r>
              <a:rPr lang="de-DE" sz="1800" b="1" dirty="0"/>
              <a:t> Enthusiast (</a:t>
            </a:r>
            <a:r>
              <a:rPr lang="de-DE" sz="1800" b="1" dirty="0" err="1"/>
              <a:t>World‘s</a:t>
            </a:r>
            <a:r>
              <a:rPr lang="de-DE" sz="1800" b="1" dirty="0"/>
              <a:t> </a:t>
            </a:r>
            <a:r>
              <a:rPr lang="de-DE" sz="1800" b="1" dirty="0" err="1"/>
              <a:t>number</a:t>
            </a:r>
            <a:r>
              <a:rPr lang="de-DE" sz="1800" b="1" dirty="0"/>
              <a:t> 1 source </a:t>
            </a:r>
            <a:r>
              <a:rPr lang="de-DE" sz="1800" b="1" dirty="0" err="1"/>
              <a:t>for</a:t>
            </a:r>
            <a:r>
              <a:rPr lang="de-DE" sz="1800" b="1" dirty="0"/>
              <a:t> </a:t>
            </a:r>
            <a:r>
              <a:rPr lang="de-DE" sz="1800" b="1" dirty="0" err="1"/>
              <a:t>information</a:t>
            </a:r>
            <a:r>
              <a:rPr lang="de-DE" sz="1800" b="1" dirty="0"/>
              <a:t>, Magazine, </a:t>
            </a:r>
            <a:r>
              <a:rPr lang="de-DE" sz="1800" b="1" dirty="0" err="1"/>
              <a:t>website</a:t>
            </a:r>
            <a:r>
              <a:rPr lang="de-DE" sz="1800" b="1" dirty="0"/>
              <a:t>, 4.1M </a:t>
            </a:r>
            <a:r>
              <a:rPr lang="de-DE" sz="1800" b="1" dirty="0" err="1"/>
              <a:t>readers</a:t>
            </a:r>
            <a:r>
              <a:rPr lang="de-DE" sz="1800" b="1" dirty="0"/>
              <a:t>)</a:t>
            </a:r>
          </a:p>
          <a:p>
            <a:pPr marL="0" indent="0">
              <a:buNone/>
            </a:pPr>
            <a:r>
              <a:rPr lang="en-GB" sz="1800" b="1" dirty="0"/>
              <a:t>	Country, Province, Variety</a:t>
            </a:r>
            <a:r>
              <a:rPr lang="de-DE" sz="1800" b="1" dirty="0"/>
              <a:t>,</a:t>
            </a:r>
            <a:r>
              <a:rPr lang="en-GB" sz="1800" b="1" dirty="0"/>
              <a:t> Points (conversion to quality standards)</a:t>
            </a:r>
            <a:r>
              <a:rPr lang="de-DE" sz="1800" b="1" dirty="0"/>
              <a:t>, </a:t>
            </a:r>
            <a:r>
              <a:rPr lang="en-GB" sz="1800" b="1" dirty="0"/>
              <a:t>Price</a:t>
            </a:r>
          </a:p>
          <a:p>
            <a:endParaRPr lang="en-GB" dirty="0"/>
          </a:p>
          <a:p>
            <a:endParaRPr lang="en-GB" dirty="0"/>
          </a:p>
          <a:p>
            <a:endParaRPr lang="en-GB" dirty="0"/>
          </a:p>
          <a:p>
            <a:endParaRPr lang="en-GB" dirty="0"/>
          </a:p>
        </p:txBody>
      </p:sp>
      <p:pic>
        <p:nvPicPr>
          <p:cNvPr id="1026" name="Picture 2" descr="clear wine glass">
            <a:extLst>
              <a:ext uri="{FF2B5EF4-FFF2-40B4-BE49-F238E27FC236}">
                <a16:creationId xmlns:a16="http://schemas.microsoft.com/office/drawing/2014/main" id="{6732ACE8-A66E-4F9B-B86F-5D1F58260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E1D31871-3D43-45C6-98D8-67E2990BFC5F}"/>
              </a:ext>
            </a:extLst>
          </p:cNvPr>
          <p:cNvPicPr>
            <a:picLocks noChangeAspect="1"/>
          </p:cNvPicPr>
          <p:nvPr/>
        </p:nvPicPr>
        <p:blipFill rotWithShape="1">
          <a:blip r:embed="rId3"/>
          <a:srcRect l="11732" t="3609" r="15009"/>
          <a:stretch/>
        </p:blipFill>
        <p:spPr>
          <a:xfrm>
            <a:off x="10954665" y="-17755"/>
            <a:ext cx="1237335" cy="1219465"/>
          </a:xfrm>
          <a:prstGeom prst="ellipse">
            <a:avLst/>
          </a:prstGeom>
          <a:ln>
            <a:noFill/>
          </a:ln>
          <a:effectLst>
            <a:softEdge rad="112500"/>
          </a:effectLst>
        </p:spPr>
      </p:pic>
    </p:spTree>
    <p:extLst>
      <p:ext uri="{BB962C8B-B14F-4D97-AF65-F5344CB8AC3E}">
        <p14:creationId xmlns:p14="http://schemas.microsoft.com/office/powerpoint/2010/main" val="556642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A493C0-A1B1-45BD-9728-430C7BFE71CA}"/>
              </a:ext>
            </a:extLst>
          </p:cNvPr>
          <p:cNvSpPr txBox="1"/>
          <p:nvPr/>
        </p:nvSpPr>
        <p:spPr>
          <a:xfrm>
            <a:off x="3018406" y="243009"/>
            <a:ext cx="4935985" cy="1015663"/>
          </a:xfrm>
          <a:prstGeom prst="rect">
            <a:avLst/>
          </a:prstGeom>
          <a:noFill/>
        </p:spPr>
        <p:txBody>
          <a:bodyPr wrap="square">
            <a:spAutoFit/>
          </a:bodyPr>
          <a:lstStyle/>
          <a:p>
            <a:pPr algn="ctr"/>
            <a:r>
              <a:rPr lang="de-DE" sz="4200" b="1" dirty="0">
                <a:solidFill>
                  <a:schemeClr val="tx2"/>
                </a:solidFill>
                <a:latin typeface="+mj-lt"/>
                <a:ea typeface="+mj-ea"/>
                <a:cs typeface="+mj-cs"/>
              </a:rPr>
              <a:t>At a </a:t>
            </a:r>
            <a:r>
              <a:rPr lang="de-DE" sz="4200" b="1" dirty="0" err="1">
                <a:solidFill>
                  <a:schemeClr val="tx2"/>
                </a:solidFill>
                <a:latin typeface="+mj-lt"/>
                <a:ea typeface="+mj-ea"/>
                <a:cs typeface="+mj-cs"/>
              </a:rPr>
              <a:t>glance</a:t>
            </a:r>
            <a:endParaRPr lang="de-DE" sz="4200" b="1" dirty="0">
              <a:solidFill>
                <a:schemeClr val="tx2"/>
              </a:solidFill>
              <a:latin typeface="+mj-lt"/>
              <a:ea typeface="+mj-ea"/>
              <a:cs typeface="+mj-cs"/>
            </a:endParaRPr>
          </a:p>
          <a:p>
            <a:pPr algn="ctr"/>
            <a:r>
              <a:rPr lang="de-DE" b="1" dirty="0" err="1">
                <a:solidFill>
                  <a:schemeClr val="tx2"/>
                </a:solidFill>
                <a:latin typeface="+mj-lt"/>
                <a:ea typeface="+mj-ea"/>
                <a:cs typeface="+mj-cs"/>
              </a:rPr>
              <a:t>Wine</a:t>
            </a:r>
            <a:r>
              <a:rPr lang="de-DE" b="1" dirty="0">
                <a:solidFill>
                  <a:schemeClr val="tx2"/>
                </a:solidFill>
                <a:latin typeface="+mj-lt"/>
                <a:ea typeface="+mj-ea"/>
                <a:cs typeface="+mj-cs"/>
              </a:rPr>
              <a:t> </a:t>
            </a:r>
            <a:r>
              <a:rPr lang="de-DE" b="1" dirty="0" err="1">
                <a:solidFill>
                  <a:schemeClr val="tx2"/>
                </a:solidFill>
                <a:latin typeface="+mj-lt"/>
                <a:ea typeface="+mj-ea"/>
                <a:cs typeface="+mj-cs"/>
              </a:rPr>
              <a:t>composition</a:t>
            </a:r>
            <a:endParaRPr lang="de-DE" b="1" dirty="0">
              <a:solidFill>
                <a:schemeClr val="tx2"/>
              </a:solidFill>
              <a:latin typeface="+mj-lt"/>
              <a:ea typeface="+mj-ea"/>
              <a:cs typeface="+mj-cs"/>
            </a:endParaRPr>
          </a:p>
        </p:txBody>
      </p:sp>
      <p:pic>
        <p:nvPicPr>
          <p:cNvPr id="4" name="Picture 3">
            <a:extLst>
              <a:ext uri="{FF2B5EF4-FFF2-40B4-BE49-F238E27FC236}">
                <a16:creationId xmlns:a16="http://schemas.microsoft.com/office/drawing/2014/main" id="{EE977D20-CE1D-4DBC-BDFE-D650C7B5B646}"/>
              </a:ext>
            </a:extLst>
          </p:cNvPr>
          <p:cNvPicPr>
            <a:picLocks noChangeAspect="1"/>
          </p:cNvPicPr>
          <p:nvPr/>
        </p:nvPicPr>
        <p:blipFill rotWithShape="1">
          <a:blip r:embed="rId2"/>
          <a:srcRect l="11732" t="3609" r="15009"/>
          <a:stretch/>
        </p:blipFill>
        <p:spPr>
          <a:xfrm>
            <a:off x="10954665" y="-17755"/>
            <a:ext cx="1237335" cy="1219465"/>
          </a:xfrm>
          <a:prstGeom prst="ellipse">
            <a:avLst/>
          </a:prstGeom>
          <a:ln>
            <a:noFill/>
          </a:ln>
          <a:effectLst>
            <a:softEdge rad="112500"/>
          </a:effectLst>
        </p:spPr>
      </p:pic>
      <p:pic>
        <p:nvPicPr>
          <p:cNvPr id="5" name="Picture 4">
            <a:extLst>
              <a:ext uri="{FF2B5EF4-FFF2-40B4-BE49-F238E27FC236}">
                <a16:creationId xmlns:a16="http://schemas.microsoft.com/office/drawing/2014/main" id="{E468B04D-B929-4C50-A19E-341BF31A4502}"/>
              </a:ext>
            </a:extLst>
          </p:cNvPr>
          <p:cNvPicPr>
            <a:picLocks noChangeAspect="1"/>
          </p:cNvPicPr>
          <p:nvPr/>
        </p:nvPicPr>
        <p:blipFill>
          <a:blip r:embed="rId3"/>
          <a:stretch>
            <a:fillRect/>
          </a:stretch>
        </p:blipFill>
        <p:spPr>
          <a:xfrm>
            <a:off x="1661722" y="1508233"/>
            <a:ext cx="3494615" cy="4311369"/>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62A8745C-156F-4BC9-A50B-09C8CBB9D331}"/>
              </a:ext>
            </a:extLst>
          </p:cNvPr>
          <p:cNvSpPr txBox="1"/>
          <p:nvPr/>
        </p:nvSpPr>
        <p:spPr>
          <a:xfrm>
            <a:off x="2544194" y="4487392"/>
            <a:ext cx="1884785" cy="584775"/>
          </a:xfrm>
          <a:prstGeom prst="rect">
            <a:avLst/>
          </a:prstGeom>
          <a:noFill/>
          <a:ln>
            <a:noFill/>
          </a:ln>
        </p:spPr>
        <p:txBody>
          <a:bodyPr wrap="square" rtlCol="0">
            <a:spAutoFit/>
          </a:bodyPr>
          <a:lstStyle/>
          <a:p>
            <a:pPr algn="ctr"/>
            <a:r>
              <a:rPr lang="en-US" sz="1600" b="1" dirty="0">
                <a:solidFill>
                  <a:schemeClr val="bg1"/>
                </a:solidFill>
              </a:rPr>
              <a:t>Should be HIGH in Quantity</a:t>
            </a:r>
            <a:endParaRPr lang="de-DE" sz="1600" b="1" dirty="0">
              <a:solidFill>
                <a:schemeClr val="bg1"/>
              </a:solidFill>
            </a:endParaRPr>
          </a:p>
        </p:txBody>
      </p:sp>
      <p:sp>
        <p:nvSpPr>
          <p:cNvPr id="7" name="Callout: Up Arrow 6">
            <a:extLst>
              <a:ext uri="{FF2B5EF4-FFF2-40B4-BE49-F238E27FC236}">
                <a16:creationId xmlns:a16="http://schemas.microsoft.com/office/drawing/2014/main" id="{DA70A4BA-9ECC-48B5-B462-0AFA8CA39EA6}"/>
              </a:ext>
            </a:extLst>
          </p:cNvPr>
          <p:cNvSpPr/>
          <p:nvPr/>
        </p:nvSpPr>
        <p:spPr>
          <a:xfrm>
            <a:off x="2544196" y="4108855"/>
            <a:ext cx="1884784" cy="1066209"/>
          </a:xfrm>
          <a:prstGeom prst="upArrowCallou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Picture 9">
            <a:extLst>
              <a:ext uri="{FF2B5EF4-FFF2-40B4-BE49-F238E27FC236}">
                <a16:creationId xmlns:a16="http://schemas.microsoft.com/office/drawing/2014/main" id="{DA5102A7-66FA-44E9-8A43-93F1D8298D8C}"/>
              </a:ext>
            </a:extLst>
          </p:cNvPr>
          <p:cNvPicPr>
            <a:picLocks noChangeAspect="1"/>
          </p:cNvPicPr>
          <p:nvPr/>
        </p:nvPicPr>
        <p:blipFill>
          <a:blip r:embed="rId4"/>
          <a:stretch>
            <a:fillRect/>
          </a:stretch>
        </p:blipFill>
        <p:spPr>
          <a:xfrm>
            <a:off x="6242015" y="1504024"/>
            <a:ext cx="3494615" cy="4315578"/>
          </a:xfrm>
          <a:prstGeom prst="rect">
            <a:avLst/>
          </a:prstGeom>
          <a:ln>
            <a:noFill/>
          </a:ln>
          <a:effectLst>
            <a:outerShdw blurRad="292100" dist="139700" dir="2700000" algn="tl" rotWithShape="0">
              <a:srgbClr val="333333">
                <a:alpha val="65000"/>
              </a:srgbClr>
            </a:outerShdw>
          </a:effectLst>
        </p:spPr>
      </p:pic>
      <p:sp>
        <p:nvSpPr>
          <p:cNvPr id="11" name="Callout: Up Arrow 10">
            <a:extLst>
              <a:ext uri="{FF2B5EF4-FFF2-40B4-BE49-F238E27FC236}">
                <a16:creationId xmlns:a16="http://schemas.microsoft.com/office/drawing/2014/main" id="{A92AC8F2-1305-497D-83E6-77C0E46C5062}"/>
              </a:ext>
            </a:extLst>
          </p:cNvPr>
          <p:cNvSpPr/>
          <p:nvPr/>
        </p:nvSpPr>
        <p:spPr>
          <a:xfrm>
            <a:off x="7177959" y="4120739"/>
            <a:ext cx="1884784" cy="1066209"/>
          </a:xfrm>
          <a:prstGeom prst="upArrowCallou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1">
              <a:solidFill>
                <a:schemeClr val="bg1"/>
              </a:solidFill>
            </a:endParaRPr>
          </a:p>
        </p:txBody>
      </p:sp>
      <p:sp>
        <p:nvSpPr>
          <p:cNvPr id="15" name="TextBox 14">
            <a:extLst>
              <a:ext uri="{FF2B5EF4-FFF2-40B4-BE49-F238E27FC236}">
                <a16:creationId xmlns:a16="http://schemas.microsoft.com/office/drawing/2014/main" id="{FD913EFB-51BC-4B1E-8333-C0B1E539DCF4}"/>
              </a:ext>
            </a:extLst>
          </p:cNvPr>
          <p:cNvSpPr txBox="1"/>
          <p:nvPr/>
        </p:nvSpPr>
        <p:spPr>
          <a:xfrm>
            <a:off x="7177959" y="4523121"/>
            <a:ext cx="1884785" cy="646331"/>
          </a:xfrm>
          <a:prstGeom prst="rect">
            <a:avLst/>
          </a:prstGeom>
          <a:noFill/>
          <a:ln>
            <a:noFill/>
          </a:ln>
        </p:spPr>
        <p:txBody>
          <a:bodyPr wrap="square" rtlCol="0">
            <a:spAutoFit/>
          </a:bodyPr>
          <a:lstStyle/>
          <a:p>
            <a:pPr algn="ctr"/>
            <a:r>
              <a:rPr lang="en-US" b="1" dirty="0">
                <a:solidFill>
                  <a:schemeClr val="bg1"/>
                </a:solidFill>
              </a:rPr>
              <a:t>Should be LOW in Quantity</a:t>
            </a:r>
            <a:endParaRPr lang="de-DE" b="1" dirty="0">
              <a:solidFill>
                <a:schemeClr val="bg1"/>
              </a:solidFill>
            </a:endParaRPr>
          </a:p>
        </p:txBody>
      </p:sp>
    </p:spTree>
    <p:extLst>
      <p:ext uri="{BB962C8B-B14F-4D97-AF65-F5344CB8AC3E}">
        <p14:creationId xmlns:p14="http://schemas.microsoft.com/office/powerpoint/2010/main" val="3264544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1FAF9C3-6DFB-4301-AA3B-280E9CC9DA1B}"/>
              </a:ext>
            </a:extLst>
          </p:cNvPr>
          <p:cNvPicPr>
            <a:picLocks noChangeAspect="1"/>
          </p:cNvPicPr>
          <p:nvPr/>
        </p:nvPicPr>
        <p:blipFill>
          <a:blip r:embed="rId2"/>
          <a:stretch>
            <a:fillRect/>
          </a:stretch>
        </p:blipFill>
        <p:spPr>
          <a:xfrm>
            <a:off x="599961" y="1780560"/>
            <a:ext cx="4459552" cy="1989843"/>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DA51D0B0-2F5B-4104-94BE-996270305DEC}"/>
              </a:ext>
            </a:extLst>
          </p:cNvPr>
          <p:cNvSpPr txBox="1"/>
          <p:nvPr/>
        </p:nvSpPr>
        <p:spPr>
          <a:xfrm>
            <a:off x="1248625" y="4268146"/>
            <a:ext cx="2081631" cy="584775"/>
          </a:xfrm>
          <a:prstGeom prst="rect">
            <a:avLst/>
          </a:prstGeom>
          <a:noFill/>
          <a:ln>
            <a:noFill/>
          </a:ln>
        </p:spPr>
        <p:txBody>
          <a:bodyPr wrap="square" rtlCol="0">
            <a:spAutoFit/>
          </a:bodyPr>
          <a:lstStyle/>
          <a:p>
            <a:pPr algn="ctr"/>
            <a:r>
              <a:rPr lang="en-US" sz="1600" b="1" dirty="0">
                <a:solidFill>
                  <a:schemeClr val="bg1"/>
                </a:solidFill>
              </a:rPr>
              <a:t>pH level between 3.2 to 3.6</a:t>
            </a:r>
            <a:endParaRPr lang="de-DE" sz="1600" b="1" dirty="0">
              <a:solidFill>
                <a:schemeClr val="bg1"/>
              </a:solidFill>
            </a:endParaRPr>
          </a:p>
        </p:txBody>
      </p:sp>
      <p:sp>
        <p:nvSpPr>
          <p:cNvPr id="4" name="Callout: Up Arrow 3">
            <a:extLst>
              <a:ext uri="{FF2B5EF4-FFF2-40B4-BE49-F238E27FC236}">
                <a16:creationId xmlns:a16="http://schemas.microsoft.com/office/drawing/2014/main" id="{9E6BDD51-C801-48DC-8C1C-D8D9A9DA336D}"/>
              </a:ext>
            </a:extLst>
          </p:cNvPr>
          <p:cNvSpPr/>
          <p:nvPr/>
        </p:nvSpPr>
        <p:spPr>
          <a:xfrm>
            <a:off x="1347049" y="3857627"/>
            <a:ext cx="1884784" cy="1066209"/>
          </a:xfrm>
          <a:prstGeom prst="upArrowCallou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Box 9">
            <a:extLst>
              <a:ext uri="{FF2B5EF4-FFF2-40B4-BE49-F238E27FC236}">
                <a16:creationId xmlns:a16="http://schemas.microsoft.com/office/drawing/2014/main" id="{BF42CB0B-D8BA-483C-A6AC-82ACE9B1C7EB}"/>
              </a:ext>
            </a:extLst>
          </p:cNvPr>
          <p:cNvSpPr txBox="1"/>
          <p:nvPr/>
        </p:nvSpPr>
        <p:spPr>
          <a:xfrm>
            <a:off x="1733364" y="443515"/>
            <a:ext cx="7570433" cy="1015663"/>
          </a:xfrm>
          <a:prstGeom prst="rect">
            <a:avLst/>
          </a:prstGeom>
          <a:noFill/>
        </p:spPr>
        <p:txBody>
          <a:bodyPr wrap="square">
            <a:spAutoFit/>
          </a:bodyPr>
          <a:lstStyle/>
          <a:p>
            <a:pPr algn="ctr"/>
            <a:r>
              <a:rPr lang="de-DE" sz="4200" b="1" dirty="0">
                <a:solidFill>
                  <a:schemeClr val="tx2"/>
                </a:solidFill>
                <a:latin typeface="+mj-lt"/>
                <a:ea typeface="+mj-ea"/>
                <a:cs typeface="+mj-cs"/>
              </a:rPr>
              <a:t>At a </a:t>
            </a:r>
            <a:r>
              <a:rPr lang="de-DE" sz="4200" b="1" dirty="0" err="1">
                <a:solidFill>
                  <a:schemeClr val="tx2"/>
                </a:solidFill>
                <a:latin typeface="+mj-lt"/>
                <a:ea typeface="+mj-ea"/>
                <a:cs typeface="+mj-cs"/>
              </a:rPr>
              <a:t>glance</a:t>
            </a:r>
            <a:endParaRPr lang="de-DE" sz="4200" b="1" dirty="0">
              <a:solidFill>
                <a:schemeClr val="tx2"/>
              </a:solidFill>
              <a:latin typeface="+mj-lt"/>
              <a:ea typeface="+mj-ea"/>
              <a:cs typeface="+mj-cs"/>
            </a:endParaRPr>
          </a:p>
          <a:p>
            <a:pPr algn="ctr"/>
            <a:r>
              <a:rPr lang="de-DE" b="1" dirty="0" err="1">
                <a:solidFill>
                  <a:schemeClr val="tx2"/>
                </a:solidFill>
                <a:latin typeface="+mj-lt"/>
                <a:ea typeface="+mj-ea"/>
                <a:cs typeface="+mj-cs"/>
              </a:rPr>
              <a:t>Red</a:t>
            </a:r>
            <a:r>
              <a:rPr lang="de-DE" b="1" dirty="0">
                <a:solidFill>
                  <a:schemeClr val="tx2"/>
                </a:solidFill>
                <a:latin typeface="+mj-lt"/>
                <a:ea typeface="+mj-ea"/>
                <a:cs typeface="+mj-cs"/>
              </a:rPr>
              <a:t> and White</a:t>
            </a:r>
          </a:p>
        </p:txBody>
      </p:sp>
      <p:pic>
        <p:nvPicPr>
          <p:cNvPr id="11" name="Picture 10">
            <a:extLst>
              <a:ext uri="{FF2B5EF4-FFF2-40B4-BE49-F238E27FC236}">
                <a16:creationId xmlns:a16="http://schemas.microsoft.com/office/drawing/2014/main" id="{A16B0387-EB16-4746-B7B5-F3BD453531C0}"/>
              </a:ext>
            </a:extLst>
          </p:cNvPr>
          <p:cNvPicPr>
            <a:picLocks noChangeAspect="1"/>
          </p:cNvPicPr>
          <p:nvPr/>
        </p:nvPicPr>
        <p:blipFill rotWithShape="1">
          <a:blip r:embed="rId3"/>
          <a:srcRect l="11732" t="3609" r="15009"/>
          <a:stretch/>
        </p:blipFill>
        <p:spPr>
          <a:xfrm>
            <a:off x="10954665" y="-17755"/>
            <a:ext cx="1237335" cy="1219465"/>
          </a:xfrm>
          <a:prstGeom prst="ellipse">
            <a:avLst/>
          </a:prstGeom>
          <a:ln>
            <a:noFill/>
          </a:ln>
          <a:effectLst>
            <a:softEdge rad="112500"/>
          </a:effectLst>
        </p:spPr>
      </p:pic>
      <p:pic>
        <p:nvPicPr>
          <p:cNvPr id="12" name="Picture 11">
            <a:extLst>
              <a:ext uri="{FF2B5EF4-FFF2-40B4-BE49-F238E27FC236}">
                <a16:creationId xmlns:a16="http://schemas.microsoft.com/office/drawing/2014/main" id="{DA841374-F037-4CFF-B5BA-1CF857D749A3}"/>
              </a:ext>
            </a:extLst>
          </p:cNvPr>
          <p:cNvPicPr>
            <a:picLocks noChangeAspect="1"/>
          </p:cNvPicPr>
          <p:nvPr/>
        </p:nvPicPr>
        <p:blipFill>
          <a:blip r:embed="rId4"/>
          <a:stretch>
            <a:fillRect/>
          </a:stretch>
        </p:blipFill>
        <p:spPr>
          <a:xfrm>
            <a:off x="6947476" y="3046030"/>
            <a:ext cx="4693609" cy="3209824"/>
          </a:xfrm>
          <a:prstGeom prst="rect">
            <a:avLst/>
          </a:prstGeom>
        </p:spPr>
      </p:pic>
      <p:sp>
        <p:nvSpPr>
          <p:cNvPr id="13" name="Callout: Up Arrow 12">
            <a:extLst>
              <a:ext uri="{FF2B5EF4-FFF2-40B4-BE49-F238E27FC236}">
                <a16:creationId xmlns:a16="http://schemas.microsoft.com/office/drawing/2014/main" id="{D7166939-B0CF-4C29-ADD3-8C7208FCC887}"/>
              </a:ext>
            </a:extLst>
          </p:cNvPr>
          <p:cNvSpPr/>
          <p:nvPr/>
        </p:nvSpPr>
        <p:spPr>
          <a:xfrm rot="5400000">
            <a:off x="5159525" y="3979856"/>
            <a:ext cx="1884784" cy="1887963"/>
          </a:xfrm>
          <a:prstGeom prst="upArrowCallou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TextBox 13">
            <a:extLst>
              <a:ext uri="{FF2B5EF4-FFF2-40B4-BE49-F238E27FC236}">
                <a16:creationId xmlns:a16="http://schemas.microsoft.com/office/drawing/2014/main" id="{8D2DFB45-16AB-483D-BA85-95B0DB16881C}"/>
              </a:ext>
            </a:extLst>
          </p:cNvPr>
          <p:cNvSpPr txBox="1"/>
          <p:nvPr/>
        </p:nvSpPr>
        <p:spPr>
          <a:xfrm>
            <a:off x="5156240" y="4631449"/>
            <a:ext cx="1475171" cy="584775"/>
          </a:xfrm>
          <a:prstGeom prst="rect">
            <a:avLst/>
          </a:prstGeom>
          <a:noFill/>
          <a:ln>
            <a:noFill/>
          </a:ln>
        </p:spPr>
        <p:txBody>
          <a:bodyPr wrap="square" rtlCol="0">
            <a:spAutoFit/>
          </a:bodyPr>
          <a:lstStyle/>
          <a:p>
            <a:pPr algn="ctr"/>
            <a:r>
              <a:rPr lang="en-US" sz="1600" b="1" dirty="0">
                <a:solidFill>
                  <a:schemeClr val="bg1"/>
                </a:solidFill>
              </a:rPr>
              <a:t>Varies from Wine to Wine</a:t>
            </a:r>
            <a:endParaRPr lang="de-DE" sz="1600" b="1" dirty="0">
              <a:solidFill>
                <a:schemeClr val="bg1"/>
              </a:solidFill>
            </a:endParaRPr>
          </a:p>
        </p:txBody>
      </p:sp>
    </p:spTree>
    <p:extLst>
      <p:ext uri="{BB962C8B-B14F-4D97-AF65-F5344CB8AC3E}">
        <p14:creationId xmlns:p14="http://schemas.microsoft.com/office/powerpoint/2010/main" val="2521247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D5554-55E3-48BE-8897-F54A2FE97F5F}"/>
              </a:ext>
            </a:extLst>
          </p:cNvPr>
          <p:cNvSpPr>
            <a:spLocks noGrp="1"/>
          </p:cNvSpPr>
          <p:nvPr>
            <p:ph type="title"/>
          </p:nvPr>
        </p:nvSpPr>
        <p:spPr/>
        <p:txBody>
          <a:bodyPr/>
          <a:lstStyle/>
          <a:p>
            <a:pPr algn="ctr"/>
            <a:r>
              <a:rPr lang="de-DE" b="1" dirty="0"/>
              <a:t>Export </a:t>
            </a:r>
            <a:r>
              <a:rPr lang="de-DE" b="1" dirty="0" err="1"/>
              <a:t>trends</a:t>
            </a:r>
            <a:br>
              <a:rPr lang="de-DE" b="1" dirty="0"/>
            </a:br>
            <a:r>
              <a:rPr lang="de-DE" sz="1800" b="1" dirty="0"/>
              <a:t>Vinho Verde</a:t>
            </a:r>
            <a:endParaRPr lang="en-GB" b="1" dirty="0"/>
          </a:p>
        </p:txBody>
      </p:sp>
      <p:pic>
        <p:nvPicPr>
          <p:cNvPr id="5" name="Picture 4">
            <a:extLst>
              <a:ext uri="{FF2B5EF4-FFF2-40B4-BE49-F238E27FC236}">
                <a16:creationId xmlns:a16="http://schemas.microsoft.com/office/drawing/2014/main" id="{669288EC-21CD-4441-91D2-43BE1CF54DE0}"/>
              </a:ext>
            </a:extLst>
          </p:cNvPr>
          <p:cNvPicPr>
            <a:picLocks noChangeAspect="1"/>
          </p:cNvPicPr>
          <p:nvPr/>
        </p:nvPicPr>
        <p:blipFill>
          <a:blip r:embed="rId2"/>
          <a:stretch>
            <a:fillRect/>
          </a:stretch>
        </p:blipFill>
        <p:spPr>
          <a:xfrm>
            <a:off x="6664302" y="2332860"/>
            <a:ext cx="4257675" cy="3609975"/>
          </a:xfrm>
          <a:prstGeom prst="rect">
            <a:avLst/>
          </a:prstGeom>
        </p:spPr>
      </p:pic>
      <p:sp>
        <p:nvSpPr>
          <p:cNvPr id="6" name="TextBox 5">
            <a:extLst>
              <a:ext uri="{FF2B5EF4-FFF2-40B4-BE49-F238E27FC236}">
                <a16:creationId xmlns:a16="http://schemas.microsoft.com/office/drawing/2014/main" id="{03CFFC4A-1E3D-4E20-B64E-7DABCE336BEC}"/>
              </a:ext>
            </a:extLst>
          </p:cNvPr>
          <p:cNvSpPr txBox="1"/>
          <p:nvPr/>
        </p:nvSpPr>
        <p:spPr>
          <a:xfrm flipH="1">
            <a:off x="7171232" y="5296504"/>
            <a:ext cx="3230584" cy="646331"/>
          </a:xfrm>
          <a:prstGeom prst="rect">
            <a:avLst/>
          </a:prstGeom>
          <a:noFill/>
        </p:spPr>
        <p:txBody>
          <a:bodyPr wrap="square" rtlCol="0">
            <a:spAutoFit/>
          </a:bodyPr>
          <a:lstStyle/>
          <a:p>
            <a:endParaRPr lang="de-DE" dirty="0"/>
          </a:p>
          <a:p>
            <a:endParaRPr lang="en-GB" dirty="0"/>
          </a:p>
        </p:txBody>
      </p:sp>
      <p:graphicFrame>
        <p:nvGraphicFramePr>
          <p:cNvPr id="9" name="Diagram 8">
            <a:extLst>
              <a:ext uri="{FF2B5EF4-FFF2-40B4-BE49-F238E27FC236}">
                <a16:creationId xmlns:a16="http://schemas.microsoft.com/office/drawing/2014/main" id="{A485D23A-22C6-431C-BB8E-DC3C36BF136E}"/>
              </a:ext>
            </a:extLst>
          </p:cNvPr>
          <p:cNvGraphicFramePr/>
          <p:nvPr>
            <p:extLst>
              <p:ext uri="{D42A27DB-BD31-4B8C-83A1-F6EECF244321}">
                <p14:modId xmlns:p14="http://schemas.microsoft.com/office/powerpoint/2010/main" val="71651190"/>
              </p:ext>
            </p:extLst>
          </p:nvPr>
        </p:nvGraphicFramePr>
        <p:xfrm>
          <a:off x="1034015" y="3833047"/>
          <a:ext cx="4064000" cy="22636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560CB275-9528-4E79-AAE8-294191AF2CD2}"/>
              </a:ext>
            </a:extLst>
          </p:cNvPr>
          <p:cNvSpPr txBox="1"/>
          <p:nvPr/>
        </p:nvSpPr>
        <p:spPr>
          <a:xfrm>
            <a:off x="933060" y="1951672"/>
            <a:ext cx="4610558" cy="1477328"/>
          </a:xfrm>
          <a:prstGeom prst="rect">
            <a:avLst/>
          </a:prstGeom>
          <a:noFill/>
        </p:spPr>
        <p:txBody>
          <a:bodyPr wrap="none" rtlCol="0">
            <a:spAutoFit/>
          </a:bodyPr>
          <a:lstStyle/>
          <a:p>
            <a:r>
              <a:rPr lang="de-DE" b="1" dirty="0"/>
              <a:t>2010-2020:</a:t>
            </a:r>
          </a:p>
          <a:p>
            <a:endParaRPr lang="de-DE" b="1" dirty="0"/>
          </a:p>
          <a:p>
            <a:pPr marL="285750" indent="-285750">
              <a:buFont typeface="Arial" panose="020B0604020202020204" pitchFamily="34" charset="0"/>
              <a:buChar char="•"/>
            </a:pPr>
            <a:r>
              <a:rPr lang="de-DE" b="1" dirty="0" err="1"/>
              <a:t>Production</a:t>
            </a:r>
            <a:r>
              <a:rPr lang="de-DE" b="1" dirty="0"/>
              <a:t>: +23% </a:t>
            </a:r>
            <a:r>
              <a:rPr lang="de-DE" b="1" dirty="0" err="1"/>
              <a:t>to</a:t>
            </a:r>
            <a:r>
              <a:rPr lang="de-DE" b="1" dirty="0"/>
              <a:t> 66 M </a:t>
            </a:r>
            <a:r>
              <a:rPr lang="de-DE" b="1" dirty="0" err="1"/>
              <a:t>liters</a:t>
            </a:r>
            <a:r>
              <a:rPr lang="de-DE" b="1" dirty="0"/>
              <a:t>            </a:t>
            </a:r>
          </a:p>
          <a:p>
            <a:pPr marL="285750" indent="-285750">
              <a:buFont typeface="Arial" panose="020B0604020202020204" pitchFamily="34" charset="0"/>
              <a:buChar char="•"/>
            </a:pPr>
            <a:r>
              <a:rPr lang="de-DE" b="1" dirty="0"/>
              <a:t>Export </a:t>
            </a:r>
            <a:r>
              <a:rPr lang="de-DE" b="1" dirty="0" err="1"/>
              <a:t>liter</a:t>
            </a:r>
            <a:r>
              <a:rPr lang="de-DE" b="1" dirty="0"/>
              <a:t>: 32%          42% </a:t>
            </a:r>
            <a:r>
              <a:rPr lang="de-DE" b="1" dirty="0" err="1"/>
              <a:t>to</a:t>
            </a:r>
            <a:r>
              <a:rPr lang="de-DE" b="1" dirty="0"/>
              <a:t> 27M</a:t>
            </a:r>
          </a:p>
          <a:p>
            <a:pPr marL="285750" indent="-285750">
              <a:buFont typeface="Arial" panose="020B0604020202020204" pitchFamily="34" charset="0"/>
              <a:buChar char="•"/>
            </a:pPr>
            <a:r>
              <a:rPr lang="de-DE" b="1" dirty="0"/>
              <a:t>Revenue in €: 38M         +43% </a:t>
            </a:r>
            <a:r>
              <a:rPr lang="de-DE" b="1" dirty="0" err="1"/>
              <a:t>to</a:t>
            </a:r>
            <a:r>
              <a:rPr lang="de-DE" b="1" dirty="0"/>
              <a:t> 67M</a:t>
            </a:r>
            <a:endParaRPr lang="en-GB" b="1" dirty="0"/>
          </a:p>
        </p:txBody>
      </p:sp>
      <p:sp>
        <p:nvSpPr>
          <p:cNvPr id="11" name="Arrow: Right 10">
            <a:extLst>
              <a:ext uri="{FF2B5EF4-FFF2-40B4-BE49-F238E27FC236}">
                <a16:creationId xmlns:a16="http://schemas.microsoft.com/office/drawing/2014/main" id="{DB072372-90AC-4358-A083-37B5D77A3E9A}"/>
              </a:ext>
            </a:extLst>
          </p:cNvPr>
          <p:cNvSpPr/>
          <p:nvPr/>
        </p:nvSpPr>
        <p:spPr>
          <a:xfrm>
            <a:off x="3232188" y="2889582"/>
            <a:ext cx="273532" cy="152904"/>
          </a:xfrm>
          <a:prstGeom prst="rightArrow">
            <a:avLst/>
          </a:prstGeom>
          <a:solidFill>
            <a:srgbClr val="6AAC90"/>
          </a:soli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p:spPr>
        <p:txBody>
          <a:bodyPr spcFirstLastPara="0" vert="horz" wrap="square" lIns="76200" tIns="38100" rIns="76200" bIns="38100" numCol="1" spcCol="1270" anchor="ctr" anchorCtr="0">
            <a:noAutofit/>
          </a:bodyPr>
          <a:lstStyle/>
          <a:p>
            <a:endParaRPr lang="en-GB" sz="2000" b="1">
              <a:solidFill>
                <a:schemeClr val="tx1"/>
              </a:solidFill>
            </a:endParaRPr>
          </a:p>
        </p:txBody>
      </p:sp>
      <p:sp>
        <p:nvSpPr>
          <p:cNvPr id="12" name="Arrow: Right 11">
            <a:extLst>
              <a:ext uri="{FF2B5EF4-FFF2-40B4-BE49-F238E27FC236}">
                <a16:creationId xmlns:a16="http://schemas.microsoft.com/office/drawing/2014/main" id="{E8A88AD4-667F-48A3-94B0-D5B315B6B4F0}"/>
              </a:ext>
            </a:extLst>
          </p:cNvPr>
          <p:cNvSpPr/>
          <p:nvPr/>
        </p:nvSpPr>
        <p:spPr>
          <a:xfrm>
            <a:off x="3505720" y="3175606"/>
            <a:ext cx="273532" cy="152904"/>
          </a:xfrm>
          <a:prstGeom prst="rightArrow">
            <a:avLst/>
          </a:prstGeom>
          <a:solidFill>
            <a:srgbClr val="6AAC90"/>
          </a:soli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p:spPr>
        <p:txBody>
          <a:bodyPr spcFirstLastPara="0" vert="horz" wrap="square" lIns="76200" tIns="38100" rIns="76200" bIns="38100" numCol="1" spcCol="1270" anchor="ctr" anchorCtr="0">
            <a:noAutofit/>
          </a:bodyPr>
          <a:lstStyle/>
          <a:p>
            <a:endParaRPr lang="en-GB" sz="2000" b="1">
              <a:solidFill>
                <a:schemeClr val="tx1"/>
              </a:solidFill>
            </a:endParaRPr>
          </a:p>
        </p:txBody>
      </p:sp>
    </p:spTree>
    <p:extLst>
      <p:ext uri="{BB962C8B-B14F-4D97-AF65-F5344CB8AC3E}">
        <p14:creationId xmlns:p14="http://schemas.microsoft.com/office/powerpoint/2010/main" val="47007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DD5C00-BBFF-42E5-A9E4-A7A2142A2BBE}"/>
              </a:ext>
            </a:extLst>
          </p:cNvPr>
          <p:cNvPicPr>
            <a:picLocks noChangeAspect="1"/>
          </p:cNvPicPr>
          <p:nvPr/>
        </p:nvPicPr>
        <p:blipFill rotWithShape="1">
          <a:blip r:embed="rId2"/>
          <a:srcRect l="11732" t="3609" r="15009"/>
          <a:stretch/>
        </p:blipFill>
        <p:spPr>
          <a:xfrm>
            <a:off x="10954665" y="-17755"/>
            <a:ext cx="1237335" cy="1219465"/>
          </a:xfrm>
          <a:prstGeom prst="ellipse">
            <a:avLst/>
          </a:prstGeom>
          <a:ln>
            <a:noFill/>
          </a:ln>
          <a:effectLst>
            <a:softEdge rad="112500"/>
          </a:effectLst>
        </p:spPr>
      </p:pic>
      <p:pic>
        <p:nvPicPr>
          <p:cNvPr id="5" name="Picture 4">
            <a:extLst>
              <a:ext uri="{FF2B5EF4-FFF2-40B4-BE49-F238E27FC236}">
                <a16:creationId xmlns:a16="http://schemas.microsoft.com/office/drawing/2014/main" id="{FB035111-A962-4A28-8A2F-AB8922134BD3}"/>
              </a:ext>
            </a:extLst>
          </p:cNvPr>
          <p:cNvPicPr>
            <a:picLocks noChangeAspect="1"/>
          </p:cNvPicPr>
          <p:nvPr/>
        </p:nvPicPr>
        <p:blipFill>
          <a:blip r:embed="rId3"/>
          <a:stretch>
            <a:fillRect/>
          </a:stretch>
        </p:blipFill>
        <p:spPr>
          <a:xfrm>
            <a:off x="1215702" y="2515274"/>
            <a:ext cx="4799616" cy="3302135"/>
          </a:xfrm>
          <a:prstGeom prst="rect">
            <a:avLst/>
          </a:prstGeom>
        </p:spPr>
      </p:pic>
      <p:pic>
        <p:nvPicPr>
          <p:cNvPr id="6" name="Picture 5">
            <a:extLst>
              <a:ext uri="{FF2B5EF4-FFF2-40B4-BE49-F238E27FC236}">
                <a16:creationId xmlns:a16="http://schemas.microsoft.com/office/drawing/2014/main" id="{A036DBEB-E361-4B5E-AE1A-33EB1B280C94}"/>
              </a:ext>
            </a:extLst>
          </p:cNvPr>
          <p:cNvPicPr>
            <a:picLocks noChangeAspect="1"/>
          </p:cNvPicPr>
          <p:nvPr/>
        </p:nvPicPr>
        <p:blipFill>
          <a:blip r:embed="rId4"/>
          <a:stretch>
            <a:fillRect/>
          </a:stretch>
        </p:blipFill>
        <p:spPr>
          <a:xfrm>
            <a:off x="7179861" y="2111804"/>
            <a:ext cx="2897584" cy="1500211"/>
          </a:xfrm>
          <a:prstGeom prst="rect">
            <a:avLst/>
          </a:prstGeom>
        </p:spPr>
      </p:pic>
      <p:pic>
        <p:nvPicPr>
          <p:cNvPr id="7" name="Picture 2">
            <a:extLst>
              <a:ext uri="{FF2B5EF4-FFF2-40B4-BE49-F238E27FC236}">
                <a16:creationId xmlns:a16="http://schemas.microsoft.com/office/drawing/2014/main" id="{D724F351-FA46-460C-BA31-14AFB1A041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4003" y="4166341"/>
            <a:ext cx="2863442" cy="245756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6201751-BFC4-41F3-BE29-D20F1DB707A8}"/>
              </a:ext>
            </a:extLst>
          </p:cNvPr>
          <p:cNvSpPr txBox="1"/>
          <p:nvPr/>
        </p:nvSpPr>
        <p:spPr>
          <a:xfrm>
            <a:off x="2227049" y="475904"/>
            <a:ext cx="6096000" cy="1015663"/>
          </a:xfrm>
          <a:prstGeom prst="rect">
            <a:avLst/>
          </a:prstGeom>
          <a:noFill/>
        </p:spPr>
        <p:txBody>
          <a:bodyPr wrap="square">
            <a:spAutoFit/>
          </a:bodyPr>
          <a:lstStyle/>
          <a:p>
            <a:pPr algn="ctr"/>
            <a:r>
              <a:rPr lang="de-DE" sz="4200" b="1" dirty="0"/>
              <a:t>Grapes </a:t>
            </a:r>
            <a:r>
              <a:rPr lang="de-DE" sz="4200" b="1" dirty="0" err="1"/>
              <a:t>varieties</a:t>
            </a:r>
            <a:r>
              <a:rPr lang="de-DE" sz="4200" b="1" dirty="0"/>
              <a:t> </a:t>
            </a:r>
            <a:br>
              <a:rPr lang="de-DE" b="1" dirty="0"/>
            </a:br>
            <a:r>
              <a:rPr lang="de-DE" b="1" dirty="0"/>
              <a:t>Vinho Verde</a:t>
            </a:r>
            <a:endParaRPr lang="en-GB" b="1" dirty="0"/>
          </a:p>
        </p:txBody>
      </p:sp>
    </p:spTree>
    <p:extLst>
      <p:ext uri="{BB962C8B-B14F-4D97-AF65-F5344CB8AC3E}">
        <p14:creationId xmlns:p14="http://schemas.microsoft.com/office/powerpoint/2010/main" val="3542451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EC1AEC9-F0D2-4415-8848-E9E6996E6998}"/>
              </a:ext>
            </a:extLst>
          </p:cNvPr>
          <p:cNvGrpSpPr/>
          <p:nvPr/>
        </p:nvGrpSpPr>
        <p:grpSpPr>
          <a:xfrm>
            <a:off x="5737297" y="5476318"/>
            <a:ext cx="931357" cy="615567"/>
            <a:chOff x="1087304" y="80896"/>
            <a:chExt cx="1932986" cy="647160"/>
          </a:xfrm>
          <a:scene3d>
            <a:camera prst="orthographicFront"/>
            <a:lightRig rig="flat" dir="t"/>
          </a:scene3d>
        </p:grpSpPr>
        <p:sp>
          <p:nvSpPr>
            <p:cNvPr id="44" name="Rectangle: Top Corners Rounded 43">
              <a:extLst>
                <a:ext uri="{FF2B5EF4-FFF2-40B4-BE49-F238E27FC236}">
                  <a16:creationId xmlns:a16="http://schemas.microsoft.com/office/drawing/2014/main" id="{1FFED562-1C25-4A5C-B49D-87CEBF32E9C6}"/>
                </a:ext>
              </a:extLst>
            </p:cNvPr>
            <p:cNvSpPr/>
            <p:nvPr/>
          </p:nvSpPr>
          <p:spPr>
            <a:xfrm rot="5400000">
              <a:off x="1730217" y="-562017"/>
              <a:ext cx="647160" cy="1932986"/>
            </a:xfrm>
            <a:prstGeom prst="round2SameRect">
              <a:avLst/>
            </a:prstGeom>
            <a:sp3d extrusionH="12700" prstMaterial="plastic">
              <a:bevelT w="50800" h="50800"/>
            </a:sp3d>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GB"/>
            </a:p>
          </p:txBody>
        </p:sp>
        <p:sp>
          <p:nvSpPr>
            <p:cNvPr id="45" name="Rectangle: Top Corners Rounded 4">
              <a:extLst>
                <a:ext uri="{FF2B5EF4-FFF2-40B4-BE49-F238E27FC236}">
                  <a16:creationId xmlns:a16="http://schemas.microsoft.com/office/drawing/2014/main" id="{475B00DE-801E-419B-B940-AA660119D012}"/>
                </a:ext>
              </a:extLst>
            </p:cNvPr>
            <p:cNvSpPr txBox="1"/>
            <p:nvPr/>
          </p:nvSpPr>
          <p:spPr>
            <a:xfrm>
              <a:off x="1087304" y="112488"/>
              <a:ext cx="1901394" cy="583976"/>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de-DE" sz="1400" dirty="0"/>
                <a:t>9</a:t>
              </a:r>
              <a:r>
                <a:rPr lang="de-DE" sz="1400" kern="1200" dirty="0"/>
                <a:t>€</a:t>
              </a:r>
              <a:endParaRPr lang="en-GB" sz="1400" kern="1200" dirty="0"/>
            </a:p>
            <a:p>
              <a:pPr marL="171450" lvl="1" indent="-171450" algn="l" defTabSz="755650">
                <a:lnSpc>
                  <a:spcPct val="90000"/>
                </a:lnSpc>
                <a:spcBef>
                  <a:spcPct val="0"/>
                </a:spcBef>
                <a:spcAft>
                  <a:spcPct val="15000"/>
                </a:spcAft>
                <a:buChar char="•"/>
              </a:pPr>
              <a:r>
                <a:rPr lang="de-DE" sz="1400" kern="1200" dirty="0"/>
                <a:t>15€</a:t>
              </a:r>
              <a:endParaRPr lang="en-GB" sz="1400" kern="1200" dirty="0"/>
            </a:p>
          </p:txBody>
        </p:sp>
      </p:grpSp>
      <p:grpSp>
        <p:nvGrpSpPr>
          <p:cNvPr id="48" name="Group 47">
            <a:extLst>
              <a:ext uri="{FF2B5EF4-FFF2-40B4-BE49-F238E27FC236}">
                <a16:creationId xmlns:a16="http://schemas.microsoft.com/office/drawing/2014/main" id="{4E03AAA9-E62D-43A0-A485-DDB37AD6DF8F}"/>
              </a:ext>
            </a:extLst>
          </p:cNvPr>
          <p:cNvGrpSpPr/>
          <p:nvPr/>
        </p:nvGrpSpPr>
        <p:grpSpPr>
          <a:xfrm>
            <a:off x="8873558" y="5484087"/>
            <a:ext cx="861569" cy="585518"/>
            <a:chOff x="1087304" y="80896"/>
            <a:chExt cx="1932986" cy="647160"/>
          </a:xfrm>
          <a:scene3d>
            <a:camera prst="orthographicFront"/>
            <a:lightRig rig="flat" dir="t"/>
          </a:scene3d>
        </p:grpSpPr>
        <p:sp>
          <p:nvSpPr>
            <p:cNvPr id="49" name="Rectangle: Top Corners Rounded 48">
              <a:extLst>
                <a:ext uri="{FF2B5EF4-FFF2-40B4-BE49-F238E27FC236}">
                  <a16:creationId xmlns:a16="http://schemas.microsoft.com/office/drawing/2014/main" id="{4C3951F0-87FB-48FB-85D4-773B00F9E84D}"/>
                </a:ext>
              </a:extLst>
            </p:cNvPr>
            <p:cNvSpPr/>
            <p:nvPr/>
          </p:nvSpPr>
          <p:spPr>
            <a:xfrm rot="5400000">
              <a:off x="1730217" y="-562017"/>
              <a:ext cx="647160" cy="1932986"/>
            </a:xfrm>
            <a:prstGeom prst="round2SameRect">
              <a:avLst/>
            </a:prstGeom>
            <a:sp3d extrusionH="12700" prstMaterial="plastic">
              <a:bevelT w="50800" h="50800"/>
            </a:sp3d>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sp>
        <p:sp>
          <p:nvSpPr>
            <p:cNvPr id="50" name="Rectangle: Top Corners Rounded 4">
              <a:extLst>
                <a:ext uri="{FF2B5EF4-FFF2-40B4-BE49-F238E27FC236}">
                  <a16:creationId xmlns:a16="http://schemas.microsoft.com/office/drawing/2014/main" id="{80ED7394-A809-48C3-B9F4-39B2C2B9F4D7}"/>
                </a:ext>
              </a:extLst>
            </p:cNvPr>
            <p:cNvSpPr txBox="1"/>
            <p:nvPr/>
          </p:nvSpPr>
          <p:spPr>
            <a:xfrm>
              <a:off x="1087304" y="112488"/>
              <a:ext cx="1901394" cy="583976"/>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de-DE" sz="1400" kern="1200" dirty="0"/>
                <a:t>8€</a:t>
              </a:r>
              <a:endParaRPr lang="en-GB" sz="1400" kern="1200" dirty="0"/>
            </a:p>
            <a:p>
              <a:pPr marL="171450" lvl="1" indent="-171450" algn="l" defTabSz="755650">
                <a:lnSpc>
                  <a:spcPct val="90000"/>
                </a:lnSpc>
                <a:spcBef>
                  <a:spcPct val="0"/>
                </a:spcBef>
                <a:spcAft>
                  <a:spcPct val="15000"/>
                </a:spcAft>
                <a:buChar char="•"/>
              </a:pPr>
              <a:r>
                <a:rPr lang="de-DE" sz="1400" kern="1200" dirty="0"/>
                <a:t>12€</a:t>
              </a:r>
              <a:endParaRPr lang="en-GB" sz="1400" kern="1200" dirty="0"/>
            </a:p>
          </p:txBody>
        </p:sp>
      </p:grpSp>
      <p:sp>
        <p:nvSpPr>
          <p:cNvPr id="2" name="Title 1">
            <a:extLst>
              <a:ext uri="{FF2B5EF4-FFF2-40B4-BE49-F238E27FC236}">
                <a16:creationId xmlns:a16="http://schemas.microsoft.com/office/drawing/2014/main" id="{18200A25-8428-40B0-BB8D-60BC749DB5EE}"/>
              </a:ext>
            </a:extLst>
          </p:cNvPr>
          <p:cNvSpPr>
            <a:spLocks noGrp="1"/>
          </p:cNvSpPr>
          <p:nvPr>
            <p:ph type="title"/>
          </p:nvPr>
        </p:nvSpPr>
        <p:spPr>
          <a:xfrm>
            <a:off x="643738" y="149744"/>
            <a:ext cx="9404723" cy="1400530"/>
          </a:xfrm>
        </p:spPr>
        <p:txBody>
          <a:bodyPr/>
          <a:lstStyle/>
          <a:p>
            <a:pPr algn="ctr"/>
            <a:r>
              <a:rPr lang="de-DE" b="1" dirty="0"/>
              <a:t>High </a:t>
            </a:r>
            <a:r>
              <a:rPr lang="de-DE" b="1" dirty="0" err="1"/>
              <a:t>quality</a:t>
            </a:r>
            <a:r>
              <a:rPr lang="de-DE" b="1" dirty="0"/>
              <a:t> </a:t>
            </a:r>
            <a:r>
              <a:rPr lang="de-DE" b="1" dirty="0" err="1"/>
              <a:t>wine</a:t>
            </a:r>
            <a:r>
              <a:rPr lang="de-DE" b="1" dirty="0"/>
              <a:t> </a:t>
            </a:r>
            <a:r>
              <a:rPr lang="de-DE" b="1" dirty="0" err="1"/>
              <a:t>for</a:t>
            </a:r>
            <a:r>
              <a:rPr lang="de-DE" b="1" dirty="0"/>
              <a:t> a fair </a:t>
            </a:r>
            <a:r>
              <a:rPr lang="de-DE" b="1" dirty="0" err="1"/>
              <a:t>price</a:t>
            </a:r>
            <a:br>
              <a:rPr lang="de-DE" b="1" dirty="0"/>
            </a:br>
            <a:r>
              <a:rPr lang="de-DE" sz="1800" b="1" dirty="0" err="1"/>
              <a:t>Alvarinho</a:t>
            </a:r>
            <a:endParaRPr lang="en-GB" sz="1800" b="1" dirty="0"/>
          </a:p>
        </p:txBody>
      </p:sp>
      <p:pic>
        <p:nvPicPr>
          <p:cNvPr id="11" name="Picture 10">
            <a:extLst>
              <a:ext uri="{FF2B5EF4-FFF2-40B4-BE49-F238E27FC236}">
                <a16:creationId xmlns:a16="http://schemas.microsoft.com/office/drawing/2014/main" id="{FFE155FE-3C8B-42BD-A41D-BD388D73C98A}"/>
              </a:ext>
            </a:extLst>
          </p:cNvPr>
          <p:cNvPicPr>
            <a:picLocks noChangeAspect="1"/>
          </p:cNvPicPr>
          <p:nvPr/>
        </p:nvPicPr>
        <p:blipFill>
          <a:blip r:embed="rId2"/>
          <a:stretch>
            <a:fillRect/>
          </a:stretch>
        </p:blipFill>
        <p:spPr>
          <a:xfrm>
            <a:off x="1322664" y="1874939"/>
            <a:ext cx="4242521" cy="2913782"/>
          </a:xfrm>
          <a:prstGeom prst="rect">
            <a:avLst/>
          </a:prstGeom>
        </p:spPr>
      </p:pic>
      <p:pic>
        <p:nvPicPr>
          <p:cNvPr id="13" name="Picture 12">
            <a:extLst>
              <a:ext uri="{FF2B5EF4-FFF2-40B4-BE49-F238E27FC236}">
                <a16:creationId xmlns:a16="http://schemas.microsoft.com/office/drawing/2014/main" id="{EFBF6C22-FFA3-4387-8030-4BE6CEB335D0}"/>
              </a:ext>
            </a:extLst>
          </p:cNvPr>
          <p:cNvPicPr>
            <a:picLocks noChangeAspect="1"/>
          </p:cNvPicPr>
          <p:nvPr/>
        </p:nvPicPr>
        <p:blipFill>
          <a:blip r:embed="rId3"/>
          <a:stretch>
            <a:fillRect/>
          </a:stretch>
        </p:blipFill>
        <p:spPr>
          <a:xfrm>
            <a:off x="6096000" y="1874939"/>
            <a:ext cx="4112941" cy="2920391"/>
          </a:xfrm>
          <a:prstGeom prst="rect">
            <a:avLst/>
          </a:prstGeom>
        </p:spPr>
      </p:pic>
      <p:graphicFrame>
        <p:nvGraphicFramePr>
          <p:cNvPr id="16" name="Diagram 15">
            <a:extLst>
              <a:ext uri="{FF2B5EF4-FFF2-40B4-BE49-F238E27FC236}">
                <a16:creationId xmlns:a16="http://schemas.microsoft.com/office/drawing/2014/main" id="{4EEBF12C-D748-4546-857E-2AB401D5C23B}"/>
              </a:ext>
            </a:extLst>
          </p:cNvPr>
          <p:cNvGraphicFramePr/>
          <p:nvPr>
            <p:extLst>
              <p:ext uri="{D42A27DB-BD31-4B8C-83A1-F6EECF244321}">
                <p14:modId xmlns:p14="http://schemas.microsoft.com/office/powerpoint/2010/main" val="758899075"/>
              </p:ext>
            </p:extLst>
          </p:nvPr>
        </p:nvGraphicFramePr>
        <p:xfrm>
          <a:off x="1131285" y="5378684"/>
          <a:ext cx="3020291" cy="8089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32" name="Group 31">
            <a:extLst>
              <a:ext uri="{FF2B5EF4-FFF2-40B4-BE49-F238E27FC236}">
                <a16:creationId xmlns:a16="http://schemas.microsoft.com/office/drawing/2014/main" id="{E45B8B51-983E-422C-B6B2-1524EAD642F0}"/>
              </a:ext>
            </a:extLst>
          </p:cNvPr>
          <p:cNvGrpSpPr/>
          <p:nvPr/>
        </p:nvGrpSpPr>
        <p:grpSpPr>
          <a:xfrm>
            <a:off x="4649994" y="5371599"/>
            <a:ext cx="1087304" cy="808951"/>
            <a:chOff x="0" y="0"/>
            <a:chExt cx="1087304" cy="808951"/>
          </a:xfrm>
          <a:scene3d>
            <a:camera prst="orthographicFront"/>
            <a:lightRig rig="flat" dir="t"/>
          </a:scene3d>
        </p:grpSpPr>
        <p:sp>
          <p:nvSpPr>
            <p:cNvPr id="33" name="Rectangle: Rounded Corners 32">
              <a:extLst>
                <a:ext uri="{FF2B5EF4-FFF2-40B4-BE49-F238E27FC236}">
                  <a16:creationId xmlns:a16="http://schemas.microsoft.com/office/drawing/2014/main" id="{725B42BE-42B0-4752-BB0D-7418A317287C}"/>
                </a:ext>
              </a:extLst>
            </p:cNvPr>
            <p:cNvSpPr/>
            <p:nvPr/>
          </p:nvSpPr>
          <p:spPr>
            <a:xfrm>
              <a:off x="0" y="0"/>
              <a:ext cx="1087304" cy="808951"/>
            </a:xfrm>
            <a:prstGeom prst="roundRect">
              <a:avLst/>
            </a:prstGeom>
            <a:solidFill>
              <a:srgbClr val="6AAC90"/>
            </a:solidFill>
            <a:ln>
              <a:noFill/>
            </a:ln>
            <a:effectLst>
              <a:outerShdw blurRad="38100" dist="25400" dir="5400000" rotWithShape="0">
                <a:srgbClr val="000000">
                  <a:alpha val="45000"/>
                </a:srgbClr>
              </a:outerShdw>
            </a:effectLst>
            <a:sp3d prstMaterial="plastic">
              <a:bevelT w="120900" h="88900"/>
              <a:bevelB w="88900" h="31750" prst="angle"/>
            </a:sp3d>
          </p:spPr>
          <p:style>
            <a:lnRef idx="0">
              <a:scrgbClr r="0" g="0" b="0"/>
            </a:lnRef>
            <a:fillRef idx="3">
              <a:scrgbClr r="0" g="0" b="0"/>
            </a:fillRef>
            <a:effectRef idx="2">
              <a:scrgbClr r="0" g="0" b="0"/>
            </a:effectRef>
            <a:fontRef idx="minor">
              <a:schemeClr val="lt1"/>
            </a:fontRef>
          </p:style>
        </p:sp>
        <p:sp>
          <p:nvSpPr>
            <p:cNvPr id="34" name="Rectangle: Rounded Corners 6">
              <a:extLst>
                <a:ext uri="{FF2B5EF4-FFF2-40B4-BE49-F238E27FC236}">
                  <a16:creationId xmlns:a16="http://schemas.microsoft.com/office/drawing/2014/main" id="{C96057DF-306A-4D3E-85BF-5020774C825A}"/>
                </a:ext>
              </a:extLst>
            </p:cNvPr>
            <p:cNvSpPr txBox="1"/>
            <p:nvPr/>
          </p:nvSpPr>
          <p:spPr>
            <a:xfrm>
              <a:off x="39490" y="39490"/>
              <a:ext cx="1008324" cy="72997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de-DE" sz="1400" b="1" dirty="0" err="1">
                  <a:solidFill>
                    <a:prstClr val="white"/>
                  </a:solidFill>
                  <a:latin typeface="Century Gothic" panose="020B0502020202020204"/>
                </a:rPr>
                <a:t>Loureiro</a:t>
              </a:r>
              <a:endParaRPr lang="en-GB" sz="1400" b="1" dirty="0">
                <a:solidFill>
                  <a:prstClr val="white"/>
                </a:solidFill>
                <a:latin typeface="Century Gothic" panose="020B0502020202020204"/>
              </a:endParaRPr>
            </a:p>
          </p:txBody>
        </p:sp>
      </p:grpSp>
      <p:grpSp>
        <p:nvGrpSpPr>
          <p:cNvPr id="38" name="Group 37">
            <a:extLst>
              <a:ext uri="{FF2B5EF4-FFF2-40B4-BE49-F238E27FC236}">
                <a16:creationId xmlns:a16="http://schemas.microsoft.com/office/drawing/2014/main" id="{5D64B767-FA5D-40B9-9E49-1798061B9FCE}"/>
              </a:ext>
            </a:extLst>
          </p:cNvPr>
          <p:cNvGrpSpPr/>
          <p:nvPr/>
        </p:nvGrpSpPr>
        <p:grpSpPr>
          <a:xfrm>
            <a:off x="7656946" y="5371599"/>
            <a:ext cx="1216613" cy="808951"/>
            <a:chOff x="0" y="0"/>
            <a:chExt cx="1087304" cy="808951"/>
          </a:xfrm>
          <a:scene3d>
            <a:camera prst="orthographicFront"/>
            <a:lightRig rig="flat" dir="t"/>
          </a:scene3d>
        </p:grpSpPr>
        <p:sp>
          <p:nvSpPr>
            <p:cNvPr id="39" name="Rectangle: Rounded Corners 38">
              <a:extLst>
                <a:ext uri="{FF2B5EF4-FFF2-40B4-BE49-F238E27FC236}">
                  <a16:creationId xmlns:a16="http://schemas.microsoft.com/office/drawing/2014/main" id="{2930F78E-1107-44F5-8214-5D8F0F7FC518}"/>
                </a:ext>
              </a:extLst>
            </p:cNvPr>
            <p:cNvSpPr/>
            <p:nvPr/>
          </p:nvSpPr>
          <p:spPr>
            <a:xfrm>
              <a:off x="0" y="0"/>
              <a:ext cx="1087304" cy="808951"/>
            </a:xfrm>
            <a:prstGeom prst="roundRect">
              <a:avLst/>
            </a:prstGeom>
            <a:solidFill>
              <a:srgbClr val="6AAC90"/>
            </a:solidFill>
            <a:ln>
              <a:noFill/>
            </a:ln>
            <a:effectLst>
              <a:outerShdw blurRad="38100" dist="25400" dir="5400000" rotWithShape="0">
                <a:srgbClr val="000000">
                  <a:alpha val="45000"/>
                </a:srgbClr>
              </a:outerShdw>
            </a:effectLst>
            <a:sp3d prstMaterial="plastic">
              <a:bevelT w="120900" h="88900"/>
              <a:bevelB w="88900" h="31750" prst="angle"/>
            </a:sp3d>
          </p:spPr>
          <p:style>
            <a:lnRef idx="0">
              <a:scrgbClr r="0" g="0" b="0"/>
            </a:lnRef>
            <a:fillRef idx="3">
              <a:scrgbClr r="0" g="0" b="0"/>
            </a:fillRef>
            <a:effectRef idx="2">
              <a:scrgbClr r="0" g="0" b="0"/>
            </a:effectRef>
            <a:fontRef idx="minor">
              <a:schemeClr val="lt1"/>
            </a:fontRef>
          </p:style>
        </p:sp>
        <p:sp>
          <p:nvSpPr>
            <p:cNvPr id="40" name="Rectangle: Rounded Corners 6">
              <a:extLst>
                <a:ext uri="{FF2B5EF4-FFF2-40B4-BE49-F238E27FC236}">
                  <a16:creationId xmlns:a16="http://schemas.microsoft.com/office/drawing/2014/main" id="{37D3A377-FFCF-4444-B2A6-D0FDF1B56DC3}"/>
                </a:ext>
              </a:extLst>
            </p:cNvPr>
            <p:cNvSpPr txBox="1"/>
            <p:nvPr/>
          </p:nvSpPr>
          <p:spPr>
            <a:xfrm>
              <a:off x="39490" y="39490"/>
              <a:ext cx="1008324" cy="72997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de-DE" sz="1400" b="1" dirty="0" err="1">
                  <a:solidFill>
                    <a:prstClr val="white"/>
                  </a:solidFill>
                  <a:latin typeface="Century Gothic" panose="020B0502020202020204"/>
                </a:rPr>
                <a:t>Portuguese</a:t>
              </a:r>
              <a:r>
                <a:rPr lang="de-DE" sz="2000" kern="1200" dirty="0">
                  <a:solidFill>
                    <a:prstClr val="white"/>
                  </a:solidFill>
                  <a:latin typeface="Century Gothic" panose="020B0502020202020204"/>
                  <a:ea typeface="+mn-ea"/>
                  <a:cs typeface="+mn-cs"/>
                </a:rPr>
                <a:t> </a:t>
              </a:r>
              <a:r>
                <a:rPr lang="de-DE" sz="1400" b="1" dirty="0">
                  <a:solidFill>
                    <a:prstClr val="white"/>
                  </a:solidFill>
                  <a:latin typeface="Century Gothic" panose="020B0502020202020204"/>
                </a:rPr>
                <a:t>White</a:t>
              </a:r>
              <a:endParaRPr lang="en-GB" sz="1400" b="1" dirty="0">
                <a:solidFill>
                  <a:prstClr val="white"/>
                </a:solidFill>
                <a:latin typeface="Century Gothic" panose="020B0502020202020204"/>
              </a:endParaRPr>
            </a:p>
          </p:txBody>
        </p:sp>
      </p:grpSp>
    </p:spTree>
    <p:extLst>
      <p:ext uri="{BB962C8B-B14F-4D97-AF65-F5344CB8AC3E}">
        <p14:creationId xmlns:p14="http://schemas.microsoft.com/office/powerpoint/2010/main" val="1835718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D29B44B-49B0-4D9C-BD2C-4792CCFD7E74}"/>
              </a:ext>
            </a:extLst>
          </p:cNvPr>
          <p:cNvPicPr>
            <a:picLocks noGrp="1" noChangeAspect="1"/>
          </p:cNvPicPr>
          <p:nvPr>
            <p:ph idx="1"/>
          </p:nvPr>
        </p:nvPicPr>
        <p:blipFill>
          <a:blip r:embed="rId2"/>
          <a:stretch>
            <a:fillRect/>
          </a:stretch>
        </p:blipFill>
        <p:spPr>
          <a:xfrm>
            <a:off x="6225308" y="2374871"/>
            <a:ext cx="5102244" cy="1865746"/>
          </a:xfrm>
          <a:prstGeom prst="rect">
            <a:avLst/>
          </a:prstGeom>
        </p:spPr>
      </p:pic>
      <p:sp>
        <p:nvSpPr>
          <p:cNvPr id="5" name="TextBox 4">
            <a:extLst>
              <a:ext uri="{FF2B5EF4-FFF2-40B4-BE49-F238E27FC236}">
                <a16:creationId xmlns:a16="http://schemas.microsoft.com/office/drawing/2014/main" id="{0A3844DF-264A-429C-9115-ECEC86795B87}"/>
              </a:ext>
            </a:extLst>
          </p:cNvPr>
          <p:cNvSpPr txBox="1"/>
          <p:nvPr/>
        </p:nvSpPr>
        <p:spPr>
          <a:xfrm>
            <a:off x="2321359" y="157020"/>
            <a:ext cx="6647974" cy="1661993"/>
          </a:xfrm>
          <a:prstGeom prst="rect">
            <a:avLst/>
          </a:prstGeom>
          <a:noFill/>
        </p:spPr>
        <p:txBody>
          <a:bodyPr wrap="none" rtlCol="0">
            <a:spAutoFit/>
          </a:bodyPr>
          <a:lstStyle/>
          <a:p>
            <a:pPr algn="ctr"/>
            <a:r>
              <a:rPr lang="en-GB" sz="4200" b="1" dirty="0">
                <a:solidFill>
                  <a:schemeClr val="tx2"/>
                </a:solidFill>
                <a:latin typeface="+mj-lt"/>
                <a:ea typeface="+mj-ea"/>
                <a:cs typeface="+mj-cs"/>
              </a:rPr>
              <a:t>Breaking</a:t>
            </a:r>
            <a:r>
              <a:rPr lang="en-GB" b="1" i="0" dirty="0">
                <a:solidFill>
                  <a:srgbClr val="000000"/>
                </a:solidFill>
                <a:effectLst/>
                <a:latin typeface="Verdana" panose="020B0604030504040204" pitchFamily="34" charset="0"/>
              </a:rPr>
              <a:t> </a:t>
            </a:r>
            <a:r>
              <a:rPr lang="en-GB" sz="4200" b="1" dirty="0">
                <a:solidFill>
                  <a:schemeClr val="tx2"/>
                </a:solidFill>
                <a:latin typeface="+mj-lt"/>
                <a:ea typeface="+mj-ea"/>
                <a:cs typeface="+mj-cs"/>
              </a:rPr>
              <a:t>Down the Price </a:t>
            </a:r>
          </a:p>
          <a:p>
            <a:pPr algn="ctr"/>
            <a:r>
              <a:rPr lang="en-GB" sz="4200" b="1" dirty="0">
                <a:solidFill>
                  <a:schemeClr val="tx2"/>
                </a:solidFill>
                <a:latin typeface="+mj-lt"/>
                <a:ea typeface="+mj-ea"/>
                <a:cs typeface="+mj-cs"/>
              </a:rPr>
              <a:t>of a Bottle of Wine</a:t>
            </a:r>
          </a:p>
          <a:p>
            <a:endParaRPr lang="en-GB" dirty="0"/>
          </a:p>
        </p:txBody>
      </p:sp>
      <p:graphicFrame>
        <p:nvGraphicFramePr>
          <p:cNvPr id="9" name="Diagram 8">
            <a:extLst>
              <a:ext uri="{FF2B5EF4-FFF2-40B4-BE49-F238E27FC236}">
                <a16:creationId xmlns:a16="http://schemas.microsoft.com/office/drawing/2014/main" id="{348798FB-7035-414D-8806-76D2484BE410}"/>
              </a:ext>
            </a:extLst>
          </p:cNvPr>
          <p:cNvGraphicFramePr/>
          <p:nvPr>
            <p:extLst>
              <p:ext uri="{D42A27DB-BD31-4B8C-83A1-F6EECF244321}">
                <p14:modId xmlns:p14="http://schemas.microsoft.com/office/powerpoint/2010/main" val="2871020155"/>
              </p:ext>
            </p:extLst>
          </p:nvPr>
        </p:nvGraphicFramePr>
        <p:xfrm>
          <a:off x="773967" y="2216292"/>
          <a:ext cx="5451341" cy="34271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a:extLst>
              <a:ext uri="{FF2B5EF4-FFF2-40B4-BE49-F238E27FC236}">
                <a16:creationId xmlns:a16="http://schemas.microsoft.com/office/drawing/2014/main" id="{84EA0902-F4A7-48E0-BFFC-AD209A4E6C31}"/>
              </a:ext>
            </a:extLst>
          </p:cNvPr>
          <p:cNvSpPr txBox="1"/>
          <p:nvPr/>
        </p:nvSpPr>
        <p:spPr>
          <a:xfrm>
            <a:off x="2059710" y="2425610"/>
            <a:ext cx="2318326" cy="369332"/>
          </a:xfrm>
          <a:prstGeom prst="rect">
            <a:avLst/>
          </a:prstGeom>
          <a:noFill/>
        </p:spPr>
        <p:txBody>
          <a:bodyPr wrap="square" rtlCol="0">
            <a:spAutoFit/>
          </a:bodyPr>
          <a:lstStyle/>
          <a:p>
            <a:r>
              <a:rPr lang="de-DE" b="1" dirty="0"/>
              <a:t>Price</a:t>
            </a:r>
            <a:r>
              <a:rPr lang="de-DE" dirty="0"/>
              <a:t> </a:t>
            </a:r>
            <a:r>
              <a:rPr lang="de-DE" b="1" dirty="0"/>
              <a:t>per</a:t>
            </a:r>
            <a:r>
              <a:rPr lang="de-DE" dirty="0"/>
              <a:t> </a:t>
            </a:r>
            <a:r>
              <a:rPr lang="de-DE" b="1" dirty="0" err="1"/>
              <a:t>bottle</a:t>
            </a:r>
            <a:endParaRPr lang="en-GB" b="1" dirty="0"/>
          </a:p>
        </p:txBody>
      </p:sp>
      <p:sp>
        <p:nvSpPr>
          <p:cNvPr id="13" name="TextBox 12">
            <a:extLst>
              <a:ext uri="{FF2B5EF4-FFF2-40B4-BE49-F238E27FC236}">
                <a16:creationId xmlns:a16="http://schemas.microsoft.com/office/drawing/2014/main" id="{288E6B9F-73C3-4ABD-97ED-3A93665D86F3}"/>
              </a:ext>
            </a:extLst>
          </p:cNvPr>
          <p:cNvSpPr txBox="1"/>
          <p:nvPr/>
        </p:nvSpPr>
        <p:spPr>
          <a:xfrm>
            <a:off x="3070388" y="3307744"/>
            <a:ext cx="2318326" cy="369332"/>
          </a:xfrm>
          <a:prstGeom prst="rect">
            <a:avLst/>
          </a:prstGeom>
          <a:noFill/>
        </p:spPr>
        <p:txBody>
          <a:bodyPr wrap="square" rtlCol="0">
            <a:spAutoFit/>
          </a:bodyPr>
          <a:lstStyle/>
          <a:p>
            <a:r>
              <a:rPr lang="de-DE" b="1" dirty="0" err="1"/>
              <a:t>Winery</a:t>
            </a:r>
            <a:endParaRPr lang="en-GB" b="1" dirty="0"/>
          </a:p>
        </p:txBody>
      </p:sp>
      <p:sp>
        <p:nvSpPr>
          <p:cNvPr id="14" name="TextBox 13">
            <a:extLst>
              <a:ext uri="{FF2B5EF4-FFF2-40B4-BE49-F238E27FC236}">
                <a16:creationId xmlns:a16="http://schemas.microsoft.com/office/drawing/2014/main" id="{063A11CD-7B69-4199-B463-DDBEE943DDEB}"/>
              </a:ext>
            </a:extLst>
          </p:cNvPr>
          <p:cNvSpPr txBox="1"/>
          <p:nvPr/>
        </p:nvSpPr>
        <p:spPr>
          <a:xfrm>
            <a:off x="3906982" y="4189878"/>
            <a:ext cx="2318326" cy="369332"/>
          </a:xfrm>
          <a:prstGeom prst="rect">
            <a:avLst/>
          </a:prstGeom>
          <a:noFill/>
        </p:spPr>
        <p:txBody>
          <a:bodyPr wrap="square" rtlCol="0">
            <a:spAutoFit/>
          </a:bodyPr>
          <a:lstStyle/>
          <a:p>
            <a:r>
              <a:rPr lang="de-DE" b="1" dirty="0"/>
              <a:t>Distributor</a:t>
            </a:r>
            <a:endParaRPr lang="en-GB" b="1" dirty="0"/>
          </a:p>
        </p:txBody>
      </p:sp>
      <p:sp>
        <p:nvSpPr>
          <p:cNvPr id="15" name="TextBox 14">
            <a:extLst>
              <a:ext uri="{FF2B5EF4-FFF2-40B4-BE49-F238E27FC236}">
                <a16:creationId xmlns:a16="http://schemas.microsoft.com/office/drawing/2014/main" id="{B16C5C98-7DFA-4021-B36A-1584DB831457}"/>
              </a:ext>
            </a:extLst>
          </p:cNvPr>
          <p:cNvSpPr txBox="1"/>
          <p:nvPr/>
        </p:nvSpPr>
        <p:spPr>
          <a:xfrm>
            <a:off x="4798292" y="5065394"/>
            <a:ext cx="2318326" cy="369332"/>
          </a:xfrm>
          <a:prstGeom prst="rect">
            <a:avLst/>
          </a:prstGeom>
          <a:noFill/>
        </p:spPr>
        <p:txBody>
          <a:bodyPr wrap="square" rtlCol="0">
            <a:spAutoFit/>
          </a:bodyPr>
          <a:lstStyle/>
          <a:p>
            <a:r>
              <a:rPr lang="de-DE" b="1" dirty="0"/>
              <a:t>Restaurant</a:t>
            </a:r>
            <a:endParaRPr lang="en-GB" b="1" dirty="0"/>
          </a:p>
        </p:txBody>
      </p:sp>
    </p:spTree>
    <p:extLst>
      <p:ext uri="{BB962C8B-B14F-4D97-AF65-F5344CB8AC3E}">
        <p14:creationId xmlns:p14="http://schemas.microsoft.com/office/powerpoint/2010/main" val="39662409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2160</TotalTime>
  <Words>403</Words>
  <Application>Microsoft Office PowerPoint</Application>
  <PresentationFormat>Widescreen</PresentationFormat>
  <Paragraphs>102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Rounded MT Bold</vt:lpstr>
      <vt:lpstr>Castellar</vt:lpstr>
      <vt:lpstr>Century Gothic</vt:lpstr>
      <vt:lpstr>Verdana</vt:lpstr>
      <vt:lpstr>Wingdings 3</vt:lpstr>
      <vt:lpstr>Ion</vt:lpstr>
      <vt:lpstr>PowerPoint Presentation</vt:lpstr>
      <vt:lpstr>PowerPoint Presentation</vt:lpstr>
      <vt:lpstr>Data and scope</vt:lpstr>
      <vt:lpstr>PowerPoint Presentation</vt:lpstr>
      <vt:lpstr>PowerPoint Presentation</vt:lpstr>
      <vt:lpstr>Export trends Vinho Verde</vt:lpstr>
      <vt:lpstr>PowerPoint Presentation</vt:lpstr>
      <vt:lpstr>High quality wine for a fair price Alvarinho</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Jyotika Khanna</dc:creator>
  <cp:lastModifiedBy>Davide Della Valle</cp:lastModifiedBy>
  <cp:revision>162</cp:revision>
  <dcterms:created xsi:type="dcterms:W3CDTF">2020-12-01T11:07:53Z</dcterms:created>
  <dcterms:modified xsi:type="dcterms:W3CDTF">2021-03-12T07:51:54Z</dcterms:modified>
</cp:coreProperties>
</file>