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2" r:id="rId5"/>
    <p:sldId id="270" r:id="rId6"/>
    <p:sldId id="272" r:id="rId7"/>
    <p:sldId id="282" r:id="rId8"/>
    <p:sldId id="281" r:id="rId9"/>
    <p:sldId id="275" r:id="rId10"/>
    <p:sldId id="274" r:id="rId11"/>
    <p:sldId id="280" r:id="rId12"/>
    <p:sldId id="271" r:id="rId13"/>
    <p:sldId id="283" r:id="rId14"/>
    <p:sldId id="261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01" autoAdjust="0"/>
  </p:normalViewPr>
  <p:slideViewPr>
    <p:cSldViewPr snapToGrid="0">
      <p:cViewPr varScale="1">
        <p:scale>
          <a:sx n="85" d="100"/>
          <a:sy n="8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CC66"/>
            </a:solidFill>
          </c:spPr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6BA-47EE-9FEF-8C6D6CC9A1BC}"/>
              </c:ext>
            </c:extLst>
          </c:dPt>
          <c:dPt>
            <c:idx val="1"/>
            <c:bubble3D val="0"/>
            <c:spPr>
              <a:solidFill>
                <a:srgbClr val="00CC6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6BA-47EE-9FEF-8C6D6CC9A1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Sheet1!$B$2:$B$3</c:f>
              <c:numCache>
                <c:formatCode>General</c:formatCode>
                <c:ptCount val="2"/>
                <c:pt idx="0">
                  <c:v>382325.96</c:v>
                </c:pt>
                <c:pt idx="1">
                  <c:v>1157745.28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6BA-47EE-9FEF-8C6D6CC9A1B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4EA02-60A9-4424-A406-143D2AFCCB0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A1BC2C-35B1-42DF-8442-1018B54F0EDC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2000" b="1" dirty="0"/>
            <a:t>1 M </a:t>
          </a:r>
        </a:p>
        <a:p>
          <a:r>
            <a:rPr lang="de-DE" sz="2000" b="1" dirty="0" err="1"/>
            <a:t>records</a:t>
          </a:r>
          <a:endParaRPr lang="en-GB" sz="2000" b="1" dirty="0"/>
        </a:p>
      </dgm:t>
    </dgm:pt>
    <dgm:pt modelId="{67D16069-51A2-4D88-BA54-8FB93187B298}" type="parTrans" cxnId="{4458EAEA-51F7-41F6-AAD0-AF2ADF21CEBB}">
      <dgm:prSet/>
      <dgm:spPr/>
      <dgm:t>
        <a:bodyPr/>
        <a:lstStyle/>
        <a:p>
          <a:endParaRPr lang="en-GB" sz="1600"/>
        </a:p>
      </dgm:t>
    </dgm:pt>
    <dgm:pt modelId="{B376E23A-008A-409A-A44B-9E749D81C939}" type="sibTrans" cxnId="{4458EAEA-51F7-41F6-AAD0-AF2ADF21CEBB}">
      <dgm:prSet/>
      <dgm:spPr/>
      <dgm:t>
        <a:bodyPr/>
        <a:lstStyle/>
        <a:p>
          <a:endParaRPr lang="en-GB" sz="1600"/>
        </a:p>
      </dgm:t>
    </dgm:pt>
    <dgm:pt modelId="{7C57C407-0EB4-46EE-BE2A-1AAAEFE95C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000" b="1" i="0" dirty="0"/>
            <a:t>742735</a:t>
          </a:r>
        </a:p>
        <a:p>
          <a:r>
            <a:rPr lang="de-DE" sz="2000" b="1" dirty="0"/>
            <a:t>Unique Users</a:t>
          </a:r>
          <a:endParaRPr lang="en-GB" sz="2000" b="1" dirty="0"/>
        </a:p>
      </dgm:t>
    </dgm:pt>
    <dgm:pt modelId="{0D702154-7BBE-4F24-A592-F53574FE9F6B}" type="parTrans" cxnId="{9B7C1BD5-6368-43F6-B758-246FE94F456F}">
      <dgm:prSet/>
      <dgm:spPr/>
      <dgm:t>
        <a:bodyPr/>
        <a:lstStyle/>
        <a:p>
          <a:endParaRPr lang="en-GB" sz="1600"/>
        </a:p>
      </dgm:t>
    </dgm:pt>
    <dgm:pt modelId="{4C3960D3-104C-4238-8C63-F72433616A5F}" type="sibTrans" cxnId="{9B7C1BD5-6368-43F6-B758-246FE94F456F}">
      <dgm:prSet/>
      <dgm:spPr/>
      <dgm:t>
        <a:bodyPr/>
        <a:lstStyle/>
        <a:p>
          <a:endParaRPr lang="en-GB" sz="1600"/>
        </a:p>
      </dgm:t>
    </dgm:pt>
    <dgm:pt modelId="{A2081552-80E2-4DF4-8268-FCE02D9F838E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2000" b="1" dirty="0"/>
            <a:t>11515 </a:t>
          </a:r>
        </a:p>
        <a:p>
          <a:r>
            <a:rPr lang="de-DE" sz="2000" b="1" dirty="0" err="1"/>
            <a:t>Buyers</a:t>
          </a:r>
          <a:endParaRPr lang="en-GB" sz="2000" b="1" dirty="0"/>
        </a:p>
      </dgm:t>
    </dgm:pt>
    <dgm:pt modelId="{A18C399F-D855-4087-900E-9E0878666F44}" type="parTrans" cxnId="{8E39EF10-CD00-4053-A91D-BC115BF46AC1}">
      <dgm:prSet/>
      <dgm:spPr/>
      <dgm:t>
        <a:bodyPr/>
        <a:lstStyle/>
        <a:p>
          <a:endParaRPr lang="en-GB" sz="1600"/>
        </a:p>
      </dgm:t>
    </dgm:pt>
    <dgm:pt modelId="{00216F32-F713-4E20-8973-DF16DC3405E1}" type="sibTrans" cxnId="{8E39EF10-CD00-4053-A91D-BC115BF46AC1}">
      <dgm:prSet/>
      <dgm:spPr/>
      <dgm:t>
        <a:bodyPr/>
        <a:lstStyle/>
        <a:p>
          <a:endParaRPr lang="en-GB" sz="1600"/>
        </a:p>
      </dgm:t>
    </dgm:pt>
    <dgm:pt modelId="{2F03899B-C31F-4BA9-9B37-DF12C71D5EE6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2000" b="1" dirty="0"/>
            <a:t>1,27% </a:t>
          </a:r>
        </a:p>
        <a:p>
          <a:r>
            <a:rPr lang="de-DE" sz="2000" b="1" dirty="0"/>
            <a:t>CR</a:t>
          </a:r>
          <a:endParaRPr lang="en-GB" sz="2000" b="1" dirty="0"/>
        </a:p>
      </dgm:t>
    </dgm:pt>
    <dgm:pt modelId="{475662BF-93C1-4E61-926B-D0FFB7F0F30F}" type="parTrans" cxnId="{8AB5C77C-C5FD-4BB2-B0D3-F8FAB6E53F87}">
      <dgm:prSet/>
      <dgm:spPr/>
      <dgm:t>
        <a:bodyPr/>
        <a:lstStyle/>
        <a:p>
          <a:endParaRPr lang="en-GB" sz="1600"/>
        </a:p>
      </dgm:t>
    </dgm:pt>
    <dgm:pt modelId="{B508568C-4117-49E0-BBAD-CAD1E22641DC}" type="sibTrans" cxnId="{8AB5C77C-C5FD-4BB2-B0D3-F8FAB6E53F87}">
      <dgm:prSet/>
      <dgm:spPr/>
      <dgm:t>
        <a:bodyPr/>
        <a:lstStyle/>
        <a:p>
          <a:endParaRPr lang="en-GB" sz="1600"/>
        </a:p>
      </dgm:t>
    </dgm:pt>
    <dgm:pt modelId="{6F2E3B6F-48FB-4600-B59E-A2168E8EA4FC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2000" b="1" dirty="0"/>
            <a:t> 8 – 2016 </a:t>
          </a:r>
          <a:r>
            <a:rPr lang="de-DE" sz="2000" b="1" dirty="0" err="1"/>
            <a:t>to</a:t>
          </a:r>
          <a:r>
            <a:rPr lang="de-DE" sz="2000" b="1" dirty="0"/>
            <a:t> 7 – 2017 </a:t>
          </a:r>
        </a:p>
        <a:p>
          <a:r>
            <a:rPr lang="de-DE" sz="2000" b="1" dirty="0" err="1"/>
            <a:t>Timeframe</a:t>
          </a:r>
          <a:endParaRPr lang="en-GB" sz="2000" b="1" dirty="0"/>
        </a:p>
      </dgm:t>
    </dgm:pt>
    <dgm:pt modelId="{B38EEFA1-07F1-4432-B9B5-AB1EFA98E590}" type="parTrans" cxnId="{FD498641-DCCF-48CA-965A-477C288FDAB4}">
      <dgm:prSet/>
      <dgm:spPr/>
      <dgm:t>
        <a:bodyPr/>
        <a:lstStyle/>
        <a:p>
          <a:endParaRPr lang="en-GB" sz="1600"/>
        </a:p>
      </dgm:t>
    </dgm:pt>
    <dgm:pt modelId="{4EDDFD72-2238-4DFA-A4CC-26B947C11019}" type="sibTrans" cxnId="{FD498641-DCCF-48CA-965A-477C288FDAB4}">
      <dgm:prSet/>
      <dgm:spPr/>
      <dgm:t>
        <a:bodyPr/>
        <a:lstStyle/>
        <a:p>
          <a:endParaRPr lang="en-GB" sz="1600"/>
        </a:p>
      </dgm:t>
    </dgm:pt>
    <dgm:pt modelId="{028DB014-3E20-4DFB-BFF6-2F3AC007B836}" type="pres">
      <dgm:prSet presAssocID="{0584EA02-60A9-4424-A406-143D2AFCCB03}" presName="Name0" presStyleCnt="0">
        <dgm:presLayoutVars>
          <dgm:dir/>
          <dgm:resizeHandles val="exact"/>
        </dgm:presLayoutVars>
      </dgm:prSet>
      <dgm:spPr/>
    </dgm:pt>
    <dgm:pt modelId="{5E582C35-82A9-4E1E-9EAC-7418A2DD138E}" type="pres">
      <dgm:prSet presAssocID="{6F2E3B6F-48FB-4600-B59E-A2168E8EA4FC}" presName="parTxOnly" presStyleLbl="node1" presStyleIdx="0" presStyleCnt="5">
        <dgm:presLayoutVars>
          <dgm:bulletEnabled val="1"/>
        </dgm:presLayoutVars>
      </dgm:prSet>
      <dgm:spPr/>
    </dgm:pt>
    <dgm:pt modelId="{FEEA9DEF-BDF4-4766-8087-D9AD3F401F11}" type="pres">
      <dgm:prSet presAssocID="{4EDDFD72-2238-4DFA-A4CC-26B947C11019}" presName="parSpace" presStyleCnt="0"/>
      <dgm:spPr/>
    </dgm:pt>
    <dgm:pt modelId="{9675FEEE-051F-4D58-A14E-2232747B773F}" type="pres">
      <dgm:prSet presAssocID="{EAA1BC2C-35B1-42DF-8442-1018B54F0EDC}" presName="parTxOnly" presStyleLbl="node1" presStyleIdx="1" presStyleCnt="5">
        <dgm:presLayoutVars>
          <dgm:bulletEnabled val="1"/>
        </dgm:presLayoutVars>
      </dgm:prSet>
      <dgm:spPr/>
    </dgm:pt>
    <dgm:pt modelId="{B881BF7F-ADC8-4AE7-A38B-83D1D5375C63}" type="pres">
      <dgm:prSet presAssocID="{B376E23A-008A-409A-A44B-9E749D81C939}" presName="parSpace" presStyleCnt="0"/>
      <dgm:spPr/>
    </dgm:pt>
    <dgm:pt modelId="{EEBC7A76-1F4A-4ED0-B63B-278902350607}" type="pres">
      <dgm:prSet presAssocID="{7C57C407-0EB4-46EE-BE2A-1AAAEFE95C32}" presName="parTxOnly" presStyleLbl="node1" presStyleIdx="2" presStyleCnt="5">
        <dgm:presLayoutVars>
          <dgm:bulletEnabled val="1"/>
        </dgm:presLayoutVars>
      </dgm:prSet>
      <dgm:spPr/>
    </dgm:pt>
    <dgm:pt modelId="{2A467540-19D7-4882-8230-045D6B4058B5}" type="pres">
      <dgm:prSet presAssocID="{4C3960D3-104C-4238-8C63-F72433616A5F}" presName="parSpace" presStyleCnt="0"/>
      <dgm:spPr/>
    </dgm:pt>
    <dgm:pt modelId="{F8EB0F15-B23E-46F8-A248-AD3F85F57EA3}" type="pres">
      <dgm:prSet presAssocID="{A2081552-80E2-4DF4-8268-FCE02D9F838E}" presName="parTxOnly" presStyleLbl="node1" presStyleIdx="3" presStyleCnt="5">
        <dgm:presLayoutVars>
          <dgm:bulletEnabled val="1"/>
        </dgm:presLayoutVars>
      </dgm:prSet>
      <dgm:spPr/>
    </dgm:pt>
    <dgm:pt modelId="{4662043E-D1C2-42BB-B31F-79F408DD88C8}" type="pres">
      <dgm:prSet presAssocID="{00216F32-F713-4E20-8973-DF16DC3405E1}" presName="parSpace" presStyleCnt="0"/>
      <dgm:spPr/>
    </dgm:pt>
    <dgm:pt modelId="{69C1FBC6-79A1-4961-982E-DD63C4981E49}" type="pres">
      <dgm:prSet presAssocID="{2F03899B-C31F-4BA9-9B37-DF12C71D5EE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4C79A03-0E77-4F00-9DDC-2BAB86ACFAE6}" type="presOf" srcId="{7C57C407-0EB4-46EE-BE2A-1AAAEFE95C32}" destId="{EEBC7A76-1F4A-4ED0-B63B-278902350607}" srcOrd="0" destOrd="0" presId="urn:microsoft.com/office/officeart/2005/8/layout/hChevron3"/>
    <dgm:cxn modelId="{8E39EF10-CD00-4053-A91D-BC115BF46AC1}" srcId="{0584EA02-60A9-4424-A406-143D2AFCCB03}" destId="{A2081552-80E2-4DF4-8268-FCE02D9F838E}" srcOrd="3" destOrd="0" parTransId="{A18C399F-D855-4087-900E-9E0878666F44}" sibTransId="{00216F32-F713-4E20-8973-DF16DC3405E1}"/>
    <dgm:cxn modelId="{FD498641-DCCF-48CA-965A-477C288FDAB4}" srcId="{0584EA02-60A9-4424-A406-143D2AFCCB03}" destId="{6F2E3B6F-48FB-4600-B59E-A2168E8EA4FC}" srcOrd="0" destOrd="0" parTransId="{B38EEFA1-07F1-4432-B9B5-AB1EFA98E590}" sibTransId="{4EDDFD72-2238-4DFA-A4CC-26B947C11019}"/>
    <dgm:cxn modelId="{54A5D463-16B6-4C77-878C-D9460D755CCA}" type="presOf" srcId="{A2081552-80E2-4DF4-8268-FCE02D9F838E}" destId="{F8EB0F15-B23E-46F8-A248-AD3F85F57EA3}" srcOrd="0" destOrd="0" presId="urn:microsoft.com/office/officeart/2005/8/layout/hChevron3"/>
    <dgm:cxn modelId="{853B8A59-7356-4B57-877A-3E37E2E88C3F}" type="presOf" srcId="{EAA1BC2C-35B1-42DF-8442-1018B54F0EDC}" destId="{9675FEEE-051F-4D58-A14E-2232747B773F}" srcOrd="0" destOrd="0" presId="urn:microsoft.com/office/officeart/2005/8/layout/hChevron3"/>
    <dgm:cxn modelId="{8AB5C77C-C5FD-4BB2-B0D3-F8FAB6E53F87}" srcId="{0584EA02-60A9-4424-A406-143D2AFCCB03}" destId="{2F03899B-C31F-4BA9-9B37-DF12C71D5EE6}" srcOrd="4" destOrd="0" parTransId="{475662BF-93C1-4E61-926B-D0FFB7F0F30F}" sibTransId="{B508568C-4117-49E0-BBAD-CAD1E22641DC}"/>
    <dgm:cxn modelId="{F9F21783-7277-4D6D-A3F1-23F69C389A62}" type="presOf" srcId="{6F2E3B6F-48FB-4600-B59E-A2168E8EA4FC}" destId="{5E582C35-82A9-4E1E-9EAC-7418A2DD138E}" srcOrd="0" destOrd="0" presId="urn:microsoft.com/office/officeart/2005/8/layout/hChevron3"/>
    <dgm:cxn modelId="{CB8FFA89-5BCC-49A7-994A-298B4C809DC4}" type="presOf" srcId="{2F03899B-C31F-4BA9-9B37-DF12C71D5EE6}" destId="{69C1FBC6-79A1-4961-982E-DD63C4981E49}" srcOrd="0" destOrd="0" presId="urn:microsoft.com/office/officeart/2005/8/layout/hChevron3"/>
    <dgm:cxn modelId="{9B7C1BD5-6368-43F6-B758-246FE94F456F}" srcId="{0584EA02-60A9-4424-A406-143D2AFCCB03}" destId="{7C57C407-0EB4-46EE-BE2A-1AAAEFE95C32}" srcOrd="2" destOrd="0" parTransId="{0D702154-7BBE-4F24-A592-F53574FE9F6B}" sibTransId="{4C3960D3-104C-4238-8C63-F72433616A5F}"/>
    <dgm:cxn modelId="{C4508CE8-FA26-491F-97E8-90D9721B4CFE}" type="presOf" srcId="{0584EA02-60A9-4424-A406-143D2AFCCB03}" destId="{028DB014-3E20-4DFB-BFF6-2F3AC007B836}" srcOrd="0" destOrd="0" presId="urn:microsoft.com/office/officeart/2005/8/layout/hChevron3"/>
    <dgm:cxn modelId="{4458EAEA-51F7-41F6-AAD0-AF2ADF21CEBB}" srcId="{0584EA02-60A9-4424-A406-143D2AFCCB03}" destId="{EAA1BC2C-35B1-42DF-8442-1018B54F0EDC}" srcOrd="1" destOrd="0" parTransId="{67D16069-51A2-4D88-BA54-8FB93187B298}" sibTransId="{B376E23A-008A-409A-A44B-9E749D81C939}"/>
    <dgm:cxn modelId="{436CDA62-181A-447C-9D29-32DE046EEFAC}" type="presParOf" srcId="{028DB014-3E20-4DFB-BFF6-2F3AC007B836}" destId="{5E582C35-82A9-4E1E-9EAC-7418A2DD138E}" srcOrd="0" destOrd="0" presId="urn:microsoft.com/office/officeart/2005/8/layout/hChevron3"/>
    <dgm:cxn modelId="{3FF7FD19-FFBF-45EC-ACC0-B2A02674A852}" type="presParOf" srcId="{028DB014-3E20-4DFB-BFF6-2F3AC007B836}" destId="{FEEA9DEF-BDF4-4766-8087-D9AD3F401F11}" srcOrd="1" destOrd="0" presId="urn:microsoft.com/office/officeart/2005/8/layout/hChevron3"/>
    <dgm:cxn modelId="{A235A31D-C3B3-4813-B4CE-32A86834692B}" type="presParOf" srcId="{028DB014-3E20-4DFB-BFF6-2F3AC007B836}" destId="{9675FEEE-051F-4D58-A14E-2232747B773F}" srcOrd="2" destOrd="0" presId="urn:microsoft.com/office/officeart/2005/8/layout/hChevron3"/>
    <dgm:cxn modelId="{29716239-B2E0-4E7A-B4BA-B8061C0377F0}" type="presParOf" srcId="{028DB014-3E20-4DFB-BFF6-2F3AC007B836}" destId="{B881BF7F-ADC8-4AE7-A38B-83D1D5375C63}" srcOrd="3" destOrd="0" presId="urn:microsoft.com/office/officeart/2005/8/layout/hChevron3"/>
    <dgm:cxn modelId="{EA57E1FA-50D8-4926-8A63-C994446AC804}" type="presParOf" srcId="{028DB014-3E20-4DFB-BFF6-2F3AC007B836}" destId="{EEBC7A76-1F4A-4ED0-B63B-278902350607}" srcOrd="4" destOrd="0" presId="urn:microsoft.com/office/officeart/2005/8/layout/hChevron3"/>
    <dgm:cxn modelId="{AB99079C-EFB2-46D2-B764-FDF3F3E4F3E2}" type="presParOf" srcId="{028DB014-3E20-4DFB-BFF6-2F3AC007B836}" destId="{2A467540-19D7-4882-8230-045D6B4058B5}" srcOrd="5" destOrd="0" presId="urn:microsoft.com/office/officeart/2005/8/layout/hChevron3"/>
    <dgm:cxn modelId="{41757011-BD7A-4C4F-B23E-E361E07A5119}" type="presParOf" srcId="{028DB014-3E20-4DFB-BFF6-2F3AC007B836}" destId="{F8EB0F15-B23E-46F8-A248-AD3F85F57EA3}" srcOrd="6" destOrd="0" presId="urn:microsoft.com/office/officeart/2005/8/layout/hChevron3"/>
    <dgm:cxn modelId="{391EB655-0B14-4316-B2F0-F81BA6CD03FE}" type="presParOf" srcId="{028DB014-3E20-4DFB-BFF6-2F3AC007B836}" destId="{4662043E-D1C2-42BB-B31F-79F408DD88C8}" srcOrd="7" destOrd="0" presId="urn:microsoft.com/office/officeart/2005/8/layout/hChevron3"/>
    <dgm:cxn modelId="{B1BCDD66-D31E-48B2-9A3F-7994D55426A8}" type="presParOf" srcId="{028DB014-3E20-4DFB-BFF6-2F3AC007B836}" destId="{69C1FBC6-79A1-4961-982E-DD63C4981E4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8E488-3159-4D6D-BD5F-B08B94458C29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92A3A3-72F2-4C70-8869-BABAB3FCADA5}">
      <dgm:prSet phldrT="[Text]" custT="1"/>
      <dgm:spPr/>
      <dgm:t>
        <a:bodyPr lIns="0" anchor="ctr" anchorCtr="0"/>
        <a:lstStyle/>
        <a:p>
          <a:r>
            <a:rPr lang="de-DE" sz="1200" b="1" dirty="0"/>
            <a:t>Total</a:t>
          </a:r>
          <a:endParaRPr lang="en-GB" sz="1200" b="1" dirty="0"/>
        </a:p>
      </dgm:t>
    </dgm:pt>
    <dgm:pt modelId="{CAA0C79D-1C9E-4EA0-BE95-2F3F98B46C5D}" type="parTrans" cxnId="{B5D53192-9DF4-4226-9497-456625145FAC}">
      <dgm:prSet/>
      <dgm:spPr/>
      <dgm:t>
        <a:bodyPr/>
        <a:lstStyle/>
        <a:p>
          <a:endParaRPr lang="en-GB"/>
        </a:p>
      </dgm:t>
    </dgm:pt>
    <dgm:pt modelId="{A56F5168-3DD2-400F-AAA3-92670461FE8F}" type="sibTrans" cxnId="{B5D53192-9DF4-4226-9497-456625145FAC}">
      <dgm:prSet/>
      <dgm:spPr/>
      <dgm:t>
        <a:bodyPr/>
        <a:lstStyle/>
        <a:p>
          <a:endParaRPr lang="en-GB"/>
        </a:p>
      </dgm:t>
    </dgm:pt>
    <dgm:pt modelId="{4FF8441B-C1F8-4A1C-AA89-4A87A92B93B6}">
      <dgm:prSet phldrT="[Text]" custT="1"/>
      <dgm:spPr/>
      <dgm:t>
        <a:bodyPr lIns="144000" anchor="ctr" anchorCtr="0"/>
        <a:lstStyle/>
        <a:p>
          <a:r>
            <a:rPr lang="de-DE" sz="1600" b="1" dirty="0"/>
            <a:t>1.5M</a:t>
          </a:r>
          <a:endParaRPr lang="en-GB" sz="1200" b="1" dirty="0"/>
        </a:p>
      </dgm:t>
    </dgm:pt>
    <dgm:pt modelId="{3F0BE3F9-7C61-49C6-B2BB-3A9419287F71}" type="parTrans" cxnId="{FD2208A8-924C-4ABF-9A06-A0E2322EE709}">
      <dgm:prSet/>
      <dgm:spPr/>
      <dgm:t>
        <a:bodyPr/>
        <a:lstStyle/>
        <a:p>
          <a:endParaRPr lang="en-GB"/>
        </a:p>
      </dgm:t>
    </dgm:pt>
    <dgm:pt modelId="{367A0BF5-E63D-4DA3-A175-6FA80C13A80F}" type="sibTrans" cxnId="{FD2208A8-924C-4ABF-9A06-A0E2322EE709}">
      <dgm:prSet/>
      <dgm:spPr/>
      <dgm:t>
        <a:bodyPr/>
        <a:lstStyle/>
        <a:p>
          <a:endParaRPr lang="en-GB"/>
        </a:p>
      </dgm:t>
    </dgm:pt>
    <dgm:pt modelId="{6A6A866C-7CDC-4268-A443-F0AE83DC4B19}">
      <dgm:prSet phldrT="[Text]" custT="1"/>
      <dgm:spPr/>
      <dgm:t>
        <a:bodyPr lIns="0" anchor="ctr" anchorCtr="0"/>
        <a:lstStyle/>
        <a:p>
          <a:r>
            <a:rPr lang="de-DE" sz="1200" b="1" dirty="0"/>
            <a:t>AOV</a:t>
          </a:r>
          <a:endParaRPr lang="en-GB" sz="1200" b="1" dirty="0"/>
        </a:p>
      </dgm:t>
    </dgm:pt>
    <dgm:pt modelId="{B7C6FEAC-06F9-4C38-8051-9535F042F817}" type="parTrans" cxnId="{D7281978-57AB-442F-B3A8-7260DF9671D8}">
      <dgm:prSet/>
      <dgm:spPr/>
      <dgm:t>
        <a:bodyPr/>
        <a:lstStyle/>
        <a:p>
          <a:endParaRPr lang="en-GB"/>
        </a:p>
      </dgm:t>
    </dgm:pt>
    <dgm:pt modelId="{79C658AE-CA7D-4BC6-914F-13ED1A5D8DFF}" type="sibTrans" cxnId="{D7281978-57AB-442F-B3A8-7260DF9671D8}">
      <dgm:prSet/>
      <dgm:spPr/>
      <dgm:t>
        <a:bodyPr/>
        <a:lstStyle/>
        <a:p>
          <a:endParaRPr lang="en-GB"/>
        </a:p>
      </dgm:t>
    </dgm:pt>
    <dgm:pt modelId="{0D1D9598-0DE6-4E07-B39E-E8104BEF9A6B}">
      <dgm:prSet phldrT="[Text]" custT="1"/>
      <dgm:spPr/>
      <dgm:t>
        <a:bodyPr lIns="72000" anchor="ctr" anchorCtr="0"/>
        <a:lstStyle/>
        <a:p>
          <a:r>
            <a:rPr lang="de-DE" sz="1600" b="1" dirty="0"/>
            <a:t>133,7$</a:t>
          </a:r>
          <a:endParaRPr lang="en-GB" sz="1600" b="1" dirty="0"/>
        </a:p>
      </dgm:t>
    </dgm:pt>
    <dgm:pt modelId="{EECD00D4-0500-404D-8907-D7E26D955E61}" type="parTrans" cxnId="{33BE202D-09C3-4970-9DD6-111AD81B02FA}">
      <dgm:prSet/>
      <dgm:spPr/>
      <dgm:t>
        <a:bodyPr/>
        <a:lstStyle/>
        <a:p>
          <a:endParaRPr lang="en-GB"/>
        </a:p>
      </dgm:t>
    </dgm:pt>
    <dgm:pt modelId="{F0B54DCB-298D-48E6-8A41-441F7BF9929F}" type="sibTrans" cxnId="{33BE202D-09C3-4970-9DD6-111AD81B02FA}">
      <dgm:prSet/>
      <dgm:spPr/>
      <dgm:t>
        <a:bodyPr/>
        <a:lstStyle/>
        <a:p>
          <a:endParaRPr lang="en-GB"/>
        </a:p>
      </dgm:t>
    </dgm:pt>
    <dgm:pt modelId="{C0481ADD-F083-40EC-90F7-5AF9F16FE56C}">
      <dgm:prSet phldrT="[Text]" custT="1"/>
      <dgm:spPr/>
      <dgm:t>
        <a:bodyPr lIns="0" anchor="ctr" anchorCtr="0"/>
        <a:lstStyle/>
        <a:p>
          <a:r>
            <a:rPr lang="de-DE" sz="1200" b="1" dirty="0"/>
            <a:t>RPV</a:t>
          </a:r>
          <a:endParaRPr lang="en-GB" sz="1200" b="1" dirty="0"/>
        </a:p>
      </dgm:t>
    </dgm:pt>
    <dgm:pt modelId="{7E99F172-C8B5-4AF0-9AE3-D833E18E9022}" type="parTrans" cxnId="{90F71DC5-231D-4B55-B4CD-068D2AF3DCB1}">
      <dgm:prSet/>
      <dgm:spPr/>
      <dgm:t>
        <a:bodyPr/>
        <a:lstStyle/>
        <a:p>
          <a:endParaRPr lang="en-GB"/>
        </a:p>
      </dgm:t>
    </dgm:pt>
    <dgm:pt modelId="{E72AEB13-AD7F-4380-A31C-48F3AA0B70F3}" type="sibTrans" cxnId="{90F71DC5-231D-4B55-B4CD-068D2AF3DCB1}">
      <dgm:prSet/>
      <dgm:spPr/>
      <dgm:t>
        <a:bodyPr/>
        <a:lstStyle/>
        <a:p>
          <a:endParaRPr lang="en-GB"/>
        </a:p>
      </dgm:t>
    </dgm:pt>
    <dgm:pt modelId="{B5F81A12-28C1-46F8-9A16-743F67DF4A82}">
      <dgm:prSet phldrT="[Text]" custT="1"/>
      <dgm:spPr/>
      <dgm:t>
        <a:bodyPr lIns="108000" anchor="ctr" anchorCtr="0"/>
        <a:lstStyle/>
        <a:p>
          <a:r>
            <a:rPr lang="de-DE" sz="1600" b="1" dirty="0"/>
            <a:t>1,7$</a:t>
          </a:r>
          <a:endParaRPr lang="en-GB" sz="1600" b="1" dirty="0"/>
        </a:p>
      </dgm:t>
    </dgm:pt>
    <dgm:pt modelId="{E86E1891-93D9-42EB-8E53-3B5EEBB6BA1A}" type="parTrans" cxnId="{591912EF-05F0-4B7C-B158-4EA430D0615E}">
      <dgm:prSet/>
      <dgm:spPr/>
      <dgm:t>
        <a:bodyPr/>
        <a:lstStyle/>
        <a:p>
          <a:endParaRPr lang="en-GB"/>
        </a:p>
      </dgm:t>
    </dgm:pt>
    <dgm:pt modelId="{56D45510-B5EA-4B03-AD66-F575FCB9EDE9}" type="sibTrans" cxnId="{591912EF-05F0-4B7C-B158-4EA430D0615E}">
      <dgm:prSet/>
      <dgm:spPr/>
      <dgm:t>
        <a:bodyPr/>
        <a:lstStyle/>
        <a:p>
          <a:endParaRPr lang="en-GB"/>
        </a:p>
      </dgm:t>
    </dgm:pt>
    <dgm:pt modelId="{359A2FA4-19A6-4D08-A3E6-993EFFD04AF2}" type="pres">
      <dgm:prSet presAssocID="{ECB8E488-3159-4D6D-BD5F-B08B94458C29}" presName="Name0" presStyleCnt="0">
        <dgm:presLayoutVars>
          <dgm:dir/>
          <dgm:animLvl val="lvl"/>
          <dgm:resizeHandles val="exact"/>
        </dgm:presLayoutVars>
      </dgm:prSet>
      <dgm:spPr/>
    </dgm:pt>
    <dgm:pt modelId="{5E7E4A0D-3DC5-4BAD-9118-B4142120E32E}" type="pres">
      <dgm:prSet presAssocID="{0B92A3A3-72F2-4C70-8869-BABAB3FCADA5}" presName="compositeNode" presStyleCnt="0">
        <dgm:presLayoutVars>
          <dgm:bulletEnabled val="1"/>
        </dgm:presLayoutVars>
      </dgm:prSet>
      <dgm:spPr/>
    </dgm:pt>
    <dgm:pt modelId="{3AB0A018-757F-4AFC-ABA1-F37DD4CAB437}" type="pres">
      <dgm:prSet presAssocID="{0B92A3A3-72F2-4C70-8869-BABAB3FCADA5}" presName="bgRect" presStyleLbl="node1" presStyleIdx="0" presStyleCnt="3"/>
      <dgm:spPr/>
    </dgm:pt>
    <dgm:pt modelId="{27FEB6C0-08BB-453E-A0A6-151B5C66F5D9}" type="pres">
      <dgm:prSet presAssocID="{0B92A3A3-72F2-4C70-8869-BABAB3FCADA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84F8EB5-5799-4EAD-B6CB-9D179A02544F}" type="pres">
      <dgm:prSet presAssocID="{0B92A3A3-72F2-4C70-8869-BABAB3FCADA5}" presName="childNode" presStyleLbl="node1" presStyleIdx="0" presStyleCnt="3">
        <dgm:presLayoutVars>
          <dgm:bulletEnabled val="1"/>
        </dgm:presLayoutVars>
      </dgm:prSet>
      <dgm:spPr/>
    </dgm:pt>
    <dgm:pt modelId="{791449E9-C0B8-4A9B-A42E-A574FC5A88BD}" type="pres">
      <dgm:prSet presAssocID="{A56F5168-3DD2-400F-AAA3-92670461FE8F}" presName="hSp" presStyleCnt="0"/>
      <dgm:spPr/>
    </dgm:pt>
    <dgm:pt modelId="{9A79A6E8-46AF-4336-9499-C452FB5A3A23}" type="pres">
      <dgm:prSet presAssocID="{A56F5168-3DD2-400F-AAA3-92670461FE8F}" presName="vProcSp" presStyleCnt="0"/>
      <dgm:spPr/>
    </dgm:pt>
    <dgm:pt modelId="{92D1C475-93AD-4B8B-8AC7-3C3A22912771}" type="pres">
      <dgm:prSet presAssocID="{A56F5168-3DD2-400F-AAA3-92670461FE8F}" presName="vSp1" presStyleCnt="0"/>
      <dgm:spPr/>
    </dgm:pt>
    <dgm:pt modelId="{0EBA122D-E4FC-4BF0-9427-85E2698608DC}" type="pres">
      <dgm:prSet presAssocID="{A56F5168-3DD2-400F-AAA3-92670461FE8F}" presName="simulatedConn" presStyleLbl="solidFgAcc1" presStyleIdx="0" presStyleCnt="2"/>
      <dgm:spPr/>
    </dgm:pt>
    <dgm:pt modelId="{1372C87F-245E-4CD1-BCBD-312F770B4B99}" type="pres">
      <dgm:prSet presAssocID="{A56F5168-3DD2-400F-AAA3-92670461FE8F}" presName="vSp2" presStyleCnt="0"/>
      <dgm:spPr/>
    </dgm:pt>
    <dgm:pt modelId="{44EBDCEC-36D1-4716-BAE0-C4874B6515A5}" type="pres">
      <dgm:prSet presAssocID="{A56F5168-3DD2-400F-AAA3-92670461FE8F}" presName="sibTrans" presStyleCnt="0"/>
      <dgm:spPr/>
    </dgm:pt>
    <dgm:pt modelId="{9F9F313A-BA12-40E3-A3F9-433FBBDB132A}" type="pres">
      <dgm:prSet presAssocID="{6A6A866C-7CDC-4268-A443-F0AE83DC4B19}" presName="compositeNode" presStyleCnt="0">
        <dgm:presLayoutVars>
          <dgm:bulletEnabled val="1"/>
        </dgm:presLayoutVars>
      </dgm:prSet>
      <dgm:spPr/>
    </dgm:pt>
    <dgm:pt modelId="{90B9FDB4-DB22-4C9C-9458-AEFA61FA9A07}" type="pres">
      <dgm:prSet presAssocID="{6A6A866C-7CDC-4268-A443-F0AE83DC4B19}" presName="bgRect" presStyleLbl="node1" presStyleIdx="1" presStyleCnt="3"/>
      <dgm:spPr/>
    </dgm:pt>
    <dgm:pt modelId="{FC068346-49D8-4395-A3FB-EA2B6DDB6B8E}" type="pres">
      <dgm:prSet presAssocID="{6A6A866C-7CDC-4268-A443-F0AE83DC4B19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35A46F4-6276-48B0-BCD7-6F1882079597}" type="pres">
      <dgm:prSet presAssocID="{6A6A866C-7CDC-4268-A443-F0AE83DC4B19}" presName="childNode" presStyleLbl="node1" presStyleIdx="1" presStyleCnt="3">
        <dgm:presLayoutVars>
          <dgm:bulletEnabled val="1"/>
        </dgm:presLayoutVars>
      </dgm:prSet>
      <dgm:spPr/>
    </dgm:pt>
    <dgm:pt modelId="{F5F127A7-9F57-4D80-A001-703B5831B0B5}" type="pres">
      <dgm:prSet presAssocID="{79C658AE-CA7D-4BC6-914F-13ED1A5D8DFF}" presName="hSp" presStyleCnt="0"/>
      <dgm:spPr/>
    </dgm:pt>
    <dgm:pt modelId="{B27F1774-F719-4409-8856-52939B6CB4BD}" type="pres">
      <dgm:prSet presAssocID="{79C658AE-CA7D-4BC6-914F-13ED1A5D8DFF}" presName="vProcSp" presStyleCnt="0"/>
      <dgm:spPr/>
    </dgm:pt>
    <dgm:pt modelId="{9224A5C6-1730-4D00-A97D-DF15ABA069EC}" type="pres">
      <dgm:prSet presAssocID="{79C658AE-CA7D-4BC6-914F-13ED1A5D8DFF}" presName="vSp1" presStyleCnt="0"/>
      <dgm:spPr/>
    </dgm:pt>
    <dgm:pt modelId="{D84F7FEA-D494-48A9-9CF2-077F5301EB97}" type="pres">
      <dgm:prSet presAssocID="{79C658AE-CA7D-4BC6-914F-13ED1A5D8DFF}" presName="simulatedConn" presStyleLbl="solidFgAcc1" presStyleIdx="1" presStyleCnt="2"/>
      <dgm:spPr/>
    </dgm:pt>
    <dgm:pt modelId="{C2766227-D6A6-47DF-B81E-395C95710228}" type="pres">
      <dgm:prSet presAssocID="{79C658AE-CA7D-4BC6-914F-13ED1A5D8DFF}" presName="vSp2" presStyleCnt="0"/>
      <dgm:spPr/>
    </dgm:pt>
    <dgm:pt modelId="{B063DD92-E4D4-4CD2-B4A2-70CD38778C34}" type="pres">
      <dgm:prSet presAssocID="{79C658AE-CA7D-4BC6-914F-13ED1A5D8DFF}" presName="sibTrans" presStyleCnt="0"/>
      <dgm:spPr/>
    </dgm:pt>
    <dgm:pt modelId="{C691B22D-587D-4AA1-92BC-3F0AE4DE8F02}" type="pres">
      <dgm:prSet presAssocID="{C0481ADD-F083-40EC-90F7-5AF9F16FE56C}" presName="compositeNode" presStyleCnt="0">
        <dgm:presLayoutVars>
          <dgm:bulletEnabled val="1"/>
        </dgm:presLayoutVars>
      </dgm:prSet>
      <dgm:spPr/>
    </dgm:pt>
    <dgm:pt modelId="{4CB4515B-7E67-4349-BA78-08FBB1565DF4}" type="pres">
      <dgm:prSet presAssocID="{C0481ADD-F083-40EC-90F7-5AF9F16FE56C}" presName="bgRect" presStyleLbl="node1" presStyleIdx="2" presStyleCnt="3"/>
      <dgm:spPr/>
    </dgm:pt>
    <dgm:pt modelId="{5AB37C2F-ABCA-4F9C-A27D-0DCC88748432}" type="pres">
      <dgm:prSet presAssocID="{C0481ADD-F083-40EC-90F7-5AF9F16FE56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07A5B33-32C0-4E7D-BCFD-481F59741EF3}" type="pres">
      <dgm:prSet presAssocID="{C0481ADD-F083-40EC-90F7-5AF9F16FE56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341381A-143A-45A9-90DD-0D9C4A943DAF}" type="presOf" srcId="{ECB8E488-3159-4D6D-BD5F-B08B94458C29}" destId="{359A2FA4-19A6-4D08-A3E6-993EFFD04AF2}" srcOrd="0" destOrd="0" presId="urn:microsoft.com/office/officeart/2005/8/layout/hProcess7"/>
    <dgm:cxn modelId="{33BE202D-09C3-4970-9DD6-111AD81B02FA}" srcId="{6A6A866C-7CDC-4268-A443-F0AE83DC4B19}" destId="{0D1D9598-0DE6-4E07-B39E-E8104BEF9A6B}" srcOrd="0" destOrd="0" parTransId="{EECD00D4-0500-404D-8907-D7E26D955E61}" sibTransId="{F0B54DCB-298D-48E6-8A41-441F7BF9929F}"/>
    <dgm:cxn modelId="{ABFE0A3C-3E91-45FB-AC03-06D605D0560E}" type="presOf" srcId="{6A6A866C-7CDC-4268-A443-F0AE83DC4B19}" destId="{FC068346-49D8-4395-A3FB-EA2B6DDB6B8E}" srcOrd="1" destOrd="0" presId="urn:microsoft.com/office/officeart/2005/8/layout/hProcess7"/>
    <dgm:cxn modelId="{D7281978-57AB-442F-B3A8-7260DF9671D8}" srcId="{ECB8E488-3159-4D6D-BD5F-B08B94458C29}" destId="{6A6A866C-7CDC-4268-A443-F0AE83DC4B19}" srcOrd="1" destOrd="0" parTransId="{B7C6FEAC-06F9-4C38-8051-9535F042F817}" sibTransId="{79C658AE-CA7D-4BC6-914F-13ED1A5D8DFF}"/>
    <dgm:cxn modelId="{15842D82-0C97-432F-B779-AB37A3F9A6C4}" type="presOf" srcId="{0B92A3A3-72F2-4C70-8869-BABAB3FCADA5}" destId="{3AB0A018-757F-4AFC-ABA1-F37DD4CAB437}" srcOrd="0" destOrd="0" presId="urn:microsoft.com/office/officeart/2005/8/layout/hProcess7"/>
    <dgm:cxn modelId="{B5D53192-9DF4-4226-9497-456625145FAC}" srcId="{ECB8E488-3159-4D6D-BD5F-B08B94458C29}" destId="{0B92A3A3-72F2-4C70-8869-BABAB3FCADA5}" srcOrd="0" destOrd="0" parTransId="{CAA0C79D-1C9E-4EA0-BE95-2F3F98B46C5D}" sibTransId="{A56F5168-3DD2-400F-AAA3-92670461FE8F}"/>
    <dgm:cxn modelId="{D2022A96-C22F-4199-AD28-74024548F7C1}" type="presOf" srcId="{0B92A3A3-72F2-4C70-8869-BABAB3FCADA5}" destId="{27FEB6C0-08BB-453E-A0A6-151B5C66F5D9}" srcOrd="1" destOrd="0" presId="urn:microsoft.com/office/officeart/2005/8/layout/hProcess7"/>
    <dgm:cxn modelId="{C8DB1899-54CF-43E9-8CF3-13AF5C618990}" type="presOf" srcId="{4FF8441B-C1F8-4A1C-AA89-4A87A92B93B6}" destId="{884F8EB5-5799-4EAD-B6CB-9D179A02544F}" srcOrd="0" destOrd="0" presId="urn:microsoft.com/office/officeart/2005/8/layout/hProcess7"/>
    <dgm:cxn modelId="{FD2208A8-924C-4ABF-9A06-A0E2322EE709}" srcId="{0B92A3A3-72F2-4C70-8869-BABAB3FCADA5}" destId="{4FF8441B-C1F8-4A1C-AA89-4A87A92B93B6}" srcOrd="0" destOrd="0" parTransId="{3F0BE3F9-7C61-49C6-B2BB-3A9419287F71}" sibTransId="{367A0BF5-E63D-4DA3-A175-6FA80C13A80F}"/>
    <dgm:cxn modelId="{532BE9A9-BE9B-41C9-A50E-10EF4256FB81}" type="presOf" srcId="{B5F81A12-28C1-46F8-9A16-743F67DF4A82}" destId="{307A5B33-32C0-4E7D-BCFD-481F59741EF3}" srcOrd="0" destOrd="0" presId="urn:microsoft.com/office/officeart/2005/8/layout/hProcess7"/>
    <dgm:cxn modelId="{7C913CC0-DF10-4899-A7FD-C6EB547C7DB5}" type="presOf" srcId="{C0481ADD-F083-40EC-90F7-5AF9F16FE56C}" destId="{5AB37C2F-ABCA-4F9C-A27D-0DCC88748432}" srcOrd="1" destOrd="0" presId="urn:microsoft.com/office/officeart/2005/8/layout/hProcess7"/>
    <dgm:cxn modelId="{90F71DC5-231D-4B55-B4CD-068D2AF3DCB1}" srcId="{ECB8E488-3159-4D6D-BD5F-B08B94458C29}" destId="{C0481ADD-F083-40EC-90F7-5AF9F16FE56C}" srcOrd="2" destOrd="0" parTransId="{7E99F172-C8B5-4AF0-9AE3-D833E18E9022}" sibTransId="{E72AEB13-AD7F-4380-A31C-48F3AA0B70F3}"/>
    <dgm:cxn modelId="{028FCCCF-F359-4BF5-9C7E-2C5DCA2E5709}" type="presOf" srcId="{6A6A866C-7CDC-4268-A443-F0AE83DC4B19}" destId="{90B9FDB4-DB22-4C9C-9458-AEFA61FA9A07}" srcOrd="0" destOrd="0" presId="urn:microsoft.com/office/officeart/2005/8/layout/hProcess7"/>
    <dgm:cxn modelId="{06833CDD-9C9A-4B0F-AD84-E36C0050018C}" type="presOf" srcId="{0D1D9598-0DE6-4E07-B39E-E8104BEF9A6B}" destId="{A35A46F4-6276-48B0-BCD7-6F1882079597}" srcOrd="0" destOrd="0" presId="urn:microsoft.com/office/officeart/2005/8/layout/hProcess7"/>
    <dgm:cxn modelId="{4ECD5BED-2D86-49DE-A71B-9347EBBC5DFD}" type="presOf" srcId="{C0481ADD-F083-40EC-90F7-5AF9F16FE56C}" destId="{4CB4515B-7E67-4349-BA78-08FBB1565DF4}" srcOrd="0" destOrd="0" presId="urn:microsoft.com/office/officeart/2005/8/layout/hProcess7"/>
    <dgm:cxn modelId="{591912EF-05F0-4B7C-B158-4EA430D0615E}" srcId="{C0481ADD-F083-40EC-90F7-5AF9F16FE56C}" destId="{B5F81A12-28C1-46F8-9A16-743F67DF4A82}" srcOrd="0" destOrd="0" parTransId="{E86E1891-93D9-42EB-8E53-3B5EEBB6BA1A}" sibTransId="{56D45510-B5EA-4B03-AD66-F575FCB9EDE9}"/>
    <dgm:cxn modelId="{1792D1B3-A649-450E-BEE0-E0E27F413CA2}" type="presParOf" srcId="{359A2FA4-19A6-4D08-A3E6-993EFFD04AF2}" destId="{5E7E4A0D-3DC5-4BAD-9118-B4142120E32E}" srcOrd="0" destOrd="0" presId="urn:microsoft.com/office/officeart/2005/8/layout/hProcess7"/>
    <dgm:cxn modelId="{A631C2F6-E13E-4E21-824E-799E930B233A}" type="presParOf" srcId="{5E7E4A0D-3DC5-4BAD-9118-B4142120E32E}" destId="{3AB0A018-757F-4AFC-ABA1-F37DD4CAB437}" srcOrd="0" destOrd="0" presId="urn:microsoft.com/office/officeart/2005/8/layout/hProcess7"/>
    <dgm:cxn modelId="{B29F74B9-298C-4787-9CAA-1CEBE6691EA3}" type="presParOf" srcId="{5E7E4A0D-3DC5-4BAD-9118-B4142120E32E}" destId="{27FEB6C0-08BB-453E-A0A6-151B5C66F5D9}" srcOrd="1" destOrd="0" presId="urn:microsoft.com/office/officeart/2005/8/layout/hProcess7"/>
    <dgm:cxn modelId="{02F88FEF-8542-49BC-8314-EBB62811A8BA}" type="presParOf" srcId="{5E7E4A0D-3DC5-4BAD-9118-B4142120E32E}" destId="{884F8EB5-5799-4EAD-B6CB-9D179A02544F}" srcOrd="2" destOrd="0" presId="urn:microsoft.com/office/officeart/2005/8/layout/hProcess7"/>
    <dgm:cxn modelId="{510DA466-88C3-45B3-AC97-D04BCE2D1BEA}" type="presParOf" srcId="{359A2FA4-19A6-4D08-A3E6-993EFFD04AF2}" destId="{791449E9-C0B8-4A9B-A42E-A574FC5A88BD}" srcOrd="1" destOrd="0" presId="urn:microsoft.com/office/officeart/2005/8/layout/hProcess7"/>
    <dgm:cxn modelId="{00E6E4A7-BDA0-4973-B4FC-A06E84B6EBF4}" type="presParOf" srcId="{359A2FA4-19A6-4D08-A3E6-993EFFD04AF2}" destId="{9A79A6E8-46AF-4336-9499-C452FB5A3A23}" srcOrd="2" destOrd="0" presId="urn:microsoft.com/office/officeart/2005/8/layout/hProcess7"/>
    <dgm:cxn modelId="{6B5D0894-6B75-4E85-BC04-6AD2379A2EC8}" type="presParOf" srcId="{9A79A6E8-46AF-4336-9499-C452FB5A3A23}" destId="{92D1C475-93AD-4B8B-8AC7-3C3A22912771}" srcOrd="0" destOrd="0" presId="urn:microsoft.com/office/officeart/2005/8/layout/hProcess7"/>
    <dgm:cxn modelId="{25A322D0-1179-4542-A5B2-6B3633AB5CC5}" type="presParOf" srcId="{9A79A6E8-46AF-4336-9499-C452FB5A3A23}" destId="{0EBA122D-E4FC-4BF0-9427-85E2698608DC}" srcOrd="1" destOrd="0" presId="urn:microsoft.com/office/officeart/2005/8/layout/hProcess7"/>
    <dgm:cxn modelId="{D4877FC1-3A51-46E5-8953-58A50B6169C7}" type="presParOf" srcId="{9A79A6E8-46AF-4336-9499-C452FB5A3A23}" destId="{1372C87F-245E-4CD1-BCBD-312F770B4B99}" srcOrd="2" destOrd="0" presId="urn:microsoft.com/office/officeart/2005/8/layout/hProcess7"/>
    <dgm:cxn modelId="{9009B659-47E2-426F-9E66-367EBE643BD6}" type="presParOf" srcId="{359A2FA4-19A6-4D08-A3E6-993EFFD04AF2}" destId="{44EBDCEC-36D1-4716-BAE0-C4874B6515A5}" srcOrd="3" destOrd="0" presId="urn:microsoft.com/office/officeart/2005/8/layout/hProcess7"/>
    <dgm:cxn modelId="{B05153EC-ED9E-42EC-B561-5FDCB48DAD7A}" type="presParOf" srcId="{359A2FA4-19A6-4D08-A3E6-993EFFD04AF2}" destId="{9F9F313A-BA12-40E3-A3F9-433FBBDB132A}" srcOrd="4" destOrd="0" presId="urn:microsoft.com/office/officeart/2005/8/layout/hProcess7"/>
    <dgm:cxn modelId="{924A9412-2BB7-49A1-A6A7-D2CC1AD94E96}" type="presParOf" srcId="{9F9F313A-BA12-40E3-A3F9-433FBBDB132A}" destId="{90B9FDB4-DB22-4C9C-9458-AEFA61FA9A07}" srcOrd="0" destOrd="0" presId="urn:microsoft.com/office/officeart/2005/8/layout/hProcess7"/>
    <dgm:cxn modelId="{42807D33-186F-4CB3-B2D0-F3BA3B1FB516}" type="presParOf" srcId="{9F9F313A-BA12-40E3-A3F9-433FBBDB132A}" destId="{FC068346-49D8-4395-A3FB-EA2B6DDB6B8E}" srcOrd="1" destOrd="0" presId="urn:microsoft.com/office/officeart/2005/8/layout/hProcess7"/>
    <dgm:cxn modelId="{D2C313DE-5C2F-48F7-829A-49402A7F3D12}" type="presParOf" srcId="{9F9F313A-BA12-40E3-A3F9-433FBBDB132A}" destId="{A35A46F4-6276-48B0-BCD7-6F1882079597}" srcOrd="2" destOrd="0" presId="urn:microsoft.com/office/officeart/2005/8/layout/hProcess7"/>
    <dgm:cxn modelId="{041E0D4A-F312-43E6-9ECF-ACBFA2CB0AD5}" type="presParOf" srcId="{359A2FA4-19A6-4D08-A3E6-993EFFD04AF2}" destId="{F5F127A7-9F57-4D80-A001-703B5831B0B5}" srcOrd="5" destOrd="0" presId="urn:microsoft.com/office/officeart/2005/8/layout/hProcess7"/>
    <dgm:cxn modelId="{052B3AAC-F565-4237-BC48-4BBF67FA90DD}" type="presParOf" srcId="{359A2FA4-19A6-4D08-A3E6-993EFFD04AF2}" destId="{B27F1774-F719-4409-8856-52939B6CB4BD}" srcOrd="6" destOrd="0" presId="urn:microsoft.com/office/officeart/2005/8/layout/hProcess7"/>
    <dgm:cxn modelId="{D8D2378B-164E-4CAB-A8AF-89056CF281A5}" type="presParOf" srcId="{B27F1774-F719-4409-8856-52939B6CB4BD}" destId="{9224A5C6-1730-4D00-A97D-DF15ABA069EC}" srcOrd="0" destOrd="0" presId="urn:microsoft.com/office/officeart/2005/8/layout/hProcess7"/>
    <dgm:cxn modelId="{1848E373-A703-4BAC-ACBC-F73ADCAB088A}" type="presParOf" srcId="{B27F1774-F719-4409-8856-52939B6CB4BD}" destId="{D84F7FEA-D494-48A9-9CF2-077F5301EB97}" srcOrd="1" destOrd="0" presId="urn:microsoft.com/office/officeart/2005/8/layout/hProcess7"/>
    <dgm:cxn modelId="{FBC77CC9-C05F-4790-982B-EFA6935F52D8}" type="presParOf" srcId="{B27F1774-F719-4409-8856-52939B6CB4BD}" destId="{C2766227-D6A6-47DF-B81E-395C95710228}" srcOrd="2" destOrd="0" presId="urn:microsoft.com/office/officeart/2005/8/layout/hProcess7"/>
    <dgm:cxn modelId="{2623E80A-D17A-43C1-A111-37FEE090EA97}" type="presParOf" srcId="{359A2FA4-19A6-4D08-A3E6-993EFFD04AF2}" destId="{B063DD92-E4D4-4CD2-B4A2-70CD38778C34}" srcOrd="7" destOrd="0" presId="urn:microsoft.com/office/officeart/2005/8/layout/hProcess7"/>
    <dgm:cxn modelId="{64DD81C2-321C-412C-A3D1-F0760372D2A8}" type="presParOf" srcId="{359A2FA4-19A6-4D08-A3E6-993EFFD04AF2}" destId="{C691B22D-587D-4AA1-92BC-3F0AE4DE8F02}" srcOrd="8" destOrd="0" presId="urn:microsoft.com/office/officeart/2005/8/layout/hProcess7"/>
    <dgm:cxn modelId="{879810D8-3E81-4ACE-9868-44ECB0D36582}" type="presParOf" srcId="{C691B22D-587D-4AA1-92BC-3F0AE4DE8F02}" destId="{4CB4515B-7E67-4349-BA78-08FBB1565DF4}" srcOrd="0" destOrd="0" presId="urn:microsoft.com/office/officeart/2005/8/layout/hProcess7"/>
    <dgm:cxn modelId="{F2CD5BBF-E894-4FAA-93FE-E2FF1D11CBD7}" type="presParOf" srcId="{C691B22D-587D-4AA1-92BC-3F0AE4DE8F02}" destId="{5AB37C2F-ABCA-4F9C-A27D-0DCC88748432}" srcOrd="1" destOrd="0" presId="urn:microsoft.com/office/officeart/2005/8/layout/hProcess7"/>
    <dgm:cxn modelId="{E39D25D0-3B10-42D4-8EBB-B81FB6F71CD4}" type="presParOf" srcId="{C691B22D-587D-4AA1-92BC-3F0AE4DE8F02}" destId="{307A5B33-32C0-4E7D-BCFD-481F59741EF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82C35-82A9-4E1E-9EAC-7418A2DD138E}">
      <dsp:nvSpPr>
        <dsp:cNvPr id="0" name=""/>
        <dsp:cNvSpPr/>
      </dsp:nvSpPr>
      <dsp:spPr>
        <a:xfrm>
          <a:off x="1336" y="0"/>
          <a:ext cx="2605236" cy="1039535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 8 – 2016 </a:t>
          </a:r>
          <a:r>
            <a:rPr lang="de-DE" sz="2000" b="1" kern="1200" dirty="0" err="1"/>
            <a:t>to</a:t>
          </a:r>
          <a:r>
            <a:rPr lang="de-DE" sz="2000" b="1" kern="1200" dirty="0"/>
            <a:t> 7 – 2017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Timeframe</a:t>
          </a:r>
          <a:endParaRPr lang="en-GB" sz="2000" b="1" kern="1200" dirty="0"/>
        </a:p>
      </dsp:txBody>
      <dsp:txXfrm>
        <a:off x="1336" y="0"/>
        <a:ext cx="2345352" cy="1039535"/>
      </dsp:txXfrm>
    </dsp:sp>
    <dsp:sp modelId="{9675FEEE-051F-4D58-A14E-2232747B773F}">
      <dsp:nvSpPr>
        <dsp:cNvPr id="0" name=""/>
        <dsp:cNvSpPr/>
      </dsp:nvSpPr>
      <dsp:spPr>
        <a:xfrm>
          <a:off x="2085525" y="0"/>
          <a:ext cx="2605236" cy="103953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1 M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records</a:t>
          </a:r>
          <a:endParaRPr lang="en-GB" sz="2000" b="1" kern="1200" dirty="0"/>
        </a:p>
      </dsp:txBody>
      <dsp:txXfrm>
        <a:off x="2605293" y="0"/>
        <a:ext cx="1565701" cy="1039535"/>
      </dsp:txXfrm>
    </dsp:sp>
    <dsp:sp modelId="{EEBC7A76-1F4A-4ED0-B63B-278902350607}">
      <dsp:nvSpPr>
        <dsp:cNvPr id="0" name=""/>
        <dsp:cNvSpPr/>
      </dsp:nvSpPr>
      <dsp:spPr>
        <a:xfrm>
          <a:off x="4169714" y="0"/>
          <a:ext cx="2605236" cy="103953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742735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Unique Users</a:t>
          </a:r>
          <a:endParaRPr lang="en-GB" sz="2000" b="1" kern="1200" dirty="0"/>
        </a:p>
      </dsp:txBody>
      <dsp:txXfrm>
        <a:off x="4689482" y="0"/>
        <a:ext cx="1565701" cy="1039535"/>
      </dsp:txXfrm>
    </dsp:sp>
    <dsp:sp modelId="{F8EB0F15-B23E-46F8-A248-AD3F85F57EA3}">
      <dsp:nvSpPr>
        <dsp:cNvPr id="0" name=""/>
        <dsp:cNvSpPr/>
      </dsp:nvSpPr>
      <dsp:spPr>
        <a:xfrm>
          <a:off x="6253903" y="0"/>
          <a:ext cx="2605236" cy="103953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11515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Buyers</a:t>
          </a:r>
          <a:endParaRPr lang="en-GB" sz="2000" b="1" kern="1200" dirty="0"/>
        </a:p>
      </dsp:txBody>
      <dsp:txXfrm>
        <a:off x="6773671" y="0"/>
        <a:ext cx="1565701" cy="1039535"/>
      </dsp:txXfrm>
    </dsp:sp>
    <dsp:sp modelId="{69C1FBC6-79A1-4961-982E-DD63C4981E49}">
      <dsp:nvSpPr>
        <dsp:cNvPr id="0" name=""/>
        <dsp:cNvSpPr/>
      </dsp:nvSpPr>
      <dsp:spPr>
        <a:xfrm>
          <a:off x="8338092" y="0"/>
          <a:ext cx="2605236" cy="103953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1,27%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CR</a:t>
          </a:r>
          <a:endParaRPr lang="en-GB" sz="2000" b="1" kern="1200" dirty="0"/>
        </a:p>
      </dsp:txBody>
      <dsp:txXfrm>
        <a:off x="8857860" y="0"/>
        <a:ext cx="1565701" cy="1039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A018-757F-4AFC-ABA1-F37DD4CAB437}">
      <dsp:nvSpPr>
        <dsp:cNvPr id="0" name=""/>
        <dsp:cNvSpPr/>
      </dsp:nvSpPr>
      <dsp:spPr>
        <a:xfrm>
          <a:off x="220" y="0"/>
          <a:ext cx="948549" cy="47009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Total</a:t>
          </a:r>
          <a:endParaRPr lang="en-GB" sz="1200" b="1" kern="1200" dirty="0"/>
        </a:p>
      </dsp:txBody>
      <dsp:txXfrm rot="16200000">
        <a:off x="-97664" y="97884"/>
        <a:ext cx="385479" cy="189709"/>
      </dsp:txXfrm>
    </dsp:sp>
    <dsp:sp modelId="{884F8EB5-5799-4EAD-B6CB-9D179A02544F}">
      <dsp:nvSpPr>
        <dsp:cNvPr id="0" name=""/>
        <dsp:cNvSpPr/>
      </dsp:nvSpPr>
      <dsp:spPr>
        <a:xfrm>
          <a:off x="189930" y="0"/>
          <a:ext cx="706669" cy="4700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54864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1.5M</a:t>
          </a:r>
          <a:endParaRPr lang="en-GB" sz="1200" b="1" kern="1200" dirty="0"/>
        </a:p>
      </dsp:txBody>
      <dsp:txXfrm>
        <a:off x="189930" y="0"/>
        <a:ext cx="706669" cy="470097"/>
      </dsp:txXfrm>
    </dsp:sp>
    <dsp:sp modelId="{90B9FDB4-DB22-4C9C-9458-AEFA61FA9A07}">
      <dsp:nvSpPr>
        <dsp:cNvPr id="0" name=""/>
        <dsp:cNvSpPr/>
      </dsp:nvSpPr>
      <dsp:spPr>
        <a:xfrm>
          <a:off x="981969" y="0"/>
          <a:ext cx="948549" cy="47009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AOV</a:t>
          </a:r>
          <a:endParaRPr lang="en-GB" sz="1200" b="1" kern="1200" dirty="0"/>
        </a:p>
      </dsp:txBody>
      <dsp:txXfrm rot="16200000">
        <a:off x="884084" y="97884"/>
        <a:ext cx="385479" cy="189709"/>
      </dsp:txXfrm>
    </dsp:sp>
    <dsp:sp modelId="{0EBA122D-E4FC-4BF0-9427-85E2698608DC}">
      <dsp:nvSpPr>
        <dsp:cNvPr id="0" name=""/>
        <dsp:cNvSpPr/>
      </dsp:nvSpPr>
      <dsp:spPr>
        <a:xfrm rot="5400000">
          <a:off x="952154" y="332028"/>
          <a:ext cx="69114" cy="14228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A46F4-6276-48B0-BCD7-6F1882079597}">
      <dsp:nvSpPr>
        <dsp:cNvPr id="0" name=""/>
        <dsp:cNvSpPr/>
      </dsp:nvSpPr>
      <dsp:spPr>
        <a:xfrm>
          <a:off x="1171679" y="0"/>
          <a:ext cx="706669" cy="4700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54864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133,7$</a:t>
          </a:r>
          <a:endParaRPr lang="en-GB" sz="1600" b="1" kern="1200" dirty="0"/>
        </a:p>
      </dsp:txBody>
      <dsp:txXfrm>
        <a:off x="1171679" y="0"/>
        <a:ext cx="706669" cy="470097"/>
      </dsp:txXfrm>
    </dsp:sp>
    <dsp:sp modelId="{4CB4515B-7E67-4349-BA78-08FBB1565DF4}">
      <dsp:nvSpPr>
        <dsp:cNvPr id="0" name=""/>
        <dsp:cNvSpPr/>
      </dsp:nvSpPr>
      <dsp:spPr>
        <a:xfrm>
          <a:off x="1963718" y="0"/>
          <a:ext cx="948549" cy="47009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RPV</a:t>
          </a:r>
          <a:endParaRPr lang="en-GB" sz="1200" b="1" kern="1200" dirty="0"/>
        </a:p>
      </dsp:txBody>
      <dsp:txXfrm rot="16200000">
        <a:off x="1865833" y="97884"/>
        <a:ext cx="385479" cy="189709"/>
      </dsp:txXfrm>
    </dsp:sp>
    <dsp:sp modelId="{D84F7FEA-D494-48A9-9CF2-077F5301EB97}">
      <dsp:nvSpPr>
        <dsp:cNvPr id="0" name=""/>
        <dsp:cNvSpPr/>
      </dsp:nvSpPr>
      <dsp:spPr>
        <a:xfrm rot="5400000">
          <a:off x="1933904" y="332028"/>
          <a:ext cx="69114" cy="14228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5B33-32C0-4E7D-BCFD-481F59741EF3}">
      <dsp:nvSpPr>
        <dsp:cNvPr id="0" name=""/>
        <dsp:cNvSpPr/>
      </dsp:nvSpPr>
      <dsp:spPr>
        <a:xfrm>
          <a:off x="2153428" y="0"/>
          <a:ext cx="706669" cy="4700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4864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1,7$</a:t>
          </a:r>
          <a:endParaRPr lang="en-GB" sz="1600" b="1" kern="1200" dirty="0"/>
        </a:p>
      </dsp:txBody>
      <dsp:txXfrm>
        <a:off x="2153428" y="0"/>
        <a:ext cx="706669" cy="47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303-652A-464E-8DCF-45E5D87377BF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22C1D-4B1D-4544-B3F6-E2C76DE3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Inter"/>
              </a:rPr>
              <a:t>2015 a real </a:t>
            </a:r>
            <a:r>
              <a:rPr lang="en-GB" b="0" i="0" dirty="0" err="1">
                <a:effectLst/>
                <a:latin typeface="Inter"/>
              </a:rPr>
              <a:t>ecommece</a:t>
            </a:r>
            <a:r>
              <a:rPr lang="en-GB" b="0" i="0" dirty="0">
                <a:effectLst/>
                <a:latin typeface="Inter"/>
              </a:rPr>
              <a:t> store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one country that accounts for almost all of the turnover achieved in the period of analysis.</a:t>
            </a:r>
            <a:endParaRPr lang="en-GB" b="0" i="0" dirty="0">
              <a:effectLst/>
              <a:latin typeface="Inter"/>
            </a:endParaRPr>
          </a:p>
          <a:p>
            <a:r>
              <a:rPr lang="en-GB" b="0" i="0" dirty="0">
                <a:effectLst/>
                <a:latin typeface="Inter"/>
              </a:rPr>
              <a:t>The Google Merchandise Store sells Google branded merchandise.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5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 err="1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Analyzing</a:t>
            </a: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 your performance is a key part of your digital marketing strategy. You need to optimize and improve your strategy based on your past results.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detailed insights into how both your site and your digital marketing is performing. So, you can make data-driven decisions</a:t>
            </a:r>
            <a:endParaRPr lang="en-GB" b="1" i="0" dirty="0">
              <a:solidFill>
                <a:srgbClr val="747474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None/>
            </a:pPr>
            <a:endParaRPr lang="en-GB" b="1" i="0" dirty="0">
              <a:solidFill>
                <a:srgbClr val="747474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GB" b="1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Bounces Rate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Either you’re targeting the right audience with the wrong content (low-quality content), 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You have good content, but you’re targeting the wrong audience (low-quality audience)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How’s the usability of the page?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Do you have a menu that’s easy to use?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Does the page invite people to look further on your site?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6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Inter"/>
              </a:rPr>
              <a:t>The sample dataset contains Google Analytics 360 data from the Google Merchandise 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effectLst/>
                <a:latin typeface="Inter"/>
              </a:rPr>
              <a:t>VERDE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Inter"/>
              </a:rPr>
              <a:t>The data is typical of what you would see for an ecommerce website. It includes the following kinds of information: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purchased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r>
              <a:rPr lang="it-IT" b="0" i="0" dirty="0">
                <a:solidFill>
                  <a:srgbClr val="232323"/>
                </a:solidFill>
                <a:effectLst/>
                <a:latin typeface="Georgia" panose="02040502050405020303" pitchFamily="18" charset="0"/>
              </a:rPr>
              <a:t>motori di ricerca e i </a:t>
            </a:r>
            <a:r>
              <a:rPr lang="it-IT" b="0" i="1" dirty="0">
                <a:solidFill>
                  <a:srgbClr val="232323"/>
                </a:solidFill>
                <a:effectLst/>
                <a:latin typeface="Georgia" panose="02040502050405020303" pitchFamily="18" charset="0"/>
              </a:rPr>
              <a:t>siti </a:t>
            </a:r>
            <a:r>
              <a:rPr lang="it-IT" b="0" i="1" dirty="0" err="1">
                <a:solidFill>
                  <a:srgbClr val="232323"/>
                </a:solidFill>
                <a:effectLst/>
                <a:latin typeface="Georgia" panose="02040502050405020303" pitchFamily="18" charset="0"/>
              </a:rPr>
              <a:t>referer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selling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,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wishes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data is typical of what you would see for an ecommerce website. It includes the following kinds of information:</a:t>
            </a:r>
            <a:endParaRPr lang="de-DE" dirty="0"/>
          </a:p>
          <a:p>
            <a:r>
              <a:rPr lang="de-DE" b="1" dirty="0"/>
              <a:t>BLU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202020"/>
                </a:solidFill>
                <a:effectLst/>
                <a:latin typeface="PT Sans"/>
              </a:rPr>
              <a:t>Audience</a:t>
            </a:r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 helps you explore </a:t>
            </a:r>
            <a:r>
              <a:rPr lang="en-GB" b="0" i="1" dirty="0">
                <a:solidFill>
                  <a:srgbClr val="202020"/>
                </a:solidFill>
                <a:effectLst/>
                <a:latin typeface="PT Sans"/>
              </a:rPr>
              <a:t>who</a:t>
            </a:r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 your customers are, including information such as demographics, location, retention, and device technology. With these metrics, you can interpret the impact of your marketing efforts on various user segments.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Low conversion rate – this sounds like a small amount but actually is quite common for all ecommerce shops</a:t>
            </a:r>
            <a:endParaRPr lang="de-D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2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Acquiring new users is very difficult, time-consuming, and expensive. That’s why should try to convert new visitors to usual and get them to return to your site again and again.</a:t>
            </a:r>
          </a:p>
          <a:p>
            <a:endParaRPr lang="en-GB" b="1" i="0" dirty="0">
              <a:solidFill>
                <a:srgbClr val="555555"/>
              </a:solidFill>
              <a:effectLst/>
              <a:latin typeface="PT Sans"/>
            </a:endParaRPr>
          </a:p>
          <a:p>
            <a:r>
              <a:rPr lang="en-GB" b="1" i="0" dirty="0">
                <a:solidFill>
                  <a:srgbClr val="555555"/>
                </a:solidFill>
                <a:effectLst/>
                <a:latin typeface="PT Sans"/>
              </a:rPr>
              <a:t>Bounce rate </a:t>
            </a:r>
            <a:r>
              <a:rPr lang="en-GB" b="0" i="0" dirty="0">
                <a:solidFill>
                  <a:srgbClr val="555555"/>
                </a:solidFill>
                <a:effectLst/>
                <a:latin typeface="PT Sans"/>
              </a:rPr>
              <a:t>is the percentage of users who visit only one page on a website before leaving. </a:t>
            </a:r>
            <a:r>
              <a:rPr lang="en-GB" b="1" i="0" dirty="0">
                <a:solidFill>
                  <a:srgbClr val="555555"/>
                </a:solidFill>
                <a:effectLst/>
                <a:latin typeface="PT Sans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targeting the right audience with the wrong content (low-quality content), 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good content, but you’re targeting the wrong audience (low-quality audience)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How’s the usability of the page?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Do you have a menu that’s easy to use?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Does the page invite people to look further on your site?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747474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Free shipping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Limited coupon codes on first visit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10% discount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61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ource Serif Pro" panose="02040603050405020204" pitchFamily="18" charset="0"/>
              </a:rPr>
              <a:t>An important thing to note for a marketer would be to understand where our users found us  -   </a:t>
            </a:r>
            <a:r>
              <a:rPr lang="en-GB" b="0" i="1" dirty="0">
                <a:solidFill>
                  <a:srgbClr val="202020"/>
                </a:solidFill>
                <a:effectLst/>
                <a:latin typeface="PT Sans"/>
              </a:rPr>
              <a:t>how</a:t>
            </a:r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 customer get to your website. </a:t>
            </a: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compare from Facebook vs </a:t>
            </a:r>
            <a:r>
              <a:rPr lang="en-GB" b="0" i="0" dirty="0" err="1">
                <a:solidFill>
                  <a:srgbClr val="202020"/>
                </a:solidFill>
                <a:effectLst/>
                <a:latin typeface="PT Sans"/>
              </a:rPr>
              <a:t>youtube</a:t>
            </a:r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, determine the efficacy of your SEO efforts on organic search traffic, and see how well your email campaigns are running.</a:t>
            </a:r>
          </a:p>
          <a:p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second step of the podium</a:t>
            </a:r>
          </a:p>
          <a:p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Display – click on paid advertisement – banner</a:t>
            </a: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Organic search – google, yahoo, </a:t>
            </a:r>
            <a:r>
              <a:rPr lang="en-GB" b="0" i="0" dirty="0" err="1">
                <a:solidFill>
                  <a:srgbClr val="202020"/>
                </a:solidFill>
                <a:effectLst/>
                <a:latin typeface="PT Sans"/>
              </a:rPr>
              <a:t>bing</a:t>
            </a:r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Paid search – </a:t>
            </a:r>
            <a:r>
              <a:rPr lang="en-GB" b="0" i="0" dirty="0" err="1">
                <a:solidFill>
                  <a:srgbClr val="202020"/>
                </a:solidFill>
                <a:effectLst/>
                <a:latin typeface="PT Sans"/>
              </a:rPr>
              <a:t>Adwords</a:t>
            </a:r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Referral – link on another site, mail.googlepex.com</a:t>
            </a: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Social</a:t>
            </a: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Affiliates – affiliate site where we market</a:t>
            </a:r>
          </a:p>
          <a:p>
            <a:r>
              <a:rPr lang="en-GB" b="0" i="0" dirty="0">
                <a:solidFill>
                  <a:srgbClr val="202020"/>
                </a:solidFill>
                <a:effectLst/>
                <a:latin typeface="PT Sans"/>
              </a:rPr>
              <a:t>Email – not listed……</a:t>
            </a:r>
          </a:p>
          <a:p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  <a:p>
            <a:r>
              <a:rPr lang="en-GB" b="0" i="0" dirty="0">
                <a:solidFill>
                  <a:srgbClr val="747474"/>
                </a:solidFill>
                <a:effectLst/>
                <a:latin typeface="Roboto" panose="02000000000000000000" pitchFamily="2" charset="0"/>
              </a:rPr>
              <a:t>If we see a large number of visitors using a specific OS or device, then we need to optimize our site for them, because they’re a significant part of your overall traffic.</a:t>
            </a:r>
            <a:endParaRPr lang="en-GB" b="0" i="0" dirty="0">
              <a:solidFill>
                <a:srgbClr val="202020"/>
              </a:solidFill>
              <a:effectLst/>
              <a:latin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1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Christmas </a:t>
            </a:r>
            <a:r>
              <a:rPr lang="de-DE" dirty="0" err="1"/>
              <a:t>event</a:t>
            </a:r>
            <a:r>
              <a:rPr lang="de-DE" dirty="0"/>
              <a:t> - </a:t>
            </a:r>
            <a:r>
              <a:rPr lang="en-GB" b="0" i="0" dirty="0">
                <a:solidFill>
                  <a:srgbClr val="26313D"/>
                </a:solidFill>
                <a:effectLst/>
                <a:latin typeface="Barlow"/>
              </a:rPr>
              <a:t>Email reminders are sent out, and a dedicated team promotes the event before the day</a:t>
            </a:r>
            <a:endParaRPr lang="de-DE" dirty="0"/>
          </a:p>
          <a:p>
            <a:r>
              <a:rPr lang="de-DE" dirty="0"/>
              <a:t>10% on all </a:t>
            </a:r>
            <a:r>
              <a:rPr lang="de-DE" dirty="0" err="1"/>
              <a:t>goods</a:t>
            </a:r>
            <a:r>
              <a:rPr lang="de-DE" dirty="0"/>
              <a:t> on </a:t>
            </a:r>
            <a:r>
              <a:rPr lang="de-DE" dirty="0" err="1"/>
              <a:t>birthday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3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live in a </a:t>
            </a:r>
            <a:r>
              <a:rPr lang="de-DE" dirty="0" err="1"/>
              <a:t>era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mobile </a:t>
            </a:r>
            <a:r>
              <a:rPr lang="de-DE" dirty="0" err="1"/>
              <a:t>device</a:t>
            </a:r>
            <a:r>
              <a:rPr lang="de-DE" dirty="0"/>
              <a:t> –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6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55555"/>
                </a:solidFill>
                <a:effectLst/>
                <a:latin typeface="PT Sans"/>
              </a:rPr>
              <a:t>Average pages and click per session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5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absolute </a:t>
            </a:r>
            <a:r>
              <a:rPr lang="de-DE" dirty="0" err="1"/>
              <a:t>error</a:t>
            </a:r>
            <a:endParaRPr lang="de-DE" dirty="0"/>
          </a:p>
          <a:p>
            <a:endParaRPr lang="en-GB" dirty="0"/>
          </a:p>
          <a:p>
            <a:r>
              <a:rPr lang="en-GB" b="0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evaluation metric for binary classification problems</a:t>
            </a:r>
            <a:endParaRPr lang="en-GB" dirty="0"/>
          </a:p>
          <a:p>
            <a:r>
              <a:rPr lang="en-GB" b="1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Area Under the Curve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2C1D-4B1D-4544-B3F6-E2C76DE3278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9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F4A-C140-4907-9847-1A29ABEC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DD619-37F4-44EC-A784-D57A947B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8161-CC72-4D2E-9861-930A91C6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6A35-3F5E-45E9-A308-061DD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818C-C942-4DC7-8F62-D0C5720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CF57-1DF3-4132-A7A5-4200CB9A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07F4-4F12-446D-86C3-04C7C052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29D8-5311-4B31-BB8E-1884BB64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8EF8-D577-48FA-8501-5B011D46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2985-A8E6-43E2-905A-D79CA829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FF881-0C89-4230-B671-02728A93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E3BA7-CC10-4EE8-B247-CB22EFA0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A215-ED1B-4581-92FC-8584089B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D7DB-96E2-4633-B8EC-08AE84B5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6876-DB9C-4B46-9997-477194C3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26F-D8DF-4CBD-8249-CF7E8ECC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BA12-E113-48D7-8E54-25445970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B750-9507-41D3-BA58-9334348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FB80-54EF-41C7-B131-BEB9CA9C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1C7-4F93-4F3E-8DCB-29113D62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B093-8EE3-4DE6-9CED-FF2A0A7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E1A4-B27C-4AD8-B0A5-0CB14762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0CA1-E04A-45D5-A0D3-FFFFF54E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E5902-6A22-4BE6-9526-18808539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8001-DFA7-4906-8D6A-0167D61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3573-337D-4DFF-BC43-F88A217A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5941-D951-4F51-8269-488327CA5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3A9F4-7E78-4E04-92DB-226E1B7D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8092-3126-44CB-9765-B609E0F0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C9E4-E1A6-4113-A146-AC4CBDF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EADA-0189-4555-A978-CEF6357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663-AFEB-4444-BB3B-58CC112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5BD2-5A26-4355-BDC7-4AEAEEE3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FA378-40B8-4FA0-8470-58F1FBF0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E22D8-2520-4557-875D-54388FF4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5D459-6C5F-41D1-B7FA-67C6FC90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16B90-5D9B-441F-9F93-3C63D9D7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FA735-B480-489B-84E9-2F828C4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6662A-5549-430D-9248-E8A47A03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0AC-4D3F-4A27-99A1-50B636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F908-C408-40AD-B7CF-FBA6E9D5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006B-DA13-4B59-9EB7-C3EDFBD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F1A7-E8DE-4C2E-9CD3-FB8335A9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A9835-EB42-4668-9DEE-9688CC29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5932-C25C-4CBC-AED7-A7BEB99B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456DF-4E67-4A38-9657-D83A9919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761-EF99-4CB5-875B-46DDF020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FD9C-F80B-4818-B01A-2BE5E034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73E9-0F6B-4128-AEEC-CC1A5865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7BC7-3D1D-4582-B39B-4BAB473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0171-D204-4B1F-83F5-1B1C9F9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236D-8ADE-48F5-8362-4904F7E8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E34-CCFB-4E36-9F01-6005402D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4321E-6F89-4BCF-ADE4-C0333FF1B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E0F6-D3BB-4E6F-AD68-F3829E7F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7688-6066-4BCE-B3BE-7F2BEC01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BB4F7-2CCA-4AB9-A1EC-26D42016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D347-9D2E-49A6-9EBF-777D51FA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86BC6-5A75-43CB-B745-D297C828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E534-0836-4D21-8FC2-FCD9A08D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F023-8F32-462E-A685-3E2204250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481B-E8F5-452B-BBEE-D056F882B607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291A-43C6-431C-9EAC-714057016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88C2-3732-43BB-AC86-8E023393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897A-0ED9-4C25-A892-A1C0DAC86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oogle logo neon light signage">
            <a:extLst>
              <a:ext uri="{FF2B5EF4-FFF2-40B4-BE49-F238E27FC236}">
                <a16:creationId xmlns:a16="http://schemas.microsoft.com/office/drawing/2014/main" id="{7A6A6CF7-D982-44CE-8F00-A8E62E0E8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E4265-E356-47AD-AAD8-AEEAEB191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smoothness="10"/>
                    </a14:imgEffect>
                  </a14:imgLayer>
                </a14:imgProps>
              </a:ext>
            </a:extLst>
          </a:blip>
          <a:srcRect r="26" b="7983"/>
          <a:stretch/>
        </p:blipFill>
        <p:spPr>
          <a:xfrm>
            <a:off x="0" y="0"/>
            <a:ext cx="12206412" cy="7032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AC8DB-A130-466A-B9F0-701C30303BAA}"/>
              </a:ext>
            </a:extLst>
          </p:cNvPr>
          <p:cNvSpPr txBox="1"/>
          <p:nvPr/>
        </p:nvSpPr>
        <p:spPr>
          <a:xfrm>
            <a:off x="875292" y="320298"/>
            <a:ext cx="101366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 err="1">
                <a:solidFill>
                  <a:srgbClr val="FFFFFF"/>
                </a:solidFill>
                <a:latin typeface="zeitung"/>
              </a:rPr>
              <a:t>Gstore</a:t>
            </a:r>
            <a:endParaRPr lang="en-GB" sz="5400" b="1" dirty="0">
              <a:solidFill>
                <a:srgbClr val="FFFFFF"/>
              </a:solidFill>
              <a:latin typeface="zeitung"/>
            </a:endParaRPr>
          </a:p>
          <a:p>
            <a:pPr algn="ctr"/>
            <a:r>
              <a:rPr lang="en-GB" sz="3600" b="1" i="0" dirty="0">
                <a:solidFill>
                  <a:srgbClr val="FFFFFF"/>
                </a:solidFill>
                <a:effectLst/>
                <a:latin typeface="zeitung"/>
              </a:rPr>
              <a:t>Customer analysis and potential future business</a:t>
            </a:r>
          </a:p>
          <a:p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73CC9-F630-4427-8203-F4AFE3D40605}"/>
              </a:ext>
            </a:extLst>
          </p:cNvPr>
          <p:cNvSpPr txBox="1"/>
          <p:nvPr/>
        </p:nvSpPr>
        <p:spPr>
          <a:xfrm>
            <a:off x="10091338" y="5859625"/>
            <a:ext cx="148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5.5.2021</a:t>
            </a:r>
          </a:p>
          <a:p>
            <a:r>
              <a:rPr lang="de-DE" sz="1400" dirty="0">
                <a:solidFill>
                  <a:schemeClr val="bg1"/>
                </a:solidFill>
              </a:rPr>
              <a:t>Davide Della Valle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2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8A4B9-5FA2-4B64-9142-5E7F54C3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2" y="890311"/>
            <a:ext cx="10556035" cy="4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FDC2-F61A-4DCE-8D3C-84E3AF6F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Buyers</a:t>
            </a:r>
            <a:r>
              <a:rPr lang="de-DE" dirty="0"/>
              <a:t> </a:t>
            </a:r>
            <a:r>
              <a:rPr lang="de-DE" b="1" dirty="0" err="1"/>
              <a:t>behaviour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E367C-CCE2-4DD4-B26B-8822973C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134329"/>
            <a:ext cx="5648054" cy="3959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217CD-9C96-4907-93CA-CA3AD8EA8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267" y="2134329"/>
            <a:ext cx="2129706" cy="3950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B3B349-D03F-4CC3-A8FD-20F4650401C1}"/>
              </a:ext>
            </a:extLst>
          </p:cNvPr>
          <p:cNvSpPr/>
          <p:nvPr/>
        </p:nvSpPr>
        <p:spPr>
          <a:xfrm>
            <a:off x="8376356" y="4684889"/>
            <a:ext cx="2212622" cy="903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0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DDF4C3-D14A-4F03-A5E7-E20AA576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3" y="2264406"/>
            <a:ext cx="5943327" cy="3449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47DBC-EE19-4C31-B2B2-097510BE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4405"/>
            <a:ext cx="5953829" cy="34494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1A42EC3-1597-4EED-A627-DA24B540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Click and Page </a:t>
            </a:r>
            <a:r>
              <a:rPr lang="de-DE" b="1" dirty="0" err="1"/>
              <a:t>viewed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322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0C5FE-3650-4E77-B2F3-6C4392CE7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4159494"/>
            <a:ext cx="3838211" cy="2558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B6C01-8476-4E84-A3CD-18FDA3E7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Forecast on Visits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1CBAC-802C-46EE-A488-2192264C9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8791"/>
            <a:ext cx="5024716" cy="3031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EE386-207D-41DB-9E90-980DC6220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51" y="1474980"/>
            <a:ext cx="4955166" cy="28086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AA61BB-1044-49F3-9447-159B5948BE9C}"/>
              </a:ext>
            </a:extLst>
          </p:cNvPr>
          <p:cNvSpPr/>
          <p:nvPr/>
        </p:nvSpPr>
        <p:spPr>
          <a:xfrm>
            <a:off x="428978" y="5167964"/>
            <a:ext cx="1219200" cy="53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MAE</a:t>
            </a:r>
          </a:p>
          <a:p>
            <a:pPr algn="ctr"/>
            <a:r>
              <a:rPr lang="de-DE" b="1" dirty="0"/>
              <a:t> 165 Visits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EFAB72-9690-48AE-8807-BE97BDFF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47" y="4235455"/>
            <a:ext cx="3310460" cy="248284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E9F52-8D18-410C-B7A1-28FE6C5C8E59}"/>
              </a:ext>
            </a:extLst>
          </p:cNvPr>
          <p:cNvSpPr/>
          <p:nvPr/>
        </p:nvSpPr>
        <p:spPr>
          <a:xfrm>
            <a:off x="10134600" y="5116557"/>
            <a:ext cx="1219200" cy="53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Accuracy</a:t>
            </a:r>
            <a:endParaRPr lang="de-DE" b="1" dirty="0"/>
          </a:p>
          <a:p>
            <a:pPr algn="ctr"/>
            <a:r>
              <a:rPr lang="de-DE" b="1" dirty="0"/>
              <a:t>98%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14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6A91-BA22-44A6-9360-666F50DE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Conclusions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475E-305B-4DA4-A793-4D1767C3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endParaRPr lang="en-GB" b="0" i="0" dirty="0">
              <a:effectLst/>
              <a:latin typeface="Source Serif Pro" panose="02040603050405020204" pitchFamily="18" charset="0"/>
            </a:endParaRPr>
          </a:p>
          <a:p>
            <a:pPr algn="l" fontAlgn="base"/>
            <a:r>
              <a:rPr lang="en-GB" b="0" i="0" dirty="0">
                <a:effectLst/>
                <a:latin typeface="+mj-lt"/>
              </a:rPr>
              <a:t>Low conversion rate, typical of Ecommerce.</a:t>
            </a:r>
          </a:p>
          <a:p>
            <a:pPr algn="l" fontAlgn="base"/>
            <a:r>
              <a:rPr lang="en-GB" b="0" i="0" dirty="0">
                <a:effectLst/>
                <a:latin typeface="+mj-lt"/>
              </a:rPr>
              <a:t>New users contributed less revenue than usual users.</a:t>
            </a:r>
          </a:p>
          <a:p>
            <a:pPr fontAlgn="base"/>
            <a:r>
              <a:rPr lang="en-GB" b="0" i="0" dirty="0">
                <a:effectLst/>
                <a:latin typeface="+mj-lt"/>
              </a:rPr>
              <a:t>Focus on customer retention.</a:t>
            </a:r>
          </a:p>
          <a:p>
            <a:pPr algn="l" fontAlgn="base"/>
            <a:r>
              <a:rPr lang="en-GB" b="0" i="0" dirty="0">
                <a:effectLst/>
                <a:latin typeface="+mj-lt"/>
              </a:rPr>
              <a:t>High Bounces rate</a:t>
            </a:r>
          </a:p>
          <a:p>
            <a:pPr algn="l" fontAlgn="base"/>
            <a:r>
              <a:rPr lang="en-GB" b="0" i="0" dirty="0">
                <a:effectLst/>
                <a:latin typeface="+mj-lt"/>
              </a:rPr>
              <a:t>Adopt strategy to extend market borders</a:t>
            </a:r>
          </a:p>
          <a:p>
            <a:pPr algn="l" fontAlgn="base"/>
            <a:r>
              <a:rPr lang="en-GB" dirty="0">
                <a:latin typeface="+mj-lt"/>
              </a:rPr>
              <a:t>Ads use on Visits pick up time</a:t>
            </a:r>
            <a:r>
              <a:rPr lang="en-GB" b="0" i="0" dirty="0">
                <a:effectLst/>
                <a:latin typeface="+mj-lt"/>
              </a:rPr>
              <a:t> to attract more new users.</a:t>
            </a:r>
          </a:p>
          <a:p>
            <a:pPr fontAlgn="base"/>
            <a:r>
              <a:rPr lang="en-GB" b="0" i="0" dirty="0">
                <a:effectLst/>
                <a:latin typeface="+mj-lt"/>
              </a:rPr>
              <a:t>Use some promotion to increase conversion rate during weekdays.</a:t>
            </a:r>
          </a:p>
          <a:p>
            <a:pPr algn="l" fontAlgn="base"/>
            <a:r>
              <a:rPr lang="en-GB" b="0" i="0" dirty="0">
                <a:effectLst/>
                <a:latin typeface="+mj-lt"/>
              </a:rPr>
              <a:t>Focus on perfectionate Desktop experience</a:t>
            </a:r>
          </a:p>
          <a:p>
            <a:pPr algn="l" fontAlgn="base"/>
            <a:r>
              <a:rPr lang="en-GB" b="0" i="0" dirty="0">
                <a:effectLst/>
                <a:latin typeface="+mj-lt"/>
              </a:rPr>
              <a:t>Improve the website interface and payment process, less click and pageview.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8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tent black man raising hand during lecture in classroom">
            <a:extLst>
              <a:ext uri="{FF2B5EF4-FFF2-40B4-BE49-F238E27FC236}">
                <a16:creationId xmlns:a16="http://schemas.microsoft.com/office/drawing/2014/main" id="{14D6F1D8-9767-42BF-9BB7-6991A662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ext">
            <a:extLst>
              <a:ext uri="{FF2B5EF4-FFF2-40B4-BE49-F238E27FC236}">
                <a16:creationId xmlns:a16="http://schemas.microsoft.com/office/drawing/2014/main" id="{6E1BA298-67B6-4894-A8E9-A2019C195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" y="1771856"/>
            <a:ext cx="3185172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letters neon light">
            <a:extLst>
              <a:ext uri="{FF2B5EF4-FFF2-40B4-BE49-F238E27FC236}">
                <a16:creationId xmlns:a16="http://schemas.microsoft.com/office/drawing/2014/main" id="{C39AED1E-0A0F-4F73-83F6-ECA842CA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55" y="1771856"/>
            <a:ext cx="2296583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216B-044C-4413-82BB-56F6757D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Contents</a:t>
            </a:r>
            <a:endParaRPr lang="en-GB" b="1" dirty="0"/>
          </a:p>
        </p:txBody>
      </p:sp>
      <p:sp>
        <p:nvSpPr>
          <p:cNvPr id="4" name="AutoShape 2" descr="graphs of performance analytics on a laptop screen">
            <a:extLst>
              <a:ext uri="{FF2B5EF4-FFF2-40B4-BE49-F238E27FC236}">
                <a16:creationId xmlns:a16="http://schemas.microsoft.com/office/drawing/2014/main" id="{32F9FA98-D6DE-4277-B717-7AB26C1B2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06D38-3D71-449D-872A-6243F5DF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910" y="1454907"/>
            <a:ext cx="8350055" cy="5561137"/>
          </a:xfrm>
          <a:prstGeom prst="rect">
            <a:avLst/>
          </a:prstGeom>
          <a:effectLst>
            <a:softEdge rad="889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465CFC-03D8-4D71-8A5E-7224FC904E10}"/>
              </a:ext>
            </a:extLst>
          </p:cNvPr>
          <p:cNvGrpSpPr/>
          <p:nvPr/>
        </p:nvGrpSpPr>
        <p:grpSpPr>
          <a:xfrm>
            <a:off x="8990470" y="1690688"/>
            <a:ext cx="2483773" cy="4156621"/>
            <a:chOff x="9645226" y="1877399"/>
            <a:chExt cx="2483773" cy="415662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D28984-6DF9-475B-97AC-3D6C94DE4723}"/>
                </a:ext>
              </a:extLst>
            </p:cNvPr>
            <p:cNvSpPr/>
            <p:nvPr/>
          </p:nvSpPr>
          <p:spPr>
            <a:xfrm>
              <a:off x="9645226" y="1877399"/>
              <a:ext cx="391886" cy="41054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859552-EA08-4D9D-9E29-FB765C2DC378}"/>
                </a:ext>
              </a:extLst>
            </p:cNvPr>
            <p:cNvSpPr/>
            <p:nvPr/>
          </p:nvSpPr>
          <p:spPr>
            <a:xfrm>
              <a:off x="9645226" y="2627858"/>
              <a:ext cx="391886" cy="41054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03D97-1C93-436E-A619-EB224C90B2CB}"/>
                </a:ext>
              </a:extLst>
            </p:cNvPr>
            <p:cNvSpPr/>
            <p:nvPr/>
          </p:nvSpPr>
          <p:spPr>
            <a:xfrm>
              <a:off x="9667234" y="3378317"/>
              <a:ext cx="391886" cy="41054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39559D-DAAD-46A5-A1D2-8E49086CCDD3}"/>
                </a:ext>
              </a:extLst>
            </p:cNvPr>
            <p:cNvSpPr/>
            <p:nvPr/>
          </p:nvSpPr>
          <p:spPr>
            <a:xfrm>
              <a:off x="9667234" y="4128776"/>
              <a:ext cx="391886" cy="41054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F99C3-4F60-4577-AB00-878609857A4B}"/>
                </a:ext>
              </a:extLst>
            </p:cNvPr>
            <p:cNvSpPr/>
            <p:nvPr/>
          </p:nvSpPr>
          <p:spPr>
            <a:xfrm>
              <a:off x="9674264" y="4879235"/>
              <a:ext cx="391886" cy="39021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BE7A38-13FA-4A62-82B3-6848F2E6CA83}"/>
                </a:ext>
              </a:extLst>
            </p:cNvPr>
            <p:cNvSpPr/>
            <p:nvPr/>
          </p:nvSpPr>
          <p:spPr>
            <a:xfrm>
              <a:off x="9674264" y="5609363"/>
              <a:ext cx="391886" cy="42465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1240F-D841-4455-9212-225A24F12957}"/>
                </a:ext>
              </a:extLst>
            </p:cNvPr>
            <p:cNvSpPr txBox="1"/>
            <p:nvPr/>
          </p:nvSpPr>
          <p:spPr>
            <a:xfrm>
              <a:off x="10154484" y="1898007"/>
              <a:ext cx="1453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</a:t>
              </a:r>
              <a:r>
                <a:rPr lang="de-DE" dirty="0" err="1"/>
                <a:t>GStore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5A190B-7E00-4D97-9F05-FA067D4A0939}"/>
                </a:ext>
              </a:extLst>
            </p:cNvPr>
            <p:cNvSpPr txBox="1"/>
            <p:nvPr/>
          </p:nvSpPr>
          <p:spPr>
            <a:xfrm>
              <a:off x="10163462" y="2648466"/>
              <a:ext cx="161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</a:t>
              </a:r>
              <a:r>
                <a:rPr lang="de-DE" dirty="0" err="1"/>
                <a:t>the</a:t>
              </a:r>
              <a:r>
                <a:rPr lang="de-DE" dirty="0"/>
                <a:t> Data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0291B7-BF82-4D86-B97F-DC671A562D38}"/>
                </a:ext>
              </a:extLst>
            </p:cNvPr>
            <p:cNvSpPr txBox="1"/>
            <p:nvPr/>
          </p:nvSpPr>
          <p:spPr>
            <a:xfrm>
              <a:off x="10154484" y="3396734"/>
              <a:ext cx="197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Audience</a:t>
              </a:r>
              <a:r>
                <a:rPr lang="de-DE" dirty="0"/>
                <a:t> </a:t>
              </a:r>
              <a:r>
                <a:rPr lang="de-DE" dirty="0" err="1"/>
                <a:t>overview</a:t>
              </a:r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3A750B-2CA0-4C31-AE98-A7BE0AAE1252}"/>
                </a:ext>
              </a:extLst>
            </p:cNvPr>
            <p:cNvSpPr txBox="1"/>
            <p:nvPr/>
          </p:nvSpPr>
          <p:spPr>
            <a:xfrm>
              <a:off x="10154484" y="4145002"/>
              <a:ext cx="1813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Buyers</a:t>
              </a:r>
              <a:r>
                <a:rPr lang="de-DE" dirty="0"/>
                <a:t> </a:t>
              </a:r>
              <a:r>
                <a:rPr lang="de-DE" dirty="0" err="1"/>
                <a:t>behaviour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2F0A2-0605-4D25-9CE1-65CA834E6C72}"/>
                </a:ext>
              </a:extLst>
            </p:cNvPr>
            <p:cNvSpPr txBox="1"/>
            <p:nvPr/>
          </p:nvSpPr>
          <p:spPr>
            <a:xfrm>
              <a:off x="10169424" y="4893270"/>
              <a:ext cx="97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Forecast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5D0F2E-E2DC-4E3F-B868-6DB3934B6861}"/>
                </a:ext>
              </a:extLst>
            </p:cNvPr>
            <p:cNvSpPr txBox="1"/>
            <p:nvPr/>
          </p:nvSpPr>
          <p:spPr>
            <a:xfrm>
              <a:off x="10163462" y="563702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Conclusions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78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738D9030-41ED-43F0-A3B0-BEB5E5FD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18" y="2132653"/>
            <a:ext cx="5836963" cy="36093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066295-47EC-4EF4-94F2-6C77B490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639" y="5388965"/>
            <a:ext cx="1346806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B8F39-FF08-4989-8238-6BB4940C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85" y="3276600"/>
            <a:ext cx="909638" cy="149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6BCD4-8389-4DBD-8526-1BB30027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dirty="0">
                <a:effectLst/>
                <a:latin typeface="Inter"/>
              </a:rPr>
              <a:t>Google Merchandise Store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ABC7806-1B80-4C4D-B462-74CAC1CB6A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DCC15-8A88-4A33-83E7-B931560F8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30" y="2252662"/>
            <a:ext cx="909638" cy="10239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7CFA7E-D8CD-46C6-AB63-21412233A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552" y="1433514"/>
            <a:ext cx="6529696" cy="699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7280DC9-70A5-4A70-910A-E863D467F6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65" y="4461108"/>
            <a:ext cx="1538288" cy="14239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8E4776-EF87-4A1C-80A7-34B6F1B4E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5034" y="3249317"/>
            <a:ext cx="952080" cy="147595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A8496C5-C3EA-419A-9E8A-38107F7AA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827" y="2138703"/>
            <a:ext cx="1313018" cy="13255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DA3ABB9-9B78-4D80-BAFA-77B67699C4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7114" y="4771005"/>
            <a:ext cx="1188132" cy="11770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68416B-E413-4D33-BE3C-F788CFA2F6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3555" y="5476129"/>
            <a:ext cx="1738136" cy="115123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F88E9C-B17A-4A81-8520-1FC4DB6121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9444" y="5423212"/>
            <a:ext cx="1053112" cy="129131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400D338-070E-4BFC-98D3-3D027EFA92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5903" y="3581401"/>
            <a:ext cx="783651" cy="4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24F4-336C-4EAF-8522-DF5ADEF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Google Analytics</a:t>
            </a:r>
            <a:endParaRPr lang="en-GB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27CD4-0266-4367-BA18-5C22BB8A2385}"/>
              </a:ext>
            </a:extLst>
          </p:cNvPr>
          <p:cNvGrpSpPr/>
          <p:nvPr/>
        </p:nvGrpSpPr>
        <p:grpSpPr>
          <a:xfrm>
            <a:off x="1093190" y="4779216"/>
            <a:ext cx="6209471" cy="659660"/>
            <a:chOff x="1093190" y="4779216"/>
            <a:chExt cx="6209471" cy="65966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F973A22-233C-488E-A629-727664480FBD}"/>
                </a:ext>
              </a:extLst>
            </p:cNvPr>
            <p:cNvSpPr/>
            <p:nvPr/>
          </p:nvSpPr>
          <p:spPr>
            <a:xfrm>
              <a:off x="2864460" y="4779216"/>
              <a:ext cx="2656905" cy="659660"/>
            </a:xfrm>
            <a:custGeom>
              <a:avLst/>
              <a:gdLst>
                <a:gd name="connsiteX0" fmla="*/ 0 w 2656905"/>
                <a:gd name="connsiteY0" fmla="*/ 82458 h 659660"/>
                <a:gd name="connsiteX1" fmla="*/ 2327075 w 2656905"/>
                <a:gd name="connsiteY1" fmla="*/ 82458 h 659660"/>
                <a:gd name="connsiteX2" fmla="*/ 2327075 w 2656905"/>
                <a:gd name="connsiteY2" fmla="*/ 0 h 659660"/>
                <a:gd name="connsiteX3" fmla="*/ 2656905 w 2656905"/>
                <a:gd name="connsiteY3" fmla="*/ 329830 h 659660"/>
                <a:gd name="connsiteX4" fmla="*/ 2327075 w 2656905"/>
                <a:gd name="connsiteY4" fmla="*/ 659660 h 659660"/>
                <a:gd name="connsiteX5" fmla="*/ 2327075 w 2656905"/>
                <a:gd name="connsiteY5" fmla="*/ 577203 h 659660"/>
                <a:gd name="connsiteX6" fmla="*/ 0 w 2656905"/>
                <a:gd name="connsiteY6" fmla="*/ 577203 h 659660"/>
                <a:gd name="connsiteX7" fmla="*/ 0 w 2656905"/>
                <a:gd name="connsiteY7" fmla="*/ 82458 h 65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905" h="659660">
                  <a:moveTo>
                    <a:pt x="0" y="82458"/>
                  </a:moveTo>
                  <a:lnTo>
                    <a:pt x="2327075" y="82458"/>
                  </a:lnTo>
                  <a:lnTo>
                    <a:pt x="2327075" y="0"/>
                  </a:lnTo>
                  <a:lnTo>
                    <a:pt x="2656905" y="329830"/>
                  </a:lnTo>
                  <a:lnTo>
                    <a:pt x="2327075" y="659660"/>
                  </a:lnTo>
                  <a:lnTo>
                    <a:pt x="2327075" y="577203"/>
                  </a:lnTo>
                  <a:lnTo>
                    <a:pt x="0" y="577203"/>
                  </a:lnTo>
                  <a:lnTo>
                    <a:pt x="0" y="8245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190458" rIns="254357" bIns="190457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050" kern="1200" dirty="0"/>
                <a:t> Transaction </a:t>
              </a:r>
              <a:r>
                <a:rPr lang="de-DE" sz="1050" kern="1200" dirty="0" err="1"/>
                <a:t>that</a:t>
              </a:r>
              <a:r>
                <a:rPr lang="de-DE" sz="1050" kern="1200" dirty="0"/>
                <a:t> </a:t>
              </a:r>
              <a:r>
                <a:rPr lang="de-DE" sz="1050" kern="1200" dirty="0" err="1"/>
                <a:t>occur</a:t>
              </a:r>
              <a:r>
                <a:rPr lang="de-DE" sz="1050" kern="1200" dirty="0"/>
                <a:t> on </a:t>
              </a:r>
              <a:r>
                <a:rPr lang="de-DE" sz="1050" kern="1200" dirty="0" err="1"/>
                <a:t>the</a:t>
              </a:r>
              <a:r>
                <a:rPr lang="de-DE" sz="1050" kern="1200" dirty="0"/>
                <a:t> </a:t>
              </a:r>
              <a:r>
                <a:rPr lang="de-DE" sz="1050" kern="1200" dirty="0" err="1"/>
                <a:t>Gstore</a:t>
              </a:r>
              <a:endParaRPr lang="en-GB" sz="105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4298E3-3E69-4F72-8C66-5ED9F15620ED}"/>
                </a:ext>
              </a:extLst>
            </p:cNvPr>
            <p:cNvSpPr/>
            <p:nvPr/>
          </p:nvSpPr>
          <p:spPr>
            <a:xfrm>
              <a:off x="1093190" y="4779216"/>
              <a:ext cx="1771270" cy="659660"/>
            </a:xfrm>
            <a:custGeom>
              <a:avLst/>
              <a:gdLst>
                <a:gd name="connsiteX0" fmla="*/ 0 w 1771270"/>
                <a:gd name="connsiteY0" fmla="*/ 109946 h 659660"/>
                <a:gd name="connsiteX1" fmla="*/ 109946 w 1771270"/>
                <a:gd name="connsiteY1" fmla="*/ 0 h 659660"/>
                <a:gd name="connsiteX2" fmla="*/ 1661324 w 1771270"/>
                <a:gd name="connsiteY2" fmla="*/ 0 h 659660"/>
                <a:gd name="connsiteX3" fmla="*/ 1771270 w 1771270"/>
                <a:gd name="connsiteY3" fmla="*/ 109946 h 659660"/>
                <a:gd name="connsiteX4" fmla="*/ 1771270 w 1771270"/>
                <a:gd name="connsiteY4" fmla="*/ 549714 h 659660"/>
                <a:gd name="connsiteX5" fmla="*/ 1661324 w 1771270"/>
                <a:gd name="connsiteY5" fmla="*/ 659660 h 659660"/>
                <a:gd name="connsiteX6" fmla="*/ 109946 w 1771270"/>
                <a:gd name="connsiteY6" fmla="*/ 659660 h 659660"/>
                <a:gd name="connsiteX7" fmla="*/ 0 w 1771270"/>
                <a:gd name="connsiteY7" fmla="*/ 549714 h 659660"/>
                <a:gd name="connsiteX8" fmla="*/ 0 w 1771270"/>
                <a:gd name="connsiteY8" fmla="*/ 109946 h 65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270" h="659660">
                  <a:moveTo>
                    <a:pt x="0" y="109946"/>
                  </a:moveTo>
                  <a:cubicBezTo>
                    <a:pt x="0" y="49225"/>
                    <a:pt x="49225" y="0"/>
                    <a:pt x="109946" y="0"/>
                  </a:cubicBezTo>
                  <a:lnTo>
                    <a:pt x="1661324" y="0"/>
                  </a:lnTo>
                  <a:cubicBezTo>
                    <a:pt x="1722045" y="0"/>
                    <a:pt x="1771270" y="49225"/>
                    <a:pt x="1771270" y="109946"/>
                  </a:cubicBezTo>
                  <a:lnTo>
                    <a:pt x="1771270" y="549714"/>
                  </a:lnTo>
                  <a:cubicBezTo>
                    <a:pt x="1771270" y="610435"/>
                    <a:pt x="1722045" y="659660"/>
                    <a:pt x="1661324" y="659660"/>
                  </a:cubicBezTo>
                  <a:lnTo>
                    <a:pt x="109946" y="659660"/>
                  </a:lnTo>
                  <a:cubicBezTo>
                    <a:pt x="49225" y="659660"/>
                    <a:pt x="0" y="610435"/>
                    <a:pt x="0" y="549714"/>
                  </a:cubicBezTo>
                  <a:lnTo>
                    <a:pt x="0" y="10994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782" tIns="66492" rIns="100782" bIns="6649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b="1" kern="1200" dirty="0" err="1"/>
                <a:t>Transactional</a:t>
              </a:r>
              <a:r>
                <a:rPr lang="de-DE" sz="1800" b="1" kern="1200" dirty="0"/>
                <a:t> Data</a:t>
              </a:r>
              <a:endParaRPr lang="en-GB" sz="1800" b="1" kern="12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5AFB23-7A54-4CBC-A1E7-2F2D0A079B2A}"/>
                </a:ext>
              </a:extLst>
            </p:cNvPr>
            <p:cNvSpPr/>
            <p:nvPr/>
          </p:nvSpPr>
          <p:spPr>
            <a:xfrm>
              <a:off x="5743036" y="4843631"/>
              <a:ext cx="1559625" cy="54626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Transaction Revenue</a:t>
              </a:r>
              <a:endParaRPr lang="en-GB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2C8C08-D427-447B-A966-0FCF8D28C0FC}"/>
              </a:ext>
            </a:extLst>
          </p:cNvPr>
          <p:cNvGrpSpPr/>
          <p:nvPr/>
        </p:nvGrpSpPr>
        <p:grpSpPr>
          <a:xfrm>
            <a:off x="1093190" y="3327963"/>
            <a:ext cx="8219622" cy="659660"/>
            <a:chOff x="1093190" y="3327963"/>
            <a:chExt cx="8219622" cy="65966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C98CFC-DA12-4B6E-AA3D-B83175D5186D}"/>
                </a:ext>
              </a:extLst>
            </p:cNvPr>
            <p:cNvSpPr/>
            <p:nvPr/>
          </p:nvSpPr>
          <p:spPr>
            <a:xfrm>
              <a:off x="2864460" y="3327963"/>
              <a:ext cx="2656905" cy="659660"/>
            </a:xfrm>
            <a:custGeom>
              <a:avLst/>
              <a:gdLst>
                <a:gd name="connsiteX0" fmla="*/ 0 w 2656905"/>
                <a:gd name="connsiteY0" fmla="*/ 82458 h 659660"/>
                <a:gd name="connsiteX1" fmla="*/ 2327075 w 2656905"/>
                <a:gd name="connsiteY1" fmla="*/ 82458 h 659660"/>
                <a:gd name="connsiteX2" fmla="*/ 2327075 w 2656905"/>
                <a:gd name="connsiteY2" fmla="*/ 0 h 659660"/>
                <a:gd name="connsiteX3" fmla="*/ 2656905 w 2656905"/>
                <a:gd name="connsiteY3" fmla="*/ 329830 h 659660"/>
                <a:gd name="connsiteX4" fmla="*/ 2327075 w 2656905"/>
                <a:gd name="connsiteY4" fmla="*/ 659660 h 659660"/>
                <a:gd name="connsiteX5" fmla="*/ 2327075 w 2656905"/>
                <a:gd name="connsiteY5" fmla="*/ 577203 h 659660"/>
                <a:gd name="connsiteX6" fmla="*/ 0 w 2656905"/>
                <a:gd name="connsiteY6" fmla="*/ 577203 h 659660"/>
                <a:gd name="connsiteX7" fmla="*/ 0 w 2656905"/>
                <a:gd name="connsiteY7" fmla="*/ 82458 h 65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905" h="659660">
                  <a:moveTo>
                    <a:pt x="0" y="82458"/>
                  </a:moveTo>
                  <a:lnTo>
                    <a:pt x="2327075" y="82458"/>
                  </a:lnTo>
                  <a:lnTo>
                    <a:pt x="2327075" y="0"/>
                  </a:lnTo>
                  <a:lnTo>
                    <a:pt x="2656905" y="329830"/>
                  </a:lnTo>
                  <a:lnTo>
                    <a:pt x="2327075" y="659660"/>
                  </a:lnTo>
                  <a:lnTo>
                    <a:pt x="2327075" y="577203"/>
                  </a:lnTo>
                  <a:lnTo>
                    <a:pt x="0" y="577203"/>
                  </a:lnTo>
                  <a:lnTo>
                    <a:pt x="0" y="8245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85" tIns="190458" rIns="254357" bIns="190457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050" b="0" i="0" kern="1200" dirty="0"/>
                <a:t> Information about where website visitors originate</a:t>
              </a:r>
              <a:endParaRPr lang="en-GB" sz="105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8955AB-C504-41D1-9BD7-EE2C13DAD46B}"/>
                </a:ext>
              </a:extLst>
            </p:cNvPr>
            <p:cNvSpPr/>
            <p:nvPr/>
          </p:nvSpPr>
          <p:spPr>
            <a:xfrm>
              <a:off x="1093190" y="3327963"/>
              <a:ext cx="1771270" cy="659660"/>
            </a:xfrm>
            <a:custGeom>
              <a:avLst/>
              <a:gdLst>
                <a:gd name="connsiteX0" fmla="*/ 0 w 1771270"/>
                <a:gd name="connsiteY0" fmla="*/ 109946 h 659660"/>
                <a:gd name="connsiteX1" fmla="*/ 109946 w 1771270"/>
                <a:gd name="connsiteY1" fmla="*/ 0 h 659660"/>
                <a:gd name="connsiteX2" fmla="*/ 1661324 w 1771270"/>
                <a:gd name="connsiteY2" fmla="*/ 0 h 659660"/>
                <a:gd name="connsiteX3" fmla="*/ 1771270 w 1771270"/>
                <a:gd name="connsiteY3" fmla="*/ 109946 h 659660"/>
                <a:gd name="connsiteX4" fmla="*/ 1771270 w 1771270"/>
                <a:gd name="connsiteY4" fmla="*/ 549714 h 659660"/>
                <a:gd name="connsiteX5" fmla="*/ 1661324 w 1771270"/>
                <a:gd name="connsiteY5" fmla="*/ 659660 h 659660"/>
                <a:gd name="connsiteX6" fmla="*/ 109946 w 1771270"/>
                <a:gd name="connsiteY6" fmla="*/ 659660 h 659660"/>
                <a:gd name="connsiteX7" fmla="*/ 0 w 1771270"/>
                <a:gd name="connsiteY7" fmla="*/ 549714 h 659660"/>
                <a:gd name="connsiteX8" fmla="*/ 0 w 1771270"/>
                <a:gd name="connsiteY8" fmla="*/ 109946 h 65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270" h="659660">
                  <a:moveTo>
                    <a:pt x="0" y="109946"/>
                  </a:moveTo>
                  <a:cubicBezTo>
                    <a:pt x="0" y="49225"/>
                    <a:pt x="49225" y="0"/>
                    <a:pt x="109946" y="0"/>
                  </a:cubicBezTo>
                  <a:lnTo>
                    <a:pt x="1661324" y="0"/>
                  </a:lnTo>
                  <a:cubicBezTo>
                    <a:pt x="1722045" y="0"/>
                    <a:pt x="1771270" y="49225"/>
                    <a:pt x="1771270" y="109946"/>
                  </a:cubicBezTo>
                  <a:lnTo>
                    <a:pt x="1771270" y="549714"/>
                  </a:lnTo>
                  <a:cubicBezTo>
                    <a:pt x="1771270" y="610435"/>
                    <a:pt x="1722045" y="659660"/>
                    <a:pt x="1661324" y="659660"/>
                  </a:cubicBezTo>
                  <a:lnTo>
                    <a:pt x="109946" y="659660"/>
                  </a:lnTo>
                  <a:cubicBezTo>
                    <a:pt x="49225" y="659660"/>
                    <a:pt x="0" y="610435"/>
                    <a:pt x="0" y="549714"/>
                  </a:cubicBezTo>
                  <a:lnTo>
                    <a:pt x="0" y="10994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782" tIns="66492" rIns="100782" bIns="6649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b="1" kern="1200" dirty="0"/>
                <a:t>Traffic Source Data</a:t>
              </a:r>
              <a:endParaRPr lang="en-GB" sz="1800" b="1" kern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BECBE8E-78BC-4475-833B-AAAD3E087404}"/>
                </a:ext>
              </a:extLst>
            </p:cNvPr>
            <p:cNvSpPr/>
            <p:nvPr/>
          </p:nvSpPr>
          <p:spPr>
            <a:xfrm>
              <a:off x="5743038" y="3382268"/>
              <a:ext cx="1559625" cy="54626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Organic</a:t>
              </a:r>
              <a:r>
                <a:rPr lang="de-DE" b="1" dirty="0"/>
                <a:t>, </a:t>
              </a:r>
              <a:r>
                <a:rPr lang="de-DE" b="1" dirty="0" err="1"/>
                <a:t>referral</a:t>
              </a:r>
              <a:r>
                <a:rPr lang="de-DE" b="1" dirty="0"/>
                <a:t>…</a:t>
              </a:r>
              <a:endParaRPr lang="en-GB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7EBDFA-9050-4228-8504-B2EB7885E246}"/>
                </a:ext>
              </a:extLst>
            </p:cNvPr>
            <p:cNvSpPr/>
            <p:nvPr/>
          </p:nvSpPr>
          <p:spPr>
            <a:xfrm>
              <a:off x="7641112" y="3382267"/>
              <a:ext cx="1671700" cy="54626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/>
                <a:t>Medium: </a:t>
              </a:r>
              <a:r>
                <a:rPr lang="de-DE" sz="1600" b="1" dirty="0" err="1"/>
                <a:t>google</a:t>
              </a:r>
              <a:r>
                <a:rPr lang="de-DE" sz="1600" b="1" dirty="0"/>
                <a:t>, </a:t>
              </a:r>
              <a:r>
                <a:rPr lang="de-DE" sz="1600" b="1" dirty="0" err="1"/>
                <a:t>youtube</a:t>
              </a:r>
              <a:endParaRPr lang="en-GB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1365A7-6444-42FF-A438-126C6B60E0DC}"/>
              </a:ext>
            </a:extLst>
          </p:cNvPr>
          <p:cNvGrpSpPr/>
          <p:nvPr/>
        </p:nvGrpSpPr>
        <p:grpSpPr>
          <a:xfrm>
            <a:off x="1093190" y="5504843"/>
            <a:ext cx="6209470" cy="659660"/>
            <a:chOff x="1093190" y="5504843"/>
            <a:chExt cx="6209470" cy="6596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6A75DF-2AB3-4CCD-8CA7-71B72479A4EE}"/>
                </a:ext>
              </a:extLst>
            </p:cNvPr>
            <p:cNvGrpSpPr/>
            <p:nvPr/>
          </p:nvGrpSpPr>
          <p:grpSpPr>
            <a:xfrm>
              <a:off x="1093190" y="5504843"/>
              <a:ext cx="4428175" cy="659660"/>
              <a:chOff x="1093190" y="5504843"/>
              <a:chExt cx="4428175" cy="6596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2BCD9DB-1AF4-4BB6-930D-D52F0DD969A3}"/>
                  </a:ext>
                </a:extLst>
              </p:cNvPr>
              <p:cNvSpPr/>
              <p:nvPr/>
            </p:nvSpPr>
            <p:spPr>
              <a:xfrm>
                <a:off x="2864460" y="5504843"/>
                <a:ext cx="2656905" cy="659660"/>
              </a:xfrm>
              <a:custGeom>
                <a:avLst/>
                <a:gdLst>
                  <a:gd name="connsiteX0" fmla="*/ 0 w 2656905"/>
                  <a:gd name="connsiteY0" fmla="*/ 82458 h 659660"/>
                  <a:gd name="connsiteX1" fmla="*/ 2327075 w 2656905"/>
                  <a:gd name="connsiteY1" fmla="*/ 82458 h 659660"/>
                  <a:gd name="connsiteX2" fmla="*/ 2327075 w 2656905"/>
                  <a:gd name="connsiteY2" fmla="*/ 0 h 659660"/>
                  <a:gd name="connsiteX3" fmla="*/ 2656905 w 2656905"/>
                  <a:gd name="connsiteY3" fmla="*/ 329830 h 659660"/>
                  <a:gd name="connsiteX4" fmla="*/ 2327075 w 2656905"/>
                  <a:gd name="connsiteY4" fmla="*/ 659660 h 659660"/>
                  <a:gd name="connsiteX5" fmla="*/ 2327075 w 2656905"/>
                  <a:gd name="connsiteY5" fmla="*/ 577203 h 659660"/>
                  <a:gd name="connsiteX6" fmla="*/ 0 w 2656905"/>
                  <a:gd name="connsiteY6" fmla="*/ 577203 h 659660"/>
                  <a:gd name="connsiteX7" fmla="*/ 0 w 2656905"/>
                  <a:gd name="connsiteY7" fmla="*/ 82458 h 65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6905" h="659660">
                    <a:moveTo>
                      <a:pt x="0" y="82458"/>
                    </a:moveTo>
                    <a:lnTo>
                      <a:pt x="2327075" y="82458"/>
                    </a:lnTo>
                    <a:lnTo>
                      <a:pt x="2327075" y="0"/>
                    </a:lnTo>
                    <a:lnTo>
                      <a:pt x="2656905" y="329830"/>
                    </a:lnTo>
                    <a:lnTo>
                      <a:pt x="2327075" y="659660"/>
                    </a:lnTo>
                    <a:lnTo>
                      <a:pt x="2327075" y="577203"/>
                    </a:lnTo>
                    <a:lnTo>
                      <a:pt x="0" y="577203"/>
                    </a:lnTo>
                    <a:lnTo>
                      <a:pt x="0" y="8245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985" tIns="190458" rIns="254357" bIns="190457" numCol="1" spcCol="1270" anchor="t" anchorCtr="0">
                <a:noAutofit/>
              </a:bodyPr>
              <a:lstStyle/>
              <a:p>
                <a:pPr marL="57150" lvl="1" indent="-57150" algn="l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050" kern="1200" dirty="0"/>
                  <a:t> </a:t>
                </a:r>
                <a:r>
                  <a:rPr lang="de-DE" sz="1050" kern="1200" dirty="0" err="1"/>
                  <a:t>Where</a:t>
                </a:r>
                <a:r>
                  <a:rPr lang="de-DE" sz="1050" kern="1200" dirty="0"/>
                  <a:t> </a:t>
                </a:r>
                <a:r>
                  <a:rPr lang="de-DE" sz="1050" kern="1200" dirty="0" err="1"/>
                  <a:t>are</a:t>
                </a:r>
                <a:r>
                  <a:rPr lang="de-DE" sz="1050" kern="1200" dirty="0"/>
                  <a:t> </a:t>
                </a:r>
                <a:r>
                  <a:rPr lang="de-DE" sz="1050" kern="1200" dirty="0" err="1"/>
                  <a:t>the</a:t>
                </a:r>
                <a:r>
                  <a:rPr lang="de-DE" sz="1050" kern="1200" dirty="0"/>
                  <a:t> </a:t>
                </a:r>
                <a:r>
                  <a:rPr lang="de-DE" sz="1050" kern="1200" dirty="0" err="1"/>
                  <a:t>visitors</a:t>
                </a:r>
                <a:r>
                  <a:rPr lang="de-DE" sz="1050" kern="1200" dirty="0"/>
                  <a:t> and </a:t>
                </a:r>
                <a:r>
                  <a:rPr lang="de-DE" sz="1050" kern="1200" dirty="0" err="1"/>
                  <a:t>customers</a:t>
                </a:r>
                <a:r>
                  <a:rPr lang="de-DE" sz="1050" kern="1200" dirty="0"/>
                  <a:t> </a:t>
                </a:r>
                <a:r>
                  <a:rPr lang="de-DE" sz="1050" kern="1200" dirty="0" err="1"/>
                  <a:t>coming</a:t>
                </a:r>
                <a:r>
                  <a:rPr lang="de-DE" sz="1050" kern="1200" dirty="0"/>
                  <a:t> </a:t>
                </a:r>
                <a:r>
                  <a:rPr lang="de-DE" sz="1050" kern="1200" dirty="0" err="1"/>
                  <a:t>from</a:t>
                </a:r>
                <a:r>
                  <a:rPr lang="de-DE" sz="1050" kern="1200" dirty="0"/>
                  <a:t>?</a:t>
                </a:r>
                <a:endParaRPr lang="en-GB" sz="105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A99D692-27C6-4A57-BF53-C1AFE93408BA}"/>
                  </a:ext>
                </a:extLst>
              </p:cNvPr>
              <p:cNvSpPr/>
              <p:nvPr/>
            </p:nvSpPr>
            <p:spPr>
              <a:xfrm>
                <a:off x="1093190" y="5504843"/>
                <a:ext cx="1771270" cy="659660"/>
              </a:xfrm>
              <a:custGeom>
                <a:avLst/>
                <a:gdLst>
                  <a:gd name="connsiteX0" fmla="*/ 0 w 1771270"/>
                  <a:gd name="connsiteY0" fmla="*/ 109946 h 659660"/>
                  <a:gd name="connsiteX1" fmla="*/ 109946 w 1771270"/>
                  <a:gd name="connsiteY1" fmla="*/ 0 h 659660"/>
                  <a:gd name="connsiteX2" fmla="*/ 1661324 w 1771270"/>
                  <a:gd name="connsiteY2" fmla="*/ 0 h 659660"/>
                  <a:gd name="connsiteX3" fmla="*/ 1771270 w 1771270"/>
                  <a:gd name="connsiteY3" fmla="*/ 109946 h 659660"/>
                  <a:gd name="connsiteX4" fmla="*/ 1771270 w 1771270"/>
                  <a:gd name="connsiteY4" fmla="*/ 549714 h 659660"/>
                  <a:gd name="connsiteX5" fmla="*/ 1661324 w 1771270"/>
                  <a:gd name="connsiteY5" fmla="*/ 659660 h 659660"/>
                  <a:gd name="connsiteX6" fmla="*/ 109946 w 1771270"/>
                  <a:gd name="connsiteY6" fmla="*/ 659660 h 659660"/>
                  <a:gd name="connsiteX7" fmla="*/ 0 w 1771270"/>
                  <a:gd name="connsiteY7" fmla="*/ 549714 h 659660"/>
                  <a:gd name="connsiteX8" fmla="*/ 0 w 1771270"/>
                  <a:gd name="connsiteY8" fmla="*/ 109946 h 65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270" h="659660">
                    <a:moveTo>
                      <a:pt x="0" y="109946"/>
                    </a:moveTo>
                    <a:cubicBezTo>
                      <a:pt x="0" y="49225"/>
                      <a:pt x="49225" y="0"/>
                      <a:pt x="109946" y="0"/>
                    </a:cubicBezTo>
                    <a:lnTo>
                      <a:pt x="1661324" y="0"/>
                    </a:lnTo>
                    <a:cubicBezTo>
                      <a:pt x="1722045" y="0"/>
                      <a:pt x="1771270" y="49225"/>
                      <a:pt x="1771270" y="109946"/>
                    </a:cubicBezTo>
                    <a:lnTo>
                      <a:pt x="1771270" y="549714"/>
                    </a:lnTo>
                    <a:cubicBezTo>
                      <a:pt x="1771270" y="610435"/>
                      <a:pt x="1722045" y="659660"/>
                      <a:pt x="1661324" y="659660"/>
                    </a:cubicBezTo>
                    <a:lnTo>
                      <a:pt x="109946" y="659660"/>
                    </a:lnTo>
                    <a:cubicBezTo>
                      <a:pt x="49225" y="659660"/>
                      <a:pt x="0" y="610435"/>
                      <a:pt x="0" y="549714"/>
                    </a:cubicBezTo>
                    <a:lnTo>
                      <a:pt x="0" y="10994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782" tIns="140202" rIns="100782" bIns="140202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800" b="1" kern="1200" dirty="0"/>
                  <a:t>Location</a:t>
                </a:r>
                <a:endParaRPr lang="en-GB" sz="1800" b="1" kern="1200" dirty="0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F3AFC87-6EA7-4A70-8653-D50CAFE64200}"/>
                </a:ext>
              </a:extLst>
            </p:cNvPr>
            <p:cNvSpPr/>
            <p:nvPr/>
          </p:nvSpPr>
          <p:spPr>
            <a:xfrm>
              <a:off x="5743035" y="5570569"/>
              <a:ext cx="1559625" cy="54626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Location</a:t>
              </a:r>
              <a:endParaRPr lang="en-GB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52D18F-51A0-4F18-AFAA-3F2D37CA6387}"/>
              </a:ext>
            </a:extLst>
          </p:cNvPr>
          <p:cNvGrpSpPr/>
          <p:nvPr/>
        </p:nvGrpSpPr>
        <p:grpSpPr>
          <a:xfrm>
            <a:off x="1093190" y="4034374"/>
            <a:ext cx="10117695" cy="678876"/>
            <a:chOff x="1093190" y="4034374"/>
            <a:chExt cx="10117695" cy="6788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84C7C1-0DA2-4743-97BF-F44E845DD07B}"/>
                </a:ext>
              </a:extLst>
            </p:cNvPr>
            <p:cNvGrpSpPr/>
            <p:nvPr/>
          </p:nvGrpSpPr>
          <p:grpSpPr>
            <a:xfrm>
              <a:off x="1093190" y="4034374"/>
              <a:ext cx="8219621" cy="678876"/>
              <a:chOff x="1093190" y="4034374"/>
              <a:chExt cx="8219621" cy="67887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E2CDBD5-3C18-413D-9997-3DAC69BBCDF5}"/>
                  </a:ext>
                </a:extLst>
              </p:cNvPr>
              <p:cNvSpPr/>
              <p:nvPr/>
            </p:nvSpPr>
            <p:spPr>
              <a:xfrm>
                <a:off x="2864460" y="4034374"/>
                <a:ext cx="2656905" cy="659660"/>
              </a:xfrm>
              <a:custGeom>
                <a:avLst/>
                <a:gdLst>
                  <a:gd name="connsiteX0" fmla="*/ 0 w 2656905"/>
                  <a:gd name="connsiteY0" fmla="*/ 82458 h 659660"/>
                  <a:gd name="connsiteX1" fmla="*/ 2327075 w 2656905"/>
                  <a:gd name="connsiteY1" fmla="*/ 82458 h 659660"/>
                  <a:gd name="connsiteX2" fmla="*/ 2327075 w 2656905"/>
                  <a:gd name="connsiteY2" fmla="*/ 0 h 659660"/>
                  <a:gd name="connsiteX3" fmla="*/ 2656905 w 2656905"/>
                  <a:gd name="connsiteY3" fmla="*/ 329830 h 659660"/>
                  <a:gd name="connsiteX4" fmla="*/ 2327075 w 2656905"/>
                  <a:gd name="connsiteY4" fmla="*/ 659660 h 659660"/>
                  <a:gd name="connsiteX5" fmla="*/ 2327075 w 2656905"/>
                  <a:gd name="connsiteY5" fmla="*/ 577203 h 659660"/>
                  <a:gd name="connsiteX6" fmla="*/ 0 w 2656905"/>
                  <a:gd name="connsiteY6" fmla="*/ 577203 h 659660"/>
                  <a:gd name="connsiteX7" fmla="*/ 0 w 2656905"/>
                  <a:gd name="connsiteY7" fmla="*/ 82458 h 65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6905" h="659660">
                    <a:moveTo>
                      <a:pt x="0" y="82458"/>
                    </a:moveTo>
                    <a:lnTo>
                      <a:pt x="2327075" y="82458"/>
                    </a:lnTo>
                    <a:lnTo>
                      <a:pt x="2327075" y="0"/>
                    </a:lnTo>
                    <a:lnTo>
                      <a:pt x="2656905" y="329830"/>
                    </a:lnTo>
                    <a:lnTo>
                      <a:pt x="2327075" y="659660"/>
                    </a:lnTo>
                    <a:lnTo>
                      <a:pt x="2327075" y="577203"/>
                    </a:lnTo>
                    <a:lnTo>
                      <a:pt x="0" y="577203"/>
                    </a:lnTo>
                    <a:lnTo>
                      <a:pt x="0" y="8245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985" tIns="190458" rIns="254357" bIns="190457" numCol="1" spcCol="1270" anchor="t" anchorCtr="0">
                <a:noAutofit/>
              </a:bodyPr>
              <a:lstStyle/>
              <a:p>
                <a:pPr marL="57150" lvl="1" indent="-57150" algn="l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050" b="0" kern="1200" dirty="0"/>
                  <a:t> </a:t>
                </a:r>
                <a:r>
                  <a:rPr lang="de-DE" sz="1050" b="0" kern="1200" dirty="0" err="1"/>
                  <a:t>Behaviour</a:t>
                </a:r>
                <a:r>
                  <a:rPr lang="de-DE" sz="1050" b="0" kern="1200" dirty="0"/>
                  <a:t> </a:t>
                </a:r>
                <a:r>
                  <a:rPr lang="de-DE" sz="1050" b="0" kern="1200" dirty="0" err="1"/>
                  <a:t>of</a:t>
                </a:r>
                <a:r>
                  <a:rPr lang="de-DE" sz="1050" b="0" kern="1200" dirty="0"/>
                  <a:t> </a:t>
                </a:r>
                <a:r>
                  <a:rPr lang="de-DE" sz="1050" b="0" kern="1200" dirty="0" err="1"/>
                  <a:t>users</a:t>
                </a:r>
                <a:r>
                  <a:rPr lang="de-DE" sz="1050" b="0" kern="1200" dirty="0"/>
                  <a:t> on </a:t>
                </a:r>
                <a:r>
                  <a:rPr lang="de-DE" sz="1050" b="0" kern="1200" dirty="0" err="1"/>
                  <a:t>the</a:t>
                </a:r>
                <a:r>
                  <a:rPr lang="de-DE" sz="1050" b="0" kern="1200" dirty="0"/>
                  <a:t> </a:t>
                </a:r>
                <a:r>
                  <a:rPr lang="de-DE" sz="1050" b="0" kern="1200" dirty="0" err="1"/>
                  <a:t>site</a:t>
                </a:r>
                <a:endParaRPr lang="en-GB" sz="1050" b="0" kern="12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444F7F-0071-4A54-BA46-7B422DCBEEFC}"/>
                  </a:ext>
                </a:extLst>
              </p:cNvPr>
              <p:cNvSpPr/>
              <p:nvPr/>
            </p:nvSpPr>
            <p:spPr>
              <a:xfrm>
                <a:off x="1093190" y="4053590"/>
                <a:ext cx="1771270" cy="659660"/>
              </a:xfrm>
              <a:custGeom>
                <a:avLst/>
                <a:gdLst>
                  <a:gd name="connsiteX0" fmla="*/ 0 w 1771270"/>
                  <a:gd name="connsiteY0" fmla="*/ 109946 h 659660"/>
                  <a:gd name="connsiteX1" fmla="*/ 109946 w 1771270"/>
                  <a:gd name="connsiteY1" fmla="*/ 0 h 659660"/>
                  <a:gd name="connsiteX2" fmla="*/ 1661324 w 1771270"/>
                  <a:gd name="connsiteY2" fmla="*/ 0 h 659660"/>
                  <a:gd name="connsiteX3" fmla="*/ 1771270 w 1771270"/>
                  <a:gd name="connsiteY3" fmla="*/ 109946 h 659660"/>
                  <a:gd name="connsiteX4" fmla="*/ 1771270 w 1771270"/>
                  <a:gd name="connsiteY4" fmla="*/ 549714 h 659660"/>
                  <a:gd name="connsiteX5" fmla="*/ 1661324 w 1771270"/>
                  <a:gd name="connsiteY5" fmla="*/ 659660 h 659660"/>
                  <a:gd name="connsiteX6" fmla="*/ 109946 w 1771270"/>
                  <a:gd name="connsiteY6" fmla="*/ 659660 h 659660"/>
                  <a:gd name="connsiteX7" fmla="*/ 0 w 1771270"/>
                  <a:gd name="connsiteY7" fmla="*/ 549714 h 659660"/>
                  <a:gd name="connsiteX8" fmla="*/ 0 w 1771270"/>
                  <a:gd name="connsiteY8" fmla="*/ 109946 h 65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270" h="659660">
                    <a:moveTo>
                      <a:pt x="0" y="109946"/>
                    </a:moveTo>
                    <a:cubicBezTo>
                      <a:pt x="0" y="49225"/>
                      <a:pt x="49225" y="0"/>
                      <a:pt x="109946" y="0"/>
                    </a:cubicBezTo>
                    <a:lnTo>
                      <a:pt x="1661324" y="0"/>
                    </a:lnTo>
                    <a:cubicBezTo>
                      <a:pt x="1722045" y="0"/>
                      <a:pt x="1771270" y="49225"/>
                      <a:pt x="1771270" y="109946"/>
                    </a:cubicBezTo>
                    <a:lnTo>
                      <a:pt x="1771270" y="549714"/>
                    </a:lnTo>
                    <a:cubicBezTo>
                      <a:pt x="1771270" y="610435"/>
                      <a:pt x="1722045" y="659660"/>
                      <a:pt x="1661324" y="659660"/>
                    </a:cubicBezTo>
                    <a:lnTo>
                      <a:pt x="109946" y="659660"/>
                    </a:lnTo>
                    <a:cubicBezTo>
                      <a:pt x="49225" y="659660"/>
                      <a:pt x="0" y="610435"/>
                      <a:pt x="0" y="549714"/>
                    </a:cubicBezTo>
                    <a:lnTo>
                      <a:pt x="0" y="10994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782" tIns="66492" rIns="100782" bIns="66492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800" b="1" kern="1200" dirty="0"/>
                  <a:t>Content Data</a:t>
                </a:r>
                <a:endParaRPr lang="en-GB" sz="1800" b="1" kern="12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E9DC567-055D-41A1-B580-A43213A47BCB}"/>
                  </a:ext>
                </a:extLst>
              </p:cNvPr>
              <p:cNvSpPr/>
              <p:nvPr/>
            </p:nvSpPr>
            <p:spPr>
              <a:xfrm>
                <a:off x="5743037" y="4099875"/>
                <a:ext cx="1559625" cy="546265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Hits and Page </a:t>
                </a:r>
                <a:r>
                  <a:rPr lang="de-DE" b="1" dirty="0" err="1"/>
                  <a:t>viewed</a:t>
                </a:r>
                <a:endParaRPr lang="en-GB" b="1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36AEDB6-8DD7-4F68-9C2C-BAA6783572E8}"/>
                  </a:ext>
                </a:extLst>
              </p:cNvPr>
              <p:cNvSpPr/>
              <p:nvPr/>
            </p:nvSpPr>
            <p:spPr>
              <a:xfrm>
                <a:off x="7641111" y="4101570"/>
                <a:ext cx="1671700" cy="546265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Bounces</a:t>
                </a:r>
                <a:endParaRPr lang="en-GB" b="1" dirty="0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179D366-E64B-4E3C-8E9A-684444C2D72C}"/>
                </a:ext>
              </a:extLst>
            </p:cNvPr>
            <p:cNvSpPr/>
            <p:nvPr/>
          </p:nvSpPr>
          <p:spPr>
            <a:xfrm>
              <a:off x="9651260" y="4099874"/>
              <a:ext cx="1559625" cy="54626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b="1" dirty="0"/>
                <a:t>Visits: </a:t>
              </a:r>
            </a:p>
            <a:p>
              <a:pPr algn="ctr"/>
              <a:r>
                <a:rPr lang="de-DE" b="1" dirty="0"/>
                <a:t>date, </a:t>
              </a:r>
              <a:r>
                <a:rPr lang="de-DE" b="1" dirty="0" err="1"/>
                <a:t>count</a:t>
              </a:r>
              <a:endParaRPr lang="en-GB" b="1" dirty="0"/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08479AC-97B7-4767-A14A-856644163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898402"/>
              </p:ext>
            </p:extLst>
          </p:nvPr>
        </p:nvGraphicFramePr>
        <p:xfrm>
          <a:off x="618978" y="1575582"/>
          <a:ext cx="10944665" cy="103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7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FC1E-B91F-4A1A-893B-D8E19E1D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Audience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702B9-E75C-4486-B188-C0BA2481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24" y="2100911"/>
            <a:ext cx="3965234" cy="4409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DCD19-54C2-4325-98D3-20D554CF1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2" y="2834015"/>
            <a:ext cx="1447800" cy="638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2F94-DB1D-4C90-B441-4818E4B72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243" y="2005660"/>
            <a:ext cx="3965233" cy="46058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EEDA92-9C26-49B9-A048-CEF85E0E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877" y="2805440"/>
            <a:ext cx="191452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2F7A63-FFA9-474D-B114-9E4CC2401923}"/>
              </a:ext>
            </a:extLst>
          </p:cNvPr>
          <p:cNvSpPr txBox="1"/>
          <p:nvPr/>
        </p:nvSpPr>
        <p:spPr>
          <a:xfrm>
            <a:off x="3210091" y="4425337"/>
            <a:ext cx="8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Buyers</a:t>
            </a:r>
            <a:endParaRPr lang="de-DE" b="1" dirty="0"/>
          </a:p>
          <a:p>
            <a:pPr algn="ctr"/>
            <a:r>
              <a:rPr lang="de-DE" b="1" dirty="0"/>
              <a:t>11515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07A6C-4568-4EFB-A5D9-F462E8B05DFE}"/>
              </a:ext>
            </a:extLst>
          </p:cNvPr>
          <p:cNvSpPr txBox="1"/>
          <p:nvPr/>
        </p:nvSpPr>
        <p:spPr>
          <a:xfrm>
            <a:off x="7886929" y="4425336"/>
            <a:ext cx="135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New </a:t>
            </a:r>
            <a:r>
              <a:rPr lang="de-DE" b="1" dirty="0" err="1"/>
              <a:t>visitors</a:t>
            </a:r>
            <a:endParaRPr lang="de-DE" b="1" dirty="0"/>
          </a:p>
          <a:p>
            <a:pPr algn="ctr"/>
            <a:r>
              <a:rPr lang="de-DE" b="1" dirty="0"/>
              <a:t>703060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848181-8270-4754-8CA2-10D2737A9467}"/>
              </a:ext>
            </a:extLst>
          </p:cNvPr>
          <p:cNvSpPr txBox="1"/>
          <p:nvPr/>
        </p:nvSpPr>
        <p:spPr>
          <a:xfrm>
            <a:off x="5402542" y="4425335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Total </a:t>
            </a:r>
            <a:r>
              <a:rPr lang="de-DE" b="1" dirty="0" err="1"/>
              <a:t>visitors</a:t>
            </a:r>
            <a:endParaRPr lang="de-DE" b="1" dirty="0"/>
          </a:p>
          <a:p>
            <a:pPr algn="ctr"/>
            <a:r>
              <a:rPr lang="de-DE" b="1" dirty="0"/>
              <a:t>903653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8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871-68DC-4135-A5C0-3B277B1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Impact on </a:t>
            </a:r>
            <a:r>
              <a:rPr lang="de-DE" b="1" dirty="0" err="1"/>
              <a:t>business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New Visitors</a:t>
            </a:r>
            <a:endParaRPr lang="en-GB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658010-E1AE-4A41-A31D-97223AF10E03}"/>
              </a:ext>
            </a:extLst>
          </p:cNvPr>
          <p:cNvSpPr/>
          <p:nvPr/>
        </p:nvSpPr>
        <p:spPr>
          <a:xfrm>
            <a:off x="1176233" y="5805689"/>
            <a:ext cx="4144021" cy="3693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New Users Bounces = 365403 </a:t>
            </a:r>
            <a:r>
              <a:rPr lang="de-DE" b="1" dirty="0" err="1"/>
              <a:t>or</a:t>
            </a:r>
            <a:r>
              <a:rPr lang="de-DE" b="1" dirty="0"/>
              <a:t> 60% </a:t>
            </a:r>
            <a:endParaRPr lang="en-GB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330F95-1064-4981-8A2C-54ED0E168ECE}"/>
              </a:ext>
            </a:extLst>
          </p:cNvPr>
          <p:cNvGrpSpPr/>
          <p:nvPr/>
        </p:nvGrpSpPr>
        <p:grpSpPr>
          <a:xfrm>
            <a:off x="430382" y="1777513"/>
            <a:ext cx="5074924" cy="3774546"/>
            <a:chOff x="430382" y="1777513"/>
            <a:chExt cx="5074924" cy="37745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615910-1CD7-4EEC-B7D8-D3C6E6A1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714" y="1777513"/>
              <a:ext cx="4651592" cy="37745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544F5A-301C-4E2C-A0D1-A2F7F862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382" y="2834015"/>
              <a:ext cx="1447800" cy="63817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3663F-00F0-4083-9352-B6D5CDE04101}"/>
              </a:ext>
            </a:extLst>
          </p:cNvPr>
          <p:cNvGrpSpPr/>
          <p:nvPr/>
        </p:nvGrpSpPr>
        <p:grpSpPr>
          <a:xfrm>
            <a:off x="6472052" y="3142602"/>
            <a:ext cx="3250612" cy="3320380"/>
            <a:chOff x="6686696" y="3429000"/>
            <a:chExt cx="3035968" cy="303398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783EC4-B42D-484A-AE09-FB023BDA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696" y="3429000"/>
              <a:ext cx="3035968" cy="3033982"/>
            </a:xfrm>
            <a:prstGeom prst="rect">
              <a:avLst/>
            </a:prstGeom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281F5279-3FE3-43EC-BA93-05877B944312}"/>
                </a:ext>
              </a:extLst>
            </p:cNvPr>
            <p:cNvSpPr/>
            <p:nvPr/>
          </p:nvSpPr>
          <p:spPr>
            <a:xfrm>
              <a:off x="8184448" y="5102578"/>
              <a:ext cx="173277" cy="930736"/>
            </a:xfrm>
            <a:prstGeom prst="rightBracket">
              <a:avLst/>
            </a:prstGeom>
            <a:ln w="3810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4E8430F2-C219-42F8-8CC2-748070060707}"/>
                </a:ext>
              </a:extLst>
            </p:cNvPr>
            <p:cNvSpPr/>
            <p:nvPr/>
          </p:nvSpPr>
          <p:spPr>
            <a:xfrm>
              <a:off x="9539115" y="5805689"/>
              <a:ext cx="100524" cy="227625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8A55D43-2B5D-45B0-A45A-7C9AF647F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327842"/>
              </p:ext>
            </p:extLst>
          </p:nvPr>
        </p:nvGraphicFramePr>
        <p:xfrm>
          <a:off x="9539115" y="3157233"/>
          <a:ext cx="2190044" cy="146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F41440F-872E-4E40-857D-AC053FCCC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50205"/>
              </p:ext>
            </p:extLst>
          </p:nvPr>
        </p:nvGraphicFramePr>
        <p:xfrm>
          <a:off x="6686696" y="1801021"/>
          <a:ext cx="4531069" cy="123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15">
                  <a:extLst>
                    <a:ext uri="{9D8B030D-6E8A-4147-A177-3AD203B41FA5}">
                      <a16:colId xmlns:a16="http://schemas.microsoft.com/office/drawing/2014/main" val="14147302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03706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285415952"/>
                    </a:ext>
                  </a:extLst>
                </a:gridCol>
                <a:gridCol w="1339987">
                  <a:extLst>
                    <a:ext uri="{9D8B030D-6E8A-4147-A177-3AD203B41FA5}">
                      <a16:colId xmlns:a16="http://schemas.microsoft.com/office/drawing/2014/main" val="1839409865"/>
                    </a:ext>
                  </a:extLst>
                </a:gridCol>
              </a:tblGrid>
              <a:tr h="499728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User type</a:t>
                      </a:r>
                      <a:endParaRPr lang="en-GB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Count</a:t>
                      </a:r>
                      <a:endParaRPr lang="en-GB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AOV</a:t>
                      </a:r>
                      <a:endParaRPr lang="en-GB" b="1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Tot. </a:t>
                      </a:r>
                      <a:r>
                        <a:rPr lang="de-DE" b="1" i="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en-GB" b="1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2144"/>
                  </a:ext>
                </a:extLst>
              </a:tr>
              <a:tr h="28555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users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4465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85,6$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382325$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7472"/>
                  </a:ext>
                </a:extLst>
              </a:tr>
              <a:tr h="28555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7050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164,21$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1157745$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1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932F6-9BBE-48C3-9F5C-94985FE5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7" y="2227903"/>
            <a:ext cx="8850286" cy="4630097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0C23877-4B3C-42D3-BEB5-4495EFE63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98635"/>
              </p:ext>
            </p:extLst>
          </p:nvPr>
        </p:nvGraphicFramePr>
        <p:xfrm>
          <a:off x="4455243" y="1607059"/>
          <a:ext cx="2912489" cy="4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5757B3-EBC6-4065-A575-9D26D349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More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revenue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41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BF05-8EE7-41C5-BDD1-EA31E93A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14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Acquisition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A509-4182-4EE1-AEA4-5C3B0BDB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6" y="3186068"/>
            <a:ext cx="5917704" cy="253479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C79C5D-51F3-4AA2-880D-D4AE3D7B868C}"/>
              </a:ext>
            </a:extLst>
          </p:cNvPr>
          <p:cNvSpPr/>
          <p:nvPr/>
        </p:nvSpPr>
        <p:spPr>
          <a:xfrm>
            <a:off x="8506873" y="1942989"/>
            <a:ext cx="1106312" cy="45155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EMAIL?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5F67D-2713-42DD-B5BE-E563F55CC755}"/>
              </a:ext>
            </a:extLst>
          </p:cNvPr>
          <p:cNvGrpSpPr/>
          <p:nvPr/>
        </p:nvGrpSpPr>
        <p:grpSpPr>
          <a:xfrm>
            <a:off x="942999" y="1676377"/>
            <a:ext cx="4853723" cy="1172997"/>
            <a:chOff x="6847088" y="1607970"/>
            <a:chExt cx="4853723" cy="117299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90CCD1-B4DD-4AF8-A055-C11D15522EC1}"/>
                </a:ext>
              </a:extLst>
            </p:cNvPr>
            <p:cNvSpPr/>
            <p:nvPr/>
          </p:nvSpPr>
          <p:spPr>
            <a:xfrm>
              <a:off x="6847088" y="1952978"/>
              <a:ext cx="2288406" cy="4515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mall.googleplex.com</a:t>
              </a:r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3EE784-01B6-4572-BB0B-8F4156A7C0A5}"/>
                </a:ext>
              </a:extLst>
            </p:cNvPr>
            <p:cNvSpPr/>
            <p:nvPr/>
          </p:nvSpPr>
          <p:spPr>
            <a:xfrm>
              <a:off x="9725336" y="1607970"/>
              <a:ext cx="1975475" cy="49239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Low bounce rate 18%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A2CABBB-1FF9-4DA2-B958-A8CBD1E9474B}"/>
                </a:ext>
              </a:extLst>
            </p:cNvPr>
            <p:cNvSpPr/>
            <p:nvPr/>
          </p:nvSpPr>
          <p:spPr>
            <a:xfrm>
              <a:off x="9725336" y="2288577"/>
              <a:ext cx="1975475" cy="49239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5% </a:t>
              </a:r>
              <a:r>
                <a:rPr lang="de-DE" dirty="0" err="1"/>
                <a:t>transactions</a:t>
              </a:r>
              <a:endParaRPr lang="en-GB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6938EA-E5F6-4BC7-AB44-3AA200DE1C27}"/>
                </a:ext>
              </a:extLst>
            </p:cNvPr>
            <p:cNvCxnSpPr/>
            <p:nvPr/>
          </p:nvCxnSpPr>
          <p:spPr>
            <a:xfrm flipV="1">
              <a:off x="9256889" y="1952978"/>
              <a:ext cx="327378" cy="147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95FB1F-C349-47FF-BBB6-C9C317D86903}"/>
                </a:ext>
              </a:extLst>
            </p:cNvPr>
            <p:cNvCxnSpPr>
              <a:cxnSpLocks/>
            </p:cNvCxnSpPr>
            <p:nvPr/>
          </p:nvCxnSpPr>
          <p:spPr>
            <a:xfrm>
              <a:off x="9266726" y="2288577"/>
              <a:ext cx="317541" cy="115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28EF546-2F05-4F4A-9F29-F6FD6511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6068"/>
            <a:ext cx="6095999" cy="29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EA5-08D6-4A02-9B04-2026ECF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Visits </a:t>
            </a:r>
            <a:r>
              <a:rPr lang="de-DE" b="1" dirty="0" err="1"/>
              <a:t>over</a:t>
            </a:r>
            <a:r>
              <a:rPr lang="de-DE" b="1" dirty="0"/>
              <a:t> time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10294-C39D-4C40-8733-6408B44D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6" y="2313992"/>
            <a:ext cx="8695937" cy="3658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706E8-074F-4895-92F0-A8EB45C7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290" y="2381960"/>
            <a:ext cx="2311419" cy="34310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3AD14A-46C1-469A-9B87-A4E592B286EF}"/>
              </a:ext>
            </a:extLst>
          </p:cNvPr>
          <p:cNvSpPr/>
          <p:nvPr/>
        </p:nvSpPr>
        <p:spPr>
          <a:xfrm>
            <a:off x="9493956" y="4572000"/>
            <a:ext cx="2223738" cy="9256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BD0974-B518-4542-B662-8E7D793B31F4}"/>
              </a:ext>
            </a:extLst>
          </p:cNvPr>
          <p:cNvSpPr/>
          <p:nvPr/>
        </p:nvSpPr>
        <p:spPr>
          <a:xfrm>
            <a:off x="8199399" y="3307644"/>
            <a:ext cx="970844" cy="948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69206B-86B8-4E82-BCF2-CE5350D8B254}"/>
              </a:ext>
            </a:extLst>
          </p:cNvPr>
          <p:cNvSpPr/>
          <p:nvPr/>
        </p:nvSpPr>
        <p:spPr>
          <a:xfrm>
            <a:off x="2500489" y="2534360"/>
            <a:ext cx="970844" cy="1840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903</Words>
  <Application>Microsoft Office PowerPoint</Application>
  <PresentationFormat>Widescreen</PresentationFormat>
  <Paragraphs>168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Barlow</vt:lpstr>
      <vt:lpstr>Calibri</vt:lpstr>
      <vt:lpstr>Calibri Light</vt:lpstr>
      <vt:lpstr>charter</vt:lpstr>
      <vt:lpstr>Georgia</vt:lpstr>
      <vt:lpstr>Inter</vt:lpstr>
      <vt:lpstr>PT Sans</vt:lpstr>
      <vt:lpstr>roboto</vt:lpstr>
      <vt:lpstr>roboto</vt:lpstr>
      <vt:lpstr>Source Serif Pro</vt:lpstr>
      <vt:lpstr>zeitung</vt:lpstr>
      <vt:lpstr>Office Theme</vt:lpstr>
      <vt:lpstr>PowerPoint Presentation</vt:lpstr>
      <vt:lpstr>Contents</vt:lpstr>
      <vt:lpstr>Google Merchandise Store</vt:lpstr>
      <vt:lpstr>Google Analytics</vt:lpstr>
      <vt:lpstr>Audience overview</vt:lpstr>
      <vt:lpstr>Impact on business of New Visitors</vt:lpstr>
      <vt:lpstr>More about the revenue</vt:lpstr>
      <vt:lpstr>Acquisition</vt:lpstr>
      <vt:lpstr>Visits over time</vt:lpstr>
      <vt:lpstr>PowerPoint Presentation</vt:lpstr>
      <vt:lpstr>Buyers behaviour</vt:lpstr>
      <vt:lpstr>Click and Page viewed</vt:lpstr>
      <vt:lpstr>Forecast on Visits</vt:lpstr>
      <vt:lpstr>Conclusions and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Della Valle</dc:creator>
  <cp:lastModifiedBy>Davide Della Valle</cp:lastModifiedBy>
  <cp:revision>176</cp:revision>
  <dcterms:created xsi:type="dcterms:W3CDTF">2021-05-02T09:56:25Z</dcterms:created>
  <dcterms:modified xsi:type="dcterms:W3CDTF">2021-05-05T08:48:34Z</dcterms:modified>
</cp:coreProperties>
</file>