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1" r:id="rId5"/>
    <p:sldId id="261" r:id="rId6"/>
    <p:sldId id="262" r:id="rId7"/>
    <p:sldId id="263" r:id="rId8"/>
    <p:sldId id="265" r:id="rId9"/>
    <p:sldId id="268" r:id="rId10"/>
    <p:sldId id="266" r:id="rId11"/>
    <p:sldId id="269" r:id="rId12"/>
    <p:sldId id="270" r:id="rId13"/>
    <p:sldId id="264" r:id="rId14"/>
    <p:sldId id="272" r:id="rId15"/>
    <p:sldId id="274" r:id="rId16"/>
    <p:sldId id="273" r:id="rId17"/>
    <p:sldId id="276" r:id="rId18"/>
    <p:sldId id="27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73481" autoAdjust="0"/>
  </p:normalViewPr>
  <p:slideViewPr>
    <p:cSldViewPr snapToGrid="0">
      <p:cViewPr varScale="1">
        <p:scale>
          <a:sx n="53" d="100"/>
          <a:sy n="53" d="100"/>
        </p:scale>
        <p:origin x="4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0F1550-78F0-4E47-8619-2FB23919463A}" type="doc">
      <dgm:prSet loTypeId="urn:microsoft.com/office/officeart/2005/8/layout/radial6" loCatId="cycle" qsTypeId="urn:microsoft.com/office/officeart/2005/8/quickstyle/3d2" qsCatId="3D" csTypeId="urn:microsoft.com/office/officeart/2005/8/colors/accent1_2" csCatId="accent1" phldr="1"/>
      <dgm:spPr/>
      <dgm:t>
        <a:bodyPr/>
        <a:lstStyle/>
        <a:p>
          <a:endParaRPr lang="en-GB"/>
        </a:p>
      </dgm:t>
    </dgm:pt>
    <dgm:pt modelId="{F2AC0A06-33B9-479E-8B82-D00FC4398D47}">
      <dgm:prSet phldrT="[Text]" custT="1"/>
      <dgm:spPr/>
      <dgm:t>
        <a:bodyPr/>
        <a:lstStyle/>
        <a:p>
          <a:r>
            <a:rPr lang="de-DE" sz="1400" b="1">
              <a:solidFill>
                <a:schemeClr val="tx1"/>
              </a:solidFill>
            </a:rPr>
            <a:t>Faster decisions</a:t>
          </a:r>
          <a:endParaRPr lang="en-GB" sz="1400" b="1" dirty="0">
            <a:solidFill>
              <a:schemeClr val="tx1"/>
            </a:solidFill>
          </a:endParaRPr>
        </a:p>
      </dgm:t>
    </dgm:pt>
    <dgm:pt modelId="{352B0397-72D1-49D1-B074-5217C915BEF4}" type="parTrans" cxnId="{ED80B9DE-EE04-4080-9E50-AC00461E7F1D}">
      <dgm:prSet/>
      <dgm:spPr/>
      <dgm:t>
        <a:bodyPr/>
        <a:lstStyle/>
        <a:p>
          <a:endParaRPr lang="en-GB">
            <a:solidFill>
              <a:schemeClr val="tx1"/>
            </a:solidFill>
          </a:endParaRPr>
        </a:p>
      </dgm:t>
    </dgm:pt>
    <dgm:pt modelId="{C4947BA6-60EF-49A4-AF6B-5B1A76DF5D53}" type="sibTrans" cxnId="{ED80B9DE-EE04-4080-9E50-AC00461E7F1D}">
      <dgm:prSet/>
      <dgm:spPr/>
      <dgm:t>
        <a:bodyPr/>
        <a:lstStyle/>
        <a:p>
          <a:endParaRPr lang="en-GB">
            <a:solidFill>
              <a:schemeClr val="tx1"/>
            </a:solidFill>
          </a:endParaRPr>
        </a:p>
      </dgm:t>
    </dgm:pt>
    <dgm:pt modelId="{CED4F2EF-C212-48A2-A085-C90DD414648D}">
      <dgm:prSet phldrT="[Text]" custT="1"/>
      <dgm:spPr/>
      <dgm:t>
        <a:bodyPr/>
        <a:lstStyle/>
        <a:p>
          <a:r>
            <a:rPr lang="de-DE" sz="1400" b="1">
              <a:solidFill>
                <a:schemeClr val="tx1"/>
              </a:solidFill>
            </a:rPr>
            <a:t>Persona-</a:t>
          </a:r>
        </a:p>
        <a:p>
          <a:r>
            <a:rPr lang="de-DE" sz="1400" b="1">
              <a:solidFill>
                <a:schemeClr val="tx1"/>
              </a:solidFill>
            </a:rPr>
            <a:t>lisation</a:t>
          </a:r>
          <a:endParaRPr lang="en-GB" sz="1400" b="1" dirty="0">
            <a:solidFill>
              <a:schemeClr val="tx1"/>
            </a:solidFill>
          </a:endParaRPr>
        </a:p>
      </dgm:t>
    </dgm:pt>
    <dgm:pt modelId="{EEC6748D-6E38-4E1E-AA52-658FDC101251}" type="parTrans" cxnId="{A90941F4-DEC7-47D0-8195-86F03BDD49A8}">
      <dgm:prSet/>
      <dgm:spPr/>
      <dgm:t>
        <a:bodyPr/>
        <a:lstStyle/>
        <a:p>
          <a:endParaRPr lang="en-GB">
            <a:solidFill>
              <a:schemeClr val="tx1"/>
            </a:solidFill>
          </a:endParaRPr>
        </a:p>
      </dgm:t>
    </dgm:pt>
    <dgm:pt modelId="{F7FF0BC6-1067-4CAC-A7C3-3E530BE12450}" type="sibTrans" cxnId="{A90941F4-DEC7-47D0-8195-86F03BDD49A8}">
      <dgm:prSet/>
      <dgm:spPr/>
      <dgm:t>
        <a:bodyPr/>
        <a:lstStyle/>
        <a:p>
          <a:endParaRPr lang="en-GB">
            <a:solidFill>
              <a:schemeClr val="tx1"/>
            </a:solidFill>
          </a:endParaRPr>
        </a:p>
      </dgm:t>
    </dgm:pt>
    <dgm:pt modelId="{B067EB8E-BEBE-40B8-BF3E-2EEF823EC0D5}">
      <dgm:prSet phldrT="[Text]" custT="1"/>
      <dgm:spPr/>
      <dgm:t>
        <a:bodyPr/>
        <a:lstStyle/>
        <a:p>
          <a:r>
            <a:rPr lang="de-DE" sz="1400" b="1">
              <a:solidFill>
                <a:schemeClr val="tx1"/>
              </a:solidFill>
            </a:rPr>
            <a:t>Product Insights</a:t>
          </a:r>
          <a:endParaRPr lang="en-GB" sz="1400" b="1" dirty="0">
            <a:solidFill>
              <a:schemeClr val="tx1"/>
            </a:solidFill>
          </a:endParaRPr>
        </a:p>
      </dgm:t>
    </dgm:pt>
    <dgm:pt modelId="{6AC62856-243F-446A-9CB6-25C1EF23F67E}" type="parTrans" cxnId="{162B7B9C-CCB4-4110-ADE3-5361B86B7EE0}">
      <dgm:prSet/>
      <dgm:spPr/>
      <dgm:t>
        <a:bodyPr/>
        <a:lstStyle/>
        <a:p>
          <a:endParaRPr lang="en-GB">
            <a:solidFill>
              <a:schemeClr val="tx1"/>
            </a:solidFill>
          </a:endParaRPr>
        </a:p>
      </dgm:t>
    </dgm:pt>
    <dgm:pt modelId="{65719DA6-107E-4531-8636-BFA83B4CA509}" type="sibTrans" cxnId="{162B7B9C-CCB4-4110-ADE3-5361B86B7EE0}">
      <dgm:prSet/>
      <dgm:spPr/>
      <dgm:t>
        <a:bodyPr/>
        <a:lstStyle/>
        <a:p>
          <a:endParaRPr lang="en-GB">
            <a:solidFill>
              <a:schemeClr val="tx1"/>
            </a:solidFill>
          </a:endParaRPr>
        </a:p>
      </dgm:t>
    </dgm:pt>
    <dgm:pt modelId="{ADC939FA-462D-4267-A3D2-CF2003D3AA20}">
      <dgm:prSet phldrT="[Text]" custT="1"/>
      <dgm:spPr/>
      <dgm:t>
        <a:bodyPr/>
        <a:lstStyle/>
        <a:p>
          <a:r>
            <a:rPr lang="de-DE" sz="1400" b="1">
              <a:solidFill>
                <a:schemeClr val="tx1"/>
              </a:solidFill>
            </a:rPr>
            <a:t>Social media campaigns</a:t>
          </a:r>
          <a:endParaRPr lang="en-GB" sz="1400" b="1" dirty="0">
            <a:solidFill>
              <a:schemeClr val="tx1"/>
            </a:solidFill>
          </a:endParaRPr>
        </a:p>
      </dgm:t>
    </dgm:pt>
    <dgm:pt modelId="{E7759CD2-BFE6-488A-948E-95EAA0527DBA}" type="parTrans" cxnId="{7215A5D3-E451-408C-94B1-AEFF140C915D}">
      <dgm:prSet/>
      <dgm:spPr/>
      <dgm:t>
        <a:bodyPr/>
        <a:lstStyle/>
        <a:p>
          <a:endParaRPr lang="en-GB">
            <a:solidFill>
              <a:schemeClr val="tx1"/>
            </a:solidFill>
          </a:endParaRPr>
        </a:p>
      </dgm:t>
    </dgm:pt>
    <dgm:pt modelId="{99337035-6580-46ED-BE99-89C6BE08EC52}" type="sibTrans" cxnId="{7215A5D3-E451-408C-94B1-AEFF140C915D}">
      <dgm:prSet/>
      <dgm:spPr/>
      <dgm:t>
        <a:bodyPr/>
        <a:lstStyle/>
        <a:p>
          <a:endParaRPr lang="en-GB">
            <a:solidFill>
              <a:schemeClr val="tx1"/>
            </a:solidFill>
          </a:endParaRPr>
        </a:p>
      </dgm:t>
    </dgm:pt>
    <dgm:pt modelId="{008D838A-9CF5-4BC8-A022-C7664CE78760}">
      <dgm:prSet phldrT="[Text]" custT="1"/>
      <dgm:spPr/>
      <dgm:t>
        <a:bodyPr/>
        <a:lstStyle/>
        <a:p>
          <a:r>
            <a:rPr lang="de-DE" sz="1400" b="1">
              <a:solidFill>
                <a:schemeClr val="tx1"/>
              </a:solidFill>
            </a:rPr>
            <a:t>Plan future events</a:t>
          </a:r>
          <a:endParaRPr lang="en-GB" sz="1400" b="1" dirty="0">
            <a:solidFill>
              <a:schemeClr val="tx1"/>
            </a:solidFill>
          </a:endParaRPr>
        </a:p>
      </dgm:t>
    </dgm:pt>
    <dgm:pt modelId="{09F5B368-08C2-4586-A65D-C0E6F485F8D6}" type="parTrans" cxnId="{E3832A7D-5711-49D1-8B43-E5D922E95565}">
      <dgm:prSet/>
      <dgm:spPr/>
      <dgm:t>
        <a:bodyPr/>
        <a:lstStyle/>
        <a:p>
          <a:endParaRPr lang="en-GB">
            <a:solidFill>
              <a:schemeClr val="tx1"/>
            </a:solidFill>
          </a:endParaRPr>
        </a:p>
      </dgm:t>
    </dgm:pt>
    <dgm:pt modelId="{AC3A56BC-BCBB-4A43-A3A4-B4F0EFBC2E3A}" type="sibTrans" cxnId="{E3832A7D-5711-49D1-8B43-E5D922E95565}">
      <dgm:prSet/>
      <dgm:spPr/>
      <dgm:t>
        <a:bodyPr/>
        <a:lstStyle/>
        <a:p>
          <a:endParaRPr lang="en-GB">
            <a:solidFill>
              <a:schemeClr val="tx1"/>
            </a:solidFill>
          </a:endParaRPr>
        </a:p>
      </dgm:t>
    </dgm:pt>
    <dgm:pt modelId="{6DE7F413-5F20-4295-A908-DA729AED3799}">
      <dgm:prSet phldrT="[Text]"/>
      <dgm:spPr>
        <a:noFill/>
        <a:ln>
          <a:noFill/>
        </a:ln>
      </dgm:spPr>
      <dgm:t>
        <a:bodyPr/>
        <a:lstStyle/>
        <a:p>
          <a:endParaRPr lang="en-GB" b="1" dirty="0">
            <a:solidFill>
              <a:schemeClr val="bg1"/>
            </a:solidFill>
          </a:endParaRPr>
        </a:p>
      </dgm:t>
    </dgm:pt>
    <dgm:pt modelId="{A9854767-D100-46F3-9B4C-21287FBC9CFA}" type="sibTrans" cxnId="{4ADDF556-2168-4613-BA06-2C5F9FBC0BFE}">
      <dgm:prSet/>
      <dgm:spPr/>
      <dgm:t>
        <a:bodyPr/>
        <a:lstStyle/>
        <a:p>
          <a:endParaRPr lang="en-GB">
            <a:solidFill>
              <a:schemeClr val="tx1"/>
            </a:solidFill>
          </a:endParaRPr>
        </a:p>
      </dgm:t>
    </dgm:pt>
    <dgm:pt modelId="{2F1F8C1D-6192-4872-B866-4A18E2A059A5}" type="parTrans" cxnId="{4ADDF556-2168-4613-BA06-2C5F9FBC0BFE}">
      <dgm:prSet/>
      <dgm:spPr/>
      <dgm:t>
        <a:bodyPr/>
        <a:lstStyle/>
        <a:p>
          <a:endParaRPr lang="en-GB">
            <a:solidFill>
              <a:schemeClr val="tx1"/>
            </a:solidFill>
          </a:endParaRPr>
        </a:p>
      </dgm:t>
    </dgm:pt>
    <dgm:pt modelId="{8C297C73-710B-4888-8733-AB521E2503F4}" type="pres">
      <dgm:prSet presAssocID="{580F1550-78F0-4E47-8619-2FB23919463A}" presName="Name0" presStyleCnt="0">
        <dgm:presLayoutVars>
          <dgm:chMax val="1"/>
          <dgm:dir/>
          <dgm:animLvl val="ctr"/>
          <dgm:resizeHandles val="exact"/>
        </dgm:presLayoutVars>
      </dgm:prSet>
      <dgm:spPr/>
    </dgm:pt>
    <dgm:pt modelId="{0BCFF10A-2AC6-474B-BB87-9D1DA9180FFB}" type="pres">
      <dgm:prSet presAssocID="{6DE7F413-5F20-4295-A908-DA729AED3799}" presName="centerShape" presStyleLbl="node0" presStyleIdx="0" presStyleCnt="1" custScaleX="44831" custScaleY="44845" custLinFactNeighborX="0" custLinFactNeighborY="-12981"/>
      <dgm:spPr/>
    </dgm:pt>
    <dgm:pt modelId="{663F1C22-04B7-4901-B179-9BAC7A67AB76}" type="pres">
      <dgm:prSet presAssocID="{F2AC0A06-33B9-479E-8B82-D00FC4398D47}" presName="node" presStyleLbl="node1" presStyleIdx="0" presStyleCnt="5">
        <dgm:presLayoutVars>
          <dgm:bulletEnabled val="1"/>
        </dgm:presLayoutVars>
      </dgm:prSet>
      <dgm:spPr/>
    </dgm:pt>
    <dgm:pt modelId="{09F49B37-00EA-43AE-95B2-691D1D8A211C}" type="pres">
      <dgm:prSet presAssocID="{F2AC0A06-33B9-479E-8B82-D00FC4398D47}" presName="dummy" presStyleCnt="0"/>
      <dgm:spPr/>
    </dgm:pt>
    <dgm:pt modelId="{D79145D9-F245-419E-9A40-A0991BB081B4}" type="pres">
      <dgm:prSet presAssocID="{C4947BA6-60EF-49A4-AF6B-5B1A76DF5D53}" presName="sibTrans" presStyleLbl="sibTrans2D1" presStyleIdx="0" presStyleCnt="5"/>
      <dgm:spPr/>
    </dgm:pt>
    <dgm:pt modelId="{B2C74ED9-638D-4456-A788-FE14A62F5708}" type="pres">
      <dgm:prSet presAssocID="{CED4F2EF-C212-48A2-A085-C90DD414648D}" presName="node" presStyleLbl="node1" presStyleIdx="1" presStyleCnt="5">
        <dgm:presLayoutVars>
          <dgm:bulletEnabled val="1"/>
        </dgm:presLayoutVars>
      </dgm:prSet>
      <dgm:spPr/>
    </dgm:pt>
    <dgm:pt modelId="{21DEBC8E-D27B-4151-9922-86FF44BF4BB1}" type="pres">
      <dgm:prSet presAssocID="{CED4F2EF-C212-48A2-A085-C90DD414648D}" presName="dummy" presStyleCnt="0"/>
      <dgm:spPr/>
    </dgm:pt>
    <dgm:pt modelId="{69AE9158-58F7-40C8-9798-1ED4CD20E339}" type="pres">
      <dgm:prSet presAssocID="{F7FF0BC6-1067-4CAC-A7C3-3E530BE12450}" presName="sibTrans" presStyleLbl="sibTrans2D1" presStyleIdx="1" presStyleCnt="5"/>
      <dgm:spPr/>
    </dgm:pt>
    <dgm:pt modelId="{A78437E2-FDEB-410A-BF84-1A457BD86EA7}" type="pres">
      <dgm:prSet presAssocID="{B067EB8E-BEBE-40B8-BF3E-2EEF823EC0D5}" presName="node" presStyleLbl="node1" presStyleIdx="2" presStyleCnt="5">
        <dgm:presLayoutVars>
          <dgm:bulletEnabled val="1"/>
        </dgm:presLayoutVars>
      </dgm:prSet>
      <dgm:spPr/>
    </dgm:pt>
    <dgm:pt modelId="{33192056-860E-42EE-B781-58CB8385909A}" type="pres">
      <dgm:prSet presAssocID="{B067EB8E-BEBE-40B8-BF3E-2EEF823EC0D5}" presName="dummy" presStyleCnt="0"/>
      <dgm:spPr/>
    </dgm:pt>
    <dgm:pt modelId="{103E9ECF-0603-46F8-A98C-5812339E52E1}" type="pres">
      <dgm:prSet presAssocID="{65719DA6-107E-4531-8636-BFA83B4CA509}" presName="sibTrans" presStyleLbl="sibTrans2D1" presStyleIdx="2" presStyleCnt="5"/>
      <dgm:spPr/>
    </dgm:pt>
    <dgm:pt modelId="{C2DD3D6C-1859-427E-9623-E3003AA10AEE}" type="pres">
      <dgm:prSet presAssocID="{ADC939FA-462D-4267-A3D2-CF2003D3AA20}" presName="node" presStyleLbl="node1" presStyleIdx="3" presStyleCnt="5">
        <dgm:presLayoutVars>
          <dgm:bulletEnabled val="1"/>
        </dgm:presLayoutVars>
      </dgm:prSet>
      <dgm:spPr/>
    </dgm:pt>
    <dgm:pt modelId="{ED46E986-5FDA-4C84-A0E8-0425DC5ECF3C}" type="pres">
      <dgm:prSet presAssocID="{ADC939FA-462D-4267-A3D2-CF2003D3AA20}" presName="dummy" presStyleCnt="0"/>
      <dgm:spPr/>
    </dgm:pt>
    <dgm:pt modelId="{008107AC-0DA7-4321-8267-274D246B864C}" type="pres">
      <dgm:prSet presAssocID="{99337035-6580-46ED-BE99-89C6BE08EC52}" presName="sibTrans" presStyleLbl="sibTrans2D1" presStyleIdx="3" presStyleCnt="5"/>
      <dgm:spPr/>
    </dgm:pt>
    <dgm:pt modelId="{BB6A0A75-33F6-4C91-B3A7-D5ABD601327B}" type="pres">
      <dgm:prSet presAssocID="{008D838A-9CF5-4BC8-A022-C7664CE78760}" presName="node" presStyleLbl="node1" presStyleIdx="4" presStyleCnt="5">
        <dgm:presLayoutVars>
          <dgm:bulletEnabled val="1"/>
        </dgm:presLayoutVars>
      </dgm:prSet>
      <dgm:spPr/>
    </dgm:pt>
    <dgm:pt modelId="{F14B79E2-77AC-4827-8146-C9026E9047E8}" type="pres">
      <dgm:prSet presAssocID="{008D838A-9CF5-4BC8-A022-C7664CE78760}" presName="dummy" presStyleCnt="0"/>
      <dgm:spPr/>
    </dgm:pt>
    <dgm:pt modelId="{CB8528EE-7DFC-4E0B-B2F2-962B8C05AE71}" type="pres">
      <dgm:prSet presAssocID="{AC3A56BC-BCBB-4A43-A3A4-B4F0EFBC2E3A}" presName="sibTrans" presStyleLbl="sibTrans2D1" presStyleIdx="4" presStyleCnt="5"/>
      <dgm:spPr/>
    </dgm:pt>
  </dgm:ptLst>
  <dgm:cxnLst>
    <dgm:cxn modelId="{2A4C0B11-76AE-4245-B6C9-A3F2A9B3B25E}" type="presOf" srcId="{CED4F2EF-C212-48A2-A085-C90DD414648D}" destId="{B2C74ED9-638D-4456-A788-FE14A62F5708}" srcOrd="0" destOrd="0" presId="urn:microsoft.com/office/officeart/2005/8/layout/radial6"/>
    <dgm:cxn modelId="{FDD95832-B139-4F8C-BBDA-469F2BAB2803}" type="presOf" srcId="{65719DA6-107E-4531-8636-BFA83B4CA509}" destId="{103E9ECF-0603-46F8-A98C-5812339E52E1}" srcOrd="0" destOrd="0" presId="urn:microsoft.com/office/officeart/2005/8/layout/radial6"/>
    <dgm:cxn modelId="{85FD1736-F0C7-406E-9326-54A05508E25C}" type="presOf" srcId="{F2AC0A06-33B9-479E-8B82-D00FC4398D47}" destId="{663F1C22-04B7-4901-B179-9BAC7A67AB76}" srcOrd="0" destOrd="0" presId="urn:microsoft.com/office/officeart/2005/8/layout/radial6"/>
    <dgm:cxn modelId="{3A3E1749-544B-4CDC-834C-A904336944EF}" type="presOf" srcId="{99337035-6580-46ED-BE99-89C6BE08EC52}" destId="{008107AC-0DA7-4321-8267-274D246B864C}" srcOrd="0" destOrd="0" presId="urn:microsoft.com/office/officeart/2005/8/layout/radial6"/>
    <dgm:cxn modelId="{444EAB4A-A43E-4215-B47C-D26F5ADE6410}" type="presOf" srcId="{008D838A-9CF5-4BC8-A022-C7664CE78760}" destId="{BB6A0A75-33F6-4C91-B3A7-D5ABD601327B}" srcOrd="0" destOrd="0" presId="urn:microsoft.com/office/officeart/2005/8/layout/radial6"/>
    <dgm:cxn modelId="{4ADDF556-2168-4613-BA06-2C5F9FBC0BFE}" srcId="{580F1550-78F0-4E47-8619-2FB23919463A}" destId="{6DE7F413-5F20-4295-A908-DA729AED3799}" srcOrd="0" destOrd="0" parTransId="{2F1F8C1D-6192-4872-B866-4A18E2A059A5}" sibTransId="{A9854767-D100-46F3-9B4C-21287FBC9CFA}"/>
    <dgm:cxn modelId="{E3832A7D-5711-49D1-8B43-E5D922E95565}" srcId="{6DE7F413-5F20-4295-A908-DA729AED3799}" destId="{008D838A-9CF5-4BC8-A022-C7664CE78760}" srcOrd="4" destOrd="0" parTransId="{09F5B368-08C2-4586-A65D-C0E6F485F8D6}" sibTransId="{AC3A56BC-BCBB-4A43-A3A4-B4F0EFBC2E3A}"/>
    <dgm:cxn modelId="{E442B58B-7DB3-4EDA-9AC7-73394F388B8A}" type="presOf" srcId="{6DE7F413-5F20-4295-A908-DA729AED3799}" destId="{0BCFF10A-2AC6-474B-BB87-9D1DA9180FFB}" srcOrd="0" destOrd="0" presId="urn:microsoft.com/office/officeart/2005/8/layout/radial6"/>
    <dgm:cxn modelId="{0F815096-69B2-43AC-BC56-9E4F2195BF85}" type="presOf" srcId="{AC3A56BC-BCBB-4A43-A3A4-B4F0EFBC2E3A}" destId="{CB8528EE-7DFC-4E0B-B2F2-962B8C05AE71}" srcOrd="0" destOrd="0" presId="urn:microsoft.com/office/officeart/2005/8/layout/radial6"/>
    <dgm:cxn modelId="{162B7B9C-CCB4-4110-ADE3-5361B86B7EE0}" srcId="{6DE7F413-5F20-4295-A908-DA729AED3799}" destId="{B067EB8E-BEBE-40B8-BF3E-2EEF823EC0D5}" srcOrd="2" destOrd="0" parTransId="{6AC62856-243F-446A-9CB6-25C1EF23F67E}" sibTransId="{65719DA6-107E-4531-8636-BFA83B4CA509}"/>
    <dgm:cxn modelId="{0E970CA7-CD2C-462F-B6A7-8A34FD1BC057}" type="presOf" srcId="{580F1550-78F0-4E47-8619-2FB23919463A}" destId="{8C297C73-710B-4888-8733-AB521E2503F4}" srcOrd="0" destOrd="0" presId="urn:microsoft.com/office/officeart/2005/8/layout/radial6"/>
    <dgm:cxn modelId="{7FF9E2B1-04A6-423B-A166-424750D2B9B8}" type="presOf" srcId="{B067EB8E-BEBE-40B8-BF3E-2EEF823EC0D5}" destId="{A78437E2-FDEB-410A-BF84-1A457BD86EA7}" srcOrd="0" destOrd="0" presId="urn:microsoft.com/office/officeart/2005/8/layout/radial6"/>
    <dgm:cxn modelId="{06F158CF-57CB-4D49-8D32-7A6FC5E44F96}" type="presOf" srcId="{C4947BA6-60EF-49A4-AF6B-5B1A76DF5D53}" destId="{D79145D9-F245-419E-9A40-A0991BB081B4}" srcOrd="0" destOrd="0" presId="urn:microsoft.com/office/officeart/2005/8/layout/radial6"/>
    <dgm:cxn modelId="{9AA1B4CF-BB87-464A-BD55-A97A9F83E138}" type="presOf" srcId="{ADC939FA-462D-4267-A3D2-CF2003D3AA20}" destId="{C2DD3D6C-1859-427E-9623-E3003AA10AEE}" srcOrd="0" destOrd="0" presId="urn:microsoft.com/office/officeart/2005/8/layout/radial6"/>
    <dgm:cxn modelId="{7215A5D3-E451-408C-94B1-AEFF140C915D}" srcId="{6DE7F413-5F20-4295-A908-DA729AED3799}" destId="{ADC939FA-462D-4267-A3D2-CF2003D3AA20}" srcOrd="3" destOrd="0" parTransId="{E7759CD2-BFE6-488A-948E-95EAA0527DBA}" sibTransId="{99337035-6580-46ED-BE99-89C6BE08EC52}"/>
    <dgm:cxn modelId="{ED80B9DE-EE04-4080-9E50-AC00461E7F1D}" srcId="{6DE7F413-5F20-4295-A908-DA729AED3799}" destId="{F2AC0A06-33B9-479E-8B82-D00FC4398D47}" srcOrd="0" destOrd="0" parTransId="{352B0397-72D1-49D1-B074-5217C915BEF4}" sibTransId="{C4947BA6-60EF-49A4-AF6B-5B1A76DF5D53}"/>
    <dgm:cxn modelId="{EE761DE2-3C17-4A10-89FE-BD130503F652}" type="presOf" srcId="{F7FF0BC6-1067-4CAC-A7C3-3E530BE12450}" destId="{69AE9158-58F7-40C8-9798-1ED4CD20E339}" srcOrd="0" destOrd="0" presId="urn:microsoft.com/office/officeart/2005/8/layout/radial6"/>
    <dgm:cxn modelId="{A90941F4-DEC7-47D0-8195-86F03BDD49A8}" srcId="{6DE7F413-5F20-4295-A908-DA729AED3799}" destId="{CED4F2EF-C212-48A2-A085-C90DD414648D}" srcOrd="1" destOrd="0" parTransId="{EEC6748D-6E38-4E1E-AA52-658FDC101251}" sibTransId="{F7FF0BC6-1067-4CAC-A7C3-3E530BE12450}"/>
    <dgm:cxn modelId="{862A47E3-9DF6-416E-8A51-E697A9746BDE}" type="presParOf" srcId="{8C297C73-710B-4888-8733-AB521E2503F4}" destId="{0BCFF10A-2AC6-474B-BB87-9D1DA9180FFB}" srcOrd="0" destOrd="0" presId="urn:microsoft.com/office/officeart/2005/8/layout/radial6"/>
    <dgm:cxn modelId="{94A5186D-9AC9-4DE6-89B2-AF9536A76C31}" type="presParOf" srcId="{8C297C73-710B-4888-8733-AB521E2503F4}" destId="{663F1C22-04B7-4901-B179-9BAC7A67AB76}" srcOrd="1" destOrd="0" presId="urn:microsoft.com/office/officeart/2005/8/layout/radial6"/>
    <dgm:cxn modelId="{625042D1-27E6-45D3-810C-F8E3EFA5AAB4}" type="presParOf" srcId="{8C297C73-710B-4888-8733-AB521E2503F4}" destId="{09F49B37-00EA-43AE-95B2-691D1D8A211C}" srcOrd="2" destOrd="0" presId="urn:microsoft.com/office/officeart/2005/8/layout/radial6"/>
    <dgm:cxn modelId="{9D5D5617-BCE7-4BF4-8F31-7CCDB05D585E}" type="presParOf" srcId="{8C297C73-710B-4888-8733-AB521E2503F4}" destId="{D79145D9-F245-419E-9A40-A0991BB081B4}" srcOrd="3" destOrd="0" presId="urn:microsoft.com/office/officeart/2005/8/layout/radial6"/>
    <dgm:cxn modelId="{3E8AE01C-F04C-47F3-9608-1303A020665B}" type="presParOf" srcId="{8C297C73-710B-4888-8733-AB521E2503F4}" destId="{B2C74ED9-638D-4456-A788-FE14A62F5708}" srcOrd="4" destOrd="0" presId="urn:microsoft.com/office/officeart/2005/8/layout/radial6"/>
    <dgm:cxn modelId="{7D03E313-5C91-4EC4-A1E8-654DB6FBF043}" type="presParOf" srcId="{8C297C73-710B-4888-8733-AB521E2503F4}" destId="{21DEBC8E-D27B-4151-9922-86FF44BF4BB1}" srcOrd="5" destOrd="0" presId="urn:microsoft.com/office/officeart/2005/8/layout/radial6"/>
    <dgm:cxn modelId="{B0FD36CD-6ED0-49CC-879A-DB2837E82072}" type="presParOf" srcId="{8C297C73-710B-4888-8733-AB521E2503F4}" destId="{69AE9158-58F7-40C8-9798-1ED4CD20E339}" srcOrd="6" destOrd="0" presId="urn:microsoft.com/office/officeart/2005/8/layout/radial6"/>
    <dgm:cxn modelId="{8AE090E4-11F4-4163-A6C9-2BC322535B1C}" type="presParOf" srcId="{8C297C73-710B-4888-8733-AB521E2503F4}" destId="{A78437E2-FDEB-410A-BF84-1A457BD86EA7}" srcOrd="7" destOrd="0" presId="urn:microsoft.com/office/officeart/2005/8/layout/radial6"/>
    <dgm:cxn modelId="{AA96250E-5086-47B0-85CC-61F114BB5A2C}" type="presParOf" srcId="{8C297C73-710B-4888-8733-AB521E2503F4}" destId="{33192056-860E-42EE-B781-58CB8385909A}" srcOrd="8" destOrd="0" presId="urn:microsoft.com/office/officeart/2005/8/layout/radial6"/>
    <dgm:cxn modelId="{EB9B336B-74A3-4B2E-AC23-6809C335CFCF}" type="presParOf" srcId="{8C297C73-710B-4888-8733-AB521E2503F4}" destId="{103E9ECF-0603-46F8-A98C-5812339E52E1}" srcOrd="9" destOrd="0" presId="urn:microsoft.com/office/officeart/2005/8/layout/radial6"/>
    <dgm:cxn modelId="{7B4B286A-74C6-4141-BD70-1FBDDA2088CA}" type="presParOf" srcId="{8C297C73-710B-4888-8733-AB521E2503F4}" destId="{C2DD3D6C-1859-427E-9623-E3003AA10AEE}" srcOrd="10" destOrd="0" presId="urn:microsoft.com/office/officeart/2005/8/layout/radial6"/>
    <dgm:cxn modelId="{DF0D533F-390B-41C4-AEAE-A0B47062D5C3}" type="presParOf" srcId="{8C297C73-710B-4888-8733-AB521E2503F4}" destId="{ED46E986-5FDA-4C84-A0E8-0425DC5ECF3C}" srcOrd="11" destOrd="0" presId="urn:microsoft.com/office/officeart/2005/8/layout/radial6"/>
    <dgm:cxn modelId="{CE2D222B-99C9-4632-85F2-537A2E0290B3}" type="presParOf" srcId="{8C297C73-710B-4888-8733-AB521E2503F4}" destId="{008107AC-0DA7-4321-8267-274D246B864C}" srcOrd="12" destOrd="0" presId="urn:microsoft.com/office/officeart/2005/8/layout/radial6"/>
    <dgm:cxn modelId="{ED07373C-39DD-45AF-8A37-7AA4CA2E5749}" type="presParOf" srcId="{8C297C73-710B-4888-8733-AB521E2503F4}" destId="{BB6A0A75-33F6-4C91-B3A7-D5ABD601327B}" srcOrd="13" destOrd="0" presId="urn:microsoft.com/office/officeart/2005/8/layout/radial6"/>
    <dgm:cxn modelId="{C2A51606-E0DD-4797-AD2D-919EE30573FB}" type="presParOf" srcId="{8C297C73-710B-4888-8733-AB521E2503F4}" destId="{F14B79E2-77AC-4827-8146-C9026E9047E8}" srcOrd="14" destOrd="0" presId="urn:microsoft.com/office/officeart/2005/8/layout/radial6"/>
    <dgm:cxn modelId="{E0DB7A64-E61A-42B1-BCA8-040D8B334A1D}" type="presParOf" srcId="{8C297C73-710B-4888-8733-AB521E2503F4}" destId="{CB8528EE-7DFC-4E0B-B2F2-962B8C05AE71}" srcOrd="15" destOrd="0" presId="urn:microsoft.com/office/officeart/2005/8/layout/radial6"/>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528EE-7DFC-4E0B-B2F2-962B8C05AE71}">
      <dsp:nvSpPr>
        <dsp:cNvPr id="0" name=""/>
        <dsp:cNvSpPr/>
      </dsp:nvSpPr>
      <dsp:spPr>
        <a:xfrm>
          <a:off x="2311922" y="627325"/>
          <a:ext cx="4171811" cy="4171811"/>
        </a:xfrm>
        <a:prstGeom prst="blockArc">
          <a:avLst>
            <a:gd name="adj1" fmla="val 11880000"/>
            <a:gd name="adj2" fmla="val 16200000"/>
            <a:gd name="adj3" fmla="val 4644"/>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08107AC-0DA7-4321-8267-274D246B864C}">
      <dsp:nvSpPr>
        <dsp:cNvPr id="0" name=""/>
        <dsp:cNvSpPr/>
      </dsp:nvSpPr>
      <dsp:spPr>
        <a:xfrm>
          <a:off x="2311922" y="627325"/>
          <a:ext cx="4171811" cy="4171811"/>
        </a:xfrm>
        <a:prstGeom prst="blockArc">
          <a:avLst>
            <a:gd name="adj1" fmla="val 7560000"/>
            <a:gd name="adj2" fmla="val 11880000"/>
            <a:gd name="adj3" fmla="val 4644"/>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03E9ECF-0603-46F8-A98C-5812339E52E1}">
      <dsp:nvSpPr>
        <dsp:cNvPr id="0" name=""/>
        <dsp:cNvSpPr/>
      </dsp:nvSpPr>
      <dsp:spPr>
        <a:xfrm>
          <a:off x="2311922" y="627325"/>
          <a:ext cx="4171811" cy="4171811"/>
        </a:xfrm>
        <a:prstGeom prst="blockArc">
          <a:avLst>
            <a:gd name="adj1" fmla="val 3240000"/>
            <a:gd name="adj2" fmla="val 7560000"/>
            <a:gd name="adj3" fmla="val 4644"/>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9AE9158-58F7-40C8-9798-1ED4CD20E339}">
      <dsp:nvSpPr>
        <dsp:cNvPr id="0" name=""/>
        <dsp:cNvSpPr/>
      </dsp:nvSpPr>
      <dsp:spPr>
        <a:xfrm>
          <a:off x="2311922" y="627325"/>
          <a:ext cx="4171811" cy="4171811"/>
        </a:xfrm>
        <a:prstGeom prst="blockArc">
          <a:avLst>
            <a:gd name="adj1" fmla="val 20520000"/>
            <a:gd name="adj2" fmla="val 3240000"/>
            <a:gd name="adj3" fmla="val 4644"/>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79145D9-F245-419E-9A40-A0991BB081B4}">
      <dsp:nvSpPr>
        <dsp:cNvPr id="0" name=""/>
        <dsp:cNvSpPr/>
      </dsp:nvSpPr>
      <dsp:spPr>
        <a:xfrm>
          <a:off x="2311922" y="627325"/>
          <a:ext cx="4171811" cy="4171811"/>
        </a:xfrm>
        <a:prstGeom prst="blockArc">
          <a:avLst>
            <a:gd name="adj1" fmla="val 16200000"/>
            <a:gd name="adj2" fmla="val 20520000"/>
            <a:gd name="adj3" fmla="val 4644"/>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BCFF10A-2AC6-474B-BB87-9D1DA9180FFB}">
      <dsp:nvSpPr>
        <dsp:cNvPr id="0" name=""/>
        <dsp:cNvSpPr/>
      </dsp:nvSpPr>
      <dsp:spPr>
        <a:xfrm>
          <a:off x="3967024" y="1753323"/>
          <a:ext cx="861608" cy="861877"/>
        </a:xfrm>
        <a:prstGeom prst="ellipse">
          <a:avLst/>
        </a:prstGeom>
        <a:no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endParaRPr lang="en-GB" sz="3800" b="1" kern="1200" dirty="0">
            <a:solidFill>
              <a:schemeClr val="bg1"/>
            </a:solidFill>
          </a:endParaRPr>
        </a:p>
      </dsp:txBody>
      <dsp:txXfrm>
        <a:off x="4093204" y="1879542"/>
        <a:ext cx="609248" cy="609439"/>
      </dsp:txXfrm>
    </dsp:sp>
    <dsp:sp modelId="{663F1C22-04B7-4901-B179-9BAC7A67AB76}">
      <dsp:nvSpPr>
        <dsp:cNvPr id="0" name=""/>
        <dsp:cNvSpPr/>
      </dsp:nvSpPr>
      <dsp:spPr>
        <a:xfrm>
          <a:off x="3725162" y="3091"/>
          <a:ext cx="1345331" cy="1345331"/>
        </a:xfrm>
        <a:prstGeom prst="ellipse">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1" kern="1200">
              <a:solidFill>
                <a:schemeClr val="tx1"/>
              </a:solidFill>
            </a:rPr>
            <a:t>Faster decisions</a:t>
          </a:r>
          <a:endParaRPr lang="en-GB" sz="1400" b="1" kern="1200" dirty="0">
            <a:solidFill>
              <a:schemeClr val="tx1"/>
            </a:solidFill>
          </a:endParaRPr>
        </a:p>
      </dsp:txBody>
      <dsp:txXfrm>
        <a:off x="3922181" y="200110"/>
        <a:ext cx="951293" cy="951293"/>
      </dsp:txXfrm>
    </dsp:sp>
    <dsp:sp modelId="{B2C74ED9-638D-4456-A788-FE14A62F5708}">
      <dsp:nvSpPr>
        <dsp:cNvPr id="0" name=""/>
        <dsp:cNvSpPr/>
      </dsp:nvSpPr>
      <dsp:spPr>
        <a:xfrm>
          <a:off x="5662915" y="1410951"/>
          <a:ext cx="1345331" cy="1345331"/>
        </a:xfrm>
        <a:prstGeom prst="ellipse">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1" kern="1200">
              <a:solidFill>
                <a:schemeClr val="tx1"/>
              </a:solidFill>
            </a:rPr>
            <a:t>Persona-</a:t>
          </a:r>
        </a:p>
        <a:p>
          <a:pPr marL="0" lvl="0" indent="0" algn="ctr" defTabSz="622300">
            <a:lnSpc>
              <a:spcPct val="90000"/>
            </a:lnSpc>
            <a:spcBef>
              <a:spcPct val="0"/>
            </a:spcBef>
            <a:spcAft>
              <a:spcPct val="35000"/>
            </a:spcAft>
            <a:buNone/>
          </a:pPr>
          <a:r>
            <a:rPr lang="de-DE" sz="1400" b="1" kern="1200">
              <a:solidFill>
                <a:schemeClr val="tx1"/>
              </a:solidFill>
            </a:rPr>
            <a:t>lisation</a:t>
          </a:r>
          <a:endParaRPr lang="en-GB" sz="1400" b="1" kern="1200" dirty="0">
            <a:solidFill>
              <a:schemeClr val="tx1"/>
            </a:solidFill>
          </a:endParaRPr>
        </a:p>
      </dsp:txBody>
      <dsp:txXfrm>
        <a:off x="5859934" y="1607970"/>
        <a:ext cx="951293" cy="951293"/>
      </dsp:txXfrm>
    </dsp:sp>
    <dsp:sp modelId="{A78437E2-FDEB-410A-BF84-1A457BD86EA7}">
      <dsp:nvSpPr>
        <dsp:cNvPr id="0" name=""/>
        <dsp:cNvSpPr/>
      </dsp:nvSpPr>
      <dsp:spPr>
        <a:xfrm>
          <a:off x="4922759" y="3688916"/>
          <a:ext cx="1345331" cy="1345331"/>
        </a:xfrm>
        <a:prstGeom prst="ellipse">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1" kern="1200">
              <a:solidFill>
                <a:schemeClr val="tx1"/>
              </a:solidFill>
            </a:rPr>
            <a:t>Product Insights</a:t>
          </a:r>
          <a:endParaRPr lang="en-GB" sz="1400" b="1" kern="1200" dirty="0">
            <a:solidFill>
              <a:schemeClr val="tx1"/>
            </a:solidFill>
          </a:endParaRPr>
        </a:p>
      </dsp:txBody>
      <dsp:txXfrm>
        <a:off x="5119778" y="3885935"/>
        <a:ext cx="951293" cy="951293"/>
      </dsp:txXfrm>
    </dsp:sp>
    <dsp:sp modelId="{C2DD3D6C-1859-427E-9623-E3003AA10AEE}">
      <dsp:nvSpPr>
        <dsp:cNvPr id="0" name=""/>
        <dsp:cNvSpPr/>
      </dsp:nvSpPr>
      <dsp:spPr>
        <a:xfrm>
          <a:off x="2527565" y="3688916"/>
          <a:ext cx="1345331" cy="1345331"/>
        </a:xfrm>
        <a:prstGeom prst="ellipse">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1" kern="1200">
              <a:solidFill>
                <a:schemeClr val="tx1"/>
              </a:solidFill>
            </a:rPr>
            <a:t>Social media campaigns</a:t>
          </a:r>
          <a:endParaRPr lang="en-GB" sz="1400" b="1" kern="1200" dirty="0">
            <a:solidFill>
              <a:schemeClr val="tx1"/>
            </a:solidFill>
          </a:endParaRPr>
        </a:p>
      </dsp:txBody>
      <dsp:txXfrm>
        <a:off x="2724584" y="3885935"/>
        <a:ext cx="951293" cy="951293"/>
      </dsp:txXfrm>
    </dsp:sp>
    <dsp:sp modelId="{BB6A0A75-33F6-4C91-B3A7-D5ABD601327B}">
      <dsp:nvSpPr>
        <dsp:cNvPr id="0" name=""/>
        <dsp:cNvSpPr/>
      </dsp:nvSpPr>
      <dsp:spPr>
        <a:xfrm>
          <a:off x="1787409" y="1410951"/>
          <a:ext cx="1345331" cy="1345331"/>
        </a:xfrm>
        <a:prstGeom prst="ellipse">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b="1" kern="1200">
              <a:solidFill>
                <a:schemeClr val="tx1"/>
              </a:solidFill>
            </a:rPr>
            <a:t>Plan future events</a:t>
          </a:r>
          <a:endParaRPr lang="en-GB" sz="1400" b="1" kern="1200" dirty="0">
            <a:solidFill>
              <a:schemeClr val="tx1"/>
            </a:solidFill>
          </a:endParaRPr>
        </a:p>
      </dsp:txBody>
      <dsp:txXfrm>
        <a:off x="1984428" y="1607970"/>
        <a:ext cx="951293" cy="95129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5E42B-636C-49D0-8552-37B17740C7DA}" type="datetimeFigureOut">
              <a:rPr lang="en-GB" smtClean="0"/>
              <a:t>01/04/2021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B8987-E0FF-4576-9F9D-60414343A039}" type="slidenum">
              <a:rPr lang="en-GB" smtClean="0"/>
              <a:t>‹#›</a:t>
            </a:fld>
            <a:endParaRPr lang="en-GB"/>
          </a:p>
        </p:txBody>
      </p:sp>
    </p:spTree>
    <p:extLst>
      <p:ext uri="{BB962C8B-B14F-4D97-AF65-F5344CB8AC3E}">
        <p14:creationId xmlns:p14="http://schemas.microsoft.com/office/powerpoint/2010/main" val="2534059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loud.google.com/pubsub/docs/overview#endpoin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loud.google.com/pubsub/subscriber"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upgrad.com/blog/neural-network-architecture-components-algorithm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upgrad.com/blog/artificial-neural-networks-data-min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err="1">
                <a:solidFill>
                  <a:srgbClr val="24292E"/>
                </a:solidFill>
                <a:effectLst/>
                <a:latin typeface="-apple-system"/>
              </a:rPr>
              <a:t>BigData</a:t>
            </a:r>
            <a:r>
              <a:rPr lang="en-GB" b="1" i="0" dirty="0">
                <a:solidFill>
                  <a:srgbClr val="24292E"/>
                </a:solidFill>
                <a:effectLst/>
                <a:latin typeface="-apple-system"/>
              </a:rPr>
              <a:t> &amp; Social Media Analytics</a:t>
            </a:r>
          </a:p>
          <a:p>
            <a:endParaRPr lang="en-GB" dirty="0"/>
          </a:p>
        </p:txBody>
      </p:sp>
      <p:sp>
        <p:nvSpPr>
          <p:cNvPr id="4" name="Slide Number Placeholder 3"/>
          <p:cNvSpPr>
            <a:spLocks noGrp="1"/>
          </p:cNvSpPr>
          <p:nvPr>
            <p:ph type="sldNum" sz="quarter" idx="5"/>
          </p:nvPr>
        </p:nvSpPr>
        <p:spPr/>
        <p:txBody>
          <a:bodyPr/>
          <a:lstStyle/>
          <a:p>
            <a:fld id="{A43B8987-E0FF-4576-9F9D-60414343A039}" type="slidenum">
              <a:rPr lang="en-GB" smtClean="0"/>
              <a:t>1</a:t>
            </a:fld>
            <a:endParaRPr lang="en-GB"/>
          </a:p>
        </p:txBody>
      </p:sp>
    </p:spTree>
    <p:extLst>
      <p:ext uri="{BB962C8B-B14F-4D97-AF65-F5344CB8AC3E}">
        <p14:creationId xmlns:p14="http://schemas.microsoft.com/office/powerpoint/2010/main" val="598144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keras.Sequential</a:t>
            </a:r>
            <a:r>
              <a:rPr lang="en-GB" b="0" i="0" dirty="0">
                <a:effectLst/>
                <a:latin typeface="Inter"/>
              </a:rPr>
              <a:t>, which creates a neural network as a stack of </a:t>
            </a:r>
            <a:r>
              <a:rPr lang="en-GB" b="0" i="1" dirty="0">
                <a:effectLst/>
                <a:latin typeface="Inter"/>
              </a:rPr>
              <a:t>layers</a:t>
            </a:r>
            <a:r>
              <a:rPr lang="en-GB" b="0" i="0" dirty="0">
                <a:effectLst/>
                <a:latin typeface="Inter"/>
              </a:rPr>
              <a:t>.</a:t>
            </a:r>
          </a:p>
          <a:p>
            <a:endParaRPr lang="en-GB" b="0" i="0" dirty="0">
              <a:effectLst/>
              <a:latin typeface="Inter"/>
            </a:endParaRPr>
          </a:p>
          <a:p>
            <a:r>
              <a:rPr lang="en-GB" b="1" i="0" dirty="0">
                <a:solidFill>
                  <a:srgbClr val="292929"/>
                </a:solidFill>
                <a:effectLst/>
                <a:latin typeface="charter"/>
              </a:rPr>
              <a:t>LSTM</a:t>
            </a:r>
            <a:r>
              <a:rPr lang="en-GB" b="0" i="0" dirty="0">
                <a:solidFill>
                  <a:srgbClr val="292929"/>
                </a:solidFill>
                <a:effectLst/>
                <a:latin typeface="charter"/>
              </a:rPr>
              <a:t> is a recurrent neural network (RNN) architecture that </a:t>
            </a:r>
            <a:r>
              <a:rPr lang="en-GB" b="1" i="0" dirty="0">
                <a:solidFill>
                  <a:srgbClr val="292929"/>
                </a:solidFill>
                <a:effectLst/>
                <a:latin typeface="charter"/>
              </a:rPr>
              <a:t>REMEMBERS</a:t>
            </a:r>
            <a:r>
              <a:rPr lang="en-GB" b="0" i="0" dirty="0">
                <a:solidFill>
                  <a:srgbClr val="292929"/>
                </a:solidFill>
                <a:effectLst/>
                <a:latin typeface="charter"/>
              </a:rPr>
              <a:t> values over arbitrary intervals, well-suited to classify. IT remembers words said before </a:t>
            </a:r>
          </a:p>
          <a:p>
            <a:r>
              <a:rPr lang="en-GB" b="0" i="0" dirty="0">
                <a:solidFill>
                  <a:srgbClr val="292929"/>
                </a:solidFill>
                <a:effectLst/>
                <a:latin typeface="charter"/>
              </a:rPr>
              <a:t>One application Autocorrection!!</a:t>
            </a:r>
            <a:endParaRPr lang="en-GB" b="0" i="0" dirty="0">
              <a:effectLst/>
              <a:latin typeface="Inter"/>
            </a:endParaRPr>
          </a:p>
          <a:p>
            <a:endParaRPr lang="en-GB" b="0" i="0" dirty="0">
              <a:effectLst/>
              <a:latin typeface="Inter"/>
            </a:endParaRPr>
          </a:p>
          <a:p>
            <a:pPr algn="l">
              <a:buFont typeface="Arial" panose="020B0604020202020204" pitchFamily="34" charset="0"/>
              <a:buChar char="•"/>
            </a:pPr>
            <a:r>
              <a:rPr lang="en-GB" b="0" i="0" dirty="0">
                <a:effectLst/>
                <a:latin typeface="Inter"/>
              </a:rPr>
              <a:t>A </a:t>
            </a:r>
            <a:r>
              <a:rPr lang="en-GB" b="1" i="0" dirty="0">
                <a:effectLst/>
                <a:latin typeface="Inter"/>
              </a:rPr>
              <a:t>"loss function" </a:t>
            </a:r>
            <a:r>
              <a:rPr lang="en-GB" b="0" i="0" dirty="0">
                <a:effectLst/>
                <a:latin typeface="Inter"/>
              </a:rPr>
              <a:t>that measures how good the network's predictions are.</a:t>
            </a:r>
          </a:p>
          <a:p>
            <a:pPr algn="l">
              <a:buFont typeface="Arial" panose="020B0604020202020204" pitchFamily="34" charset="0"/>
              <a:buChar char="•"/>
            </a:pPr>
            <a:r>
              <a:rPr lang="en-GB" b="0" i="0" dirty="0">
                <a:effectLst/>
                <a:latin typeface="Inter"/>
              </a:rPr>
              <a:t>An "</a:t>
            </a:r>
            <a:r>
              <a:rPr lang="en-GB" b="1" i="0" dirty="0">
                <a:effectLst/>
                <a:latin typeface="Inter"/>
              </a:rPr>
              <a:t>optimizer</a:t>
            </a:r>
            <a:r>
              <a:rPr lang="en-GB" b="0" i="0" dirty="0">
                <a:effectLst/>
                <a:latin typeface="Inter"/>
              </a:rPr>
              <a:t>" that can tell the network how to update its weights.</a:t>
            </a:r>
          </a:p>
          <a:p>
            <a:pPr algn="l">
              <a:buFont typeface="Arial" panose="020B0604020202020204" pitchFamily="34" charset="0"/>
              <a:buChar char="•"/>
            </a:pPr>
            <a:endParaRPr lang="en-GB" b="0" i="0" dirty="0">
              <a:effectLst/>
              <a:latin typeface="Inter"/>
            </a:endParaRPr>
          </a:p>
          <a:p>
            <a:pPr algn="l">
              <a:buFont typeface="Arial" panose="020B0604020202020204" pitchFamily="34" charset="0"/>
              <a:buNone/>
            </a:pPr>
            <a:endParaRPr lang="en-GB" b="0" i="0" dirty="0">
              <a:effectLst/>
              <a:latin typeface="Inter"/>
            </a:endParaRPr>
          </a:p>
          <a:p>
            <a:pPr algn="l">
              <a:buFont typeface="Arial" panose="020B0604020202020204" pitchFamily="34" charset="0"/>
              <a:buChar char="•"/>
            </a:pPr>
            <a:endParaRPr lang="en-GB" b="0" i="0" dirty="0">
              <a:effectLst/>
              <a:latin typeface="Inter"/>
            </a:endParaRPr>
          </a:p>
          <a:p>
            <a:pPr algn="l">
              <a:buFont typeface="Arial" panose="020B0604020202020204" pitchFamily="34" charset="0"/>
              <a:buChar char="•"/>
            </a:pPr>
            <a:r>
              <a:rPr lang="en-GB" b="1" dirty="0" err="1">
                <a:effectLst/>
              </a:rPr>
              <a:t>BatchNormalization</a:t>
            </a:r>
            <a:r>
              <a:rPr lang="en-GB" b="1" dirty="0">
                <a:effectLst/>
              </a:rPr>
              <a:t>(),</a:t>
            </a:r>
            <a:endParaRPr lang="en-GB" b="1" i="0" dirty="0">
              <a:effectLst/>
              <a:latin typeface="Inter"/>
            </a:endParaRPr>
          </a:p>
        </p:txBody>
      </p:sp>
      <p:sp>
        <p:nvSpPr>
          <p:cNvPr id="4" name="Slide Number Placeholder 3"/>
          <p:cNvSpPr>
            <a:spLocks noGrp="1"/>
          </p:cNvSpPr>
          <p:nvPr>
            <p:ph type="sldNum" sz="quarter" idx="5"/>
          </p:nvPr>
        </p:nvSpPr>
        <p:spPr/>
        <p:txBody>
          <a:bodyPr/>
          <a:lstStyle/>
          <a:p>
            <a:fld id="{A43B8987-E0FF-4576-9F9D-60414343A039}" type="slidenum">
              <a:rPr lang="en-GB" smtClean="0"/>
              <a:t>16</a:t>
            </a:fld>
            <a:endParaRPr lang="en-GB"/>
          </a:p>
        </p:txBody>
      </p:sp>
    </p:spTree>
    <p:extLst>
      <p:ext uri="{BB962C8B-B14F-4D97-AF65-F5344CB8AC3E}">
        <p14:creationId xmlns:p14="http://schemas.microsoft.com/office/powerpoint/2010/main" val="4162426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3B8987-E0FF-4576-9F9D-60414343A039}" type="slidenum">
              <a:rPr lang="en-GB" smtClean="0"/>
              <a:t>2</a:t>
            </a:fld>
            <a:endParaRPr lang="en-GB"/>
          </a:p>
        </p:txBody>
      </p:sp>
    </p:spTree>
    <p:extLst>
      <p:ext uri="{BB962C8B-B14F-4D97-AF65-F5344CB8AC3E}">
        <p14:creationId xmlns:p14="http://schemas.microsoft.com/office/powerpoint/2010/main" val="2944682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1" dirty="0">
                <a:solidFill>
                  <a:srgbClr val="292929"/>
                </a:solidFill>
                <a:effectLst/>
                <a:latin typeface="charter"/>
              </a:rPr>
              <a:t>Through big data analysis, marketers better understand their online communities and predict their behaviours so they can deliver personalised services as well as quickly solve any issue.</a:t>
            </a:r>
          </a:p>
          <a:p>
            <a:r>
              <a:rPr lang="en-GB" b="0" i="0" dirty="0">
                <a:solidFill>
                  <a:srgbClr val="333333"/>
                </a:solidFill>
                <a:effectLst/>
                <a:latin typeface="Lato" panose="020F0502020204030203" pitchFamily="34" charset="0"/>
              </a:rPr>
              <a:t>better understanding of the customer </a:t>
            </a:r>
            <a:r>
              <a:rPr lang="en-GB" b="0" i="0" dirty="0" err="1">
                <a:solidFill>
                  <a:srgbClr val="333333"/>
                </a:solidFill>
                <a:effectLst/>
                <a:latin typeface="Lato" panose="020F0502020204030203" pitchFamily="34" charset="0"/>
              </a:rPr>
              <a:t>behavior</a:t>
            </a:r>
            <a:r>
              <a:rPr lang="en-GB" b="0" i="0" dirty="0">
                <a:solidFill>
                  <a:srgbClr val="333333"/>
                </a:solidFill>
                <a:effectLst/>
                <a:latin typeface="Lato" panose="020F0502020204030203" pitchFamily="34" charset="0"/>
              </a:rPr>
              <a:t>, target audience groups and engagement</a:t>
            </a:r>
            <a:endParaRPr lang="en-GB" sz="1200" b="1" i="0" kern="1200" dirty="0">
              <a:solidFill>
                <a:srgbClr val="292929"/>
              </a:solidFill>
              <a:effectLst/>
              <a:latin typeface="charter"/>
              <a:ea typeface="+mn-ea"/>
              <a:cs typeface="+mn-cs"/>
            </a:endParaRPr>
          </a:p>
          <a:p>
            <a:endParaRPr lang="en-GB" sz="1200" b="1" i="0" kern="1200" dirty="0">
              <a:solidFill>
                <a:srgbClr val="292929"/>
              </a:solidFill>
              <a:effectLst/>
              <a:latin typeface="charter"/>
              <a:ea typeface="+mn-ea"/>
              <a:cs typeface="+mn-cs"/>
            </a:endParaRPr>
          </a:p>
          <a:p>
            <a:r>
              <a:rPr lang="en-GB" sz="1200" b="1" i="0" kern="1200" dirty="0">
                <a:solidFill>
                  <a:srgbClr val="292929"/>
                </a:solidFill>
                <a:effectLst/>
                <a:latin typeface="charter"/>
                <a:ea typeface="+mn-ea"/>
                <a:cs typeface="+mn-cs"/>
              </a:rPr>
              <a:t>faster decisions </a:t>
            </a:r>
            <a:r>
              <a:rPr lang="en-GB" b="0" i="0" dirty="0">
                <a:solidFill>
                  <a:srgbClr val="292929"/>
                </a:solidFill>
                <a:effectLst/>
                <a:latin typeface="charter"/>
              </a:rPr>
              <a:t>- identify the latest trends in the social media sector and take better and quicker decisions accordingly. </a:t>
            </a:r>
          </a:p>
          <a:p>
            <a:r>
              <a:rPr lang="en-GB" b="1" i="0" dirty="0">
                <a:solidFill>
                  <a:srgbClr val="292929"/>
                </a:solidFill>
                <a:effectLst/>
                <a:latin typeface="charter"/>
              </a:rPr>
              <a:t>Personalisation</a:t>
            </a:r>
            <a:r>
              <a:rPr lang="en-GB" b="0" i="0" dirty="0">
                <a:solidFill>
                  <a:srgbClr val="292929"/>
                </a:solidFill>
                <a:effectLst/>
                <a:latin typeface="charter"/>
              </a:rPr>
              <a:t> – Brands, approach their customers in a more personalised way based on their desires- </a:t>
            </a:r>
            <a:r>
              <a:rPr lang="en-GB" b="0" i="0" dirty="0" err="1">
                <a:solidFill>
                  <a:srgbClr val="292929"/>
                </a:solidFill>
                <a:effectLst/>
                <a:latin typeface="charter"/>
              </a:rPr>
              <a:t>Personlaised</a:t>
            </a:r>
            <a:r>
              <a:rPr lang="en-GB" b="0" i="0" dirty="0">
                <a:solidFill>
                  <a:srgbClr val="292929"/>
                </a:solidFill>
                <a:effectLst/>
                <a:latin typeface="charter"/>
              </a:rPr>
              <a:t> ads</a:t>
            </a:r>
          </a:p>
          <a:p>
            <a:r>
              <a:rPr lang="en-GB" b="1" i="0" dirty="0">
                <a:solidFill>
                  <a:srgbClr val="292929"/>
                </a:solidFill>
                <a:effectLst/>
                <a:latin typeface="charter"/>
              </a:rPr>
              <a:t>Product Insights - </a:t>
            </a:r>
            <a:r>
              <a:rPr lang="en-GB" b="0" i="0" dirty="0">
                <a:solidFill>
                  <a:srgbClr val="292929"/>
                </a:solidFill>
                <a:effectLst/>
                <a:latin typeface="charter"/>
              </a:rPr>
              <a:t> future trends and consumers’ behaviours</a:t>
            </a:r>
          </a:p>
          <a:p>
            <a:r>
              <a:rPr lang="en-GB" b="1" i="0" dirty="0">
                <a:solidFill>
                  <a:srgbClr val="292929"/>
                </a:solidFill>
                <a:effectLst/>
                <a:latin typeface="charter"/>
              </a:rPr>
              <a:t>Effective social media campaign evaluation</a:t>
            </a:r>
            <a:r>
              <a:rPr lang="en-GB" b="0" i="0" dirty="0">
                <a:solidFill>
                  <a:srgbClr val="292929"/>
                </a:solidFill>
                <a:effectLst/>
                <a:latin typeface="charter"/>
              </a:rPr>
              <a:t> - track the effectiveness of their social media campaigns</a:t>
            </a:r>
          </a:p>
          <a:p>
            <a:r>
              <a:rPr lang="en-GB" b="1" i="0" dirty="0">
                <a:solidFill>
                  <a:srgbClr val="292929"/>
                </a:solidFill>
                <a:effectLst/>
                <a:latin typeface="charter"/>
              </a:rPr>
              <a:t>Plan future events - </a:t>
            </a:r>
            <a:r>
              <a:rPr lang="en-GB" b="0" i="0" dirty="0">
                <a:solidFill>
                  <a:srgbClr val="292929"/>
                </a:solidFill>
                <a:effectLst/>
                <a:latin typeface="charter"/>
              </a:rPr>
              <a:t>what worked in the past and didn’t</a:t>
            </a:r>
          </a:p>
          <a:p>
            <a:endParaRPr lang="en-GB" b="0" i="0" dirty="0">
              <a:solidFill>
                <a:srgbClr val="292929"/>
              </a:solidFill>
              <a:effectLst/>
              <a:latin typeface="charter"/>
            </a:endParaRPr>
          </a:p>
          <a:p>
            <a:endParaRPr lang="en-GB" b="0" i="0" dirty="0">
              <a:solidFill>
                <a:srgbClr val="292929"/>
              </a:solidFill>
              <a:effectLst/>
              <a:latin typeface="charter"/>
            </a:endParaRPr>
          </a:p>
          <a:p>
            <a:r>
              <a:rPr lang="en-GB" b="1" i="0" dirty="0">
                <a:solidFill>
                  <a:srgbClr val="292929"/>
                </a:solidFill>
                <a:effectLst/>
                <a:latin typeface="charter"/>
              </a:rPr>
              <a:t>SA – </a:t>
            </a:r>
            <a:r>
              <a:rPr lang="en-GB" b="0" i="0" dirty="0">
                <a:solidFill>
                  <a:srgbClr val="292929"/>
                </a:solidFill>
                <a:effectLst/>
                <a:latin typeface="charter"/>
              </a:rPr>
              <a:t>classify emotions into classes – positive or negative -&gt;feeling about products, companies, brands</a:t>
            </a:r>
          </a:p>
          <a:p>
            <a:endParaRPr lang="en-GB" b="0" i="0" dirty="0">
              <a:solidFill>
                <a:srgbClr val="292929"/>
              </a:solidFill>
              <a:effectLst/>
              <a:latin typeface="charter"/>
            </a:endParaRPr>
          </a:p>
          <a:p>
            <a:endParaRPr lang="en-GB" b="0" dirty="0"/>
          </a:p>
        </p:txBody>
      </p:sp>
      <p:sp>
        <p:nvSpPr>
          <p:cNvPr id="4" name="Slide Number Placeholder 3"/>
          <p:cNvSpPr>
            <a:spLocks noGrp="1"/>
          </p:cNvSpPr>
          <p:nvPr>
            <p:ph type="sldNum" sz="quarter" idx="5"/>
          </p:nvPr>
        </p:nvSpPr>
        <p:spPr/>
        <p:txBody>
          <a:bodyPr/>
          <a:lstStyle/>
          <a:p>
            <a:fld id="{A43B8987-E0FF-4576-9F9D-60414343A039}" type="slidenum">
              <a:rPr lang="en-GB" smtClean="0"/>
              <a:t>3</a:t>
            </a:fld>
            <a:endParaRPr lang="en-GB"/>
          </a:p>
        </p:txBody>
      </p:sp>
    </p:spTree>
    <p:extLst>
      <p:ext uri="{BB962C8B-B14F-4D97-AF65-F5344CB8AC3E}">
        <p14:creationId xmlns:p14="http://schemas.microsoft.com/office/powerpoint/2010/main" val="2842546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4A4A4A"/>
                </a:solidFill>
                <a:effectLst/>
                <a:latin typeface="Source Sans Pro" panose="020B0503030403020204" pitchFamily="34" charset="0"/>
              </a:rPr>
              <a:t>Simple and pragmatic</a:t>
            </a:r>
          </a:p>
          <a:p>
            <a:pPr algn="l">
              <a:buFont typeface="Arial" panose="020B0604020202020204" pitchFamily="34" charset="0"/>
              <a:buChar char="•"/>
            </a:pPr>
            <a:r>
              <a:rPr lang="en-GB" b="1" i="0" dirty="0">
                <a:solidFill>
                  <a:srgbClr val="4A4A4A"/>
                </a:solidFill>
                <a:effectLst/>
                <a:latin typeface="Source Sans Pro" panose="020B0503030403020204" pitchFamily="34" charset="0"/>
              </a:rPr>
              <a:t> BU:  </a:t>
            </a:r>
            <a:r>
              <a:rPr lang="en-GB" b="0" i="0" dirty="0">
                <a:solidFill>
                  <a:srgbClr val="4A4A4A"/>
                </a:solidFill>
                <a:effectLst/>
                <a:latin typeface="Source Sans Pro" panose="020B0503030403020204" pitchFamily="34" charset="0"/>
              </a:rPr>
              <a:t>precise business problem that will be solved by the predictive model</a:t>
            </a:r>
          </a:p>
          <a:p>
            <a:pPr algn="l">
              <a:buFont typeface="Arial" panose="020B0604020202020204" pitchFamily="34" charset="0"/>
              <a:buChar char="•"/>
            </a:pPr>
            <a:r>
              <a:rPr lang="en-GB" b="0" i="0" dirty="0">
                <a:solidFill>
                  <a:srgbClr val="4A4A4A"/>
                </a:solidFill>
                <a:effectLst/>
                <a:latin typeface="Source Sans Pro" panose="020B0503030403020204" pitchFamily="34" charset="0"/>
              </a:rPr>
              <a:t> critical to understand data sources and the structure of the data itself</a:t>
            </a:r>
          </a:p>
          <a:p>
            <a:pPr algn="l">
              <a:buFont typeface="Arial" panose="020B0604020202020204" pitchFamily="34" charset="0"/>
              <a:buChar char="•"/>
            </a:pPr>
            <a:r>
              <a:rPr lang="en-GB" b="0" i="0" dirty="0">
                <a:solidFill>
                  <a:srgbClr val="4A4A4A"/>
                </a:solidFill>
                <a:effectLst/>
                <a:latin typeface="Source Sans Pro" panose="020B0503030403020204" pitchFamily="34" charset="0"/>
              </a:rPr>
              <a:t> set of hypothesis of what range of business “questions” can be answered predictively</a:t>
            </a:r>
          </a:p>
          <a:p>
            <a:pPr algn="l">
              <a:buFont typeface="Arial" panose="020B0604020202020204" pitchFamily="34" charset="0"/>
              <a:buChar char="•"/>
            </a:pPr>
            <a:r>
              <a:rPr lang="en-GB" b="0" i="0" dirty="0">
                <a:solidFill>
                  <a:srgbClr val="4A4A4A"/>
                </a:solidFill>
                <a:effectLst/>
                <a:latin typeface="Source Sans Pro" panose="020B0503030403020204" pitchFamily="34" charset="0"/>
              </a:rPr>
              <a:t> </a:t>
            </a:r>
            <a:r>
              <a:rPr lang="en-GB" b="1" i="0" dirty="0">
                <a:solidFill>
                  <a:srgbClr val="4A4A4A"/>
                </a:solidFill>
                <a:effectLst/>
                <a:latin typeface="Source Sans Pro" panose="020B0503030403020204" pitchFamily="34" charset="0"/>
              </a:rPr>
              <a:t>DU – </a:t>
            </a:r>
            <a:r>
              <a:rPr lang="en-GB" b="0" i="0" dirty="0">
                <a:solidFill>
                  <a:srgbClr val="4A4A4A"/>
                </a:solidFill>
                <a:effectLst/>
                <a:latin typeface="Source Sans Pro" panose="020B0503030403020204" pitchFamily="34" charset="0"/>
              </a:rPr>
              <a:t>Data source, gathering data</a:t>
            </a:r>
          </a:p>
          <a:p>
            <a:pPr algn="l">
              <a:buFont typeface="Arial" panose="020B0604020202020204" pitchFamily="34" charset="0"/>
              <a:buChar char="•"/>
            </a:pPr>
            <a:endParaRPr lang="en-GB" b="1" i="0" dirty="0">
              <a:solidFill>
                <a:srgbClr val="4A4A4A"/>
              </a:solidFill>
              <a:effectLst/>
              <a:latin typeface="Source Sans Pro" panose="020B0503030403020204" pitchFamily="34" charset="0"/>
            </a:endParaRPr>
          </a:p>
          <a:p>
            <a:pPr algn="l">
              <a:buFont typeface="Arial" panose="020B0604020202020204" pitchFamily="34" charset="0"/>
              <a:buChar char="•"/>
            </a:pPr>
            <a:r>
              <a:rPr lang="en-GB" b="1" i="0" dirty="0">
                <a:solidFill>
                  <a:srgbClr val="4A4A4A"/>
                </a:solidFill>
                <a:effectLst/>
                <a:latin typeface="Source Sans Pro" panose="020B0503030403020204" pitchFamily="34" charset="0"/>
              </a:rPr>
              <a:t>EV – </a:t>
            </a:r>
            <a:r>
              <a:rPr lang="en-GB" b="0" i="0" dirty="0">
                <a:solidFill>
                  <a:srgbClr val="4A4A4A"/>
                </a:solidFill>
                <a:effectLst/>
                <a:latin typeface="Source Sans Pro" panose="020B0503030403020204" pitchFamily="34" charset="0"/>
              </a:rPr>
              <a:t>are the results any good? Review the process –determine next steps</a:t>
            </a:r>
          </a:p>
          <a:p>
            <a:pPr algn="l">
              <a:buFont typeface="Arial" panose="020B0604020202020204" pitchFamily="34" charset="0"/>
              <a:buChar char="•"/>
            </a:pPr>
            <a:endParaRPr lang="en-GB" b="1" i="0" dirty="0">
              <a:solidFill>
                <a:srgbClr val="4A4A4A"/>
              </a:solidFill>
              <a:effectLst/>
              <a:latin typeface="Source Sans Pro" panose="020B0503030403020204" pitchFamily="34" charset="0"/>
            </a:endParaRPr>
          </a:p>
          <a:p>
            <a:pPr algn="l">
              <a:buFont typeface="Arial" panose="020B0604020202020204" pitchFamily="34" charset="0"/>
              <a:buChar char="•"/>
            </a:pPr>
            <a:r>
              <a:rPr lang="en-GB" b="1" i="0" dirty="0">
                <a:solidFill>
                  <a:srgbClr val="4A4A4A"/>
                </a:solidFill>
                <a:effectLst/>
                <a:latin typeface="Source Sans Pro" panose="020B0503030403020204" pitchFamily="34" charset="0"/>
              </a:rPr>
              <a:t> Supervised Learning</a:t>
            </a:r>
            <a:r>
              <a:rPr lang="en-GB" b="0" i="0" dirty="0">
                <a:solidFill>
                  <a:srgbClr val="4A4A4A"/>
                </a:solidFill>
                <a:effectLst/>
                <a:latin typeface="Source Sans Pro" panose="020B0503030403020204" pitchFamily="34" charset="0"/>
              </a:rPr>
              <a:t>: a process of inferring a function to adequately predict a specific result based on the </a:t>
            </a:r>
            <a:r>
              <a:rPr lang="en-GB" b="0" i="0" dirty="0" err="1">
                <a:solidFill>
                  <a:srgbClr val="4A4A4A"/>
                </a:solidFill>
                <a:effectLst/>
                <a:latin typeface="Source Sans Pro" panose="020B0503030403020204" pitchFamily="34" charset="0"/>
              </a:rPr>
              <a:t>labeled</a:t>
            </a:r>
            <a:r>
              <a:rPr lang="en-GB" b="0" i="0" dirty="0">
                <a:solidFill>
                  <a:srgbClr val="4A4A4A"/>
                </a:solidFill>
                <a:effectLst/>
                <a:latin typeface="Source Sans Pro" panose="020B0503030403020204" pitchFamily="34" charset="0"/>
              </a:rPr>
              <a:t> training dataset.</a:t>
            </a:r>
          </a:p>
          <a:p>
            <a:pPr algn="l">
              <a:buFont typeface="Arial" panose="020B0604020202020204" pitchFamily="34" charset="0"/>
              <a:buChar char="•"/>
            </a:pPr>
            <a:r>
              <a:rPr lang="en-GB" b="0" i="0" dirty="0">
                <a:solidFill>
                  <a:srgbClr val="4A4A4A"/>
                </a:solidFill>
                <a:effectLst/>
                <a:latin typeface="Source Sans Pro" panose="020B0503030403020204" pitchFamily="34" charset="0"/>
              </a:rPr>
              <a:t> </a:t>
            </a:r>
            <a:r>
              <a:rPr lang="en-GB" b="1" i="0" dirty="0">
                <a:solidFill>
                  <a:srgbClr val="4A4A4A"/>
                </a:solidFill>
                <a:effectLst/>
                <a:latin typeface="Source Sans Pro" panose="020B0503030403020204" pitchFamily="34" charset="0"/>
              </a:rPr>
              <a:t>Unsupervised Learning</a:t>
            </a:r>
            <a:r>
              <a:rPr lang="en-GB" b="0" i="0" dirty="0">
                <a:solidFill>
                  <a:srgbClr val="4A4A4A"/>
                </a:solidFill>
                <a:effectLst/>
                <a:latin typeface="Source Sans Pro" panose="020B0503030403020204" pitchFamily="34" charset="0"/>
              </a:rPr>
              <a:t>: a type of machine learning algorithm used to find patterns within an </a:t>
            </a:r>
            <a:r>
              <a:rPr lang="en-GB" b="0" i="0" dirty="0" err="1">
                <a:solidFill>
                  <a:srgbClr val="4A4A4A"/>
                </a:solidFill>
                <a:effectLst/>
                <a:latin typeface="Source Sans Pro" panose="020B0503030403020204" pitchFamily="34" charset="0"/>
              </a:rPr>
              <a:t>unlabeled</a:t>
            </a:r>
            <a:r>
              <a:rPr lang="en-GB" b="0" i="0" dirty="0">
                <a:solidFill>
                  <a:srgbClr val="4A4A4A"/>
                </a:solidFill>
                <a:effectLst/>
                <a:latin typeface="Source Sans Pro" panose="020B0503030403020204" pitchFamily="34" charset="0"/>
              </a:rPr>
              <a:t> dataset.</a:t>
            </a:r>
          </a:p>
          <a:p>
            <a:endParaRPr lang="en-GB" dirty="0"/>
          </a:p>
        </p:txBody>
      </p:sp>
      <p:sp>
        <p:nvSpPr>
          <p:cNvPr id="4" name="Slide Number Placeholder 3"/>
          <p:cNvSpPr>
            <a:spLocks noGrp="1"/>
          </p:cNvSpPr>
          <p:nvPr>
            <p:ph type="sldNum" sz="quarter" idx="5"/>
          </p:nvPr>
        </p:nvSpPr>
        <p:spPr/>
        <p:txBody>
          <a:bodyPr/>
          <a:lstStyle/>
          <a:p>
            <a:fld id="{A43B8987-E0FF-4576-9F9D-60414343A039}" type="slidenum">
              <a:rPr lang="en-GB" smtClean="0"/>
              <a:t>4</a:t>
            </a:fld>
            <a:endParaRPr lang="en-GB"/>
          </a:p>
        </p:txBody>
      </p:sp>
    </p:spTree>
    <p:extLst>
      <p:ext uri="{BB962C8B-B14F-4D97-AF65-F5344CB8AC3E}">
        <p14:creationId xmlns:p14="http://schemas.microsoft.com/office/powerpoint/2010/main" val="3653587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Roboto" panose="02000000000000000000" pitchFamily="2" charset="0"/>
              </a:rPr>
              <a:t>1 - A </a:t>
            </a:r>
            <a:r>
              <a:rPr lang="en-GB" b="0" i="1" dirty="0">
                <a:solidFill>
                  <a:srgbClr val="202124"/>
                </a:solidFill>
                <a:effectLst/>
                <a:latin typeface="Roboto" panose="02000000000000000000" pitchFamily="2" charset="0"/>
                <a:hlinkClick r:id="rId3"/>
              </a:rPr>
              <a:t>publisher</a:t>
            </a:r>
            <a:r>
              <a:rPr lang="en-GB" b="0" i="0" dirty="0">
                <a:solidFill>
                  <a:srgbClr val="202124"/>
                </a:solidFill>
                <a:effectLst/>
                <a:latin typeface="Roboto" panose="02000000000000000000" pitchFamily="2" charset="0"/>
                <a:hlinkClick r:id="rId3"/>
              </a:rPr>
              <a:t> application</a:t>
            </a:r>
            <a:r>
              <a:rPr lang="en-GB" b="0" i="0" dirty="0">
                <a:solidFill>
                  <a:srgbClr val="202124"/>
                </a:solidFill>
                <a:effectLst/>
                <a:latin typeface="Roboto" panose="02000000000000000000" pitchFamily="2" charset="0"/>
              </a:rPr>
              <a:t> creates a </a:t>
            </a:r>
            <a:r>
              <a:rPr lang="en-GB" b="0" i="1" dirty="0">
                <a:solidFill>
                  <a:srgbClr val="202124"/>
                </a:solidFill>
                <a:effectLst/>
                <a:latin typeface="Roboto" panose="02000000000000000000" pitchFamily="2" charset="0"/>
              </a:rPr>
              <a:t>topic</a:t>
            </a:r>
            <a:r>
              <a:rPr lang="en-GB" b="0" i="0" dirty="0">
                <a:solidFill>
                  <a:srgbClr val="202124"/>
                </a:solidFill>
                <a:effectLst/>
                <a:latin typeface="Roboto" panose="02000000000000000000" pitchFamily="2" charset="0"/>
              </a:rPr>
              <a:t> in the Pub/Sub service and sends </a:t>
            </a:r>
            <a:r>
              <a:rPr lang="en-GB" b="0" i="1" dirty="0">
                <a:solidFill>
                  <a:srgbClr val="202124"/>
                </a:solidFill>
                <a:effectLst/>
                <a:latin typeface="Roboto" panose="02000000000000000000" pitchFamily="2" charset="0"/>
              </a:rPr>
              <a:t>messages</a:t>
            </a:r>
            <a:r>
              <a:rPr lang="en-GB" b="0" i="0" dirty="0">
                <a:solidFill>
                  <a:srgbClr val="202124"/>
                </a:solidFill>
                <a:effectLst/>
                <a:latin typeface="Roboto" panose="02000000000000000000" pitchFamily="2" charset="0"/>
              </a:rPr>
              <a:t> to the topic. A message contains a payload and optional </a:t>
            </a:r>
            <a:r>
              <a:rPr lang="en-GB" b="0" i="1" dirty="0">
                <a:solidFill>
                  <a:srgbClr val="202124"/>
                </a:solidFill>
                <a:effectLst/>
                <a:latin typeface="Roboto" panose="02000000000000000000" pitchFamily="2" charset="0"/>
              </a:rPr>
              <a:t>attributes</a:t>
            </a:r>
            <a:r>
              <a:rPr lang="en-GB" b="0" i="0" dirty="0">
                <a:solidFill>
                  <a:srgbClr val="202124"/>
                </a:solidFill>
                <a:effectLst/>
                <a:latin typeface="Roboto" panose="02000000000000000000" pitchFamily="2" charset="0"/>
              </a:rPr>
              <a:t> that describe the payload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Roboto" panose="02000000000000000000" pitchFamily="2" charset="0"/>
              </a:rPr>
              <a:t>2 - Messages retained for a subscription until it is acknowledged by any subscriber consuming messages from that subscription.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Roboto" panose="02000000000000000000" pitchFamily="2" charset="0"/>
              </a:rPr>
              <a:t>3 - Pub/Sub forwards messages from a topic to all of its subscriptions, individually.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Roboto" panose="02000000000000000000" pitchFamily="2" charset="0"/>
              </a:rPr>
              <a:t>4 – either pushed to subscriber or pulled by him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Roboto" panose="02000000000000000000" pitchFamily="2" charset="0"/>
              </a:rPr>
              <a:t>5 - The subscriber sends an acknowledgement to the Pub/Sub service for each received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02124"/>
                </a:solidFill>
                <a:effectLst/>
                <a:latin typeface="Roboto" panose="02000000000000000000" pitchFamily="2" charset="0"/>
              </a:rPr>
              <a:t>6 - The service removes acknowledged messages from the subscription's message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02124"/>
              </a:solidFill>
              <a:effectLst/>
              <a:latin typeface="Roboto" panose="02000000000000000000" pitchFamily="2" charset="0"/>
            </a:endParaRPr>
          </a:p>
          <a:p>
            <a:pPr algn="l">
              <a:buFont typeface="Arial" panose="020B0604020202020204" pitchFamily="34" charset="0"/>
              <a:buChar char="•"/>
            </a:pPr>
            <a:r>
              <a:rPr lang="en-GB" b="1" i="0" dirty="0">
                <a:solidFill>
                  <a:srgbClr val="202124"/>
                </a:solidFill>
                <a:effectLst/>
                <a:latin typeface="Roboto" panose="02000000000000000000" pitchFamily="2" charset="0"/>
              </a:rPr>
              <a:t>Topic</a:t>
            </a:r>
            <a:r>
              <a:rPr lang="en-GB" b="0" i="0" dirty="0">
                <a:solidFill>
                  <a:srgbClr val="202124"/>
                </a:solidFill>
                <a:effectLst/>
                <a:latin typeface="Roboto" panose="02000000000000000000" pitchFamily="2" charset="0"/>
              </a:rPr>
              <a:t>: A named resource to which messages are sent by publishers.</a:t>
            </a:r>
          </a:p>
          <a:p>
            <a:pPr algn="l">
              <a:buFont typeface="Arial" panose="020B0604020202020204" pitchFamily="34" charset="0"/>
              <a:buChar char="•"/>
            </a:pPr>
            <a:r>
              <a:rPr lang="en-GB" b="1" i="0" dirty="0">
                <a:solidFill>
                  <a:srgbClr val="202124"/>
                </a:solidFill>
                <a:effectLst/>
                <a:latin typeface="Roboto" panose="02000000000000000000" pitchFamily="2" charset="0"/>
              </a:rPr>
              <a:t>Subscription</a:t>
            </a:r>
            <a:r>
              <a:rPr lang="en-GB" b="0" i="0" dirty="0">
                <a:solidFill>
                  <a:srgbClr val="202124"/>
                </a:solidFill>
                <a:effectLst/>
                <a:latin typeface="Roboto" panose="02000000000000000000" pitchFamily="2" charset="0"/>
              </a:rPr>
              <a:t>: A named resource representing the stream of messages from a single, specific topic, to be delivered to the subscribing application. For more details about subscriptions and message delivery semantics, see the </a:t>
            </a:r>
            <a:r>
              <a:rPr lang="en-GB" b="0" i="0" dirty="0">
                <a:solidFill>
                  <a:srgbClr val="202124"/>
                </a:solidFill>
                <a:effectLst/>
                <a:latin typeface="Roboto" panose="02000000000000000000" pitchFamily="2" charset="0"/>
                <a:hlinkClick r:id="rId4"/>
              </a:rPr>
              <a:t>Subscriber Guide</a:t>
            </a:r>
            <a:r>
              <a:rPr lang="en-GB" b="0" i="0" dirty="0">
                <a:solidFill>
                  <a:srgbClr val="202124"/>
                </a:solidFill>
                <a:effectLst/>
                <a:latin typeface="Roboto" panose="02000000000000000000" pitchFamily="2" charset="0"/>
              </a:rPr>
              <a:t>.</a:t>
            </a:r>
          </a:p>
          <a:p>
            <a:pPr algn="l">
              <a:buFont typeface="Arial" panose="020B0604020202020204" pitchFamily="34" charset="0"/>
              <a:buChar char="•"/>
            </a:pPr>
            <a:r>
              <a:rPr lang="en-GB" b="1" i="0" dirty="0">
                <a:solidFill>
                  <a:srgbClr val="202124"/>
                </a:solidFill>
                <a:effectLst/>
                <a:latin typeface="Roboto" panose="02000000000000000000" pitchFamily="2" charset="0"/>
              </a:rPr>
              <a:t>Message</a:t>
            </a:r>
            <a:r>
              <a:rPr lang="en-GB" b="0" i="0" dirty="0">
                <a:solidFill>
                  <a:srgbClr val="202124"/>
                </a:solidFill>
                <a:effectLst/>
                <a:latin typeface="Roboto" panose="02000000000000000000" pitchFamily="2" charset="0"/>
              </a:rPr>
              <a:t>: The combination of data and (optional) attributes that a publisher sends to a topic and is eventually delivered to subscribers.</a:t>
            </a:r>
          </a:p>
          <a:p>
            <a:pPr algn="l">
              <a:buFont typeface="Arial" panose="020B0604020202020204" pitchFamily="34" charset="0"/>
              <a:buChar char="•"/>
            </a:pPr>
            <a:r>
              <a:rPr lang="en-GB" b="1" i="0" dirty="0">
                <a:solidFill>
                  <a:srgbClr val="202124"/>
                </a:solidFill>
                <a:effectLst/>
                <a:latin typeface="Roboto" panose="02000000000000000000" pitchFamily="2" charset="0"/>
              </a:rPr>
              <a:t>Message attribute</a:t>
            </a:r>
            <a:r>
              <a:rPr lang="en-GB" b="0" i="0" dirty="0">
                <a:solidFill>
                  <a:srgbClr val="202124"/>
                </a:solidFill>
                <a:effectLst/>
                <a:latin typeface="Roboto" panose="02000000000000000000" pitchFamily="2" charset="0"/>
              </a:rPr>
              <a:t>: A key-value pair that a publisher can define for a message. For example, key iana.org/</a:t>
            </a:r>
            <a:r>
              <a:rPr lang="en-GB" b="0" i="0" dirty="0" err="1">
                <a:solidFill>
                  <a:srgbClr val="202124"/>
                </a:solidFill>
                <a:effectLst/>
                <a:latin typeface="Roboto" panose="02000000000000000000" pitchFamily="2" charset="0"/>
              </a:rPr>
              <a:t>language_tag</a:t>
            </a:r>
            <a:r>
              <a:rPr lang="en-GB" b="0" i="0" dirty="0">
                <a:solidFill>
                  <a:srgbClr val="202124"/>
                </a:solidFill>
                <a:effectLst/>
                <a:latin typeface="Roboto" panose="02000000000000000000" pitchFamily="2" charset="0"/>
              </a:rPr>
              <a:t> and value </a:t>
            </a:r>
            <a:r>
              <a:rPr lang="en-GB" b="0" i="0" dirty="0" err="1">
                <a:solidFill>
                  <a:srgbClr val="202124"/>
                </a:solidFill>
                <a:effectLst/>
                <a:latin typeface="Roboto" panose="02000000000000000000" pitchFamily="2" charset="0"/>
              </a:rPr>
              <a:t>en</a:t>
            </a:r>
            <a:r>
              <a:rPr lang="en-GB" b="0" i="0" dirty="0">
                <a:solidFill>
                  <a:srgbClr val="202124"/>
                </a:solidFill>
                <a:effectLst/>
                <a:latin typeface="Roboto" panose="02000000000000000000" pitchFamily="2" charset="0"/>
              </a:rPr>
              <a:t> could be added to messages to mark them as readable by an English-speaking subscriber.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02124"/>
              </a:solidFill>
              <a:effectLst/>
              <a:latin typeface="Roboto" panose="02000000000000000000" pitchFamily="2" charset="0"/>
            </a:endParaRPr>
          </a:p>
          <a:p>
            <a:endParaRPr lang="en-GB" dirty="0"/>
          </a:p>
        </p:txBody>
      </p:sp>
      <p:sp>
        <p:nvSpPr>
          <p:cNvPr id="4" name="Slide Number Placeholder 3"/>
          <p:cNvSpPr>
            <a:spLocks noGrp="1"/>
          </p:cNvSpPr>
          <p:nvPr>
            <p:ph type="sldNum" sz="quarter" idx="5"/>
          </p:nvPr>
        </p:nvSpPr>
        <p:spPr/>
        <p:txBody>
          <a:bodyPr/>
          <a:lstStyle/>
          <a:p>
            <a:fld id="{A43B8987-E0FF-4576-9F9D-60414343A039}" type="slidenum">
              <a:rPr lang="en-GB" smtClean="0"/>
              <a:t>6</a:t>
            </a:fld>
            <a:endParaRPr lang="en-GB"/>
          </a:p>
        </p:txBody>
      </p:sp>
    </p:spTree>
    <p:extLst>
      <p:ext uri="{BB962C8B-B14F-4D97-AF65-F5344CB8AC3E}">
        <p14:creationId xmlns:p14="http://schemas.microsoft.com/office/powerpoint/2010/main" val="51857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0" i="0" dirty="0">
                <a:solidFill>
                  <a:srgbClr val="000000"/>
                </a:solidFill>
                <a:effectLst/>
                <a:latin typeface="proxima_novaregular"/>
              </a:rPr>
              <a:t>Deep Learning is a branch of Machine Learning that leverages </a:t>
            </a:r>
            <a:r>
              <a:rPr lang="en-GB" b="1" i="0" u="none" strike="noStrike" dirty="0">
                <a:solidFill>
                  <a:srgbClr val="00AEFF"/>
                </a:solidFill>
                <a:effectLst/>
                <a:latin typeface="proxima_novaregular"/>
                <a:hlinkClick r:id="rId3"/>
              </a:rPr>
              <a:t>artificial neural networks (ANNs)</a:t>
            </a:r>
            <a:r>
              <a:rPr lang="en-GB" b="0" i="0" dirty="0">
                <a:solidFill>
                  <a:srgbClr val="000000"/>
                </a:solidFill>
                <a:effectLst/>
                <a:latin typeface="proxima_novaregular"/>
              </a:rPr>
              <a:t>to simulate the human brain’s functioning. An </a:t>
            </a:r>
            <a:r>
              <a:rPr lang="en-GB" b="0" i="0" u="none" strike="noStrike" dirty="0">
                <a:solidFill>
                  <a:srgbClr val="00AEFF"/>
                </a:solidFill>
                <a:effectLst/>
                <a:latin typeface="proxima_novaregular"/>
                <a:hlinkClick r:id="rId4"/>
              </a:rPr>
              <a:t>artificial neural network</a:t>
            </a:r>
            <a:r>
              <a:rPr lang="en-GB" b="0" i="0" dirty="0">
                <a:solidFill>
                  <a:srgbClr val="000000"/>
                </a:solidFill>
                <a:effectLst/>
                <a:latin typeface="proxima_novaregular"/>
              </a:rPr>
              <a:t> is made of an interconnected web of thousands or millions of neurons stacked in multiple layers, hence the name Deep Learning.</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b="0" i="0" dirty="0">
              <a:solidFill>
                <a:srgbClr val="000000"/>
              </a:solidFill>
              <a:effectLst/>
              <a:latin typeface="proxima_novaregular"/>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0" i="0" dirty="0">
                <a:solidFill>
                  <a:srgbClr val="000000"/>
                </a:solidFill>
                <a:effectLst/>
                <a:latin typeface="proxima_novaregular"/>
              </a:rPr>
              <a:t>A neural network functions something like this – you feed the neural network with massive volumes of data that will then run through the neurons. Each neuron has an activation function. When a specific threshold is reached, the neurons get activated, and their values are disseminated throughout the neural network.</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b="0" i="0" dirty="0">
              <a:solidFill>
                <a:srgbClr val="000000"/>
              </a:solidFill>
              <a:effectLst/>
              <a:latin typeface="proxima_novaregular"/>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0" i="0" dirty="0">
                <a:solidFill>
                  <a:srgbClr val="000000"/>
                </a:solidFill>
                <a:effectLst/>
                <a:latin typeface="proxima_novaregular"/>
              </a:rPr>
              <a:t>Deep Learning focuses on training large neural networks on voluminous amounts of data. Since the daily global data generation is off the charts right now (and it will only increase in the future), it presents an excellent opportunity for Deep Learning. This is because the more data you feed into an extensive neural network, the better it performs.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b="0" i="0" dirty="0">
              <a:solidFill>
                <a:srgbClr val="3C4858"/>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0" i="0" dirty="0">
                <a:effectLst/>
                <a:latin typeface="Inter"/>
              </a:rPr>
              <a:t>An </a:t>
            </a:r>
            <a:r>
              <a:rPr lang="en-GB" b="1" i="0" dirty="0">
                <a:effectLst/>
                <a:latin typeface="Inter"/>
              </a:rPr>
              <a:t>activation function</a:t>
            </a:r>
            <a:r>
              <a:rPr lang="en-GB" b="0" i="0" dirty="0">
                <a:effectLst/>
                <a:latin typeface="Inter"/>
              </a:rPr>
              <a:t> is simply some function we apply to each of a layer's outputs (its </a:t>
            </a:r>
            <a:r>
              <a:rPr lang="en-GB" b="0" i="1" dirty="0">
                <a:effectLst/>
                <a:latin typeface="Inter"/>
              </a:rPr>
              <a:t>activations</a:t>
            </a:r>
            <a:r>
              <a:rPr lang="en-GB" b="0" i="0" dirty="0">
                <a:effectLst/>
                <a:latin typeface="Inter"/>
              </a:rPr>
              <a:t>). Convert the output to a format for the input to the next layer</a:t>
            </a:r>
            <a:endParaRPr lang="en-GB" b="0" i="0" dirty="0">
              <a:solidFill>
                <a:srgbClr val="000000"/>
              </a:solidFill>
              <a:effectLst/>
              <a:latin typeface="proxima_novaregular"/>
            </a:endParaRPr>
          </a:p>
          <a:p>
            <a:endParaRPr lang="en-GB" b="0" i="0" dirty="0">
              <a:solidFill>
                <a:srgbClr val="000000"/>
              </a:solidFill>
              <a:effectLst/>
              <a:latin typeface="proxima_novaregular"/>
            </a:endParaRPr>
          </a:p>
          <a:p>
            <a:r>
              <a:rPr lang="en-GB" b="1" i="0" dirty="0">
                <a:solidFill>
                  <a:srgbClr val="24292E"/>
                </a:solidFill>
                <a:effectLst/>
                <a:latin typeface="-apple-system"/>
              </a:rPr>
              <a:t>Automated Driving</a:t>
            </a:r>
            <a:r>
              <a:rPr lang="en-GB" b="0" i="0" dirty="0">
                <a:solidFill>
                  <a:srgbClr val="24292E"/>
                </a:solidFill>
                <a:effectLst/>
                <a:latin typeface="-apple-system"/>
              </a:rPr>
              <a:t>:</a:t>
            </a:r>
            <a:endParaRPr lang="en-GB" b="0" i="0" dirty="0">
              <a:solidFill>
                <a:srgbClr val="000000"/>
              </a:solidFill>
              <a:effectLst/>
              <a:latin typeface="proxima_novaregular"/>
            </a:endParaRPr>
          </a:p>
          <a:p>
            <a:r>
              <a:rPr lang="en-GB" b="1" i="0" dirty="0">
                <a:solidFill>
                  <a:srgbClr val="24292E"/>
                </a:solidFill>
                <a:effectLst/>
                <a:latin typeface="-apple-system"/>
              </a:rPr>
              <a:t>Aerospace and </a:t>
            </a:r>
            <a:r>
              <a:rPr lang="en-GB" b="1" i="0" dirty="0" err="1">
                <a:solidFill>
                  <a:srgbClr val="24292E"/>
                </a:solidFill>
                <a:effectLst/>
                <a:latin typeface="-apple-system"/>
              </a:rPr>
              <a:t>Defense</a:t>
            </a:r>
            <a:endParaRPr lang="en-GB" b="0" i="0" dirty="0">
              <a:solidFill>
                <a:srgbClr val="000000"/>
              </a:solidFill>
              <a:effectLst/>
              <a:latin typeface="proxima_novaregular"/>
            </a:endParaRPr>
          </a:p>
          <a:p>
            <a:r>
              <a:rPr lang="en-GB" b="1" i="0" dirty="0">
                <a:solidFill>
                  <a:srgbClr val="24292E"/>
                </a:solidFill>
                <a:effectLst/>
                <a:latin typeface="-apple-system"/>
              </a:rPr>
              <a:t>Medical Research</a:t>
            </a:r>
            <a:endParaRPr lang="en-GB" b="0" i="0" dirty="0">
              <a:solidFill>
                <a:srgbClr val="000000"/>
              </a:solidFill>
              <a:effectLst/>
              <a:latin typeface="proxima_novaregular"/>
            </a:endParaRPr>
          </a:p>
        </p:txBody>
      </p:sp>
      <p:sp>
        <p:nvSpPr>
          <p:cNvPr id="4" name="Slide Number Placeholder 3"/>
          <p:cNvSpPr>
            <a:spLocks noGrp="1"/>
          </p:cNvSpPr>
          <p:nvPr>
            <p:ph type="sldNum" sz="quarter" idx="5"/>
          </p:nvPr>
        </p:nvSpPr>
        <p:spPr/>
        <p:txBody>
          <a:bodyPr/>
          <a:lstStyle/>
          <a:p>
            <a:fld id="{A43B8987-E0FF-4576-9F9D-60414343A039}" type="slidenum">
              <a:rPr lang="en-GB" smtClean="0"/>
              <a:t>12</a:t>
            </a:fld>
            <a:endParaRPr lang="en-GB"/>
          </a:p>
        </p:txBody>
      </p:sp>
    </p:spTree>
    <p:extLst>
      <p:ext uri="{BB962C8B-B14F-4D97-AF65-F5344CB8AC3E}">
        <p14:creationId xmlns:p14="http://schemas.microsoft.com/office/powerpoint/2010/main" val="3836828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proxima_novaregular"/>
              </a:rPr>
              <a:t>NLP </a:t>
            </a:r>
            <a:r>
              <a:rPr lang="en-GB" b="0" i="0" dirty="0" err="1">
                <a:solidFill>
                  <a:srgbClr val="000000"/>
                </a:solidFill>
                <a:effectLst/>
                <a:latin typeface="proxima_novaregular"/>
              </a:rPr>
              <a:t>analyze</a:t>
            </a:r>
            <a:r>
              <a:rPr lang="en-GB" b="0" i="0" dirty="0">
                <a:solidFill>
                  <a:srgbClr val="000000"/>
                </a:solidFill>
                <a:effectLst/>
                <a:latin typeface="proxima_novaregular"/>
              </a:rPr>
              <a:t> large amounts of natural language data in the textual or verbal forms. </a:t>
            </a:r>
          </a:p>
          <a:p>
            <a:r>
              <a:rPr lang="en-GB" b="0" i="0" dirty="0">
                <a:solidFill>
                  <a:srgbClr val="000000"/>
                </a:solidFill>
                <a:effectLst/>
                <a:latin typeface="proxima_novaregular"/>
              </a:rPr>
              <a:t>NLP breaks into shorter elements,         tries to understand the relationships between these pieces,           explores how they fit together to create meaning</a:t>
            </a:r>
          </a:p>
          <a:p>
            <a:endParaRPr lang="en-GB" b="0" i="0" dirty="0">
              <a:solidFill>
                <a:srgbClr val="000000"/>
              </a:solidFill>
              <a:effectLst/>
              <a:latin typeface="proxima_novaregular"/>
            </a:endParaRPr>
          </a:p>
          <a:p>
            <a:r>
              <a:rPr lang="en-GB" b="0" i="0" dirty="0">
                <a:solidFill>
                  <a:srgbClr val="000000"/>
                </a:solidFill>
                <a:effectLst/>
                <a:latin typeface="proxima_novaregular"/>
              </a:rPr>
              <a:t>Translation – preserve the meaning of the input text and producing an output in a different language</a:t>
            </a:r>
          </a:p>
          <a:p>
            <a:r>
              <a:rPr lang="en-GB" b="0" i="0" dirty="0">
                <a:solidFill>
                  <a:srgbClr val="000000"/>
                </a:solidFill>
                <a:effectLst/>
                <a:latin typeface="proxima_novaregular"/>
              </a:rPr>
              <a:t>NWP next word prediction</a:t>
            </a:r>
          </a:p>
        </p:txBody>
      </p:sp>
      <p:sp>
        <p:nvSpPr>
          <p:cNvPr id="4" name="Slide Number Placeholder 3"/>
          <p:cNvSpPr>
            <a:spLocks noGrp="1"/>
          </p:cNvSpPr>
          <p:nvPr>
            <p:ph type="sldNum" sz="quarter" idx="5"/>
          </p:nvPr>
        </p:nvSpPr>
        <p:spPr/>
        <p:txBody>
          <a:bodyPr/>
          <a:lstStyle/>
          <a:p>
            <a:fld id="{A43B8987-E0FF-4576-9F9D-60414343A039}" type="slidenum">
              <a:rPr lang="en-GB" smtClean="0"/>
              <a:t>13</a:t>
            </a:fld>
            <a:endParaRPr lang="en-GB"/>
          </a:p>
        </p:txBody>
      </p:sp>
    </p:spTree>
    <p:extLst>
      <p:ext uri="{BB962C8B-B14F-4D97-AF65-F5344CB8AC3E}">
        <p14:creationId xmlns:p14="http://schemas.microsoft.com/office/powerpoint/2010/main" val="1190703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E"/>
                </a:solidFill>
                <a:effectLst/>
                <a:latin typeface="-apple-system"/>
              </a:rPr>
              <a:t>Labelled data in order to train a classifier</a:t>
            </a:r>
          </a:p>
          <a:p>
            <a:endParaRPr lang="en-GB" dirty="0"/>
          </a:p>
        </p:txBody>
      </p:sp>
      <p:sp>
        <p:nvSpPr>
          <p:cNvPr id="4" name="Slide Number Placeholder 3"/>
          <p:cNvSpPr>
            <a:spLocks noGrp="1"/>
          </p:cNvSpPr>
          <p:nvPr>
            <p:ph type="sldNum" sz="quarter" idx="5"/>
          </p:nvPr>
        </p:nvSpPr>
        <p:spPr/>
        <p:txBody>
          <a:bodyPr/>
          <a:lstStyle/>
          <a:p>
            <a:fld id="{A43B8987-E0FF-4576-9F9D-60414343A039}" type="slidenum">
              <a:rPr lang="en-GB" smtClean="0"/>
              <a:t>14</a:t>
            </a:fld>
            <a:endParaRPr lang="en-GB"/>
          </a:p>
        </p:txBody>
      </p:sp>
    </p:spTree>
    <p:extLst>
      <p:ext uri="{BB962C8B-B14F-4D97-AF65-F5344CB8AC3E}">
        <p14:creationId xmlns:p14="http://schemas.microsoft.com/office/powerpoint/2010/main" val="4250552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E"/>
                </a:solidFill>
                <a:effectLst/>
                <a:latin typeface="-apple-system"/>
              </a:rPr>
              <a:t>Remove null data: since I am using sentiment as target (the variable I will be predicting) I cannot have any null values so these are dropped, luckily no null values were present in the database.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E"/>
                </a:solidFill>
                <a:effectLst/>
                <a:latin typeface="-apple-system"/>
              </a:rPr>
              <a:t>Remove </a:t>
            </a:r>
            <a:r>
              <a:rPr lang="en-GB" b="1" i="0" dirty="0" err="1">
                <a:solidFill>
                  <a:srgbClr val="24292E"/>
                </a:solidFill>
                <a:effectLst/>
                <a:latin typeface="-apple-system"/>
              </a:rPr>
              <a:t>stopwords</a:t>
            </a:r>
            <a:r>
              <a:rPr lang="en-GB" b="0" i="0" dirty="0">
                <a:solidFill>
                  <a:srgbClr val="24292E"/>
                </a:solidFill>
                <a:effectLst/>
                <a:latin typeface="-apple-system"/>
              </a:rPr>
              <a:t>: most common words in a language like “the”, “a”, “on”, “is”, “all”. These words do not carry important meaning and are usually removed from texts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24292E"/>
                </a:solidFill>
                <a:latin typeface="-apple-system"/>
              </a:rPr>
              <a:t>Tokenization </a:t>
            </a:r>
            <a:r>
              <a:rPr lang="en-GB" b="0" i="0" dirty="0">
                <a:solidFill>
                  <a:srgbClr val="24292E"/>
                </a:solidFill>
                <a:effectLst/>
                <a:latin typeface="-apple-system"/>
              </a:rPr>
              <a:t>splitting sentences into words.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E"/>
                </a:solidFill>
                <a:effectLst/>
                <a:latin typeface="-apple-system"/>
              </a:rPr>
              <a:t>Text normalization techniques within the field of Natural language Processing (NLP) that are used to prepare text, words, and documents for further processing.  Lemmatize and stem both generate the root form of the word except stem may generate a word that doesn’t exist in the dictionary therefore lemmatization is used more widely than stemming. The core principal behind these 2 approaches is that we need to convert all words to their base form in order to reduce the number of unique words.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92E"/>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fld id="{A43B8987-E0FF-4576-9F9D-60414343A039}" type="slidenum">
              <a:rPr lang="en-GB" smtClean="0"/>
              <a:t>15</a:t>
            </a:fld>
            <a:endParaRPr lang="en-GB"/>
          </a:p>
        </p:txBody>
      </p:sp>
    </p:spTree>
    <p:extLst>
      <p:ext uri="{BB962C8B-B14F-4D97-AF65-F5344CB8AC3E}">
        <p14:creationId xmlns:p14="http://schemas.microsoft.com/office/powerpoint/2010/main" val="1806781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98BE616-ACEE-4925-B60E-F67544DD0D50}" type="datetimeFigureOut">
              <a:rPr lang="en-GB" smtClean="0"/>
              <a:t>01/04/2021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010804-A837-498E-815A-A548B72B1D19}" type="slidenum">
              <a:rPr lang="en-GB" smtClean="0"/>
              <a:t>‹#›</a:t>
            </a:fld>
            <a:endParaRPr lang="en-GB"/>
          </a:p>
        </p:txBody>
      </p:sp>
    </p:spTree>
    <p:extLst>
      <p:ext uri="{BB962C8B-B14F-4D97-AF65-F5344CB8AC3E}">
        <p14:creationId xmlns:p14="http://schemas.microsoft.com/office/powerpoint/2010/main" val="25304785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BE616-ACEE-4925-B60E-F67544DD0D50}"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010804-A837-498E-815A-A548B72B1D19}" type="slidenum">
              <a:rPr lang="en-GB" smtClean="0"/>
              <a:t>‹#›</a:t>
            </a:fld>
            <a:endParaRPr lang="en-GB"/>
          </a:p>
        </p:txBody>
      </p:sp>
    </p:spTree>
    <p:extLst>
      <p:ext uri="{BB962C8B-B14F-4D97-AF65-F5344CB8AC3E}">
        <p14:creationId xmlns:p14="http://schemas.microsoft.com/office/powerpoint/2010/main" val="306338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BE616-ACEE-4925-B60E-F67544DD0D50}"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010804-A837-498E-815A-A548B72B1D19}" type="slidenum">
              <a:rPr lang="en-GB" smtClean="0"/>
              <a:t>‹#›</a:t>
            </a:fld>
            <a:endParaRPr lang="en-GB"/>
          </a:p>
        </p:txBody>
      </p:sp>
    </p:spTree>
    <p:extLst>
      <p:ext uri="{BB962C8B-B14F-4D97-AF65-F5344CB8AC3E}">
        <p14:creationId xmlns:p14="http://schemas.microsoft.com/office/powerpoint/2010/main" val="153372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8BE616-ACEE-4925-B60E-F67544DD0D50}" type="datetimeFigureOut">
              <a:rPr lang="en-GB" smtClean="0"/>
              <a:t>01/04/2021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010804-A837-498E-815A-A548B72B1D19}" type="slidenum">
              <a:rPr lang="en-GB" smtClean="0"/>
              <a:t>‹#›</a:t>
            </a:fld>
            <a:endParaRPr lang="en-GB"/>
          </a:p>
        </p:txBody>
      </p:sp>
    </p:spTree>
    <p:extLst>
      <p:ext uri="{BB962C8B-B14F-4D97-AF65-F5344CB8AC3E}">
        <p14:creationId xmlns:p14="http://schemas.microsoft.com/office/powerpoint/2010/main" val="334740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98BE616-ACEE-4925-B60E-F67544DD0D50}" type="datetimeFigureOut">
              <a:rPr lang="en-GB" smtClean="0"/>
              <a:t>01/04/2021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010804-A837-498E-815A-A548B72B1D19}" type="slidenum">
              <a:rPr lang="en-GB" smtClean="0"/>
              <a:t>‹#›</a:t>
            </a:fld>
            <a:endParaRPr lang="en-GB"/>
          </a:p>
        </p:txBody>
      </p:sp>
    </p:spTree>
    <p:extLst>
      <p:ext uri="{BB962C8B-B14F-4D97-AF65-F5344CB8AC3E}">
        <p14:creationId xmlns:p14="http://schemas.microsoft.com/office/powerpoint/2010/main" val="8617326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98BE616-ACEE-4925-B60E-F67544DD0D50}" type="datetimeFigureOut">
              <a:rPr lang="en-GB" smtClean="0"/>
              <a:t>01/04/2021</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90010804-A837-498E-815A-A548B72B1D19}" type="slidenum">
              <a:rPr lang="en-GB" smtClean="0"/>
              <a:t>‹#›</a:t>
            </a:fld>
            <a:endParaRPr lang="en-GB"/>
          </a:p>
        </p:txBody>
      </p:sp>
    </p:spTree>
    <p:extLst>
      <p:ext uri="{BB962C8B-B14F-4D97-AF65-F5344CB8AC3E}">
        <p14:creationId xmlns:p14="http://schemas.microsoft.com/office/powerpoint/2010/main" val="220872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98BE616-ACEE-4925-B60E-F67544DD0D50}" type="datetimeFigureOut">
              <a:rPr lang="en-GB" smtClean="0"/>
              <a:t>01/04/2021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010804-A837-498E-815A-A548B72B1D19}"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5978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8BE616-ACEE-4925-B60E-F67544DD0D50}" type="datetimeFigureOut">
              <a:rPr lang="en-GB" smtClean="0"/>
              <a:t>01/04/2021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0010804-A837-498E-815A-A548B72B1D19}" type="slidenum">
              <a:rPr lang="en-GB" smtClean="0"/>
              <a:t>‹#›</a:t>
            </a:fld>
            <a:endParaRPr lang="en-GB"/>
          </a:p>
        </p:txBody>
      </p:sp>
    </p:spTree>
    <p:extLst>
      <p:ext uri="{BB962C8B-B14F-4D97-AF65-F5344CB8AC3E}">
        <p14:creationId xmlns:p14="http://schemas.microsoft.com/office/powerpoint/2010/main" val="304508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BE616-ACEE-4925-B60E-F67544DD0D50}" type="datetimeFigureOut">
              <a:rPr lang="en-GB" smtClean="0"/>
              <a:t>01/04/2021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0010804-A837-498E-815A-A548B72B1D19}" type="slidenum">
              <a:rPr lang="en-GB" smtClean="0"/>
              <a:t>‹#›</a:t>
            </a:fld>
            <a:endParaRPr lang="en-GB"/>
          </a:p>
        </p:txBody>
      </p:sp>
    </p:spTree>
    <p:extLst>
      <p:ext uri="{BB962C8B-B14F-4D97-AF65-F5344CB8AC3E}">
        <p14:creationId xmlns:p14="http://schemas.microsoft.com/office/powerpoint/2010/main" val="406398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98BE616-ACEE-4925-B60E-F67544DD0D50}" type="datetimeFigureOut">
              <a:rPr lang="en-GB" smtClean="0"/>
              <a:t>01/04/2021</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90010804-A837-498E-815A-A548B72B1D19}" type="slidenum">
              <a:rPr lang="en-GB" smtClean="0"/>
              <a:t>‹#›</a:t>
            </a:fld>
            <a:endParaRPr lang="en-GB"/>
          </a:p>
        </p:txBody>
      </p:sp>
    </p:spTree>
    <p:extLst>
      <p:ext uri="{BB962C8B-B14F-4D97-AF65-F5344CB8AC3E}">
        <p14:creationId xmlns:p14="http://schemas.microsoft.com/office/powerpoint/2010/main" val="373008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8BE616-ACEE-4925-B60E-F67544DD0D50}" type="datetimeFigureOut">
              <a:rPr lang="en-GB" smtClean="0"/>
              <a:t>01/04/2021</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90010804-A837-498E-815A-A548B72B1D19}" type="slidenum">
              <a:rPr lang="en-GB" smtClean="0"/>
              <a:t>‹#›</a:t>
            </a:fld>
            <a:endParaRPr lang="en-GB"/>
          </a:p>
        </p:txBody>
      </p:sp>
    </p:spTree>
    <p:extLst>
      <p:ext uri="{BB962C8B-B14F-4D97-AF65-F5344CB8AC3E}">
        <p14:creationId xmlns:p14="http://schemas.microsoft.com/office/powerpoint/2010/main" val="1764802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98BE616-ACEE-4925-B60E-F67544DD0D50}" type="datetimeFigureOut">
              <a:rPr lang="en-GB" smtClean="0"/>
              <a:t>01/04/2021</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0010804-A837-498E-815A-A548B72B1D19}" type="slidenum">
              <a:rPr lang="en-GB" smtClean="0"/>
              <a:t>‹#›</a:t>
            </a:fld>
            <a:endParaRPr lang="en-GB"/>
          </a:p>
        </p:txBody>
      </p:sp>
    </p:spTree>
    <p:extLst>
      <p:ext uri="{BB962C8B-B14F-4D97-AF65-F5344CB8AC3E}">
        <p14:creationId xmlns:p14="http://schemas.microsoft.com/office/powerpoint/2010/main" val="3479890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13.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345D969-9782-4FF2-885A-302FED358020}"/>
              </a:ext>
            </a:extLst>
          </p:cNvPr>
          <p:cNvPicPr>
            <a:picLocks noChangeAspect="1"/>
          </p:cNvPicPr>
          <p:nvPr/>
        </p:nvPicPr>
        <p:blipFill>
          <a:blip r:embed="rId3"/>
          <a:stretch>
            <a:fillRect/>
          </a:stretch>
        </p:blipFill>
        <p:spPr>
          <a:xfrm>
            <a:off x="928913" y="-12279"/>
            <a:ext cx="10319657" cy="6872892"/>
          </a:xfrm>
          <a:prstGeom prst="rect">
            <a:avLst/>
          </a:prstGeom>
        </p:spPr>
      </p:pic>
      <p:sp>
        <p:nvSpPr>
          <p:cNvPr id="7" name="AutoShape 4" descr="blue red and green letters illustration">
            <a:extLst>
              <a:ext uri="{FF2B5EF4-FFF2-40B4-BE49-F238E27FC236}">
                <a16:creationId xmlns:a16="http://schemas.microsoft.com/office/drawing/2014/main" id="{59D0D146-C81A-4C18-B6E3-7AC152E632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6" descr=" icon">
            <a:extLst>
              <a:ext uri="{FF2B5EF4-FFF2-40B4-BE49-F238E27FC236}">
                <a16:creationId xmlns:a16="http://schemas.microsoft.com/office/drawing/2014/main" id="{2C7DDE09-F7B2-4CEC-9526-2E1AB0C997E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TextBox 11">
            <a:extLst>
              <a:ext uri="{FF2B5EF4-FFF2-40B4-BE49-F238E27FC236}">
                <a16:creationId xmlns:a16="http://schemas.microsoft.com/office/drawing/2014/main" id="{B6429D61-AF90-4911-88C0-FB445170BC8B}"/>
              </a:ext>
            </a:extLst>
          </p:cNvPr>
          <p:cNvSpPr txBox="1"/>
          <p:nvPr/>
        </p:nvSpPr>
        <p:spPr>
          <a:xfrm>
            <a:off x="1248230" y="1876216"/>
            <a:ext cx="4450443" cy="2800767"/>
          </a:xfrm>
          <a:prstGeom prst="rect">
            <a:avLst/>
          </a:prstGeom>
          <a:noFill/>
        </p:spPr>
        <p:txBody>
          <a:bodyPr wrap="square" rtlCol="0">
            <a:spAutoFit/>
          </a:bodyPr>
          <a:lstStyle/>
          <a:p>
            <a:pPr algn="ctr"/>
            <a:r>
              <a:rPr lang="de-DE" sz="4400" b="1" dirty="0">
                <a:solidFill>
                  <a:srgbClr val="0070C0"/>
                </a:solidFill>
              </a:rPr>
              <a:t>Sentiment Analysis </a:t>
            </a:r>
          </a:p>
          <a:p>
            <a:pPr algn="ctr"/>
            <a:r>
              <a:rPr lang="de-DE" sz="4400" b="1" dirty="0">
                <a:solidFill>
                  <a:srgbClr val="0070C0"/>
                </a:solidFill>
              </a:rPr>
              <a:t>on</a:t>
            </a:r>
          </a:p>
          <a:p>
            <a:pPr algn="ctr"/>
            <a:r>
              <a:rPr lang="de-DE" sz="4400" b="1" dirty="0">
                <a:solidFill>
                  <a:srgbClr val="0070C0"/>
                </a:solidFill>
              </a:rPr>
              <a:t>Big Data</a:t>
            </a:r>
            <a:endParaRPr lang="en-GB" sz="4400" b="1" dirty="0">
              <a:solidFill>
                <a:srgbClr val="0070C0"/>
              </a:solidFill>
            </a:endParaRPr>
          </a:p>
        </p:txBody>
      </p:sp>
      <p:sp>
        <p:nvSpPr>
          <p:cNvPr id="13" name="AutoShape 8" descr="Close-Up Photo of Smartphone">
            <a:extLst>
              <a:ext uri="{FF2B5EF4-FFF2-40B4-BE49-F238E27FC236}">
                <a16:creationId xmlns:a16="http://schemas.microsoft.com/office/drawing/2014/main" id="{295CE9D6-EED6-4831-ADA1-31754BE46276}"/>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650834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9686-1469-4D08-BCD1-8CE0E660119E}"/>
              </a:ext>
            </a:extLst>
          </p:cNvPr>
          <p:cNvSpPr>
            <a:spLocks noGrp="1"/>
          </p:cNvSpPr>
          <p:nvPr>
            <p:ph type="title"/>
          </p:nvPr>
        </p:nvSpPr>
        <p:spPr/>
        <p:txBody>
          <a:bodyPr/>
          <a:lstStyle/>
          <a:p>
            <a:r>
              <a:rPr lang="de-DE" dirty="0"/>
              <a:t>Data </a:t>
            </a:r>
            <a:r>
              <a:rPr lang="de-DE" dirty="0" err="1"/>
              <a:t>studio</a:t>
            </a:r>
            <a:endParaRPr lang="en-GB" dirty="0"/>
          </a:p>
        </p:txBody>
      </p:sp>
      <p:pic>
        <p:nvPicPr>
          <p:cNvPr id="4" name="Picture 3">
            <a:extLst>
              <a:ext uri="{FF2B5EF4-FFF2-40B4-BE49-F238E27FC236}">
                <a16:creationId xmlns:a16="http://schemas.microsoft.com/office/drawing/2014/main" id="{F887FF03-1EC2-4D2F-9427-05E14E953251}"/>
              </a:ext>
            </a:extLst>
          </p:cNvPr>
          <p:cNvPicPr>
            <a:picLocks noChangeAspect="1"/>
          </p:cNvPicPr>
          <p:nvPr/>
        </p:nvPicPr>
        <p:blipFill>
          <a:blip r:embed="rId2"/>
          <a:stretch>
            <a:fillRect/>
          </a:stretch>
        </p:blipFill>
        <p:spPr>
          <a:xfrm>
            <a:off x="6462895" y="5043512"/>
            <a:ext cx="5201468" cy="1699591"/>
          </a:xfrm>
          <a:prstGeom prst="rect">
            <a:avLst/>
          </a:prstGeom>
        </p:spPr>
      </p:pic>
      <p:pic>
        <p:nvPicPr>
          <p:cNvPr id="6" name="Picture 5">
            <a:extLst>
              <a:ext uri="{FF2B5EF4-FFF2-40B4-BE49-F238E27FC236}">
                <a16:creationId xmlns:a16="http://schemas.microsoft.com/office/drawing/2014/main" id="{AED728C6-4D09-4572-AFAC-C21B939B2ED0}"/>
              </a:ext>
            </a:extLst>
          </p:cNvPr>
          <p:cNvPicPr>
            <a:picLocks noChangeAspect="1"/>
          </p:cNvPicPr>
          <p:nvPr/>
        </p:nvPicPr>
        <p:blipFill>
          <a:blip r:embed="rId3"/>
          <a:stretch>
            <a:fillRect/>
          </a:stretch>
        </p:blipFill>
        <p:spPr>
          <a:xfrm>
            <a:off x="1700430" y="2793730"/>
            <a:ext cx="3942506" cy="2063368"/>
          </a:xfrm>
          <a:prstGeom prst="rect">
            <a:avLst/>
          </a:prstGeom>
        </p:spPr>
      </p:pic>
      <p:pic>
        <p:nvPicPr>
          <p:cNvPr id="7" name="Picture 6">
            <a:extLst>
              <a:ext uri="{FF2B5EF4-FFF2-40B4-BE49-F238E27FC236}">
                <a16:creationId xmlns:a16="http://schemas.microsoft.com/office/drawing/2014/main" id="{4A5F8DB5-D7E7-44C4-9A89-B7C1AE746596}"/>
              </a:ext>
            </a:extLst>
          </p:cNvPr>
          <p:cNvPicPr>
            <a:picLocks noChangeAspect="1"/>
          </p:cNvPicPr>
          <p:nvPr/>
        </p:nvPicPr>
        <p:blipFill>
          <a:blip r:embed="rId4"/>
          <a:stretch>
            <a:fillRect/>
          </a:stretch>
        </p:blipFill>
        <p:spPr>
          <a:xfrm>
            <a:off x="6760103" y="2796517"/>
            <a:ext cx="3731467" cy="2060581"/>
          </a:xfrm>
          <a:prstGeom prst="rect">
            <a:avLst/>
          </a:prstGeom>
        </p:spPr>
      </p:pic>
      <p:pic>
        <p:nvPicPr>
          <p:cNvPr id="8" name="Picture 7">
            <a:extLst>
              <a:ext uri="{FF2B5EF4-FFF2-40B4-BE49-F238E27FC236}">
                <a16:creationId xmlns:a16="http://schemas.microsoft.com/office/drawing/2014/main" id="{FDA8336C-A882-43AA-BA53-CC23AA23BD4D}"/>
              </a:ext>
            </a:extLst>
          </p:cNvPr>
          <p:cNvPicPr>
            <a:picLocks noChangeAspect="1"/>
          </p:cNvPicPr>
          <p:nvPr/>
        </p:nvPicPr>
        <p:blipFill>
          <a:blip r:embed="rId5"/>
          <a:stretch>
            <a:fillRect/>
          </a:stretch>
        </p:blipFill>
        <p:spPr>
          <a:xfrm>
            <a:off x="527637" y="5043512"/>
            <a:ext cx="5434429" cy="1699591"/>
          </a:xfrm>
          <a:prstGeom prst="rect">
            <a:avLst/>
          </a:prstGeom>
        </p:spPr>
      </p:pic>
      <p:sp>
        <p:nvSpPr>
          <p:cNvPr id="10" name="TextBox 9">
            <a:extLst>
              <a:ext uri="{FF2B5EF4-FFF2-40B4-BE49-F238E27FC236}">
                <a16:creationId xmlns:a16="http://schemas.microsoft.com/office/drawing/2014/main" id="{67038F11-5931-4B68-83A8-4460982E1B99}"/>
              </a:ext>
            </a:extLst>
          </p:cNvPr>
          <p:cNvSpPr txBox="1"/>
          <p:nvPr/>
        </p:nvSpPr>
        <p:spPr>
          <a:xfrm>
            <a:off x="1879600" y="2237984"/>
            <a:ext cx="8611970" cy="369332"/>
          </a:xfrm>
          <a:prstGeom prst="rect">
            <a:avLst/>
          </a:prstGeom>
          <a:noFill/>
        </p:spPr>
        <p:txBody>
          <a:bodyPr wrap="square">
            <a:spAutoFit/>
          </a:bodyPr>
          <a:lstStyle/>
          <a:p>
            <a:r>
              <a:rPr lang="en-GB" sz="1800" dirty="0">
                <a:solidFill>
                  <a:srgbClr val="5C5C5C"/>
                </a:solidFill>
                <a:effectLst/>
                <a:latin typeface="Roboto" panose="02000000000000000000" pitchFamily="2" charset="0"/>
                <a:ea typeface="Times New Roman" panose="02020603050405020304" pitchFamily="18" charset="0"/>
                <a:cs typeface="Times New Roman" panose="02020603050405020304" pitchFamily="18" charset="0"/>
              </a:rPr>
              <a:t>Google's free data visualization tool: Visualize, Connect, Share, Collaborate, Create</a:t>
            </a:r>
            <a:endParaRPr lang="en-GB" dirty="0"/>
          </a:p>
        </p:txBody>
      </p:sp>
    </p:spTree>
    <p:extLst>
      <p:ext uri="{BB962C8B-B14F-4D97-AF65-F5344CB8AC3E}">
        <p14:creationId xmlns:p14="http://schemas.microsoft.com/office/powerpoint/2010/main" val="214283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B877BE-3006-46FF-B9FF-EFCDFB33FF24}"/>
              </a:ext>
            </a:extLst>
          </p:cNvPr>
          <p:cNvPicPr>
            <a:picLocks noChangeAspect="1"/>
          </p:cNvPicPr>
          <p:nvPr/>
        </p:nvPicPr>
        <p:blipFill>
          <a:blip r:embed="rId2"/>
          <a:stretch>
            <a:fillRect/>
          </a:stretch>
        </p:blipFill>
        <p:spPr>
          <a:xfrm>
            <a:off x="7207448" y="691805"/>
            <a:ext cx="4643384" cy="1954110"/>
          </a:xfrm>
          <a:prstGeom prst="rect">
            <a:avLst/>
          </a:prstGeom>
        </p:spPr>
      </p:pic>
      <p:pic>
        <p:nvPicPr>
          <p:cNvPr id="7" name="Picture 6">
            <a:extLst>
              <a:ext uri="{FF2B5EF4-FFF2-40B4-BE49-F238E27FC236}">
                <a16:creationId xmlns:a16="http://schemas.microsoft.com/office/drawing/2014/main" id="{18E7C7D4-C4A7-4837-8037-6DAF6A820930}"/>
              </a:ext>
            </a:extLst>
          </p:cNvPr>
          <p:cNvPicPr>
            <a:picLocks noChangeAspect="1"/>
          </p:cNvPicPr>
          <p:nvPr/>
        </p:nvPicPr>
        <p:blipFill>
          <a:blip r:embed="rId3"/>
          <a:stretch>
            <a:fillRect/>
          </a:stretch>
        </p:blipFill>
        <p:spPr>
          <a:xfrm>
            <a:off x="172752" y="258008"/>
            <a:ext cx="6590905" cy="2821705"/>
          </a:xfrm>
          <a:prstGeom prst="rect">
            <a:avLst/>
          </a:prstGeom>
        </p:spPr>
      </p:pic>
      <p:pic>
        <p:nvPicPr>
          <p:cNvPr id="11" name="Picture 10">
            <a:extLst>
              <a:ext uri="{FF2B5EF4-FFF2-40B4-BE49-F238E27FC236}">
                <a16:creationId xmlns:a16="http://schemas.microsoft.com/office/drawing/2014/main" id="{F506B992-14EB-43A8-A328-DA3E43284256}"/>
              </a:ext>
            </a:extLst>
          </p:cNvPr>
          <p:cNvPicPr>
            <a:picLocks noChangeAspect="1"/>
          </p:cNvPicPr>
          <p:nvPr/>
        </p:nvPicPr>
        <p:blipFill>
          <a:blip r:embed="rId4"/>
          <a:stretch>
            <a:fillRect/>
          </a:stretch>
        </p:blipFill>
        <p:spPr>
          <a:xfrm>
            <a:off x="752475" y="3358277"/>
            <a:ext cx="10687050" cy="180975"/>
          </a:xfrm>
          <a:prstGeom prst="rect">
            <a:avLst/>
          </a:prstGeom>
        </p:spPr>
      </p:pic>
      <p:pic>
        <p:nvPicPr>
          <p:cNvPr id="13" name="Picture 12">
            <a:extLst>
              <a:ext uri="{FF2B5EF4-FFF2-40B4-BE49-F238E27FC236}">
                <a16:creationId xmlns:a16="http://schemas.microsoft.com/office/drawing/2014/main" id="{33DB97E8-FCCC-4634-B965-2A51EFFB8499}"/>
              </a:ext>
            </a:extLst>
          </p:cNvPr>
          <p:cNvPicPr>
            <a:picLocks noChangeAspect="1"/>
          </p:cNvPicPr>
          <p:nvPr/>
        </p:nvPicPr>
        <p:blipFill>
          <a:blip r:embed="rId5"/>
          <a:stretch>
            <a:fillRect/>
          </a:stretch>
        </p:blipFill>
        <p:spPr>
          <a:xfrm>
            <a:off x="2166730" y="3732873"/>
            <a:ext cx="7107899" cy="2900816"/>
          </a:xfrm>
          <a:prstGeom prst="rect">
            <a:avLst/>
          </a:prstGeom>
        </p:spPr>
      </p:pic>
    </p:spTree>
    <p:extLst>
      <p:ext uri="{BB962C8B-B14F-4D97-AF65-F5344CB8AC3E}">
        <p14:creationId xmlns:p14="http://schemas.microsoft.com/office/powerpoint/2010/main" val="357015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8993E-3D6B-47CE-B7D1-9EBC69C96629}"/>
              </a:ext>
            </a:extLst>
          </p:cNvPr>
          <p:cNvPicPr>
            <a:picLocks noChangeAspect="1"/>
          </p:cNvPicPr>
          <p:nvPr/>
        </p:nvPicPr>
        <p:blipFill>
          <a:blip r:embed="rId3"/>
          <a:stretch>
            <a:fillRect/>
          </a:stretch>
        </p:blipFill>
        <p:spPr>
          <a:xfrm>
            <a:off x="961697" y="2552"/>
            <a:ext cx="10294882" cy="6856391"/>
          </a:xfrm>
          <a:prstGeom prst="rect">
            <a:avLst/>
          </a:prstGeom>
        </p:spPr>
      </p:pic>
      <p:sp>
        <p:nvSpPr>
          <p:cNvPr id="2" name="Title 1">
            <a:extLst>
              <a:ext uri="{FF2B5EF4-FFF2-40B4-BE49-F238E27FC236}">
                <a16:creationId xmlns:a16="http://schemas.microsoft.com/office/drawing/2014/main" id="{58BD59C3-555F-4C8D-A819-03555DC7D751}"/>
              </a:ext>
            </a:extLst>
          </p:cNvPr>
          <p:cNvSpPr>
            <a:spLocks noGrp="1"/>
          </p:cNvSpPr>
          <p:nvPr>
            <p:ph type="title"/>
          </p:nvPr>
        </p:nvSpPr>
        <p:spPr/>
        <p:txBody>
          <a:bodyPr/>
          <a:lstStyle/>
          <a:p>
            <a:r>
              <a:rPr lang="de-DE" dirty="0"/>
              <a:t>Deep Learning</a:t>
            </a:r>
            <a:endParaRPr lang="en-GB" dirty="0"/>
          </a:p>
        </p:txBody>
      </p:sp>
      <p:sp>
        <p:nvSpPr>
          <p:cNvPr id="10" name="TextBox 9">
            <a:extLst>
              <a:ext uri="{FF2B5EF4-FFF2-40B4-BE49-F238E27FC236}">
                <a16:creationId xmlns:a16="http://schemas.microsoft.com/office/drawing/2014/main" id="{E00D0249-AE7A-4FAC-8646-AFEE67AAF9DE}"/>
              </a:ext>
            </a:extLst>
          </p:cNvPr>
          <p:cNvSpPr txBox="1"/>
          <p:nvPr/>
        </p:nvSpPr>
        <p:spPr>
          <a:xfrm>
            <a:off x="1815779" y="4392338"/>
            <a:ext cx="2510972" cy="1538883"/>
          </a:xfrm>
          <a:prstGeom prst="rect">
            <a:avLst/>
          </a:prstGeom>
          <a:noFill/>
        </p:spPr>
        <p:txBody>
          <a:bodyPr wrap="square" rtlCol="0">
            <a:spAutoFit/>
          </a:bodyPr>
          <a:lstStyle/>
          <a:p>
            <a:pPr marL="285750" indent="-285750">
              <a:buFont typeface="Wingdings" panose="05000000000000000000" pitchFamily="2" charset="2"/>
              <a:buChar char="Ø"/>
            </a:pPr>
            <a:r>
              <a:rPr lang="de-DE" sz="1400" b="1" dirty="0">
                <a:solidFill>
                  <a:schemeClr val="bg1"/>
                </a:solidFill>
              </a:rPr>
              <a:t>Data </a:t>
            </a:r>
            <a:r>
              <a:rPr lang="de-DE" sz="1400" b="1" dirty="0" err="1">
                <a:solidFill>
                  <a:schemeClr val="bg1"/>
                </a:solidFill>
              </a:rPr>
              <a:t>Requirement</a:t>
            </a:r>
            <a:endParaRPr lang="de-DE" sz="1400" b="1" dirty="0">
              <a:solidFill>
                <a:schemeClr val="bg1"/>
              </a:solidFill>
            </a:endParaRPr>
          </a:p>
          <a:p>
            <a:pPr marL="285750" indent="-285750">
              <a:buFont typeface="Wingdings" panose="05000000000000000000" pitchFamily="2" charset="2"/>
              <a:buChar char="Ø"/>
            </a:pPr>
            <a:r>
              <a:rPr lang="de-DE" sz="1400" b="1" dirty="0">
                <a:solidFill>
                  <a:schemeClr val="bg1"/>
                </a:solidFill>
              </a:rPr>
              <a:t>Training Time</a:t>
            </a:r>
          </a:p>
          <a:p>
            <a:pPr marL="285750" indent="-285750">
              <a:buFont typeface="Wingdings" panose="05000000000000000000" pitchFamily="2" charset="2"/>
              <a:buChar char="Ø"/>
            </a:pPr>
            <a:r>
              <a:rPr lang="de-DE" sz="1400" b="1" dirty="0">
                <a:solidFill>
                  <a:schemeClr val="bg1"/>
                </a:solidFill>
              </a:rPr>
              <a:t>Hardware </a:t>
            </a:r>
            <a:r>
              <a:rPr lang="de-DE" sz="1400" b="1" dirty="0" err="1">
                <a:solidFill>
                  <a:schemeClr val="bg1"/>
                </a:solidFill>
              </a:rPr>
              <a:t>Dependency</a:t>
            </a:r>
            <a:endParaRPr lang="de-DE" sz="1400" b="1" dirty="0">
              <a:solidFill>
                <a:schemeClr val="bg1"/>
              </a:solidFill>
            </a:endParaRPr>
          </a:p>
          <a:p>
            <a:pPr marL="285750" indent="-285750">
              <a:buFont typeface="Wingdings" panose="05000000000000000000" pitchFamily="2" charset="2"/>
              <a:buChar char="Ø"/>
            </a:pPr>
            <a:r>
              <a:rPr lang="de-DE" sz="1400" b="1" dirty="0">
                <a:solidFill>
                  <a:schemeClr val="bg1"/>
                </a:solidFill>
              </a:rPr>
              <a:t>Human </a:t>
            </a:r>
            <a:r>
              <a:rPr lang="de-DE" sz="1400" b="1" dirty="0" err="1">
                <a:solidFill>
                  <a:schemeClr val="bg1"/>
                </a:solidFill>
              </a:rPr>
              <a:t>intervention</a:t>
            </a:r>
            <a:endParaRPr lang="de-DE" sz="1400" b="1" dirty="0">
              <a:solidFill>
                <a:schemeClr val="bg1"/>
              </a:solidFill>
            </a:endParaRPr>
          </a:p>
          <a:p>
            <a:pPr marL="285750" indent="-285750">
              <a:buFont typeface="Wingdings" panose="05000000000000000000" pitchFamily="2" charset="2"/>
              <a:buChar char="Ø"/>
            </a:pPr>
            <a:r>
              <a:rPr lang="de-DE" sz="1400" b="1" dirty="0">
                <a:solidFill>
                  <a:schemeClr val="bg1"/>
                </a:solidFill>
              </a:rPr>
              <a:t>ANN</a:t>
            </a:r>
          </a:p>
          <a:p>
            <a:pPr marL="285750" indent="-285750">
              <a:buFont typeface="Wingdings" panose="05000000000000000000" pitchFamily="2" charset="2"/>
              <a:buChar char="Ø"/>
            </a:pPr>
            <a:endParaRPr lang="de-DE" sz="1200" dirty="0">
              <a:solidFill>
                <a:schemeClr val="bg1"/>
              </a:solidFill>
            </a:endParaRPr>
          </a:p>
          <a:p>
            <a:pPr marL="285750" indent="-285750">
              <a:buFont typeface="Wingdings" panose="05000000000000000000" pitchFamily="2" charset="2"/>
              <a:buChar char="Ø"/>
            </a:pPr>
            <a:endParaRPr lang="en-GB" sz="1200" dirty="0">
              <a:solidFill>
                <a:schemeClr val="bg1"/>
              </a:solidFill>
            </a:endParaRPr>
          </a:p>
        </p:txBody>
      </p:sp>
      <p:grpSp>
        <p:nvGrpSpPr>
          <p:cNvPr id="12" name="Group 11">
            <a:extLst>
              <a:ext uri="{FF2B5EF4-FFF2-40B4-BE49-F238E27FC236}">
                <a16:creationId xmlns:a16="http://schemas.microsoft.com/office/drawing/2014/main" id="{A516A4F2-574C-4A3D-A796-629C0AD1B49C}"/>
              </a:ext>
            </a:extLst>
          </p:cNvPr>
          <p:cNvGrpSpPr/>
          <p:nvPr/>
        </p:nvGrpSpPr>
        <p:grpSpPr>
          <a:xfrm>
            <a:off x="2406330" y="2538779"/>
            <a:ext cx="1306286" cy="1333790"/>
            <a:chOff x="6662057" y="4689639"/>
            <a:chExt cx="1306286" cy="1333790"/>
          </a:xfrm>
        </p:grpSpPr>
        <p:sp>
          <p:nvSpPr>
            <p:cNvPr id="11" name="Flowchart: Connector 10">
              <a:extLst>
                <a:ext uri="{FF2B5EF4-FFF2-40B4-BE49-F238E27FC236}">
                  <a16:creationId xmlns:a16="http://schemas.microsoft.com/office/drawing/2014/main" id="{AC58E13B-7202-4376-A16F-DD12314C1EF9}"/>
                </a:ext>
              </a:extLst>
            </p:cNvPr>
            <p:cNvSpPr/>
            <p:nvPr/>
          </p:nvSpPr>
          <p:spPr>
            <a:xfrm>
              <a:off x="6662057" y="4689639"/>
              <a:ext cx="1306286" cy="1333790"/>
            </a:xfrm>
            <a:prstGeom prst="flowChartConnector">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de-DE" b="1" dirty="0"/>
                <a:t>AI</a:t>
              </a:r>
              <a:endParaRPr lang="en-GB" b="1" dirty="0"/>
            </a:p>
          </p:txBody>
        </p:sp>
        <p:sp>
          <p:nvSpPr>
            <p:cNvPr id="13" name="Flowchart: Connector 12">
              <a:extLst>
                <a:ext uri="{FF2B5EF4-FFF2-40B4-BE49-F238E27FC236}">
                  <a16:creationId xmlns:a16="http://schemas.microsoft.com/office/drawing/2014/main" id="{95064125-DADE-43E0-B59B-D402A386CC80}"/>
                </a:ext>
              </a:extLst>
            </p:cNvPr>
            <p:cNvSpPr/>
            <p:nvPr/>
          </p:nvSpPr>
          <p:spPr>
            <a:xfrm>
              <a:off x="6803571" y="5130800"/>
              <a:ext cx="1023257" cy="892629"/>
            </a:xfrm>
            <a:prstGeom prst="flowChartConnector">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de-DE" b="1" dirty="0"/>
                <a:t>ML</a:t>
              </a:r>
              <a:endParaRPr lang="en-GB" b="1" dirty="0"/>
            </a:p>
          </p:txBody>
        </p:sp>
        <p:sp>
          <p:nvSpPr>
            <p:cNvPr id="14" name="Flowchart: Connector 13">
              <a:extLst>
                <a:ext uri="{FF2B5EF4-FFF2-40B4-BE49-F238E27FC236}">
                  <a16:creationId xmlns:a16="http://schemas.microsoft.com/office/drawing/2014/main" id="{E2632BDC-086C-4E1E-9BCA-C1DC92CBEE26}"/>
                </a:ext>
              </a:extLst>
            </p:cNvPr>
            <p:cNvSpPr/>
            <p:nvPr/>
          </p:nvSpPr>
          <p:spPr>
            <a:xfrm>
              <a:off x="6961413" y="5587999"/>
              <a:ext cx="731158" cy="435429"/>
            </a:xfrm>
            <a:prstGeom prst="flowChartConnector">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de-DE" b="1" dirty="0"/>
                <a:t>DL</a:t>
              </a:r>
              <a:endParaRPr lang="en-GB" b="1" dirty="0"/>
            </a:p>
          </p:txBody>
        </p:sp>
      </p:grpSp>
      <p:sp>
        <p:nvSpPr>
          <p:cNvPr id="15" name="AutoShape 6">
            <a:extLst>
              <a:ext uri="{FF2B5EF4-FFF2-40B4-BE49-F238E27FC236}">
                <a16:creationId xmlns:a16="http://schemas.microsoft.com/office/drawing/2014/main" id="{8AEE60A6-AD3B-4689-B9D1-DEB64044E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7" name="Picture 2" descr="An animation of a network cycling through various random dropout configurations.">
            <a:extLst>
              <a:ext uri="{FF2B5EF4-FFF2-40B4-BE49-F238E27FC236}">
                <a16:creationId xmlns:a16="http://schemas.microsoft.com/office/drawing/2014/main" id="{F9755377-D020-4B3D-8435-B1FB380D8333}"/>
              </a:ext>
            </a:extLst>
          </p:cNvPr>
          <p:cNvPicPr>
            <a:picLocks noGrp="1" noChangeAspect="1" noChangeArrowheads="1" noCro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670703" y="2743200"/>
            <a:ext cx="4467579" cy="296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68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additive="base">
                                        <p:cTn id="3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Next Word Prediction with NLP and Deep Learning">
            <a:extLst>
              <a:ext uri="{FF2B5EF4-FFF2-40B4-BE49-F238E27FC236}">
                <a16:creationId xmlns:a16="http://schemas.microsoft.com/office/drawing/2014/main" id="{5D394F2F-8751-4FD6-9CED-394BB6D6A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1774" y="2499034"/>
            <a:ext cx="2469451" cy="1192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E2CC74-777E-4D7B-9B00-6B529B913AAC}"/>
              </a:ext>
            </a:extLst>
          </p:cNvPr>
          <p:cNvSpPr>
            <a:spLocks noGrp="1"/>
          </p:cNvSpPr>
          <p:nvPr>
            <p:ph type="title"/>
          </p:nvPr>
        </p:nvSpPr>
        <p:spPr/>
        <p:txBody>
          <a:bodyPr/>
          <a:lstStyle/>
          <a:p>
            <a:r>
              <a:rPr lang="de-DE" dirty="0"/>
              <a:t>Natural </a:t>
            </a:r>
            <a:r>
              <a:rPr lang="de-DE" dirty="0" err="1"/>
              <a:t>language</a:t>
            </a:r>
            <a:r>
              <a:rPr lang="de-DE" dirty="0"/>
              <a:t> </a:t>
            </a:r>
            <a:r>
              <a:rPr lang="de-DE" dirty="0" err="1"/>
              <a:t>processing</a:t>
            </a:r>
            <a:endParaRPr lang="en-GB" dirty="0"/>
          </a:p>
        </p:txBody>
      </p:sp>
      <p:grpSp>
        <p:nvGrpSpPr>
          <p:cNvPr id="3" name="Group 2">
            <a:extLst>
              <a:ext uri="{FF2B5EF4-FFF2-40B4-BE49-F238E27FC236}">
                <a16:creationId xmlns:a16="http://schemas.microsoft.com/office/drawing/2014/main" id="{35F4C8C0-DB93-4AE2-803C-3A63B6F0FECF}"/>
              </a:ext>
            </a:extLst>
          </p:cNvPr>
          <p:cNvGrpSpPr/>
          <p:nvPr/>
        </p:nvGrpSpPr>
        <p:grpSpPr>
          <a:xfrm>
            <a:off x="4848265" y="2850751"/>
            <a:ext cx="2495470" cy="837003"/>
            <a:chOff x="1827457" y="2995675"/>
            <a:chExt cx="2495470" cy="837003"/>
          </a:xfrm>
        </p:grpSpPr>
        <p:pic>
          <p:nvPicPr>
            <p:cNvPr id="5" name="Picture 4">
              <a:extLst>
                <a:ext uri="{FF2B5EF4-FFF2-40B4-BE49-F238E27FC236}">
                  <a16:creationId xmlns:a16="http://schemas.microsoft.com/office/drawing/2014/main" id="{50B6DD43-4FF4-442D-88C0-D1F10DD142D5}"/>
                </a:ext>
              </a:extLst>
            </p:cNvPr>
            <p:cNvPicPr>
              <a:picLocks noChangeAspect="1"/>
            </p:cNvPicPr>
            <p:nvPr/>
          </p:nvPicPr>
          <p:blipFill>
            <a:blip r:embed="rId4"/>
            <a:stretch>
              <a:fillRect/>
            </a:stretch>
          </p:blipFill>
          <p:spPr>
            <a:xfrm>
              <a:off x="1827457" y="2995675"/>
              <a:ext cx="837003" cy="837003"/>
            </a:xfrm>
            <a:prstGeom prst="rect">
              <a:avLst/>
            </a:prstGeom>
          </p:spPr>
        </p:pic>
        <p:pic>
          <p:nvPicPr>
            <p:cNvPr id="2052" name="Picture 4" descr="Computer 5 Icon - Free Icons">
              <a:extLst>
                <a:ext uri="{FF2B5EF4-FFF2-40B4-BE49-F238E27FC236}">
                  <a16:creationId xmlns:a16="http://schemas.microsoft.com/office/drawing/2014/main" id="{4356F7A2-7D89-41B0-98BE-92231F2C46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924" y="2995675"/>
              <a:ext cx="837003" cy="837003"/>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8FC04950-D695-4A65-9B1A-2B56CC949A9E}"/>
                </a:ext>
              </a:extLst>
            </p:cNvPr>
            <p:cNvSpPr/>
            <p:nvPr/>
          </p:nvSpPr>
          <p:spPr>
            <a:xfrm>
              <a:off x="2830286" y="3227161"/>
              <a:ext cx="537028" cy="403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6" name="Picture 4" descr="Neural Machine Translation | Machine Translation in NLP">
            <a:extLst>
              <a:ext uri="{FF2B5EF4-FFF2-40B4-BE49-F238E27FC236}">
                <a16:creationId xmlns:a16="http://schemas.microsoft.com/office/drawing/2014/main" id="{09C78840-F714-4550-A95D-3E10B21397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714" y="2499034"/>
            <a:ext cx="2730843" cy="11887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AA38D7C6-16EE-4086-908D-55B19B058805}"/>
              </a:ext>
            </a:extLst>
          </p:cNvPr>
          <p:cNvSpPr/>
          <p:nvPr/>
        </p:nvSpPr>
        <p:spPr>
          <a:xfrm>
            <a:off x="327375" y="2176888"/>
            <a:ext cx="1066800" cy="673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rgbClr val="292929"/>
                </a:solidFill>
                <a:effectLst/>
                <a:latin typeface="charter"/>
              </a:rPr>
              <a:t>MT</a:t>
            </a:r>
            <a:endParaRPr lang="en-GB" sz="2400" dirty="0"/>
          </a:p>
        </p:txBody>
      </p:sp>
      <p:sp>
        <p:nvSpPr>
          <p:cNvPr id="12" name="Rectangle: Rounded Corners 11">
            <a:extLst>
              <a:ext uri="{FF2B5EF4-FFF2-40B4-BE49-F238E27FC236}">
                <a16:creationId xmlns:a16="http://schemas.microsoft.com/office/drawing/2014/main" id="{B895B7F0-AA42-4046-A1CF-D6F493CA9E2F}"/>
              </a:ext>
            </a:extLst>
          </p:cNvPr>
          <p:cNvSpPr/>
          <p:nvPr/>
        </p:nvSpPr>
        <p:spPr>
          <a:xfrm>
            <a:off x="10520241" y="3350822"/>
            <a:ext cx="1066800" cy="673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rgbClr val="292929"/>
                </a:solidFill>
                <a:latin typeface="charter"/>
              </a:rPr>
              <a:t>N</a:t>
            </a:r>
            <a:r>
              <a:rPr lang="en-GB" sz="2400" b="1" dirty="0">
                <a:solidFill>
                  <a:srgbClr val="292929"/>
                </a:solidFill>
                <a:latin typeface="charter"/>
              </a:rPr>
              <a:t>WP</a:t>
            </a:r>
            <a:endParaRPr lang="en-GB" sz="2400" dirty="0"/>
          </a:p>
        </p:txBody>
      </p:sp>
      <p:pic>
        <p:nvPicPr>
          <p:cNvPr id="2056" name="Picture 8" descr="Amazon Echo Dot (4. Generation) | Smarter Lautsprecher mit Alexa | Blaugrau  bei notebooksbilliger.de">
            <a:extLst>
              <a:ext uri="{FF2B5EF4-FFF2-40B4-BE49-F238E27FC236}">
                <a16:creationId xmlns:a16="http://schemas.microsoft.com/office/drawing/2014/main" id="{8253DD7A-8B07-49AC-9D22-C80FA2EC09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1542" y="4708545"/>
            <a:ext cx="1509012" cy="150901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id="{782046B3-7E77-42B4-9515-8CB7616A7118}"/>
              </a:ext>
            </a:extLst>
          </p:cNvPr>
          <p:cNvSpPr/>
          <p:nvPr/>
        </p:nvSpPr>
        <p:spPr>
          <a:xfrm>
            <a:off x="2925327" y="4391933"/>
            <a:ext cx="2341441" cy="316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a:solidFill>
                  <a:srgbClr val="292929"/>
                </a:solidFill>
                <a:latin typeface="charter"/>
              </a:rPr>
              <a:t>Voice Recognition</a:t>
            </a:r>
            <a:endParaRPr lang="en-GB" sz="2000" dirty="0"/>
          </a:p>
        </p:txBody>
      </p:sp>
      <p:pic>
        <p:nvPicPr>
          <p:cNvPr id="2058" name="Picture 10" descr="Twitter Sentiment Analyser with Stanford NLP">
            <a:extLst>
              <a:ext uri="{FF2B5EF4-FFF2-40B4-BE49-F238E27FC236}">
                <a16:creationId xmlns:a16="http://schemas.microsoft.com/office/drawing/2014/main" id="{D2F711E8-7F2D-4B59-8B89-9E4171495E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5233" y="4704589"/>
            <a:ext cx="2638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2E3FAC3A-1DB2-4822-8E6A-574BC8E28F6B}"/>
              </a:ext>
            </a:extLst>
          </p:cNvPr>
          <p:cNvSpPr/>
          <p:nvPr/>
        </p:nvSpPr>
        <p:spPr>
          <a:xfrm>
            <a:off x="7073724" y="4391933"/>
            <a:ext cx="2341441" cy="316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a:solidFill>
                  <a:srgbClr val="292929"/>
                </a:solidFill>
                <a:latin typeface="charter"/>
              </a:rPr>
              <a:t>Sentiment Analysis</a:t>
            </a:r>
            <a:endParaRPr lang="en-GB" sz="2000" dirty="0"/>
          </a:p>
        </p:txBody>
      </p:sp>
    </p:spTree>
    <p:extLst>
      <p:ext uri="{BB962C8B-B14F-4D97-AF65-F5344CB8AC3E}">
        <p14:creationId xmlns:p14="http://schemas.microsoft.com/office/powerpoint/2010/main" val="295758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E9BE-1EB8-45E0-90B8-E00234825EDA}"/>
              </a:ext>
            </a:extLst>
          </p:cNvPr>
          <p:cNvSpPr>
            <a:spLocks noGrp="1"/>
          </p:cNvSpPr>
          <p:nvPr>
            <p:ph type="title"/>
          </p:nvPr>
        </p:nvSpPr>
        <p:spPr/>
        <p:txBody>
          <a:bodyPr/>
          <a:lstStyle/>
          <a:p>
            <a:r>
              <a:rPr lang="de-DE" dirty="0"/>
              <a:t>The </a:t>
            </a:r>
            <a:r>
              <a:rPr lang="de-DE" dirty="0" err="1"/>
              <a:t>dataset</a:t>
            </a:r>
            <a:endParaRPr lang="en-GB" dirty="0"/>
          </a:p>
        </p:txBody>
      </p:sp>
      <p:sp>
        <p:nvSpPr>
          <p:cNvPr id="6" name="TextBox 5">
            <a:extLst>
              <a:ext uri="{FF2B5EF4-FFF2-40B4-BE49-F238E27FC236}">
                <a16:creationId xmlns:a16="http://schemas.microsoft.com/office/drawing/2014/main" id="{5AA26D23-3919-4947-8E28-653B468A4ACB}"/>
              </a:ext>
            </a:extLst>
          </p:cNvPr>
          <p:cNvSpPr txBox="1"/>
          <p:nvPr/>
        </p:nvSpPr>
        <p:spPr>
          <a:xfrm>
            <a:off x="310770" y="3288407"/>
            <a:ext cx="7614030" cy="1754326"/>
          </a:xfrm>
          <a:prstGeom prst="rect">
            <a:avLst/>
          </a:prstGeom>
          <a:noFill/>
        </p:spPr>
        <p:txBody>
          <a:bodyPr wrap="square">
            <a:spAutoFit/>
          </a:bodyPr>
          <a:lstStyle/>
          <a:p>
            <a:pPr marL="285750" indent="-285750" algn="l">
              <a:buFont typeface="Wingdings" panose="05000000000000000000" pitchFamily="2" charset="2"/>
              <a:buChar char="Ø"/>
            </a:pPr>
            <a:r>
              <a:rPr lang="en-GB" b="1" i="0" dirty="0">
                <a:solidFill>
                  <a:srgbClr val="24292E"/>
                </a:solidFill>
                <a:effectLst/>
                <a:latin typeface="-apple-system"/>
              </a:rPr>
              <a:t>label</a:t>
            </a:r>
            <a:r>
              <a:rPr lang="en-GB" b="0" i="0" dirty="0">
                <a:solidFill>
                  <a:srgbClr val="24292E"/>
                </a:solidFill>
                <a:effectLst/>
                <a:latin typeface="-apple-system"/>
              </a:rPr>
              <a:t>: the polarity of the tweet (0 = negative, 2 = neutral, 4 = positive)</a:t>
            </a:r>
          </a:p>
          <a:p>
            <a:pPr marL="285750" indent="-285750" algn="l">
              <a:buFont typeface="Wingdings" panose="05000000000000000000" pitchFamily="2" charset="2"/>
              <a:buChar char="Ø"/>
            </a:pPr>
            <a:r>
              <a:rPr lang="en-GB" b="1" dirty="0">
                <a:solidFill>
                  <a:srgbClr val="24292E"/>
                </a:solidFill>
                <a:latin typeface="-apple-system"/>
              </a:rPr>
              <a:t>I</a:t>
            </a:r>
            <a:r>
              <a:rPr lang="en-GB" b="1" i="0" dirty="0">
                <a:solidFill>
                  <a:srgbClr val="24292E"/>
                </a:solidFill>
                <a:effectLst/>
                <a:latin typeface="-apple-system"/>
              </a:rPr>
              <a:t>d</a:t>
            </a:r>
            <a:r>
              <a:rPr lang="en-GB" b="0" i="0" dirty="0">
                <a:solidFill>
                  <a:srgbClr val="24292E"/>
                </a:solidFill>
                <a:effectLst/>
                <a:latin typeface="-apple-system"/>
              </a:rPr>
              <a:t>: the id of the tweet</a:t>
            </a:r>
          </a:p>
          <a:p>
            <a:pPr marL="285750" indent="-285750" algn="l">
              <a:buFont typeface="Wingdings" panose="05000000000000000000" pitchFamily="2" charset="2"/>
              <a:buChar char="Ø"/>
            </a:pPr>
            <a:r>
              <a:rPr lang="en-GB" b="1" i="0" dirty="0">
                <a:solidFill>
                  <a:srgbClr val="24292E"/>
                </a:solidFill>
                <a:effectLst/>
                <a:latin typeface="-apple-system"/>
              </a:rPr>
              <a:t>date</a:t>
            </a:r>
            <a:r>
              <a:rPr lang="en-GB" b="0" i="0" dirty="0">
                <a:solidFill>
                  <a:srgbClr val="24292E"/>
                </a:solidFill>
                <a:effectLst/>
                <a:latin typeface="-apple-system"/>
              </a:rPr>
              <a:t>: the date of the tweet (Mon Apr 06 22:19:45 PDT 2009)</a:t>
            </a:r>
          </a:p>
          <a:p>
            <a:pPr marL="285750" indent="-285750" algn="l">
              <a:buFont typeface="Wingdings" panose="05000000000000000000" pitchFamily="2" charset="2"/>
              <a:buChar char="Ø"/>
            </a:pPr>
            <a:r>
              <a:rPr lang="en-GB" b="1" i="0" dirty="0">
                <a:solidFill>
                  <a:srgbClr val="24292E"/>
                </a:solidFill>
                <a:effectLst/>
                <a:latin typeface="-apple-system"/>
              </a:rPr>
              <a:t>flag</a:t>
            </a:r>
            <a:r>
              <a:rPr lang="en-GB" b="0" i="0" dirty="0">
                <a:solidFill>
                  <a:srgbClr val="24292E"/>
                </a:solidFill>
                <a:effectLst/>
                <a:latin typeface="-apple-system"/>
              </a:rPr>
              <a:t>: the query. If there is no query, then this value is NO_QUERY.</a:t>
            </a:r>
          </a:p>
          <a:p>
            <a:pPr marL="285750" indent="-285750" algn="l">
              <a:buFont typeface="Wingdings" panose="05000000000000000000" pitchFamily="2" charset="2"/>
              <a:buChar char="Ø"/>
            </a:pPr>
            <a:r>
              <a:rPr lang="en-GB" b="1" i="0" dirty="0">
                <a:solidFill>
                  <a:srgbClr val="24292E"/>
                </a:solidFill>
                <a:effectLst/>
                <a:latin typeface="-apple-system"/>
              </a:rPr>
              <a:t>username</a:t>
            </a:r>
            <a:r>
              <a:rPr lang="en-GB" b="0" i="0" dirty="0">
                <a:solidFill>
                  <a:srgbClr val="24292E"/>
                </a:solidFill>
                <a:effectLst/>
                <a:latin typeface="-apple-system"/>
              </a:rPr>
              <a:t>: the user that tweeted (</a:t>
            </a:r>
            <a:r>
              <a:rPr lang="en-GB" b="0" i="1" dirty="0" err="1">
                <a:solidFill>
                  <a:srgbClr val="24292E"/>
                </a:solidFill>
                <a:effectLst/>
                <a:latin typeface="-apple-system"/>
              </a:rPr>
              <a:t>TheSpecialOne</a:t>
            </a:r>
            <a:r>
              <a:rPr lang="en-GB" b="0" i="0" dirty="0">
                <a:solidFill>
                  <a:srgbClr val="24292E"/>
                </a:solidFill>
                <a:effectLst/>
                <a:latin typeface="-apple-system"/>
              </a:rPr>
              <a:t>)</a:t>
            </a:r>
          </a:p>
          <a:p>
            <a:pPr marL="285750" indent="-285750" algn="l">
              <a:buFont typeface="Wingdings" panose="05000000000000000000" pitchFamily="2" charset="2"/>
              <a:buChar char="Ø"/>
            </a:pPr>
            <a:r>
              <a:rPr lang="en-GB" b="1" i="0" dirty="0">
                <a:solidFill>
                  <a:srgbClr val="24292E"/>
                </a:solidFill>
                <a:effectLst/>
                <a:latin typeface="-apple-system"/>
              </a:rPr>
              <a:t>text</a:t>
            </a:r>
            <a:r>
              <a:rPr lang="en-GB" b="0" i="0" dirty="0">
                <a:solidFill>
                  <a:srgbClr val="24292E"/>
                </a:solidFill>
                <a:effectLst/>
                <a:latin typeface="-apple-system"/>
              </a:rPr>
              <a:t>: the text of the tweet (my whole body feels itchy and like its on fire)</a:t>
            </a:r>
          </a:p>
        </p:txBody>
      </p:sp>
      <p:pic>
        <p:nvPicPr>
          <p:cNvPr id="7" name="Picture 6">
            <a:extLst>
              <a:ext uri="{FF2B5EF4-FFF2-40B4-BE49-F238E27FC236}">
                <a16:creationId xmlns:a16="http://schemas.microsoft.com/office/drawing/2014/main" id="{05E4214E-CD42-4D6D-93FB-FCD81815F90F}"/>
              </a:ext>
            </a:extLst>
          </p:cNvPr>
          <p:cNvPicPr>
            <a:picLocks noChangeAspect="1"/>
          </p:cNvPicPr>
          <p:nvPr/>
        </p:nvPicPr>
        <p:blipFill>
          <a:blip r:embed="rId3"/>
          <a:stretch>
            <a:fillRect/>
          </a:stretch>
        </p:blipFill>
        <p:spPr>
          <a:xfrm>
            <a:off x="7805786" y="2717799"/>
            <a:ext cx="4310156" cy="2895541"/>
          </a:xfrm>
          <a:prstGeom prst="rect">
            <a:avLst/>
          </a:prstGeom>
        </p:spPr>
      </p:pic>
    </p:spTree>
    <p:extLst>
      <p:ext uri="{BB962C8B-B14F-4D97-AF65-F5344CB8AC3E}">
        <p14:creationId xmlns:p14="http://schemas.microsoft.com/office/powerpoint/2010/main" val="198880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435C-AA4B-4163-8CAF-C71408455083}"/>
              </a:ext>
            </a:extLst>
          </p:cNvPr>
          <p:cNvSpPr>
            <a:spLocks noGrp="1"/>
          </p:cNvSpPr>
          <p:nvPr>
            <p:ph type="title"/>
          </p:nvPr>
        </p:nvSpPr>
        <p:spPr/>
        <p:txBody>
          <a:bodyPr/>
          <a:lstStyle/>
          <a:p>
            <a:r>
              <a:rPr lang="de-DE" dirty="0"/>
              <a:t>Data </a:t>
            </a:r>
            <a:r>
              <a:rPr lang="de-DE" dirty="0" err="1"/>
              <a:t>preprocessing</a:t>
            </a:r>
            <a:endParaRPr lang="en-GB" dirty="0"/>
          </a:p>
        </p:txBody>
      </p:sp>
      <p:sp>
        <p:nvSpPr>
          <p:cNvPr id="3" name="Content Placeholder 2">
            <a:extLst>
              <a:ext uri="{FF2B5EF4-FFF2-40B4-BE49-F238E27FC236}">
                <a16:creationId xmlns:a16="http://schemas.microsoft.com/office/drawing/2014/main" id="{35B0C901-7F71-4D1B-B799-56D2384675E4}"/>
              </a:ext>
            </a:extLst>
          </p:cNvPr>
          <p:cNvSpPr>
            <a:spLocks noGrp="1"/>
          </p:cNvSpPr>
          <p:nvPr>
            <p:ph idx="1"/>
          </p:nvPr>
        </p:nvSpPr>
        <p:spPr>
          <a:xfrm>
            <a:off x="1501839" y="2980278"/>
            <a:ext cx="4822761" cy="3101983"/>
          </a:xfrm>
        </p:spPr>
        <p:txBody>
          <a:bodyPr>
            <a:normAutofit fontScale="62500" lnSpcReduction="20000"/>
          </a:bodyPr>
          <a:lstStyle/>
          <a:p>
            <a:pPr algn="l">
              <a:buFont typeface="Wingdings" panose="05000000000000000000" pitchFamily="2" charset="2"/>
              <a:buChar char="Ø"/>
            </a:pPr>
            <a:r>
              <a:rPr lang="en-GB" b="0" i="0" dirty="0">
                <a:solidFill>
                  <a:srgbClr val="24292E"/>
                </a:solidFill>
                <a:effectLst/>
                <a:latin typeface="-apple-system"/>
              </a:rPr>
              <a:t>Check on data structure – 1.6 million, 6</a:t>
            </a:r>
          </a:p>
          <a:p>
            <a:pPr algn="l">
              <a:buFont typeface="Wingdings" panose="05000000000000000000" pitchFamily="2" charset="2"/>
              <a:buChar char="Ø"/>
            </a:pPr>
            <a:r>
              <a:rPr lang="en-GB" dirty="0">
                <a:solidFill>
                  <a:srgbClr val="24292E"/>
                </a:solidFill>
                <a:latin typeface="-apple-system"/>
              </a:rPr>
              <a:t>Reduce to column to be used – label, text</a:t>
            </a:r>
            <a:endParaRPr lang="en-GB" b="0" i="0" dirty="0">
              <a:solidFill>
                <a:srgbClr val="24292E"/>
              </a:solidFill>
              <a:effectLst/>
              <a:latin typeface="-apple-system"/>
            </a:endParaRPr>
          </a:p>
          <a:p>
            <a:pPr algn="l">
              <a:buFont typeface="Wingdings" panose="05000000000000000000" pitchFamily="2" charset="2"/>
              <a:buChar char="Ø"/>
            </a:pPr>
            <a:r>
              <a:rPr lang="en-GB" b="0" i="0" dirty="0">
                <a:solidFill>
                  <a:srgbClr val="24292E"/>
                </a:solidFill>
                <a:effectLst/>
                <a:latin typeface="-apple-system"/>
              </a:rPr>
              <a:t>Remove null data</a:t>
            </a:r>
          </a:p>
          <a:p>
            <a:pPr algn="l">
              <a:buFont typeface="Wingdings" panose="05000000000000000000" pitchFamily="2" charset="2"/>
              <a:buChar char="Ø"/>
            </a:pPr>
            <a:r>
              <a:rPr lang="en-GB" b="0" i="0" dirty="0">
                <a:solidFill>
                  <a:srgbClr val="24292E"/>
                </a:solidFill>
                <a:effectLst/>
                <a:latin typeface="-apple-system"/>
              </a:rPr>
              <a:t>Conversion of </a:t>
            </a:r>
            <a:r>
              <a:rPr lang="en-GB" b="0" i="0" dirty="0" err="1">
                <a:solidFill>
                  <a:srgbClr val="24292E"/>
                </a:solidFill>
                <a:effectLst/>
                <a:latin typeface="-apple-system"/>
              </a:rPr>
              <a:t>labeled</a:t>
            </a:r>
            <a:r>
              <a:rPr lang="en-GB" b="0" i="0" dirty="0">
                <a:solidFill>
                  <a:srgbClr val="24292E"/>
                </a:solidFill>
                <a:effectLst/>
                <a:latin typeface="-apple-system"/>
              </a:rPr>
              <a:t> classes (0 = negative,  4 = positive) to 0 and 1</a:t>
            </a:r>
          </a:p>
          <a:p>
            <a:pPr algn="l">
              <a:buFont typeface="Wingdings" panose="05000000000000000000" pitchFamily="2" charset="2"/>
              <a:buChar char="Ø"/>
            </a:pPr>
            <a:r>
              <a:rPr lang="en-GB" b="0" i="0" dirty="0">
                <a:solidFill>
                  <a:srgbClr val="24292E"/>
                </a:solidFill>
                <a:effectLst/>
                <a:latin typeface="-apple-system"/>
              </a:rPr>
              <a:t>All string values to lower case</a:t>
            </a:r>
          </a:p>
          <a:p>
            <a:pPr algn="l">
              <a:buFont typeface="Wingdings" panose="05000000000000000000" pitchFamily="2" charset="2"/>
              <a:buChar char="Ø"/>
            </a:pPr>
            <a:r>
              <a:rPr lang="en-GB" b="0" i="0" dirty="0">
                <a:solidFill>
                  <a:srgbClr val="24292E"/>
                </a:solidFill>
                <a:effectLst/>
                <a:latin typeface="-apple-system"/>
              </a:rPr>
              <a:t>Remove punctuations from dataset</a:t>
            </a:r>
          </a:p>
          <a:p>
            <a:pPr algn="l">
              <a:buFont typeface="Wingdings" panose="05000000000000000000" pitchFamily="2" charset="2"/>
              <a:buChar char="Ø"/>
            </a:pPr>
            <a:r>
              <a:rPr lang="en-GB" b="0" i="0" dirty="0">
                <a:solidFill>
                  <a:srgbClr val="24292E"/>
                </a:solidFill>
                <a:effectLst/>
                <a:latin typeface="-apple-system"/>
              </a:rPr>
              <a:t>Remove </a:t>
            </a:r>
            <a:r>
              <a:rPr lang="en-GB" b="0" i="0" dirty="0" err="1">
                <a:solidFill>
                  <a:srgbClr val="24292E"/>
                </a:solidFill>
                <a:effectLst/>
                <a:latin typeface="-apple-system"/>
              </a:rPr>
              <a:t>Urls</a:t>
            </a:r>
            <a:endParaRPr lang="en-GB" b="0" i="0" dirty="0">
              <a:solidFill>
                <a:srgbClr val="24292E"/>
              </a:solidFill>
              <a:effectLst/>
              <a:latin typeface="-apple-system"/>
            </a:endParaRPr>
          </a:p>
          <a:p>
            <a:pPr algn="l">
              <a:buFont typeface="Wingdings" panose="05000000000000000000" pitchFamily="2" charset="2"/>
              <a:buChar char="Ø"/>
            </a:pPr>
            <a:r>
              <a:rPr lang="en-GB" b="0" i="0" dirty="0">
                <a:solidFill>
                  <a:srgbClr val="24292E"/>
                </a:solidFill>
                <a:effectLst/>
                <a:latin typeface="-apple-system"/>
              </a:rPr>
              <a:t>Remove digits.</a:t>
            </a:r>
          </a:p>
          <a:p>
            <a:pPr algn="l">
              <a:buFont typeface="Wingdings" panose="05000000000000000000" pitchFamily="2" charset="2"/>
              <a:buChar char="Ø"/>
            </a:pPr>
            <a:r>
              <a:rPr lang="en-GB" b="0" i="0" dirty="0">
                <a:solidFill>
                  <a:srgbClr val="24292E"/>
                </a:solidFill>
                <a:effectLst/>
                <a:latin typeface="-apple-system"/>
              </a:rPr>
              <a:t>Remove </a:t>
            </a:r>
            <a:r>
              <a:rPr lang="en-GB" b="1" i="0" dirty="0" err="1">
                <a:solidFill>
                  <a:srgbClr val="24292E"/>
                </a:solidFill>
                <a:effectLst/>
                <a:latin typeface="-apple-system"/>
              </a:rPr>
              <a:t>stopwords</a:t>
            </a:r>
            <a:endParaRPr lang="en-GB" b="1" i="0" dirty="0">
              <a:solidFill>
                <a:srgbClr val="24292E"/>
              </a:solidFill>
              <a:effectLst/>
              <a:latin typeface="-apple-system"/>
            </a:endParaRPr>
          </a:p>
          <a:p>
            <a:pPr algn="l">
              <a:buFont typeface="Wingdings" panose="05000000000000000000" pitchFamily="2" charset="2"/>
              <a:buChar char="Ø"/>
            </a:pPr>
            <a:r>
              <a:rPr lang="en-GB" b="1" dirty="0">
                <a:solidFill>
                  <a:srgbClr val="24292E"/>
                </a:solidFill>
                <a:latin typeface="-apple-system"/>
              </a:rPr>
              <a:t>Tokenization </a:t>
            </a:r>
            <a:r>
              <a:rPr lang="en-GB" b="0" i="0" dirty="0">
                <a:solidFill>
                  <a:srgbClr val="24292E"/>
                </a:solidFill>
                <a:effectLst/>
                <a:latin typeface="-apple-system"/>
              </a:rPr>
              <a:t>splitting sentences into words</a:t>
            </a:r>
          </a:p>
          <a:p>
            <a:pPr algn="l">
              <a:buFont typeface="Wingdings" panose="05000000000000000000" pitchFamily="2" charset="2"/>
              <a:buChar char="Ø"/>
            </a:pPr>
            <a:r>
              <a:rPr lang="en-GB" b="0" i="0" dirty="0">
                <a:solidFill>
                  <a:srgbClr val="24292E"/>
                </a:solidFill>
                <a:effectLst/>
                <a:latin typeface="-apple-system"/>
              </a:rPr>
              <a:t>Stemming or Lemmatization</a:t>
            </a:r>
            <a:br>
              <a:rPr lang="en-GB" b="0" i="0" dirty="0">
                <a:solidFill>
                  <a:srgbClr val="24292E"/>
                </a:solidFill>
                <a:effectLst/>
                <a:latin typeface="-apple-system"/>
              </a:rPr>
            </a:br>
            <a:endParaRPr lang="en-GB" b="0" i="0" dirty="0">
              <a:solidFill>
                <a:srgbClr val="24292E"/>
              </a:solidFill>
              <a:effectLst/>
              <a:latin typeface="-apple-system"/>
            </a:endParaRPr>
          </a:p>
        </p:txBody>
      </p:sp>
      <p:pic>
        <p:nvPicPr>
          <p:cNvPr id="4" name="Picture 3">
            <a:extLst>
              <a:ext uri="{FF2B5EF4-FFF2-40B4-BE49-F238E27FC236}">
                <a16:creationId xmlns:a16="http://schemas.microsoft.com/office/drawing/2014/main" id="{799858DF-2B38-415F-B02E-A8E3565D19A4}"/>
              </a:ext>
            </a:extLst>
          </p:cNvPr>
          <p:cNvPicPr>
            <a:picLocks noChangeAspect="1"/>
          </p:cNvPicPr>
          <p:nvPr/>
        </p:nvPicPr>
        <p:blipFill>
          <a:blip r:embed="rId3"/>
          <a:stretch>
            <a:fillRect/>
          </a:stretch>
        </p:blipFill>
        <p:spPr>
          <a:xfrm>
            <a:off x="7231616" y="2430349"/>
            <a:ext cx="3999902" cy="1997302"/>
          </a:xfrm>
          <a:prstGeom prst="rect">
            <a:avLst/>
          </a:prstGeom>
        </p:spPr>
      </p:pic>
      <p:pic>
        <p:nvPicPr>
          <p:cNvPr id="5" name="Picture 4">
            <a:extLst>
              <a:ext uri="{FF2B5EF4-FFF2-40B4-BE49-F238E27FC236}">
                <a16:creationId xmlns:a16="http://schemas.microsoft.com/office/drawing/2014/main" id="{800E7A59-31B8-47A6-95A9-01DFA31A1E1D}"/>
              </a:ext>
            </a:extLst>
          </p:cNvPr>
          <p:cNvPicPr>
            <a:picLocks noChangeAspect="1"/>
          </p:cNvPicPr>
          <p:nvPr/>
        </p:nvPicPr>
        <p:blipFill>
          <a:blip r:embed="rId4"/>
          <a:stretch>
            <a:fillRect/>
          </a:stretch>
        </p:blipFill>
        <p:spPr>
          <a:xfrm>
            <a:off x="7231616" y="4531270"/>
            <a:ext cx="3999902" cy="1999951"/>
          </a:xfrm>
          <a:prstGeom prst="rect">
            <a:avLst/>
          </a:prstGeom>
        </p:spPr>
      </p:pic>
    </p:spTree>
    <p:extLst>
      <p:ext uri="{BB962C8B-B14F-4D97-AF65-F5344CB8AC3E}">
        <p14:creationId xmlns:p14="http://schemas.microsoft.com/office/powerpoint/2010/main" val="132154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B7AC55B-D98C-4A73-A8F5-0740F857A4DA}"/>
              </a:ext>
            </a:extLst>
          </p:cNvPr>
          <p:cNvSpPr>
            <a:spLocks noGrp="1"/>
          </p:cNvSpPr>
          <p:nvPr>
            <p:ph type="title"/>
          </p:nvPr>
        </p:nvSpPr>
        <p:spPr>
          <a:xfrm>
            <a:off x="2231136" y="964692"/>
            <a:ext cx="7729728" cy="1188720"/>
          </a:xfrm>
        </p:spPr>
        <p:txBody>
          <a:bodyPr/>
          <a:lstStyle/>
          <a:p>
            <a:r>
              <a:rPr lang="de-DE" dirty="0"/>
              <a:t>The </a:t>
            </a:r>
            <a:r>
              <a:rPr lang="de-DE" dirty="0" err="1"/>
              <a:t>model</a:t>
            </a:r>
            <a:endParaRPr lang="en-GB" dirty="0"/>
          </a:p>
        </p:txBody>
      </p:sp>
      <p:sp>
        <p:nvSpPr>
          <p:cNvPr id="19" name="TextBox 18">
            <a:extLst>
              <a:ext uri="{FF2B5EF4-FFF2-40B4-BE49-F238E27FC236}">
                <a16:creationId xmlns:a16="http://schemas.microsoft.com/office/drawing/2014/main" id="{B6AB2F54-ADBD-41A0-AFCE-DE8EBB9E0826}"/>
              </a:ext>
            </a:extLst>
          </p:cNvPr>
          <p:cNvSpPr txBox="1"/>
          <p:nvPr/>
        </p:nvSpPr>
        <p:spPr>
          <a:xfrm>
            <a:off x="2770886" y="2590313"/>
            <a:ext cx="3746500" cy="1200329"/>
          </a:xfrm>
          <a:prstGeom prst="rect">
            <a:avLst/>
          </a:prstGeom>
          <a:noFill/>
        </p:spPr>
        <p:txBody>
          <a:bodyPr wrap="square">
            <a:spAutoFit/>
          </a:bodyPr>
          <a:lstStyle/>
          <a:p>
            <a:pPr algn="ctr"/>
            <a:r>
              <a:rPr lang="en-GB" b="0" i="0" dirty="0">
                <a:solidFill>
                  <a:srgbClr val="292929"/>
                </a:solidFill>
                <a:effectLst/>
                <a:latin typeface="charter"/>
              </a:rPr>
              <a:t>recurrent neural network (RNN) architecture that </a:t>
            </a:r>
            <a:r>
              <a:rPr lang="en-GB" b="1" i="0" dirty="0">
                <a:solidFill>
                  <a:srgbClr val="292929"/>
                </a:solidFill>
                <a:effectLst/>
                <a:latin typeface="charter"/>
              </a:rPr>
              <a:t>REMEMBERS</a:t>
            </a:r>
            <a:r>
              <a:rPr lang="en-GB" b="0" i="0" dirty="0">
                <a:solidFill>
                  <a:srgbClr val="292929"/>
                </a:solidFill>
                <a:effectLst/>
                <a:latin typeface="charter"/>
              </a:rPr>
              <a:t> values over arbitrary intervals, well-suited to classify.</a:t>
            </a:r>
            <a:endParaRPr lang="en-GB" dirty="0"/>
          </a:p>
        </p:txBody>
      </p:sp>
      <p:sp>
        <p:nvSpPr>
          <p:cNvPr id="18" name="Rectangle: Rounded Corners 17">
            <a:extLst>
              <a:ext uri="{FF2B5EF4-FFF2-40B4-BE49-F238E27FC236}">
                <a16:creationId xmlns:a16="http://schemas.microsoft.com/office/drawing/2014/main" id="{80DD80FC-4E06-4D79-A2EE-50E30D8F35C1}"/>
              </a:ext>
            </a:extLst>
          </p:cNvPr>
          <p:cNvSpPr/>
          <p:nvPr/>
        </p:nvSpPr>
        <p:spPr>
          <a:xfrm>
            <a:off x="802386" y="2733278"/>
            <a:ext cx="1600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i="0" dirty="0">
                <a:solidFill>
                  <a:srgbClr val="292929"/>
                </a:solidFill>
                <a:effectLst/>
                <a:latin typeface="charter"/>
              </a:rPr>
              <a:t>LSTM</a:t>
            </a:r>
            <a:endParaRPr lang="en-GB" sz="3200" dirty="0"/>
          </a:p>
        </p:txBody>
      </p:sp>
      <p:sp>
        <p:nvSpPr>
          <p:cNvPr id="21" name="Rectangle: Rounded Corners 20">
            <a:extLst>
              <a:ext uri="{FF2B5EF4-FFF2-40B4-BE49-F238E27FC236}">
                <a16:creationId xmlns:a16="http://schemas.microsoft.com/office/drawing/2014/main" id="{8E7493D4-70F8-4B62-A834-71BF1D35D546}"/>
              </a:ext>
            </a:extLst>
          </p:cNvPr>
          <p:cNvSpPr/>
          <p:nvPr/>
        </p:nvSpPr>
        <p:spPr>
          <a:xfrm>
            <a:off x="4756150" y="4080227"/>
            <a:ext cx="176123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i="0" dirty="0">
                <a:solidFill>
                  <a:srgbClr val="292929"/>
                </a:solidFill>
                <a:effectLst/>
                <a:latin typeface="charter"/>
              </a:rPr>
              <a:t>Dropout</a:t>
            </a:r>
            <a:endParaRPr lang="en-GB" sz="3200" dirty="0"/>
          </a:p>
        </p:txBody>
      </p:sp>
      <p:sp>
        <p:nvSpPr>
          <p:cNvPr id="22" name="TextBox 21">
            <a:extLst>
              <a:ext uri="{FF2B5EF4-FFF2-40B4-BE49-F238E27FC236}">
                <a16:creationId xmlns:a16="http://schemas.microsoft.com/office/drawing/2014/main" id="{C38E63D8-7422-4571-A370-D1000BA5584B}"/>
              </a:ext>
            </a:extLst>
          </p:cNvPr>
          <p:cNvSpPr txBox="1"/>
          <p:nvPr/>
        </p:nvSpPr>
        <p:spPr>
          <a:xfrm>
            <a:off x="802386" y="4104878"/>
            <a:ext cx="3746500" cy="923330"/>
          </a:xfrm>
          <a:prstGeom prst="rect">
            <a:avLst/>
          </a:prstGeom>
          <a:noFill/>
        </p:spPr>
        <p:txBody>
          <a:bodyPr wrap="square">
            <a:spAutoFit/>
          </a:bodyPr>
          <a:lstStyle/>
          <a:p>
            <a:pPr algn="ctr"/>
            <a:r>
              <a:rPr lang="en-GB" b="0" i="0" dirty="0">
                <a:solidFill>
                  <a:srgbClr val="292929"/>
                </a:solidFill>
                <a:effectLst/>
                <a:latin typeface="charter"/>
              </a:rPr>
              <a:t>Avoid overfitting.</a:t>
            </a:r>
          </a:p>
          <a:p>
            <a:pPr algn="ctr"/>
            <a:r>
              <a:rPr lang="en-GB" dirty="0">
                <a:solidFill>
                  <a:srgbClr val="292929"/>
                </a:solidFill>
                <a:latin typeface="charter"/>
              </a:rPr>
              <a:t>Drop some fractions of layer to avoid “conspiracy”</a:t>
            </a:r>
          </a:p>
        </p:txBody>
      </p:sp>
      <p:sp>
        <p:nvSpPr>
          <p:cNvPr id="23" name="Rectangle: Rounded Corners 22">
            <a:extLst>
              <a:ext uri="{FF2B5EF4-FFF2-40B4-BE49-F238E27FC236}">
                <a16:creationId xmlns:a16="http://schemas.microsoft.com/office/drawing/2014/main" id="{7E96EDAE-F7ED-44DF-B9A1-BA01CAA063FD}"/>
              </a:ext>
            </a:extLst>
          </p:cNvPr>
          <p:cNvSpPr/>
          <p:nvPr/>
        </p:nvSpPr>
        <p:spPr>
          <a:xfrm>
            <a:off x="804164" y="5599144"/>
            <a:ext cx="196672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i="0" dirty="0">
                <a:solidFill>
                  <a:srgbClr val="292929"/>
                </a:solidFill>
                <a:effectLst/>
                <a:latin typeface="charter"/>
              </a:rPr>
              <a:t>Optimizer</a:t>
            </a:r>
            <a:endParaRPr lang="en-GB" sz="3200" dirty="0"/>
          </a:p>
        </p:txBody>
      </p:sp>
      <p:sp>
        <p:nvSpPr>
          <p:cNvPr id="25" name="TextBox 24">
            <a:extLst>
              <a:ext uri="{FF2B5EF4-FFF2-40B4-BE49-F238E27FC236}">
                <a16:creationId xmlns:a16="http://schemas.microsoft.com/office/drawing/2014/main" id="{21712580-B3D1-4A75-884C-7E7A93A6F86C}"/>
              </a:ext>
            </a:extLst>
          </p:cNvPr>
          <p:cNvSpPr txBox="1"/>
          <p:nvPr/>
        </p:nvSpPr>
        <p:spPr>
          <a:xfrm>
            <a:off x="2882900" y="5612352"/>
            <a:ext cx="3746500" cy="923330"/>
          </a:xfrm>
          <a:prstGeom prst="rect">
            <a:avLst/>
          </a:prstGeom>
          <a:noFill/>
        </p:spPr>
        <p:txBody>
          <a:bodyPr wrap="square">
            <a:spAutoFit/>
          </a:bodyPr>
          <a:lstStyle/>
          <a:p>
            <a:pPr algn="ctr"/>
            <a:r>
              <a:rPr lang="en-GB" b="0" i="0" dirty="0">
                <a:solidFill>
                  <a:srgbClr val="292929"/>
                </a:solidFill>
                <a:effectLst/>
                <a:latin typeface="charter"/>
              </a:rPr>
              <a:t>Algorithm that adjust parameters to reduce loss</a:t>
            </a:r>
          </a:p>
          <a:p>
            <a:pPr algn="ctr"/>
            <a:r>
              <a:rPr lang="en-GB" b="0" dirty="0" err="1">
                <a:solidFill>
                  <a:srgbClr val="A31515"/>
                </a:solidFill>
                <a:effectLst/>
                <a:latin typeface="Courier New" panose="02070309020205020404" pitchFamily="49" charset="0"/>
              </a:rPr>
              <a:t>adam</a:t>
            </a:r>
            <a:endParaRPr lang="en-GB" b="0" dirty="0">
              <a:solidFill>
                <a:srgbClr val="000000"/>
              </a:solidFill>
              <a:effectLst/>
              <a:latin typeface="Courier New" panose="02070309020205020404" pitchFamily="49" charset="0"/>
            </a:endParaRPr>
          </a:p>
        </p:txBody>
      </p:sp>
      <p:pic>
        <p:nvPicPr>
          <p:cNvPr id="28" name="Picture 27">
            <a:extLst>
              <a:ext uri="{FF2B5EF4-FFF2-40B4-BE49-F238E27FC236}">
                <a16:creationId xmlns:a16="http://schemas.microsoft.com/office/drawing/2014/main" id="{EB912C36-EA14-43E7-97D0-3BEB8051CC86}"/>
              </a:ext>
            </a:extLst>
          </p:cNvPr>
          <p:cNvPicPr>
            <a:picLocks noChangeAspect="1"/>
          </p:cNvPicPr>
          <p:nvPr/>
        </p:nvPicPr>
        <p:blipFill>
          <a:blip r:embed="rId3"/>
          <a:stretch>
            <a:fillRect/>
          </a:stretch>
        </p:blipFill>
        <p:spPr>
          <a:xfrm>
            <a:off x="6599209" y="3227116"/>
            <a:ext cx="5419782" cy="2931728"/>
          </a:xfrm>
          <a:prstGeom prst="rect">
            <a:avLst/>
          </a:prstGeom>
        </p:spPr>
      </p:pic>
    </p:spTree>
    <p:extLst>
      <p:ext uri="{BB962C8B-B14F-4D97-AF65-F5344CB8AC3E}">
        <p14:creationId xmlns:p14="http://schemas.microsoft.com/office/powerpoint/2010/main" val="122178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0"/>
                                        <p:tgtEl>
                                          <p:spTgt spid="25"/>
                                        </p:tgtEl>
                                      </p:cBhvr>
                                    </p:animEffect>
                                    <p:anim calcmode="lin" valueType="num">
                                      <p:cBhvr>
                                        <p:cTn id="30" dur="1000" fill="hold"/>
                                        <p:tgtEl>
                                          <p:spTgt spid="25"/>
                                        </p:tgtEl>
                                        <p:attrNameLst>
                                          <p:attrName>ppt_x</p:attrName>
                                        </p:attrNameLst>
                                      </p:cBhvr>
                                      <p:tavLst>
                                        <p:tav tm="0">
                                          <p:val>
                                            <p:strVal val="#ppt_x"/>
                                          </p:val>
                                        </p:tav>
                                        <p:tav tm="100000">
                                          <p:val>
                                            <p:strVal val="#ppt_x"/>
                                          </p:val>
                                        </p:tav>
                                      </p:tavLst>
                                    </p:anim>
                                    <p:anim calcmode="lin" valueType="num">
                                      <p:cBhvr>
                                        <p:cTn id="31" dur="1000" fill="hold"/>
                                        <p:tgtEl>
                                          <p:spTgt spid="2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8" grpId="0" animBg="1"/>
      <p:bldP spid="21" grpId="0" animBg="1"/>
      <p:bldP spid="22" grpId="0"/>
      <p:bldP spid="23" grpId="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D750C0-F864-4F3B-8B0B-54E410B2F58C}"/>
              </a:ext>
            </a:extLst>
          </p:cNvPr>
          <p:cNvPicPr>
            <a:picLocks noChangeAspect="1"/>
          </p:cNvPicPr>
          <p:nvPr/>
        </p:nvPicPr>
        <p:blipFill>
          <a:blip r:embed="rId2"/>
          <a:stretch>
            <a:fillRect/>
          </a:stretch>
        </p:blipFill>
        <p:spPr>
          <a:xfrm>
            <a:off x="336141" y="1266594"/>
            <a:ext cx="4530031" cy="4324811"/>
          </a:xfrm>
          <a:prstGeom prst="rect">
            <a:avLst/>
          </a:prstGeom>
        </p:spPr>
      </p:pic>
      <p:pic>
        <p:nvPicPr>
          <p:cNvPr id="7" name="Picture 6">
            <a:extLst>
              <a:ext uri="{FF2B5EF4-FFF2-40B4-BE49-F238E27FC236}">
                <a16:creationId xmlns:a16="http://schemas.microsoft.com/office/drawing/2014/main" id="{CA4C2866-6D39-49CC-90A9-D7C108C1DFE0}"/>
              </a:ext>
            </a:extLst>
          </p:cNvPr>
          <p:cNvPicPr>
            <a:picLocks noChangeAspect="1"/>
          </p:cNvPicPr>
          <p:nvPr/>
        </p:nvPicPr>
        <p:blipFill>
          <a:blip r:embed="rId3"/>
          <a:stretch>
            <a:fillRect/>
          </a:stretch>
        </p:blipFill>
        <p:spPr>
          <a:xfrm>
            <a:off x="5642750" y="1266594"/>
            <a:ext cx="6213109" cy="4324811"/>
          </a:xfrm>
          <a:prstGeom prst="rect">
            <a:avLst/>
          </a:prstGeom>
        </p:spPr>
      </p:pic>
    </p:spTree>
    <p:extLst>
      <p:ext uri="{BB962C8B-B14F-4D97-AF65-F5344CB8AC3E}">
        <p14:creationId xmlns:p14="http://schemas.microsoft.com/office/powerpoint/2010/main" val="132413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ch danke ihnen auf gelben zettel - thank you for your attention stock-fotos und bilder">
            <a:extLst>
              <a:ext uri="{FF2B5EF4-FFF2-40B4-BE49-F238E27FC236}">
                <a16:creationId xmlns:a16="http://schemas.microsoft.com/office/drawing/2014/main" id="{2DDD1738-94D5-40D5-BA71-D461F7B0F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12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F850-70B7-40E6-8E67-79D3E2560E68}"/>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2B860EDB-33FA-44B4-B0D4-D0991D6259F1}"/>
              </a:ext>
            </a:extLst>
          </p:cNvPr>
          <p:cNvPicPr>
            <a:picLocks noGrp="1" noChangeAspect="1"/>
          </p:cNvPicPr>
          <p:nvPr>
            <p:ph idx="1"/>
          </p:nvPr>
        </p:nvPicPr>
        <p:blipFill>
          <a:blip r:embed="rId2"/>
          <a:stretch>
            <a:fillRect/>
          </a:stretch>
        </p:blipFill>
        <p:spPr>
          <a:xfrm>
            <a:off x="3999896" y="2638425"/>
            <a:ext cx="4192208" cy="3101975"/>
          </a:xfrm>
        </p:spPr>
      </p:pic>
    </p:spTree>
    <p:extLst>
      <p:ext uri="{BB962C8B-B14F-4D97-AF65-F5344CB8AC3E}">
        <p14:creationId xmlns:p14="http://schemas.microsoft.com/office/powerpoint/2010/main" val="412954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C3EBEF3-90F6-4B2C-B70E-FFEDAEACF6C1}"/>
              </a:ext>
            </a:extLst>
          </p:cNvPr>
          <p:cNvPicPr>
            <a:picLocks noChangeAspect="1"/>
          </p:cNvPicPr>
          <p:nvPr/>
        </p:nvPicPr>
        <p:blipFill>
          <a:blip r:embed="rId3"/>
          <a:stretch>
            <a:fillRect/>
          </a:stretch>
        </p:blipFill>
        <p:spPr>
          <a:xfrm>
            <a:off x="957943" y="7054"/>
            <a:ext cx="10286707" cy="6850946"/>
          </a:xfrm>
          <a:prstGeom prst="rect">
            <a:avLst/>
          </a:prstGeom>
        </p:spPr>
      </p:pic>
      <p:sp>
        <p:nvSpPr>
          <p:cNvPr id="2" name="Flowchart: Terminator 1">
            <a:extLst>
              <a:ext uri="{FF2B5EF4-FFF2-40B4-BE49-F238E27FC236}">
                <a16:creationId xmlns:a16="http://schemas.microsoft.com/office/drawing/2014/main" id="{2E1967B4-51E0-46A8-8550-DDC7A5E4EFB3}"/>
              </a:ext>
            </a:extLst>
          </p:cNvPr>
          <p:cNvSpPr/>
          <p:nvPr/>
        </p:nvSpPr>
        <p:spPr>
          <a:xfrm>
            <a:off x="249382" y="532015"/>
            <a:ext cx="2726574" cy="94765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a:t>The </a:t>
            </a:r>
            <a:r>
              <a:rPr lang="de-DE" sz="2000" b="1" dirty="0" err="1"/>
              <a:t>Social</a:t>
            </a:r>
            <a:r>
              <a:rPr lang="de-DE" sz="2000" b="1" dirty="0"/>
              <a:t> </a:t>
            </a:r>
            <a:r>
              <a:rPr lang="de-DE" sz="2000" b="1" dirty="0" err="1"/>
              <a:t>media</a:t>
            </a:r>
            <a:r>
              <a:rPr lang="de-DE" sz="2000" b="1" dirty="0"/>
              <a:t> </a:t>
            </a:r>
            <a:r>
              <a:rPr lang="de-DE" sz="2000" b="1" dirty="0" err="1"/>
              <a:t>analytics</a:t>
            </a:r>
            <a:r>
              <a:rPr lang="de-DE" sz="2000" b="1" dirty="0"/>
              <a:t> </a:t>
            </a:r>
            <a:r>
              <a:rPr lang="de-DE" sz="2000" b="1" dirty="0" err="1"/>
              <a:t>case</a:t>
            </a:r>
            <a:endParaRPr lang="en-GB" sz="2000" b="1" dirty="0"/>
          </a:p>
        </p:txBody>
      </p:sp>
      <p:sp>
        <p:nvSpPr>
          <p:cNvPr id="4" name="Flowchart: Terminator 3">
            <a:extLst>
              <a:ext uri="{FF2B5EF4-FFF2-40B4-BE49-F238E27FC236}">
                <a16:creationId xmlns:a16="http://schemas.microsoft.com/office/drawing/2014/main" id="{CD6E03D0-0162-4D19-A462-A22D550F4CA6}"/>
              </a:ext>
            </a:extLst>
          </p:cNvPr>
          <p:cNvSpPr/>
          <p:nvPr/>
        </p:nvSpPr>
        <p:spPr>
          <a:xfrm>
            <a:off x="249382" y="2280458"/>
            <a:ext cx="2726574" cy="94765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a:t>CRISP</a:t>
            </a:r>
            <a:endParaRPr lang="en-GB" sz="2000" b="1" dirty="0"/>
          </a:p>
        </p:txBody>
      </p:sp>
      <p:sp>
        <p:nvSpPr>
          <p:cNvPr id="5" name="Flowchart: Terminator 4">
            <a:extLst>
              <a:ext uri="{FF2B5EF4-FFF2-40B4-BE49-F238E27FC236}">
                <a16:creationId xmlns:a16="http://schemas.microsoft.com/office/drawing/2014/main" id="{1DDB7BAF-BF32-45CF-A6DF-C68FEB97AED1}"/>
              </a:ext>
            </a:extLst>
          </p:cNvPr>
          <p:cNvSpPr/>
          <p:nvPr/>
        </p:nvSpPr>
        <p:spPr>
          <a:xfrm>
            <a:off x="249382" y="4028901"/>
            <a:ext cx="2726574" cy="94765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a:t>Twitter</a:t>
            </a:r>
            <a:endParaRPr lang="en-GB" sz="2000" b="1" dirty="0"/>
          </a:p>
        </p:txBody>
      </p:sp>
      <p:sp>
        <p:nvSpPr>
          <p:cNvPr id="6" name="Flowchart: Terminator 5">
            <a:extLst>
              <a:ext uri="{FF2B5EF4-FFF2-40B4-BE49-F238E27FC236}">
                <a16:creationId xmlns:a16="http://schemas.microsoft.com/office/drawing/2014/main" id="{2E16C63C-0ED6-4F24-8817-255227EC5D0B}"/>
              </a:ext>
            </a:extLst>
          </p:cNvPr>
          <p:cNvSpPr/>
          <p:nvPr/>
        </p:nvSpPr>
        <p:spPr>
          <a:xfrm>
            <a:off x="249382" y="5777344"/>
            <a:ext cx="2726574" cy="94765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a:t>Pub/Sub</a:t>
            </a:r>
            <a:endParaRPr lang="en-GB" sz="2000" b="1" dirty="0"/>
          </a:p>
        </p:txBody>
      </p:sp>
      <p:sp>
        <p:nvSpPr>
          <p:cNvPr id="7" name="Flowchart: Terminator 6">
            <a:extLst>
              <a:ext uri="{FF2B5EF4-FFF2-40B4-BE49-F238E27FC236}">
                <a16:creationId xmlns:a16="http://schemas.microsoft.com/office/drawing/2014/main" id="{7CAB1348-557D-4902-AAF3-052A7C6AFBC0}"/>
              </a:ext>
            </a:extLst>
          </p:cNvPr>
          <p:cNvSpPr/>
          <p:nvPr/>
        </p:nvSpPr>
        <p:spPr>
          <a:xfrm>
            <a:off x="9216044" y="532015"/>
            <a:ext cx="2726574" cy="94765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err="1"/>
              <a:t>BigQuery</a:t>
            </a:r>
            <a:endParaRPr lang="en-GB" sz="2000" b="1" dirty="0"/>
          </a:p>
        </p:txBody>
      </p:sp>
      <p:sp>
        <p:nvSpPr>
          <p:cNvPr id="8" name="Flowchart: Terminator 7">
            <a:extLst>
              <a:ext uri="{FF2B5EF4-FFF2-40B4-BE49-F238E27FC236}">
                <a16:creationId xmlns:a16="http://schemas.microsoft.com/office/drawing/2014/main" id="{41F795C4-01C6-4BDD-A3DE-C4ED6C736FA2}"/>
              </a:ext>
            </a:extLst>
          </p:cNvPr>
          <p:cNvSpPr/>
          <p:nvPr/>
        </p:nvSpPr>
        <p:spPr>
          <a:xfrm>
            <a:off x="9216044" y="2280458"/>
            <a:ext cx="2726574" cy="94765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a:t>Data Studio</a:t>
            </a:r>
            <a:endParaRPr lang="en-GB" sz="2000" b="1" dirty="0"/>
          </a:p>
        </p:txBody>
      </p:sp>
      <p:sp>
        <p:nvSpPr>
          <p:cNvPr id="9" name="Flowchart: Terminator 8">
            <a:extLst>
              <a:ext uri="{FF2B5EF4-FFF2-40B4-BE49-F238E27FC236}">
                <a16:creationId xmlns:a16="http://schemas.microsoft.com/office/drawing/2014/main" id="{40E67E22-45BC-47D3-B8BF-BCC462C51965}"/>
              </a:ext>
            </a:extLst>
          </p:cNvPr>
          <p:cNvSpPr/>
          <p:nvPr/>
        </p:nvSpPr>
        <p:spPr>
          <a:xfrm>
            <a:off x="9216044" y="4028901"/>
            <a:ext cx="2726574" cy="94765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a:t>Deep Learning</a:t>
            </a:r>
            <a:endParaRPr lang="en-GB" sz="2000" b="1" dirty="0"/>
          </a:p>
        </p:txBody>
      </p:sp>
      <p:sp>
        <p:nvSpPr>
          <p:cNvPr id="10" name="Flowchart: Terminator 9">
            <a:extLst>
              <a:ext uri="{FF2B5EF4-FFF2-40B4-BE49-F238E27FC236}">
                <a16:creationId xmlns:a16="http://schemas.microsoft.com/office/drawing/2014/main" id="{8A5D7DA6-0F7D-4334-A192-070A0876338A}"/>
              </a:ext>
            </a:extLst>
          </p:cNvPr>
          <p:cNvSpPr/>
          <p:nvPr/>
        </p:nvSpPr>
        <p:spPr>
          <a:xfrm>
            <a:off x="9226637" y="5777344"/>
            <a:ext cx="2726574" cy="94765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a:t>NLP – Sentiment </a:t>
            </a:r>
            <a:r>
              <a:rPr lang="de-DE" sz="2000" b="1" dirty="0" err="1"/>
              <a:t>analysis</a:t>
            </a:r>
            <a:endParaRPr lang="en-GB" sz="2000" b="1" dirty="0"/>
          </a:p>
        </p:txBody>
      </p:sp>
    </p:spTree>
    <p:extLst>
      <p:ext uri="{BB962C8B-B14F-4D97-AF65-F5344CB8AC3E}">
        <p14:creationId xmlns:p14="http://schemas.microsoft.com/office/powerpoint/2010/main" val="187010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FB2313A-F9F3-4913-8FB4-0C547AD7E555}"/>
              </a:ext>
            </a:extLst>
          </p:cNvPr>
          <p:cNvGrpSpPr/>
          <p:nvPr/>
        </p:nvGrpSpPr>
        <p:grpSpPr>
          <a:xfrm>
            <a:off x="4005942" y="1542224"/>
            <a:ext cx="8795657" cy="5072743"/>
            <a:chOff x="725714" y="0"/>
            <a:chExt cx="10450286" cy="6858000"/>
          </a:xfrm>
        </p:grpSpPr>
        <p:pic>
          <p:nvPicPr>
            <p:cNvPr id="10" name="Picture 9">
              <a:extLst>
                <a:ext uri="{FF2B5EF4-FFF2-40B4-BE49-F238E27FC236}">
                  <a16:creationId xmlns:a16="http://schemas.microsoft.com/office/drawing/2014/main" id="{E5D94AF6-987A-4DB7-843D-42D37AFBE923}"/>
                </a:ext>
              </a:extLst>
            </p:cNvPr>
            <p:cNvPicPr>
              <a:picLocks noChangeAspect="1"/>
            </p:cNvPicPr>
            <p:nvPr/>
          </p:nvPicPr>
          <p:blipFill>
            <a:blip r:embed="rId3"/>
            <a:stretch>
              <a:fillRect/>
            </a:stretch>
          </p:blipFill>
          <p:spPr>
            <a:xfrm>
              <a:off x="4163154" y="1641297"/>
              <a:ext cx="3575406" cy="3575406"/>
            </a:xfrm>
            <a:prstGeom prst="rect">
              <a:avLst/>
            </a:prstGeom>
            <a:effectLst>
              <a:softEdge rad="419100"/>
            </a:effectLst>
          </p:spPr>
        </p:pic>
        <p:graphicFrame>
          <p:nvGraphicFramePr>
            <p:cNvPr id="5" name="Diagram 4">
              <a:extLst>
                <a:ext uri="{FF2B5EF4-FFF2-40B4-BE49-F238E27FC236}">
                  <a16:creationId xmlns:a16="http://schemas.microsoft.com/office/drawing/2014/main" id="{7AA57E29-9916-49A6-AA2A-0A8AB9522D96}"/>
                </a:ext>
              </a:extLst>
            </p:cNvPr>
            <p:cNvGraphicFramePr/>
            <p:nvPr>
              <p:extLst>
                <p:ext uri="{D42A27DB-BD31-4B8C-83A1-F6EECF244321}">
                  <p14:modId xmlns:p14="http://schemas.microsoft.com/office/powerpoint/2010/main" val="3694257875"/>
                </p:ext>
              </p:extLst>
            </p:nvPr>
          </p:nvGraphicFramePr>
          <p:xfrm>
            <a:off x="725714" y="0"/>
            <a:ext cx="10450286"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sp>
        <p:nvSpPr>
          <p:cNvPr id="6" name="Title 1">
            <a:extLst>
              <a:ext uri="{FF2B5EF4-FFF2-40B4-BE49-F238E27FC236}">
                <a16:creationId xmlns:a16="http://schemas.microsoft.com/office/drawing/2014/main" id="{0A0458A0-2FA8-4EB3-B214-9FDD9E44776A}"/>
              </a:ext>
            </a:extLst>
          </p:cNvPr>
          <p:cNvSpPr>
            <a:spLocks noGrp="1"/>
          </p:cNvSpPr>
          <p:nvPr>
            <p:ph type="title"/>
          </p:nvPr>
        </p:nvSpPr>
        <p:spPr>
          <a:xfrm>
            <a:off x="2231135" y="243033"/>
            <a:ext cx="7729728" cy="1188720"/>
          </a:xfrm>
        </p:spPr>
        <p:txBody>
          <a:bodyPr/>
          <a:lstStyle/>
          <a:p>
            <a:r>
              <a:rPr lang="de-DE" dirty="0"/>
              <a:t>The </a:t>
            </a:r>
            <a:r>
              <a:rPr lang="de-DE" dirty="0" err="1"/>
              <a:t>Social</a:t>
            </a:r>
            <a:r>
              <a:rPr lang="de-DE" dirty="0"/>
              <a:t> </a:t>
            </a:r>
            <a:r>
              <a:rPr lang="de-DE" dirty="0" err="1"/>
              <a:t>media</a:t>
            </a:r>
            <a:r>
              <a:rPr lang="de-DE" dirty="0"/>
              <a:t> </a:t>
            </a:r>
            <a:r>
              <a:rPr lang="de-DE" dirty="0" err="1"/>
              <a:t>analytics</a:t>
            </a:r>
            <a:r>
              <a:rPr lang="de-DE" dirty="0"/>
              <a:t> </a:t>
            </a:r>
            <a:r>
              <a:rPr lang="de-DE" dirty="0" err="1"/>
              <a:t>case</a:t>
            </a:r>
            <a:endParaRPr lang="en-GB" dirty="0"/>
          </a:p>
        </p:txBody>
      </p:sp>
      <p:pic>
        <p:nvPicPr>
          <p:cNvPr id="4" name="Picture 3">
            <a:extLst>
              <a:ext uri="{FF2B5EF4-FFF2-40B4-BE49-F238E27FC236}">
                <a16:creationId xmlns:a16="http://schemas.microsoft.com/office/drawing/2014/main" id="{5518BB79-44D9-498F-B240-73FF25D4AD58}"/>
              </a:ext>
            </a:extLst>
          </p:cNvPr>
          <p:cNvPicPr>
            <a:picLocks noChangeAspect="1"/>
          </p:cNvPicPr>
          <p:nvPr/>
        </p:nvPicPr>
        <p:blipFill>
          <a:blip r:embed="rId9"/>
          <a:stretch>
            <a:fillRect/>
          </a:stretch>
        </p:blipFill>
        <p:spPr>
          <a:xfrm>
            <a:off x="836771" y="2518308"/>
            <a:ext cx="1117600" cy="1676400"/>
          </a:xfrm>
          <a:prstGeom prst="rect">
            <a:avLst/>
          </a:prstGeom>
          <a:effectLst>
            <a:softEdge rad="127000"/>
          </a:effectLst>
        </p:spPr>
      </p:pic>
      <p:pic>
        <p:nvPicPr>
          <p:cNvPr id="9" name="Picture 8">
            <a:extLst>
              <a:ext uri="{FF2B5EF4-FFF2-40B4-BE49-F238E27FC236}">
                <a16:creationId xmlns:a16="http://schemas.microsoft.com/office/drawing/2014/main" id="{9B13EE90-8FC5-457A-BE6A-ED949BCB535E}"/>
              </a:ext>
            </a:extLst>
          </p:cNvPr>
          <p:cNvPicPr>
            <a:picLocks noChangeAspect="1"/>
          </p:cNvPicPr>
          <p:nvPr/>
        </p:nvPicPr>
        <p:blipFill>
          <a:blip r:embed="rId10"/>
          <a:stretch>
            <a:fillRect/>
          </a:stretch>
        </p:blipFill>
        <p:spPr>
          <a:xfrm>
            <a:off x="2002900" y="3240394"/>
            <a:ext cx="1119093" cy="1676401"/>
          </a:xfrm>
          <a:prstGeom prst="rect">
            <a:avLst/>
          </a:prstGeom>
          <a:effectLst>
            <a:softEdge rad="127000"/>
          </a:effectLst>
        </p:spPr>
      </p:pic>
      <p:pic>
        <p:nvPicPr>
          <p:cNvPr id="11" name="Picture 10">
            <a:extLst>
              <a:ext uri="{FF2B5EF4-FFF2-40B4-BE49-F238E27FC236}">
                <a16:creationId xmlns:a16="http://schemas.microsoft.com/office/drawing/2014/main" id="{612D9A55-8BDA-4157-8FD6-220372B56BE5}"/>
              </a:ext>
            </a:extLst>
          </p:cNvPr>
          <p:cNvPicPr>
            <a:picLocks noChangeAspect="1"/>
          </p:cNvPicPr>
          <p:nvPr/>
        </p:nvPicPr>
        <p:blipFill>
          <a:blip r:embed="rId11"/>
          <a:stretch>
            <a:fillRect/>
          </a:stretch>
        </p:blipFill>
        <p:spPr>
          <a:xfrm>
            <a:off x="3160845" y="2518308"/>
            <a:ext cx="1129650" cy="1676400"/>
          </a:xfrm>
          <a:prstGeom prst="rect">
            <a:avLst/>
          </a:prstGeom>
          <a:effectLst>
            <a:softEdge rad="127000"/>
          </a:effectLst>
        </p:spPr>
      </p:pic>
      <p:pic>
        <p:nvPicPr>
          <p:cNvPr id="13" name="Picture 12">
            <a:extLst>
              <a:ext uri="{FF2B5EF4-FFF2-40B4-BE49-F238E27FC236}">
                <a16:creationId xmlns:a16="http://schemas.microsoft.com/office/drawing/2014/main" id="{6C3F8CF5-70A6-4C5A-994A-FA78DB7E8C38}"/>
              </a:ext>
            </a:extLst>
          </p:cNvPr>
          <p:cNvPicPr>
            <a:picLocks noChangeAspect="1"/>
          </p:cNvPicPr>
          <p:nvPr/>
        </p:nvPicPr>
        <p:blipFill>
          <a:blip r:embed="rId12"/>
          <a:stretch>
            <a:fillRect/>
          </a:stretch>
        </p:blipFill>
        <p:spPr>
          <a:xfrm>
            <a:off x="1484492" y="4916795"/>
            <a:ext cx="2241178" cy="1676401"/>
          </a:xfrm>
          <a:prstGeom prst="rect">
            <a:avLst/>
          </a:prstGeom>
          <a:effectLst>
            <a:softEdge rad="127000"/>
          </a:effectLst>
        </p:spPr>
      </p:pic>
      <p:sp>
        <p:nvSpPr>
          <p:cNvPr id="14" name="TextBox 13">
            <a:extLst>
              <a:ext uri="{FF2B5EF4-FFF2-40B4-BE49-F238E27FC236}">
                <a16:creationId xmlns:a16="http://schemas.microsoft.com/office/drawing/2014/main" id="{F8165A51-9136-4BC6-8581-06CF3B981ABB}"/>
              </a:ext>
            </a:extLst>
          </p:cNvPr>
          <p:cNvSpPr txBox="1"/>
          <p:nvPr/>
        </p:nvSpPr>
        <p:spPr>
          <a:xfrm>
            <a:off x="1099722" y="1946172"/>
            <a:ext cx="2919261" cy="461665"/>
          </a:xfrm>
          <a:prstGeom prst="rect">
            <a:avLst/>
          </a:prstGeom>
          <a:noFill/>
        </p:spPr>
        <p:txBody>
          <a:bodyPr wrap="none" rtlCol="0">
            <a:spAutoFit/>
          </a:bodyPr>
          <a:lstStyle/>
          <a:p>
            <a:r>
              <a:rPr lang="de-DE" sz="2400" b="1" dirty="0"/>
              <a:t>Sentiment Analysis</a:t>
            </a:r>
            <a:endParaRPr lang="en-GB" sz="2400" b="1" dirty="0"/>
          </a:p>
        </p:txBody>
      </p:sp>
      <p:sp>
        <p:nvSpPr>
          <p:cNvPr id="19" name="Moon 18">
            <a:extLst>
              <a:ext uri="{FF2B5EF4-FFF2-40B4-BE49-F238E27FC236}">
                <a16:creationId xmlns:a16="http://schemas.microsoft.com/office/drawing/2014/main" id="{777899EB-C6D5-4480-B6C0-106B45627323}"/>
              </a:ext>
            </a:extLst>
          </p:cNvPr>
          <p:cNvSpPr/>
          <p:nvPr/>
        </p:nvSpPr>
        <p:spPr>
          <a:xfrm rot="5400000">
            <a:off x="2330752" y="4662317"/>
            <a:ext cx="457200" cy="1973940"/>
          </a:xfrm>
          <a:prstGeom prst="mo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Moon 14">
            <a:extLst>
              <a:ext uri="{FF2B5EF4-FFF2-40B4-BE49-F238E27FC236}">
                <a16:creationId xmlns:a16="http://schemas.microsoft.com/office/drawing/2014/main" id="{9801C306-E3DB-4FBD-9B2E-E05125B71BCF}"/>
              </a:ext>
            </a:extLst>
          </p:cNvPr>
          <p:cNvSpPr/>
          <p:nvPr/>
        </p:nvSpPr>
        <p:spPr>
          <a:xfrm rot="16200000">
            <a:off x="2367824" y="4890917"/>
            <a:ext cx="457200" cy="1973940"/>
          </a:xfrm>
          <a:prstGeom prst="mo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159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P spid="15" grpId="0" animBg="1"/>
      <p:bldP spid="1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00AA-EB5A-4D29-BBE2-152102C5D968}"/>
              </a:ext>
            </a:extLst>
          </p:cNvPr>
          <p:cNvSpPr>
            <a:spLocks noGrp="1"/>
          </p:cNvSpPr>
          <p:nvPr>
            <p:ph type="title"/>
          </p:nvPr>
        </p:nvSpPr>
        <p:spPr/>
        <p:txBody>
          <a:bodyPr/>
          <a:lstStyle/>
          <a:p>
            <a:r>
              <a:rPr lang="de-DE" dirty="0"/>
              <a:t>The </a:t>
            </a:r>
            <a:r>
              <a:rPr lang="de-DE" dirty="0" err="1"/>
              <a:t>data</a:t>
            </a:r>
            <a:r>
              <a:rPr lang="de-DE" dirty="0"/>
              <a:t> </a:t>
            </a:r>
            <a:r>
              <a:rPr lang="de-DE" dirty="0" err="1"/>
              <a:t>scientist</a:t>
            </a:r>
            <a:r>
              <a:rPr lang="de-DE" dirty="0"/>
              <a:t> </a:t>
            </a:r>
            <a:r>
              <a:rPr lang="de-DE" dirty="0" err="1"/>
              <a:t>process</a:t>
            </a:r>
            <a:endParaRPr lang="en-GB" dirty="0"/>
          </a:p>
        </p:txBody>
      </p:sp>
      <p:grpSp>
        <p:nvGrpSpPr>
          <p:cNvPr id="156" name="Group 155">
            <a:extLst>
              <a:ext uri="{FF2B5EF4-FFF2-40B4-BE49-F238E27FC236}">
                <a16:creationId xmlns:a16="http://schemas.microsoft.com/office/drawing/2014/main" id="{4648B5A9-A537-4483-8295-EFE3837D0B4A}"/>
              </a:ext>
            </a:extLst>
          </p:cNvPr>
          <p:cNvGrpSpPr/>
          <p:nvPr/>
        </p:nvGrpSpPr>
        <p:grpSpPr>
          <a:xfrm>
            <a:off x="3626103" y="964692"/>
            <a:ext cx="9756005" cy="8384885"/>
            <a:chOff x="3390455" y="924662"/>
            <a:chExt cx="9756005" cy="8384885"/>
          </a:xfrm>
        </p:grpSpPr>
        <p:sp>
          <p:nvSpPr>
            <p:cNvPr id="34" name="Arrow: Circular 33">
              <a:extLst>
                <a:ext uri="{FF2B5EF4-FFF2-40B4-BE49-F238E27FC236}">
                  <a16:creationId xmlns:a16="http://schemas.microsoft.com/office/drawing/2014/main" id="{A3BE9CE2-9CFB-4E9A-9F29-AA3701D7DFD4}"/>
                </a:ext>
              </a:extLst>
            </p:cNvPr>
            <p:cNvSpPr/>
            <p:nvPr/>
          </p:nvSpPr>
          <p:spPr>
            <a:xfrm rot="18385372">
              <a:off x="6870444" y="924662"/>
              <a:ext cx="3887817" cy="3887817"/>
            </a:xfrm>
            <a:prstGeom prst="circularArrow">
              <a:avLst>
                <a:gd name="adj1" fmla="val 3991"/>
                <a:gd name="adj2" fmla="val 294201"/>
                <a:gd name="adj3" fmla="val 13166128"/>
                <a:gd name="adj4" fmla="val 11634156"/>
                <a:gd name="adj5" fmla="val 4657"/>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5" name="Arrow: Circular 34">
              <a:extLst>
                <a:ext uri="{FF2B5EF4-FFF2-40B4-BE49-F238E27FC236}">
                  <a16:creationId xmlns:a16="http://schemas.microsoft.com/office/drawing/2014/main" id="{754ABCB0-A0B1-4AED-AB0D-4F25623BD1CB}"/>
                </a:ext>
              </a:extLst>
            </p:cNvPr>
            <p:cNvSpPr/>
            <p:nvPr/>
          </p:nvSpPr>
          <p:spPr>
            <a:xfrm rot="3620878">
              <a:off x="4152087" y="5421730"/>
              <a:ext cx="3887817" cy="3887817"/>
            </a:xfrm>
            <a:prstGeom prst="circularArrow">
              <a:avLst>
                <a:gd name="adj1" fmla="val 3991"/>
                <a:gd name="adj2" fmla="val 294201"/>
                <a:gd name="adj3" fmla="val 13166128"/>
                <a:gd name="adj4" fmla="val 11634156"/>
                <a:gd name="adj5" fmla="val 4657"/>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Arrow: Circular 35">
              <a:extLst>
                <a:ext uri="{FF2B5EF4-FFF2-40B4-BE49-F238E27FC236}">
                  <a16:creationId xmlns:a16="http://schemas.microsoft.com/office/drawing/2014/main" id="{F2F7F2A5-F378-4BA1-A090-471AED62F829}"/>
                </a:ext>
              </a:extLst>
            </p:cNvPr>
            <p:cNvSpPr/>
            <p:nvPr/>
          </p:nvSpPr>
          <p:spPr>
            <a:xfrm rot="21028707">
              <a:off x="3987948" y="2464692"/>
              <a:ext cx="9158512" cy="3887817"/>
            </a:xfrm>
            <a:prstGeom prst="circularArrow">
              <a:avLst>
                <a:gd name="adj1" fmla="val 3991"/>
                <a:gd name="adj2" fmla="val 294201"/>
                <a:gd name="adj3" fmla="val 13166128"/>
                <a:gd name="adj4" fmla="val 11634156"/>
                <a:gd name="adj5" fmla="val 4657"/>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55" name="Group 154">
              <a:extLst>
                <a:ext uri="{FF2B5EF4-FFF2-40B4-BE49-F238E27FC236}">
                  <a16:creationId xmlns:a16="http://schemas.microsoft.com/office/drawing/2014/main" id="{6BF3470F-AA4E-4CA6-B830-87B3618B2088}"/>
                </a:ext>
              </a:extLst>
            </p:cNvPr>
            <p:cNvGrpSpPr/>
            <p:nvPr/>
          </p:nvGrpSpPr>
          <p:grpSpPr>
            <a:xfrm>
              <a:off x="3390455" y="2337831"/>
              <a:ext cx="5525092" cy="4047603"/>
              <a:chOff x="3390455" y="2337831"/>
              <a:chExt cx="5525092" cy="4047603"/>
            </a:xfrm>
          </p:grpSpPr>
          <p:grpSp>
            <p:nvGrpSpPr>
              <p:cNvPr id="18" name="Group 17">
                <a:extLst>
                  <a:ext uri="{FF2B5EF4-FFF2-40B4-BE49-F238E27FC236}">
                    <a16:creationId xmlns:a16="http://schemas.microsoft.com/office/drawing/2014/main" id="{550F167E-ACFC-4926-B753-4C41107C3278}"/>
                  </a:ext>
                </a:extLst>
              </p:cNvPr>
              <p:cNvGrpSpPr/>
              <p:nvPr/>
            </p:nvGrpSpPr>
            <p:grpSpPr>
              <a:xfrm>
                <a:off x="3922305" y="2337831"/>
                <a:ext cx="4347388" cy="3887817"/>
                <a:chOff x="3922305" y="2337831"/>
                <a:chExt cx="4347388" cy="3887817"/>
              </a:xfrm>
            </p:grpSpPr>
            <p:sp>
              <p:nvSpPr>
                <p:cNvPr id="19" name="Freeform: Shape 18">
                  <a:extLst>
                    <a:ext uri="{FF2B5EF4-FFF2-40B4-BE49-F238E27FC236}">
                      <a16:creationId xmlns:a16="http://schemas.microsoft.com/office/drawing/2014/main" id="{7720C35E-4A67-43DE-A94B-72ADB54AF406}"/>
                    </a:ext>
                  </a:extLst>
                </p:cNvPr>
                <p:cNvSpPr/>
                <p:nvPr/>
              </p:nvSpPr>
              <p:spPr>
                <a:xfrm>
                  <a:off x="6586001" y="2345957"/>
                  <a:ext cx="795793" cy="795793"/>
                </a:xfrm>
                <a:custGeom>
                  <a:avLst/>
                  <a:gdLst>
                    <a:gd name="connsiteX0" fmla="*/ 0 w 795793"/>
                    <a:gd name="connsiteY0" fmla="*/ 0 h 795793"/>
                    <a:gd name="connsiteX1" fmla="*/ 795793 w 795793"/>
                    <a:gd name="connsiteY1" fmla="*/ 0 h 795793"/>
                    <a:gd name="connsiteX2" fmla="*/ 795793 w 795793"/>
                    <a:gd name="connsiteY2" fmla="*/ 795793 h 795793"/>
                    <a:gd name="connsiteX3" fmla="*/ 0 w 795793"/>
                    <a:gd name="connsiteY3" fmla="*/ 795793 h 795793"/>
                    <a:gd name="connsiteX4" fmla="*/ 0 w 795793"/>
                    <a:gd name="connsiteY4" fmla="*/ 0 h 79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793" h="795793">
                      <a:moveTo>
                        <a:pt x="0" y="0"/>
                      </a:moveTo>
                      <a:lnTo>
                        <a:pt x="795793" y="0"/>
                      </a:lnTo>
                      <a:lnTo>
                        <a:pt x="795793" y="795793"/>
                      </a:lnTo>
                      <a:lnTo>
                        <a:pt x="0" y="7957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de-DE" sz="1000" kern="1200" dirty="0"/>
                    <a:t>1 Business Understanding</a:t>
                  </a:r>
                  <a:endParaRPr lang="en-GB" sz="1000" kern="1200" dirty="0"/>
                </a:p>
              </p:txBody>
            </p:sp>
            <p:sp>
              <p:nvSpPr>
                <p:cNvPr id="20" name="Arrow: Circular 19">
                  <a:extLst>
                    <a:ext uri="{FF2B5EF4-FFF2-40B4-BE49-F238E27FC236}">
                      <a16:creationId xmlns:a16="http://schemas.microsoft.com/office/drawing/2014/main" id="{5A0BFF70-E80B-4542-BF41-F4678D921534}"/>
                    </a:ext>
                  </a:extLst>
                </p:cNvPr>
                <p:cNvSpPr/>
                <p:nvPr/>
              </p:nvSpPr>
              <p:spPr>
                <a:xfrm>
                  <a:off x="4152090" y="2337831"/>
                  <a:ext cx="3887817" cy="3887817"/>
                </a:xfrm>
                <a:prstGeom prst="circularArrow">
                  <a:avLst>
                    <a:gd name="adj1" fmla="val 3991"/>
                    <a:gd name="adj2" fmla="val 250398"/>
                    <a:gd name="adj3" fmla="val 20572723"/>
                    <a:gd name="adj4" fmla="val 18983475"/>
                    <a:gd name="adj5" fmla="val 4657"/>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40834352-9FD5-4265-889E-CAC9AAD09D54}"/>
                    </a:ext>
                  </a:extLst>
                </p:cNvPr>
                <p:cNvSpPr/>
                <p:nvPr/>
              </p:nvSpPr>
              <p:spPr>
                <a:xfrm>
                  <a:off x="7473900" y="3883843"/>
                  <a:ext cx="795793" cy="795793"/>
                </a:xfrm>
                <a:custGeom>
                  <a:avLst/>
                  <a:gdLst>
                    <a:gd name="connsiteX0" fmla="*/ 0 w 795793"/>
                    <a:gd name="connsiteY0" fmla="*/ 0 h 795793"/>
                    <a:gd name="connsiteX1" fmla="*/ 795793 w 795793"/>
                    <a:gd name="connsiteY1" fmla="*/ 0 h 795793"/>
                    <a:gd name="connsiteX2" fmla="*/ 795793 w 795793"/>
                    <a:gd name="connsiteY2" fmla="*/ 795793 h 795793"/>
                    <a:gd name="connsiteX3" fmla="*/ 0 w 795793"/>
                    <a:gd name="connsiteY3" fmla="*/ 795793 h 795793"/>
                    <a:gd name="connsiteX4" fmla="*/ 0 w 795793"/>
                    <a:gd name="connsiteY4" fmla="*/ 0 h 79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793" h="795793">
                      <a:moveTo>
                        <a:pt x="0" y="0"/>
                      </a:moveTo>
                      <a:lnTo>
                        <a:pt x="795793" y="0"/>
                      </a:lnTo>
                      <a:lnTo>
                        <a:pt x="795793" y="795793"/>
                      </a:lnTo>
                      <a:lnTo>
                        <a:pt x="0" y="7957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de-DE" sz="1000" kern="1200" dirty="0"/>
                    <a:t> 2 Data Understanding</a:t>
                  </a:r>
                  <a:endParaRPr lang="en-GB" sz="1000" kern="1200" dirty="0"/>
                </a:p>
              </p:txBody>
            </p:sp>
            <p:sp>
              <p:nvSpPr>
                <p:cNvPr id="22" name="Arrow: Circular 21">
                  <a:extLst>
                    <a:ext uri="{FF2B5EF4-FFF2-40B4-BE49-F238E27FC236}">
                      <a16:creationId xmlns:a16="http://schemas.microsoft.com/office/drawing/2014/main" id="{64F25D39-B688-4C7C-BB8C-D5ADE64745B2}"/>
                    </a:ext>
                  </a:extLst>
                </p:cNvPr>
                <p:cNvSpPr/>
                <p:nvPr/>
              </p:nvSpPr>
              <p:spPr>
                <a:xfrm>
                  <a:off x="4152090" y="2337831"/>
                  <a:ext cx="3887817" cy="3887817"/>
                </a:xfrm>
                <a:prstGeom prst="circularArrow">
                  <a:avLst>
                    <a:gd name="adj1" fmla="val 3991"/>
                    <a:gd name="adj2" fmla="val 250398"/>
                    <a:gd name="adj3" fmla="val 2366128"/>
                    <a:gd name="adj4" fmla="val 776879"/>
                    <a:gd name="adj5" fmla="val 4657"/>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00F0951F-EC88-4896-873B-A3554E999F56}"/>
                    </a:ext>
                  </a:extLst>
                </p:cNvPr>
                <p:cNvSpPr/>
                <p:nvPr/>
              </p:nvSpPr>
              <p:spPr>
                <a:xfrm>
                  <a:off x="6586001" y="5421729"/>
                  <a:ext cx="795793" cy="795793"/>
                </a:xfrm>
                <a:custGeom>
                  <a:avLst/>
                  <a:gdLst>
                    <a:gd name="connsiteX0" fmla="*/ 0 w 795793"/>
                    <a:gd name="connsiteY0" fmla="*/ 0 h 795793"/>
                    <a:gd name="connsiteX1" fmla="*/ 795793 w 795793"/>
                    <a:gd name="connsiteY1" fmla="*/ 0 h 795793"/>
                    <a:gd name="connsiteX2" fmla="*/ 795793 w 795793"/>
                    <a:gd name="connsiteY2" fmla="*/ 795793 h 795793"/>
                    <a:gd name="connsiteX3" fmla="*/ 0 w 795793"/>
                    <a:gd name="connsiteY3" fmla="*/ 795793 h 795793"/>
                    <a:gd name="connsiteX4" fmla="*/ 0 w 795793"/>
                    <a:gd name="connsiteY4" fmla="*/ 0 h 79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793" h="795793">
                      <a:moveTo>
                        <a:pt x="0" y="0"/>
                      </a:moveTo>
                      <a:lnTo>
                        <a:pt x="795793" y="0"/>
                      </a:lnTo>
                      <a:lnTo>
                        <a:pt x="795793" y="795793"/>
                      </a:lnTo>
                      <a:lnTo>
                        <a:pt x="0" y="7957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de-DE" sz="1000" kern="1200" dirty="0"/>
                    <a:t>3 Data Preparation</a:t>
                  </a:r>
                  <a:endParaRPr lang="en-GB" sz="1000" kern="1200" dirty="0"/>
                </a:p>
              </p:txBody>
            </p:sp>
            <p:sp>
              <p:nvSpPr>
                <p:cNvPr id="24" name="Arrow: Circular 23">
                  <a:extLst>
                    <a:ext uri="{FF2B5EF4-FFF2-40B4-BE49-F238E27FC236}">
                      <a16:creationId xmlns:a16="http://schemas.microsoft.com/office/drawing/2014/main" id="{6F9DAFE6-B743-4FD6-9927-8E020B73DAD4}"/>
                    </a:ext>
                  </a:extLst>
                </p:cNvPr>
                <p:cNvSpPr/>
                <p:nvPr/>
              </p:nvSpPr>
              <p:spPr>
                <a:xfrm>
                  <a:off x="4152090" y="2337831"/>
                  <a:ext cx="3887817" cy="3887817"/>
                </a:xfrm>
                <a:prstGeom prst="circularArrow">
                  <a:avLst>
                    <a:gd name="adj1" fmla="val 3991"/>
                    <a:gd name="adj2" fmla="val 250398"/>
                    <a:gd name="adj3" fmla="val 6110662"/>
                    <a:gd name="adj4" fmla="val 4438941"/>
                    <a:gd name="adj5" fmla="val 4657"/>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5" name="Freeform: Shape 24">
                  <a:extLst>
                    <a:ext uri="{FF2B5EF4-FFF2-40B4-BE49-F238E27FC236}">
                      <a16:creationId xmlns:a16="http://schemas.microsoft.com/office/drawing/2014/main" id="{8B7CC3F9-2DDA-42B5-8BBD-298321B26760}"/>
                    </a:ext>
                  </a:extLst>
                </p:cNvPr>
                <p:cNvSpPr/>
                <p:nvPr/>
              </p:nvSpPr>
              <p:spPr>
                <a:xfrm>
                  <a:off x="4810204" y="5421729"/>
                  <a:ext cx="795793" cy="795793"/>
                </a:xfrm>
                <a:custGeom>
                  <a:avLst/>
                  <a:gdLst>
                    <a:gd name="connsiteX0" fmla="*/ 0 w 795793"/>
                    <a:gd name="connsiteY0" fmla="*/ 0 h 795793"/>
                    <a:gd name="connsiteX1" fmla="*/ 795793 w 795793"/>
                    <a:gd name="connsiteY1" fmla="*/ 0 h 795793"/>
                    <a:gd name="connsiteX2" fmla="*/ 795793 w 795793"/>
                    <a:gd name="connsiteY2" fmla="*/ 795793 h 795793"/>
                    <a:gd name="connsiteX3" fmla="*/ 0 w 795793"/>
                    <a:gd name="connsiteY3" fmla="*/ 795793 h 795793"/>
                    <a:gd name="connsiteX4" fmla="*/ 0 w 795793"/>
                    <a:gd name="connsiteY4" fmla="*/ 0 h 79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793" h="795793">
                      <a:moveTo>
                        <a:pt x="0" y="0"/>
                      </a:moveTo>
                      <a:lnTo>
                        <a:pt x="795793" y="0"/>
                      </a:lnTo>
                      <a:lnTo>
                        <a:pt x="795793" y="795793"/>
                      </a:lnTo>
                      <a:lnTo>
                        <a:pt x="0" y="7957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de-DE" sz="1000" kern="1200" dirty="0"/>
                    <a:t>4 Modelling</a:t>
                  </a:r>
                  <a:endParaRPr lang="en-GB" sz="1000" kern="1200" dirty="0"/>
                </a:p>
              </p:txBody>
            </p:sp>
            <p:sp>
              <p:nvSpPr>
                <p:cNvPr id="26" name="Arrow: Circular 25">
                  <a:extLst>
                    <a:ext uri="{FF2B5EF4-FFF2-40B4-BE49-F238E27FC236}">
                      <a16:creationId xmlns:a16="http://schemas.microsoft.com/office/drawing/2014/main" id="{6DB2EDA5-BAF2-4226-8AEF-3FF72DF9ABC1}"/>
                    </a:ext>
                  </a:extLst>
                </p:cNvPr>
                <p:cNvSpPr/>
                <p:nvPr/>
              </p:nvSpPr>
              <p:spPr>
                <a:xfrm>
                  <a:off x="4152090" y="2337831"/>
                  <a:ext cx="3887817" cy="3887817"/>
                </a:xfrm>
                <a:prstGeom prst="circularArrow">
                  <a:avLst>
                    <a:gd name="adj1" fmla="val 3991"/>
                    <a:gd name="adj2" fmla="val 250398"/>
                    <a:gd name="adj3" fmla="val 9772723"/>
                    <a:gd name="adj4" fmla="val 8183475"/>
                    <a:gd name="adj5" fmla="val 4657"/>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Freeform: Shape 26">
                  <a:extLst>
                    <a:ext uri="{FF2B5EF4-FFF2-40B4-BE49-F238E27FC236}">
                      <a16:creationId xmlns:a16="http://schemas.microsoft.com/office/drawing/2014/main" id="{B1EF549E-F5C9-4575-AAB2-976F26B9503E}"/>
                    </a:ext>
                  </a:extLst>
                </p:cNvPr>
                <p:cNvSpPr/>
                <p:nvPr/>
              </p:nvSpPr>
              <p:spPr>
                <a:xfrm>
                  <a:off x="3922305" y="3883843"/>
                  <a:ext cx="795793" cy="795793"/>
                </a:xfrm>
                <a:custGeom>
                  <a:avLst/>
                  <a:gdLst>
                    <a:gd name="connsiteX0" fmla="*/ 0 w 795793"/>
                    <a:gd name="connsiteY0" fmla="*/ 0 h 795793"/>
                    <a:gd name="connsiteX1" fmla="*/ 795793 w 795793"/>
                    <a:gd name="connsiteY1" fmla="*/ 0 h 795793"/>
                    <a:gd name="connsiteX2" fmla="*/ 795793 w 795793"/>
                    <a:gd name="connsiteY2" fmla="*/ 795793 h 795793"/>
                    <a:gd name="connsiteX3" fmla="*/ 0 w 795793"/>
                    <a:gd name="connsiteY3" fmla="*/ 795793 h 795793"/>
                    <a:gd name="connsiteX4" fmla="*/ 0 w 795793"/>
                    <a:gd name="connsiteY4" fmla="*/ 0 h 79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793" h="795793">
                      <a:moveTo>
                        <a:pt x="0" y="0"/>
                      </a:moveTo>
                      <a:lnTo>
                        <a:pt x="795793" y="0"/>
                      </a:lnTo>
                      <a:lnTo>
                        <a:pt x="795793" y="795793"/>
                      </a:lnTo>
                      <a:lnTo>
                        <a:pt x="0" y="7957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de-DE" sz="1000" kern="1200" dirty="0"/>
                    <a:t>5 Evaluation</a:t>
                  </a:r>
                  <a:endParaRPr lang="en-GB" sz="1000" kern="1200" dirty="0"/>
                </a:p>
              </p:txBody>
            </p:sp>
            <p:sp>
              <p:nvSpPr>
                <p:cNvPr id="28" name="Arrow: Circular 27">
                  <a:extLst>
                    <a:ext uri="{FF2B5EF4-FFF2-40B4-BE49-F238E27FC236}">
                      <a16:creationId xmlns:a16="http://schemas.microsoft.com/office/drawing/2014/main" id="{D6E1C8E2-84D6-4E85-A43F-2F1093521033}"/>
                    </a:ext>
                  </a:extLst>
                </p:cNvPr>
                <p:cNvSpPr/>
                <p:nvPr/>
              </p:nvSpPr>
              <p:spPr>
                <a:xfrm>
                  <a:off x="4152090" y="2337831"/>
                  <a:ext cx="3887817" cy="3887817"/>
                </a:xfrm>
                <a:prstGeom prst="circularArrow">
                  <a:avLst>
                    <a:gd name="adj1" fmla="val 3991"/>
                    <a:gd name="adj2" fmla="val 250398"/>
                    <a:gd name="adj3" fmla="val 13166128"/>
                    <a:gd name="adj4" fmla="val 11576879"/>
                    <a:gd name="adj5" fmla="val 4657"/>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9" name="Freeform: Shape 28">
                  <a:extLst>
                    <a:ext uri="{FF2B5EF4-FFF2-40B4-BE49-F238E27FC236}">
                      <a16:creationId xmlns:a16="http://schemas.microsoft.com/office/drawing/2014/main" id="{B3A32B2D-5EBF-4654-BBF7-2DDBD439D01C}"/>
                    </a:ext>
                  </a:extLst>
                </p:cNvPr>
                <p:cNvSpPr/>
                <p:nvPr/>
              </p:nvSpPr>
              <p:spPr>
                <a:xfrm>
                  <a:off x="4810204" y="2345957"/>
                  <a:ext cx="795793" cy="795793"/>
                </a:xfrm>
                <a:custGeom>
                  <a:avLst/>
                  <a:gdLst>
                    <a:gd name="connsiteX0" fmla="*/ 0 w 795793"/>
                    <a:gd name="connsiteY0" fmla="*/ 0 h 795793"/>
                    <a:gd name="connsiteX1" fmla="*/ 795793 w 795793"/>
                    <a:gd name="connsiteY1" fmla="*/ 0 h 795793"/>
                    <a:gd name="connsiteX2" fmla="*/ 795793 w 795793"/>
                    <a:gd name="connsiteY2" fmla="*/ 795793 h 795793"/>
                    <a:gd name="connsiteX3" fmla="*/ 0 w 795793"/>
                    <a:gd name="connsiteY3" fmla="*/ 795793 h 795793"/>
                    <a:gd name="connsiteX4" fmla="*/ 0 w 795793"/>
                    <a:gd name="connsiteY4" fmla="*/ 0 h 79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793" h="795793">
                      <a:moveTo>
                        <a:pt x="0" y="0"/>
                      </a:moveTo>
                      <a:lnTo>
                        <a:pt x="795793" y="0"/>
                      </a:lnTo>
                      <a:lnTo>
                        <a:pt x="795793" y="795793"/>
                      </a:lnTo>
                      <a:lnTo>
                        <a:pt x="0" y="7957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de-DE" sz="1000" kern="1200" dirty="0"/>
                    <a:t>6 Presentation</a:t>
                  </a:r>
                  <a:endParaRPr lang="en-GB" sz="1000" kern="1200" dirty="0"/>
                </a:p>
              </p:txBody>
            </p:sp>
          </p:grpSp>
          <p:grpSp>
            <p:nvGrpSpPr>
              <p:cNvPr id="154" name="Group 153">
                <a:extLst>
                  <a:ext uri="{FF2B5EF4-FFF2-40B4-BE49-F238E27FC236}">
                    <a16:creationId xmlns:a16="http://schemas.microsoft.com/office/drawing/2014/main" id="{1BC102BF-1A46-4ED2-8017-33057B5B01CB}"/>
                  </a:ext>
                </a:extLst>
              </p:cNvPr>
              <p:cNvGrpSpPr/>
              <p:nvPr/>
            </p:nvGrpSpPr>
            <p:grpSpPr>
              <a:xfrm>
                <a:off x="3390455" y="2407959"/>
                <a:ext cx="5525092" cy="3977475"/>
                <a:chOff x="3390455" y="2407959"/>
                <a:chExt cx="5525092" cy="3977475"/>
              </a:xfrm>
            </p:grpSpPr>
            <p:grpSp>
              <p:nvGrpSpPr>
                <p:cNvPr id="103" name="Group 102">
                  <a:extLst>
                    <a:ext uri="{FF2B5EF4-FFF2-40B4-BE49-F238E27FC236}">
                      <a16:creationId xmlns:a16="http://schemas.microsoft.com/office/drawing/2014/main" id="{4E52881A-D653-49DB-BA99-66EC8C236968}"/>
                    </a:ext>
                  </a:extLst>
                </p:cNvPr>
                <p:cNvGrpSpPr/>
                <p:nvPr/>
              </p:nvGrpSpPr>
              <p:grpSpPr>
                <a:xfrm>
                  <a:off x="7870521" y="5689347"/>
                  <a:ext cx="343773" cy="692682"/>
                  <a:chOff x="7941133" y="2411213"/>
                  <a:chExt cx="343773" cy="692682"/>
                </a:xfrm>
              </p:grpSpPr>
              <p:sp>
                <p:nvSpPr>
                  <p:cNvPr id="104" name="Rectangle: Rounded Corners 103">
                    <a:extLst>
                      <a:ext uri="{FF2B5EF4-FFF2-40B4-BE49-F238E27FC236}">
                        <a16:creationId xmlns:a16="http://schemas.microsoft.com/office/drawing/2014/main" id="{742CA364-17CE-40F1-A4E8-ED9F6C4F753E}"/>
                      </a:ext>
                    </a:extLst>
                  </p:cNvPr>
                  <p:cNvSpPr/>
                  <p:nvPr/>
                </p:nvSpPr>
                <p:spPr>
                  <a:xfrm>
                    <a:off x="7941133" y="2465174"/>
                    <a:ext cx="343773" cy="638721"/>
                  </a:xfrm>
                  <a:prstGeom prst="roundRect">
                    <a:avLst/>
                  </a:prstGeom>
                  <a:gradFill flip="none" rotWithShape="1">
                    <a:gsLst>
                      <a:gs pos="0">
                        <a:schemeClr val="accent2">
                          <a:lumMod val="50000"/>
                        </a:schemeClr>
                      </a:gs>
                      <a:gs pos="44000">
                        <a:schemeClr val="accent2">
                          <a:lumMod val="97000"/>
                          <a:lumOff val="3000"/>
                        </a:schemeClr>
                      </a:gs>
                      <a:gs pos="100000">
                        <a:schemeClr val="accent2">
                          <a:lumMod val="60000"/>
                          <a:lumOff val="40000"/>
                        </a:schemeClr>
                      </a:gs>
                    </a:gsLst>
                    <a:lin ang="78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05" name="Rectangle: Rounded Corners 104">
                    <a:extLst>
                      <a:ext uri="{FF2B5EF4-FFF2-40B4-BE49-F238E27FC236}">
                        <a16:creationId xmlns:a16="http://schemas.microsoft.com/office/drawing/2014/main" id="{09FA6656-128B-4F2E-BDFB-0B9D0B7DDFB1}"/>
                      </a:ext>
                    </a:extLst>
                  </p:cNvPr>
                  <p:cNvSpPr/>
                  <p:nvPr/>
                </p:nvSpPr>
                <p:spPr>
                  <a:xfrm>
                    <a:off x="7973443" y="2519601"/>
                    <a:ext cx="275919" cy="506989"/>
                  </a:xfrm>
                  <a:prstGeom prst="roundRect">
                    <a:avLst/>
                  </a:prstGeom>
                  <a:solidFill>
                    <a:schemeClr val="accent2">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6" name="Rectangle: Rounded Corners 105">
                    <a:extLst>
                      <a:ext uri="{FF2B5EF4-FFF2-40B4-BE49-F238E27FC236}">
                        <a16:creationId xmlns:a16="http://schemas.microsoft.com/office/drawing/2014/main" id="{EAD7AEAE-E9D1-413A-8CE9-6D5660D982D5}"/>
                      </a:ext>
                    </a:extLst>
                  </p:cNvPr>
                  <p:cNvSpPr/>
                  <p:nvPr/>
                </p:nvSpPr>
                <p:spPr>
                  <a:xfrm>
                    <a:off x="8006635" y="2411213"/>
                    <a:ext cx="204895" cy="475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41" name="Group 140">
                  <a:extLst>
                    <a:ext uri="{FF2B5EF4-FFF2-40B4-BE49-F238E27FC236}">
                      <a16:creationId xmlns:a16="http://schemas.microsoft.com/office/drawing/2014/main" id="{4ABB8EBF-22DF-4EE3-9953-E80F2E7FEBA9}"/>
                    </a:ext>
                  </a:extLst>
                </p:cNvPr>
                <p:cNvGrpSpPr/>
                <p:nvPr/>
              </p:nvGrpSpPr>
              <p:grpSpPr>
                <a:xfrm>
                  <a:off x="4255123" y="5685132"/>
                  <a:ext cx="343773" cy="700302"/>
                  <a:chOff x="7941133" y="2403593"/>
                  <a:chExt cx="343773" cy="700302"/>
                </a:xfrm>
              </p:grpSpPr>
              <p:sp>
                <p:nvSpPr>
                  <p:cNvPr id="142" name="Rectangle: Rounded Corners 141">
                    <a:extLst>
                      <a:ext uri="{FF2B5EF4-FFF2-40B4-BE49-F238E27FC236}">
                        <a16:creationId xmlns:a16="http://schemas.microsoft.com/office/drawing/2014/main" id="{A1D5631E-7A31-47AF-83B3-2C5530DD4F87}"/>
                      </a:ext>
                    </a:extLst>
                  </p:cNvPr>
                  <p:cNvSpPr/>
                  <p:nvPr/>
                </p:nvSpPr>
                <p:spPr>
                  <a:xfrm>
                    <a:off x="7941133" y="2465174"/>
                    <a:ext cx="343773" cy="638721"/>
                  </a:xfrm>
                  <a:prstGeom prst="roundRect">
                    <a:avLst/>
                  </a:prstGeom>
                  <a:gradFill flip="none" rotWithShape="1">
                    <a:gsLst>
                      <a:gs pos="0">
                        <a:schemeClr val="accent2">
                          <a:lumMod val="50000"/>
                        </a:schemeClr>
                      </a:gs>
                      <a:gs pos="44000">
                        <a:schemeClr val="accent2">
                          <a:lumMod val="97000"/>
                          <a:lumOff val="3000"/>
                        </a:schemeClr>
                      </a:gs>
                      <a:gs pos="100000">
                        <a:schemeClr val="accent2">
                          <a:lumMod val="60000"/>
                          <a:lumOff val="40000"/>
                        </a:schemeClr>
                      </a:gs>
                    </a:gsLst>
                    <a:lin ang="78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43" name="Rectangle: Rounded Corners 142">
                    <a:extLst>
                      <a:ext uri="{FF2B5EF4-FFF2-40B4-BE49-F238E27FC236}">
                        <a16:creationId xmlns:a16="http://schemas.microsoft.com/office/drawing/2014/main" id="{AA97CB04-EAB9-4A7F-8C0A-45356A8FE996}"/>
                      </a:ext>
                    </a:extLst>
                  </p:cNvPr>
                  <p:cNvSpPr/>
                  <p:nvPr/>
                </p:nvSpPr>
                <p:spPr>
                  <a:xfrm>
                    <a:off x="7973443" y="2519601"/>
                    <a:ext cx="275919" cy="506989"/>
                  </a:xfrm>
                  <a:prstGeom prst="roundRect">
                    <a:avLst/>
                  </a:prstGeom>
                  <a:solidFill>
                    <a:schemeClr val="accent2">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4" name="Rectangle: Rounded Corners 143">
                    <a:extLst>
                      <a:ext uri="{FF2B5EF4-FFF2-40B4-BE49-F238E27FC236}">
                        <a16:creationId xmlns:a16="http://schemas.microsoft.com/office/drawing/2014/main" id="{CEC4F545-47BE-4D8B-BAB5-A7E1CD3EAB28}"/>
                      </a:ext>
                    </a:extLst>
                  </p:cNvPr>
                  <p:cNvSpPr/>
                  <p:nvPr/>
                </p:nvSpPr>
                <p:spPr>
                  <a:xfrm>
                    <a:off x="7999015" y="2403593"/>
                    <a:ext cx="204895" cy="475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45" name="Group 144">
                  <a:extLst>
                    <a:ext uri="{FF2B5EF4-FFF2-40B4-BE49-F238E27FC236}">
                      <a16:creationId xmlns:a16="http://schemas.microsoft.com/office/drawing/2014/main" id="{892EAD35-871F-4C55-8674-0D689B300EDA}"/>
                    </a:ext>
                  </a:extLst>
                </p:cNvPr>
                <p:cNvGrpSpPr/>
                <p:nvPr/>
              </p:nvGrpSpPr>
              <p:grpSpPr>
                <a:xfrm>
                  <a:off x="3390455" y="3913429"/>
                  <a:ext cx="343773" cy="692682"/>
                  <a:chOff x="7941133" y="2411213"/>
                  <a:chExt cx="343773" cy="692682"/>
                </a:xfrm>
              </p:grpSpPr>
              <p:sp>
                <p:nvSpPr>
                  <p:cNvPr id="146" name="Rectangle: Rounded Corners 145">
                    <a:extLst>
                      <a:ext uri="{FF2B5EF4-FFF2-40B4-BE49-F238E27FC236}">
                        <a16:creationId xmlns:a16="http://schemas.microsoft.com/office/drawing/2014/main" id="{D083CEA7-324C-41A4-832D-7BD2BC02C86A}"/>
                      </a:ext>
                    </a:extLst>
                  </p:cNvPr>
                  <p:cNvSpPr/>
                  <p:nvPr/>
                </p:nvSpPr>
                <p:spPr>
                  <a:xfrm>
                    <a:off x="7941133" y="2465174"/>
                    <a:ext cx="343773" cy="638721"/>
                  </a:xfrm>
                  <a:prstGeom prst="roundRect">
                    <a:avLst/>
                  </a:prstGeom>
                  <a:gradFill flip="none" rotWithShape="1">
                    <a:gsLst>
                      <a:gs pos="0">
                        <a:schemeClr val="accent2">
                          <a:lumMod val="50000"/>
                        </a:schemeClr>
                      </a:gs>
                      <a:gs pos="44000">
                        <a:schemeClr val="accent2">
                          <a:lumMod val="97000"/>
                          <a:lumOff val="3000"/>
                        </a:schemeClr>
                      </a:gs>
                      <a:gs pos="100000">
                        <a:schemeClr val="accent2">
                          <a:lumMod val="60000"/>
                          <a:lumOff val="40000"/>
                        </a:schemeClr>
                      </a:gs>
                    </a:gsLst>
                    <a:lin ang="78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47" name="Rectangle: Rounded Corners 146">
                    <a:extLst>
                      <a:ext uri="{FF2B5EF4-FFF2-40B4-BE49-F238E27FC236}">
                        <a16:creationId xmlns:a16="http://schemas.microsoft.com/office/drawing/2014/main" id="{1D08BDD8-B256-40C5-B8E6-3BEC335071A5}"/>
                      </a:ext>
                    </a:extLst>
                  </p:cNvPr>
                  <p:cNvSpPr/>
                  <p:nvPr/>
                </p:nvSpPr>
                <p:spPr>
                  <a:xfrm>
                    <a:off x="7973443" y="2519601"/>
                    <a:ext cx="275919" cy="506989"/>
                  </a:xfrm>
                  <a:prstGeom prst="roundRect">
                    <a:avLst/>
                  </a:prstGeom>
                  <a:solidFill>
                    <a:schemeClr val="accent2">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8" name="Rectangle: Rounded Corners 147">
                    <a:extLst>
                      <a:ext uri="{FF2B5EF4-FFF2-40B4-BE49-F238E27FC236}">
                        <a16:creationId xmlns:a16="http://schemas.microsoft.com/office/drawing/2014/main" id="{0C9F5FD9-2160-45A2-AFEC-4E150176F7DC}"/>
                      </a:ext>
                    </a:extLst>
                  </p:cNvPr>
                  <p:cNvSpPr/>
                  <p:nvPr/>
                </p:nvSpPr>
                <p:spPr>
                  <a:xfrm>
                    <a:off x="8006635" y="2411213"/>
                    <a:ext cx="204895" cy="475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49" name="Group 148">
                  <a:extLst>
                    <a:ext uri="{FF2B5EF4-FFF2-40B4-BE49-F238E27FC236}">
                      <a16:creationId xmlns:a16="http://schemas.microsoft.com/office/drawing/2014/main" id="{142547B1-80FF-4746-910D-0E4C8A22DF59}"/>
                    </a:ext>
                  </a:extLst>
                </p:cNvPr>
                <p:cNvGrpSpPr/>
                <p:nvPr/>
              </p:nvGrpSpPr>
              <p:grpSpPr>
                <a:xfrm>
                  <a:off x="3717261" y="2407959"/>
                  <a:ext cx="343773" cy="690732"/>
                  <a:chOff x="7941133" y="2413163"/>
                  <a:chExt cx="343773" cy="690732"/>
                </a:xfrm>
              </p:grpSpPr>
              <p:sp>
                <p:nvSpPr>
                  <p:cNvPr id="150" name="Rectangle: Rounded Corners 149">
                    <a:extLst>
                      <a:ext uri="{FF2B5EF4-FFF2-40B4-BE49-F238E27FC236}">
                        <a16:creationId xmlns:a16="http://schemas.microsoft.com/office/drawing/2014/main" id="{029F9795-0E68-4596-9F9B-9F9F073C5E50}"/>
                      </a:ext>
                    </a:extLst>
                  </p:cNvPr>
                  <p:cNvSpPr/>
                  <p:nvPr/>
                </p:nvSpPr>
                <p:spPr>
                  <a:xfrm>
                    <a:off x="7941133" y="2465174"/>
                    <a:ext cx="343773" cy="638721"/>
                  </a:xfrm>
                  <a:prstGeom prst="roundRect">
                    <a:avLst/>
                  </a:prstGeom>
                  <a:gradFill flip="none" rotWithShape="1">
                    <a:gsLst>
                      <a:gs pos="0">
                        <a:schemeClr val="accent2">
                          <a:lumMod val="50000"/>
                        </a:schemeClr>
                      </a:gs>
                      <a:gs pos="44000">
                        <a:schemeClr val="accent2">
                          <a:lumMod val="97000"/>
                          <a:lumOff val="3000"/>
                        </a:schemeClr>
                      </a:gs>
                      <a:gs pos="100000">
                        <a:schemeClr val="accent2">
                          <a:lumMod val="60000"/>
                          <a:lumOff val="40000"/>
                        </a:schemeClr>
                      </a:gs>
                    </a:gsLst>
                    <a:lin ang="78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51" name="Rectangle: Rounded Corners 150">
                    <a:extLst>
                      <a:ext uri="{FF2B5EF4-FFF2-40B4-BE49-F238E27FC236}">
                        <a16:creationId xmlns:a16="http://schemas.microsoft.com/office/drawing/2014/main" id="{696EA87C-ECD7-4C1B-801E-06FE7BF1281F}"/>
                      </a:ext>
                    </a:extLst>
                  </p:cNvPr>
                  <p:cNvSpPr/>
                  <p:nvPr/>
                </p:nvSpPr>
                <p:spPr>
                  <a:xfrm>
                    <a:off x="7973443" y="2519601"/>
                    <a:ext cx="275919" cy="506989"/>
                  </a:xfrm>
                  <a:prstGeom prst="roundRect">
                    <a:avLst/>
                  </a:prstGeom>
                  <a:solidFill>
                    <a:schemeClr val="accent2">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52" name="Rectangle: Rounded Corners 151">
                    <a:extLst>
                      <a:ext uri="{FF2B5EF4-FFF2-40B4-BE49-F238E27FC236}">
                        <a16:creationId xmlns:a16="http://schemas.microsoft.com/office/drawing/2014/main" id="{76BA0608-26B4-41DD-87A6-E0BC528E5330}"/>
                      </a:ext>
                    </a:extLst>
                  </p:cNvPr>
                  <p:cNvSpPr/>
                  <p:nvPr/>
                </p:nvSpPr>
                <p:spPr>
                  <a:xfrm>
                    <a:off x="8004300" y="2413163"/>
                    <a:ext cx="204895" cy="475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8" name="Group 87">
                  <a:extLst>
                    <a:ext uri="{FF2B5EF4-FFF2-40B4-BE49-F238E27FC236}">
                      <a16:creationId xmlns:a16="http://schemas.microsoft.com/office/drawing/2014/main" id="{43BE92F9-7714-4019-968F-03E300B20BFF}"/>
                    </a:ext>
                  </a:extLst>
                </p:cNvPr>
                <p:cNvGrpSpPr/>
                <p:nvPr/>
              </p:nvGrpSpPr>
              <p:grpSpPr>
                <a:xfrm>
                  <a:off x="8571774" y="3932806"/>
                  <a:ext cx="343773" cy="685931"/>
                  <a:chOff x="7941133" y="2417964"/>
                  <a:chExt cx="343773" cy="685931"/>
                </a:xfrm>
              </p:grpSpPr>
              <p:sp>
                <p:nvSpPr>
                  <p:cNvPr id="89" name="Rectangle: Rounded Corners 88">
                    <a:extLst>
                      <a:ext uri="{FF2B5EF4-FFF2-40B4-BE49-F238E27FC236}">
                        <a16:creationId xmlns:a16="http://schemas.microsoft.com/office/drawing/2014/main" id="{CE8B07BA-3330-4585-B61C-C03501C687D5}"/>
                      </a:ext>
                    </a:extLst>
                  </p:cNvPr>
                  <p:cNvSpPr/>
                  <p:nvPr/>
                </p:nvSpPr>
                <p:spPr>
                  <a:xfrm>
                    <a:off x="7941133" y="2465174"/>
                    <a:ext cx="343773" cy="638721"/>
                  </a:xfrm>
                  <a:prstGeom prst="roundRect">
                    <a:avLst/>
                  </a:prstGeom>
                  <a:gradFill flip="none" rotWithShape="1">
                    <a:gsLst>
                      <a:gs pos="0">
                        <a:schemeClr val="accent2">
                          <a:lumMod val="50000"/>
                        </a:schemeClr>
                      </a:gs>
                      <a:gs pos="44000">
                        <a:schemeClr val="accent2">
                          <a:lumMod val="97000"/>
                          <a:lumOff val="3000"/>
                        </a:schemeClr>
                      </a:gs>
                      <a:gs pos="100000">
                        <a:schemeClr val="accent2">
                          <a:lumMod val="60000"/>
                          <a:lumOff val="40000"/>
                        </a:schemeClr>
                      </a:gs>
                    </a:gsLst>
                    <a:lin ang="78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90" name="Rectangle: Rounded Corners 89">
                    <a:extLst>
                      <a:ext uri="{FF2B5EF4-FFF2-40B4-BE49-F238E27FC236}">
                        <a16:creationId xmlns:a16="http://schemas.microsoft.com/office/drawing/2014/main" id="{7293B239-11AC-4E84-B85E-8EA2DB6FC087}"/>
                      </a:ext>
                    </a:extLst>
                  </p:cNvPr>
                  <p:cNvSpPr/>
                  <p:nvPr/>
                </p:nvSpPr>
                <p:spPr>
                  <a:xfrm>
                    <a:off x="7973443" y="2519601"/>
                    <a:ext cx="275919" cy="506989"/>
                  </a:xfrm>
                  <a:prstGeom prst="roundRect">
                    <a:avLst/>
                  </a:prstGeom>
                  <a:solidFill>
                    <a:schemeClr val="accent2">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1" name="Rectangle: Rounded Corners 90">
                    <a:extLst>
                      <a:ext uri="{FF2B5EF4-FFF2-40B4-BE49-F238E27FC236}">
                        <a16:creationId xmlns:a16="http://schemas.microsoft.com/office/drawing/2014/main" id="{E248A047-9D0E-4F36-81B9-3AA8F66EE0B2}"/>
                      </a:ext>
                    </a:extLst>
                  </p:cNvPr>
                  <p:cNvSpPr/>
                  <p:nvPr/>
                </p:nvSpPr>
                <p:spPr>
                  <a:xfrm>
                    <a:off x="8012709" y="2417964"/>
                    <a:ext cx="204895" cy="475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42" name="Group 41">
                  <a:extLst>
                    <a:ext uri="{FF2B5EF4-FFF2-40B4-BE49-F238E27FC236}">
                      <a16:creationId xmlns:a16="http://schemas.microsoft.com/office/drawing/2014/main" id="{331AA7C6-BBDE-4EF5-AE7F-D14F54C48BAC}"/>
                    </a:ext>
                  </a:extLst>
                </p:cNvPr>
                <p:cNvGrpSpPr/>
                <p:nvPr/>
              </p:nvGrpSpPr>
              <p:grpSpPr>
                <a:xfrm>
                  <a:off x="7941133" y="2417057"/>
                  <a:ext cx="343773" cy="686838"/>
                  <a:chOff x="7941133" y="2417057"/>
                  <a:chExt cx="343773" cy="686838"/>
                </a:xfrm>
              </p:grpSpPr>
              <p:sp>
                <p:nvSpPr>
                  <p:cNvPr id="37" name="Rectangle: Rounded Corners 36">
                    <a:extLst>
                      <a:ext uri="{FF2B5EF4-FFF2-40B4-BE49-F238E27FC236}">
                        <a16:creationId xmlns:a16="http://schemas.microsoft.com/office/drawing/2014/main" id="{EFC90452-C0A4-4001-8104-DF0F325B523E}"/>
                      </a:ext>
                    </a:extLst>
                  </p:cNvPr>
                  <p:cNvSpPr/>
                  <p:nvPr/>
                </p:nvSpPr>
                <p:spPr>
                  <a:xfrm>
                    <a:off x="7941133" y="2465174"/>
                    <a:ext cx="343773" cy="638721"/>
                  </a:xfrm>
                  <a:prstGeom prst="roundRect">
                    <a:avLst/>
                  </a:prstGeom>
                  <a:gradFill flip="none" rotWithShape="1">
                    <a:gsLst>
                      <a:gs pos="0">
                        <a:schemeClr val="accent2">
                          <a:lumMod val="50000"/>
                        </a:schemeClr>
                      </a:gs>
                      <a:gs pos="44000">
                        <a:schemeClr val="accent2">
                          <a:lumMod val="97000"/>
                          <a:lumOff val="3000"/>
                        </a:schemeClr>
                      </a:gs>
                      <a:gs pos="100000">
                        <a:schemeClr val="accent2">
                          <a:lumMod val="60000"/>
                          <a:lumOff val="40000"/>
                        </a:schemeClr>
                      </a:gs>
                    </a:gsLst>
                    <a:lin ang="78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8" name="Rectangle: Rounded Corners 37">
                    <a:extLst>
                      <a:ext uri="{FF2B5EF4-FFF2-40B4-BE49-F238E27FC236}">
                        <a16:creationId xmlns:a16="http://schemas.microsoft.com/office/drawing/2014/main" id="{80ECFE04-C5BA-4FC5-B4D1-39303414CA6F}"/>
                      </a:ext>
                    </a:extLst>
                  </p:cNvPr>
                  <p:cNvSpPr/>
                  <p:nvPr/>
                </p:nvSpPr>
                <p:spPr>
                  <a:xfrm>
                    <a:off x="7973443" y="2519601"/>
                    <a:ext cx="275919" cy="506989"/>
                  </a:xfrm>
                  <a:prstGeom prst="roundRect">
                    <a:avLst/>
                  </a:prstGeom>
                  <a:solidFill>
                    <a:schemeClr val="accent2">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9E3EEA48-5F79-4C91-A586-5163B91B9E7C}"/>
                      </a:ext>
                    </a:extLst>
                  </p:cNvPr>
                  <p:cNvSpPr/>
                  <p:nvPr/>
                </p:nvSpPr>
                <p:spPr>
                  <a:xfrm>
                    <a:off x="8006234" y="2417057"/>
                    <a:ext cx="204895" cy="475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77" name="Group 76">
                  <a:extLst>
                    <a:ext uri="{FF2B5EF4-FFF2-40B4-BE49-F238E27FC236}">
                      <a16:creationId xmlns:a16="http://schemas.microsoft.com/office/drawing/2014/main" id="{09CC1495-AD69-479B-890C-7CD272718D90}"/>
                    </a:ext>
                  </a:extLst>
                </p:cNvPr>
                <p:cNvGrpSpPr/>
                <p:nvPr/>
              </p:nvGrpSpPr>
              <p:grpSpPr>
                <a:xfrm>
                  <a:off x="7989347" y="2554218"/>
                  <a:ext cx="244110" cy="437754"/>
                  <a:chOff x="8774901" y="2567016"/>
                  <a:chExt cx="244110" cy="437754"/>
                </a:xfrm>
              </p:grpSpPr>
              <p:sp>
                <p:nvSpPr>
                  <p:cNvPr id="43" name="Rectangle: Rounded Corners 42">
                    <a:extLst>
                      <a:ext uri="{FF2B5EF4-FFF2-40B4-BE49-F238E27FC236}">
                        <a16:creationId xmlns:a16="http://schemas.microsoft.com/office/drawing/2014/main" id="{CE4F33E1-065A-4D0D-A056-5551C3E4A74E}"/>
                      </a:ext>
                    </a:extLst>
                  </p:cNvPr>
                  <p:cNvSpPr/>
                  <p:nvPr/>
                </p:nvSpPr>
                <p:spPr>
                  <a:xfrm>
                    <a:off x="8774905" y="2958132"/>
                    <a:ext cx="243203" cy="4663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Rounded Corners 43">
                    <a:extLst>
                      <a:ext uri="{FF2B5EF4-FFF2-40B4-BE49-F238E27FC236}">
                        <a16:creationId xmlns:a16="http://schemas.microsoft.com/office/drawing/2014/main" id="{578EEE2B-A66B-4DF8-895D-B23A2F437219}"/>
                      </a:ext>
                    </a:extLst>
                  </p:cNvPr>
                  <p:cNvSpPr/>
                  <p:nvPr/>
                </p:nvSpPr>
                <p:spPr>
                  <a:xfrm>
                    <a:off x="8775808" y="2912059"/>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B050"/>
                      </a:solidFill>
                    </a:endParaRPr>
                  </a:p>
                </p:txBody>
              </p:sp>
              <p:sp>
                <p:nvSpPr>
                  <p:cNvPr id="45" name="Rectangle: Rounded Corners 44">
                    <a:extLst>
                      <a:ext uri="{FF2B5EF4-FFF2-40B4-BE49-F238E27FC236}">
                        <a16:creationId xmlns:a16="http://schemas.microsoft.com/office/drawing/2014/main" id="{00581AEA-A1D2-48A4-879D-89C28710086E}"/>
                      </a:ext>
                    </a:extLst>
                  </p:cNvPr>
                  <p:cNvSpPr/>
                  <p:nvPr/>
                </p:nvSpPr>
                <p:spPr>
                  <a:xfrm>
                    <a:off x="8774904" y="2815244"/>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Rounded Corners 45">
                    <a:extLst>
                      <a:ext uri="{FF2B5EF4-FFF2-40B4-BE49-F238E27FC236}">
                        <a16:creationId xmlns:a16="http://schemas.microsoft.com/office/drawing/2014/main" id="{F96CD0D0-117A-4C75-B955-B04AF26046E7}"/>
                      </a:ext>
                    </a:extLst>
                  </p:cNvPr>
                  <p:cNvSpPr/>
                  <p:nvPr/>
                </p:nvSpPr>
                <p:spPr>
                  <a:xfrm>
                    <a:off x="8774904" y="2769525"/>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A1FC3B37-46CE-44B0-B798-9F94819E10E3}"/>
                      </a:ext>
                    </a:extLst>
                  </p:cNvPr>
                  <p:cNvSpPr/>
                  <p:nvPr/>
                </p:nvSpPr>
                <p:spPr>
                  <a:xfrm>
                    <a:off x="8774903" y="2731057"/>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D6184EC1-29A5-4406-B0FA-0D471E7D99F3}"/>
                      </a:ext>
                    </a:extLst>
                  </p:cNvPr>
                  <p:cNvSpPr/>
                  <p:nvPr/>
                </p:nvSpPr>
                <p:spPr>
                  <a:xfrm>
                    <a:off x="8774902" y="2687505"/>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Rounded Corners 48">
                    <a:extLst>
                      <a:ext uri="{FF2B5EF4-FFF2-40B4-BE49-F238E27FC236}">
                        <a16:creationId xmlns:a16="http://schemas.microsoft.com/office/drawing/2014/main" id="{1E4CA69F-9ED4-4BF5-8071-9F0DEFBD189F}"/>
                      </a:ext>
                    </a:extLst>
                  </p:cNvPr>
                  <p:cNvSpPr/>
                  <p:nvPr/>
                </p:nvSpPr>
                <p:spPr>
                  <a:xfrm>
                    <a:off x="8774902" y="2650037"/>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Rounded Corners 49">
                    <a:extLst>
                      <a:ext uri="{FF2B5EF4-FFF2-40B4-BE49-F238E27FC236}">
                        <a16:creationId xmlns:a16="http://schemas.microsoft.com/office/drawing/2014/main" id="{18F05806-6F30-42B9-9E82-F4C3665E6AFE}"/>
                      </a:ext>
                    </a:extLst>
                  </p:cNvPr>
                  <p:cNvSpPr/>
                  <p:nvPr/>
                </p:nvSpPr>
                <p:spPr>
                  <a:xfrm>
                    <a:off x="8774902" y="2603911"/>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Rounded Corners 50">
                    <a:extLst>
                      <a:ext uri="{FF2B5EF4-FFF2-40B4-BE49-F238E27FC236}">
                        <a16:creationId xmlns:a16="http://schemas.microsoft.com/office/drawing/2014/main" id="{68EF002A-4564-45B4-A138-A30E8421A9F8}"/>
                      </a:ext>
                    </a:extLst>
                  </p:cNvPr>
                  <p:cNvSpPr/>
                  <p:nvPr/>
                </p:nvSpPr>
                <p:spPr>
                  <a:xfrm>
                    <a:off x="8774901" y="2567016"/>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Rounded Corners 53">
                    <a:extLst>
                      <a:ext uri="{FF2B5EF4-FFF2-40B4-BE49-F238E27FC236}">
                        <a16:creationId xmlns:a16="http://schemas.microsoft.com/office/drawing/2014/main" id="{0BF2CA94-A667-41BA-AFD9-39392F8641A0}"/>
                      </a:ext>
                    </a:extLst>
                  </p:cNvPr>
                  <p:cNvSpPr/>
                  <p:nvPr/>
                </p:nvSpPr>
                <p:spPr>
                  <a:xfrm>
                    <a:off x="8774905" y="2866340"/>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2" name="Group 91">
                  <a:extLst>
                    <a:ext uri="{FF2B5EF4-FFF2-40B4-BE49-F238E27FC236}">
                      <a16:creationId xmlns:a16="http://schemas.microsoft.com/office/drawing/2014/main" id="{AF598CEB-68E0-4F3D-B43E-E2C2AD261E9F}"/>
                    </a:ext>
                  </a:extLst>
                </p:cNvPr>
                <p:cNvGrpSpPr/>
                <p:nvPr/>
              </p:nvGrpSpPr>
              <p:grpSpPr>
                <a:xfrm>
                  <a:off x="8619988" y="4069060"/>
                  <a:ext cx="244110" cy="437754"/>
                  <a:chOff x="8774901" y="2567016"/>
                  <a:chExt cx="244110" cy="437754"/>
                </a:xfrm>
              </p:grpSpPr>
              <p:sp>
                <p:nvSpPr>
                  <p:cNvPr id="78" name="Rectangle: Rounded Corners 77">
                    <a:extLst>
                      <a:ext uri="{FF2B5EF4-FFF2-40B4-BE49-F238E27FC236}">
                        <a16:creationId xmlns:a16="http://schemas.microsoft.com/office/drawing/2014/main" id="{4973771F-0624-4C01-A081-179E1D8BD3E7}"/>
                      </a:ext>
                    </a:extLst>
                  </p:cNvPr>
                  <p:cNvSpPr/>
                  <p:nvPr/>
                </p:nvSpPr>
                <p:spPr>
                  <a:xfrm>
                    <a:off x="8774905" y="2958132"/>
                    <a:ext cx="243203" cy="4663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Rounded Corners 78">
                    <a:extLst>
                      <a:ext uri="{FF2B5EF4-FFF2-40B4-BE49-F238E27FC236}">
                        <a16:creationId xmlns:a16="http://schemas.microsoft.com/office/drawing/2014/main" id="{67CBE0C6-CC8E-468E-9E23-8C6BFC1487EA}"/>
                      </a:ext>
                    </a:extLst>
                  </p:cNvPr>
                  <p:cNvSpPr/>
                  <p:nvPr/>
                </p:nvSpPr>
                <p:spPr>
                  <a:xfrm>
                    <a:off x="8775808" y="2912059"/>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Rounded Corners 79">
                    <a:extLst>
                      <a:ext uri="{FF2B5EF4-FFF2-40B4-BE49-F238E27FC236}">
                        <a16:creationId xmlns:a16="http://schemas.microsoft.com/office/drawing/2014/main" id="{C6E70712-3515-4A2C-9C87-55BF089CA927}"/>
                      </a:ext>
                    </a:extLst>
                  </p:cNvPr>
                  <p:cNvSpPr/>
                  <p:nvPr/>
                </p:nvSpPr>
                <p:spPr>
                  <a:xfrm>
                    <a:off x="8774904" y="2815244"/>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Rounded Corners 80">
                    <a:extLst>
                      <a:ext uri="{FF2B5EF4-FFF2-40B4-BE49-F238E27FC236}">
                        <a16:creationId xmlns:a16="http://schemas.microsoft.com/office/drawing/2014/main" id="{36A25BB2-CE68-4231-B69C-F47FC9319847}"/>
                      </a:ext>
                    </a:extLst>
                  </p:cNvPr>
                  <p:cNvSpPr/>
                  <p:nvPr/>
                </p:nvSpPr>
                <p:spPr>
                  <a:xfrm>
                    <a:off x="8774904" y="2769525"/>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Rounded Corners 81">
                    <a:extLst>
                      <a:ext uri="{FF2B5EF4-FFF2-40B4-BE49-F238E27FC236}">
                        <a16:creationId xmlns:a16="http://schemas.microsoft.com/office/drawing/2014/main" id="{499A83B6-E406-4DF2-BC1A-DD6AFA4FE8A7}"/>
                      </a:ext>
                    </a:extLst>
                  </p:cNvPr>
                  <p:cNvSpPr/>
                  <p:nvPr/>
                </p:nvSpPr>
                <p:spPr>
                  <a:xfrm>
                    <a:off x="8774903" y="2731057"/>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Rounded Corners 82">
                    <a:extLst>
                      <a:ext uri="{FF2B5EF4-FFF2-40B4-BE49-F238E27FC236}">
                        <a16:creationId xmlns:a16="http://schemas.microsoft.com/office/drawing/2014/main" id="{EDB4563F-949C-4AC9-B33F-99E01E939FAF}"/>
                      </a:ext>
                    </a:extLst>
                  </p:cNvPr>
                  <p:cNvSpPr/>
                  <p:nvPr/>
                </p:nvSpPr>
                <p:spPr>
                  <a:xfrm>
                    <a:off x="8774902" y="2687505"/>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Rounded Corners 83">
                    <a:extLst>
                      <a:ext uri="{FF2B5EF4-FFF2-40B4-BE49-F238E27FC236}">
                        <a16:creationId xmlns:a16="http://schemas.microsoft.com/office/drawing/2014/main" id="{EAA636FB-6279-480E-9065-DC3D07900B2C}"/>
                      </a:ext>
                    </a:extLst>
                  </p:cNvPr>
                  <p:cNvSpPr/>
                  <p:nvPr/>
                </p:nvSpPr>
                <p:spPr>
                  <a:xfrm>
                    <a:off x="8774902" y="2650037"/>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Rounded Corners 84">
                    <a:extLst>
                      <a:ext uri="{FF2B5EF4-FFF2-40B4-BE49-F238E27FC236}">
                        <a16:creationId xmlns:a16="http://schemas.microsoft.com/office/drawing/2014/main" id="{8F5EDBA3-FE33-49E5-AD35-ADAB621A0CB2}"/>
                      </a:ext>
                    </a:extLst>
                  </p:cNvPr>
                  <p:cNvSpPr/>
                  <p:nvPr/>
                </p:nvSpPr>
                <p:spPr>
                  <a:xfrm>
                    <a:off x="8774902" y="2603911"/>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Rounded Corners 85">
                    <a:extLst>
                      <a:ext uri="{FF2B5EF4-FFF2-40B4-BE49-F238E27FC236}">
                        <a16:creationId xmlns:a16="http://schemas.microsoft.com/office/drawing/2014/main" id="{51CBD1A8-8EC7-436F-991F-8D9BB66112AA}"/>
                      </a:ext>
                    </a:extLst>
                  </p:cNvPr>
                  <p:cNvSpPr/>
                  <p:nvPr/>
                </p:nvSpPr>
                <p:spPr>
                  <a:xfrm>
                    <a:off x="8774901" y="2567016"/>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Rounded Corners 86">
                    <a:extLst>
                      <a:ext uri="{FF2B5EF4-FFF2-40B4-BE49-F238E27FC236}">
                        <a16:creationId xmlns:a16="http://schemas.microsoft.com/office/drawing/2014/main" id="{F8A6DA99-CEE7-4B34-AD55-57782CA8B85B}"/>
                      </a:ext>
                    </a:extLst>
                  </p:cNvPr>
                  <p:cNvSpPr/>
                  <p:nvPr/>
                </p:nvSpPr>
                <p:spPr>
                  <a:xfrm>
                    <a:off x="8774905" y="2866340"/>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7" name="Group 106">
                  <a:extLst>
                    <a:ext uri="{FF2B5EF4-FFF2-40B4-BE49-F238E27FC236}">
                      <a16:creationId xmlns:a16="http://schemas.microsoft.com/office/drawing/2014/main" id="{31563DB3-8C50-4151-9F97-93DEAFE88956}"/>
                    </a:ext>
                  </a:extLst>
                </p:cNvPr>
                <p:cNvGrpSpPr/>
                <p:nvPr/>
              </p:nvGrpSpPr>
              <p:grpSpPr>
                <a:xfrm>
                  <a:off x="7915202" y="5831446"/>
                  <a:ext cx="244110" cy="437754"/>
                  <a:chOff x="8774901" y="2567016"/>
                  <a:chExt cx="244110" cy="437754"/>
                </a:xfrm>
              </p:grpSpPr>
              <p:sp>
                <p:nvSpPr>
                  <p:cNvPr id="93" name="Rectangle: Rounded Corners 92">
                    <a:extLst>
                      <a:ext uri="{FF2B5EF4-FFF2-40B4-BE49-F238E27FC236}">
                        <a16:creationId xmlns:a16="http://schemas.microsoft.com/office/drawing/2014/main" id="{D12BF41A-500C-4D9C-8732-A2BDB581B5D9}"/>
                      </a:ext>
                    </a:extLst>
                  </p:cNvPr>
                  <p:cNvSpPr/>
                  <p:nvPr/>
                </p:nvSpPr>
                <p:spPr>
                  <a:xfrm>
                    <a:off x="8774905" y="2958132"/>
                    <a:ext cx="243203" cy="4663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Rounded Corners 93">
                    <a:extLst>
                      <a:ext uri="{FF2B5EF4-FFF2-40B4-BE49-F238E27FC236}">
                        <a16:creationId xmlns:a16="http://schemas.microsoft.com/office/drawing/2014/main" id="{CF53DEEB-EBB2-4E4C-BB52-950A9AB58F0A}"/>
                      </a:ext>
                    </a:extLst>
                  </p:cNvPr>
                  <p:cNvSpPr/>
                  <p:nvPr/>
                </p:nvSpPr>
                <p:spPr>
                  <a:xfrm>
                    <a:off x="8775808" y="2912059"/>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Rounded Corners 94">
                    <a:extLst>
                      <a:ext uri="{FF2B5EF4-FFF2-40B4-BE49-F238E27FC236}">
                        <a16:creationId xmlns:a16="http://schemas.microsoft.com/office/drawing/2014/main" id="{904F75AF-48A9-4C41-BFFF-2D00F3D76943}"/>
                      </a:ext>
                    </a:extLst>
                  </p:cNvPr>
                  <p:cNvSpPr/>
                  <p:nvPr/>
                </p:nvSpPr>
                <p:spPr>
                  <a:xfrm>
                    <a:off x="8774904" y="2815244"/>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Rounded Corners 95">
                    <a:extLst>
                      <a:ext uri="{FF2B5EF4-FFF2-40B4-BE49-F238E27FC236}">
                        <a16:creationId xmlns:a16="http://schemas.microsoft.com/office/drawing/2014/main" id="{69E0EF35-264D-4EB0-B5E5-A3F7E6928324}"/>
                      </a:ext>
                    </a:extLst>
                  </p:cNvPr>
                  <p:cNvSpPr/>
                  <p:nvPr/>
                </p:nvSpPr>
                <p:spPr>
                  <a:xfrm>
                    <a:off x="8774904" y="2769525"/>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Rounded Corners 96">
                    <a:extLst>
                      <a:ext uri="{FF2B5EF4-FFF2-40B4-BE49-F238E27FC236}">
                        <a16:creationId xmlns:a16="http://schemas.microsoft.com/office/drawing/2014/main" id="{491D5B68-22D9-44F4-A364-B9943F26296F}"/>
                      </a:ext>
                    </a:extLst>
                  </p:cNvPr>
                  <p:cNvSpPr/>
                  <p:nvPr/>
                </p:nvSpPr>
                <p:spPr>
                  <a:xfrm>
                    <a:off x="8774903" y="2731057"/>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Rounded Corners 97">
                    <a:extLst>
                      <a:ext uri="{FF2B5EF4-FFF2-40B4-BE49-F238E27FC236}">
                        <a16:creationId xmlns:a16="http://schemas.microsoft.com/office/drawing/2014/main" id="{DE57D894-4933-426A-A85B-F5B97B92D6AE}"/>
                      </a:ext>
                    </a:extLst>
                  </p:cNvPr>
                  <p:cNvSpPr/>
                  <p:nvPr/>
                </p:nvSpPr>
                <p:spPr>
                  <a:xfrm>
                    <a:off x="8774902" y="2687505"/>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Rounded Corners 98">
                    <a:extLst>
                      <a:ext uri="{FF2B5EF4-FFF2-40B4-BE49-F238E27FC236}">
                        <a16:creationId xmlns:a16="http://schemas.microsoft.com/office/drawing/2014/main" id="{FD3CDBB4-2CCF-4038-AD4A-BDEC940791F4}"/>
                      </a:ext>
                    </a:extLst>
                  </p:cNvPr>
                  <p:cNvSpPr/>
                  <p:nvPr/>
                </p:nvSpPr>
                <p:spPr>
                  <a:xfrm>
                    <a:off x="8774902" y="2650037"/>
                    <a:ext cx="243203" cy="45719"/>
                  </a:xfrm>
                  <a:prstGeom prst="roundRect">
                    <a:avLst/>
                  </a:prstGeom>
                  <a:gradFill flip="none" rotWithShape="1">
                    <a:gsLst>
                      <a:gs pos="0">
                        <a:srgbClr val="00B050"/>
                      </a:gs>
                      <a:gs pos="67000">
                        <a:schemeClr val="accent3">
                          <a:lumMod val="95000"/>
                          <a:lumOff val="5000"/>
                        </a:schemeClr>
                      </a:gs>
                      <a:gs pos="100000">
                        <a:schemeClr val="accent3">
                          <a:lumMod val="60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Rectangle: Rounded Corners 99">
                    <a:extLst>
                      <a:ext uri="{FF2B5EF4-FFF2-40B4-BE49-F238E27FC236}">
                        <a16:creationId xmlns:a16="http://schemas.microsoft.com/office/drawing/2014/main" id="{12963823-3007-47BE-B4D2-90474B0A3DA2}"/>
                      </a:ext>
                    </a:extLst>
                  </p:cNvPr>
                  <p:cNvSpPr/>
                  <p:nvPr/>
                </p:nvSpPr>
                <p:spPr>
                  <a:xfrm>
                    <a:off x="8774902" y="2603911"/>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Rounded Corners 100">
                    <a:extLst>
                      <a:ext uri="{FF2B5EF4-FFF2-40B4-BE49-F238E27FC236}">
                        <a16:creationId xmlns:a16="http://schemas.microsoft.com/office/drawing/2014/main" id="{738C64EB-7828-45C0-87B1-CE5911478D40}"/>
                      </a:ext>
                    </a:extLst>
                  </p:cNvPr>
                  <p:cNvSpPr/>
                  <p:nvPr/>
                </p:nvSpPr>
                <p:spPr>
                  <a:xfrm>
                    <a:off x="8774901" y="2567016"/>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Rounded Corners 101">
                    <a:extLst>
                      <a:ext uri="{FF2B5EF4-FFF2-40B4-BE49-F238E27FC236}">
                        <a16:creationId xmlns:a16="http://schemas.microsoft.com/office/drawing/2014/main" id="{0B1F5169-AEAD-4CF8-9F11-027F3EB225BD}"/>
                      </a:ext>
                    </a:extLst>
                  </p:cNvPr>
                  <p:cNvSpPr/>
                  <p:nvPr/>
                </p:nvSpPr>
                <p:spPr>
                  <a:xfrm>
                    <a:off x="8774905" y="2866340"/>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8" name="Group 117">
                  <a:extLst>
                    <a:ext uri="{FF2B5EF4-FFF2-40B4-BE49-F238E27FC236}">
                      <a16:creationId xmlns:a16="http://schemas.microsoft.com/office/drawing/2014/main" id="{A4B31188-D597-4B76-886F-6C2D4923A498}"/>
                    </a:ext>
                  </a:extLst>
                </p:cNvPr>
                <p:cNvGrpSpPr/>
                <p:nvPr/>
              </p:nvGrpSpPr>
              <p:grpSpPr>
                <a:xfrm>
                  <a:off x="4301770" y="5838404"/>
                  <a:ext cx="244110" cy="437754"/>
                  <a:chOff x="8774901" y="2567016"/>
                  <a:chExt cx="244110" cy="437754"/>
                </a:xfrm>
              </p:grpSpPr>
              <p:sp>
                <p:nvSpPr>
                  <p:cNvPr id="108" name="Rectangle: Rounded Corners 107">
                    <a:extLst>
                      <a:ext uri="{FF2B5EF4-FFF2-40B4-BE49-F238E27FC236}">
                        <a16:creationId xmlns:a16="http://schemas.microsoft.com/office/drawing/2014/main" id="{50FCAD25-1812-443A-8C26-A049AE71075C}"/>
                      </a:ext>
                    </a:extLst>
                  </p:cNvPr>
                  <p:cNvSpPr/>
                  <p:nvPr/>
                </p:nvSpPr>
                <p:spPr>
                  <a:xfrm>
                    <a:off x="8774905" y="2958132"/>
                    <a:ext cx="243203" cy="4663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tangle: Rounded Corners 108">
                    <a:extLst>
                      <a:ext uri="{FF2B5EF4-FFF2-40B4-BE49-F238E27FC236}">
                        <a16:creationId xmlns:a16="http://schemas.microsoft.com/office/drawing/2014/main" id="{4C651B96-8B28-476A-B21D-7AA66E4CF6FC}"/>
                      </a:ext>
                    </a:extLst>
                  </p:cNvPr>
                  <p:cNvSpPr/>
                  <p:nvPr/>
                </p:nvSpPr>
                <p:spPr>
                  <a:xfrm>
                    <a:off x="8775808" y="2912059"/>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Rounded Corners 109">
                    <a:extLst>
                      <a:ext uri="{FF2B5EF4-FFF2-40B4-BE49-F238E27FC236}">
                        <a16:creationId xmlns:a16="http://schemas.microsoft.com/office/drawing/2014/main" id="{DE503958-C775-4167-947D-0FD1D8CAAE4D}"/>
                      </a:ext>
                    </a:extLst>
                  </p:cNvPr>
                  <p:cNvSpPr/>
                  <p:nvPr/>
                </p:nvSpPr>
                <p:spPr>
                  <a:xfrm>
                    <a:off x="8774904" y="2815244"/>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Rounded Corners 110">
                    <a:extLst>
                      <a:ext uri="{FF2B5EF4-FFF2-40B4-BE49-F238E27FC236}">
                        <a16:creationId xmlns:a16="http://schemas.microsoft.com/office/drawing/2014/main" id="{65F50BF3-F7FB-4133-BDEC-2127618B4C0A}"/>
                      </a:ext>
                    </a:extLst>
                  </p:cNvPr>
                  <p:cNvSpPr/>
                  <p:nvPr/>
                </p:nvSpPr>
                <p:spPr>
                  <a:xfrm>
                    <a:off x="8774904" y="2769525"/>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tangle: Rounded Corners 111">
                    <a:extLst>
                      <a:ext uri="{FF2B5EF4-FFF2-40B4-BE49-F238E27FC236}">
                        <a16:creationId xmlns:a16="http://schemas.microsoft.com/office/drawing/2014/main" id="{1AA966A8-685B-4FA8-9FCB-70792F724F73}"/>
                      </a:ext>
                    </a:extLst>
                  </p:cNvPr>
                  <p:cNvSpPr/>
                  <p:nvPr/>
                </p:nvSpPr>
                <p:spPr>
                  <a:xfrm>
                    <a:off x="8774903" y="2731057"/>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tangle: Rounded Corners 112">
                    <a:extLst>
                      <a:ext uri="{FF2B5EF4-FFF2-40B4-BE49-F238E27FC236}">
                        <a16:creationId xmlns:a16="http://schemas.microsoft.com/office/drawing/2014/main" id="{DE6930DB-00CB-46EE-A6DE-D92580737E96}"/>
                      </a:ext>
                    </a:extLst>
                  </p:cNvPr>
                  <p:cNvSpPr/>
                  <p:nvPr/>
                </p:nvSpPr>
                <p:spPr>
                  <a:xfrm>
                    <a:off x="8774902" y="2687505"/>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Rounded Corners 113">
                    <a:extLst>
                      <a:ext uri="{FF2B5EF4-FFF2-40B4-BE49-F238E27FC236}">
                        <a16:creationId xmlns:a16="http://schemas.microsoft.com/office/drawing/2014/main" id="{EDF3DA82-9D76-4C1F-AEFA-3B86443A3DA3}"/>
                      </a:ext>
                    </a:extLst>
                  </p:cNvPr>
                  <p:cNvSpPr/>
                  <p:nvPr/>
                </p:nvSpPr>
                <p:spPr>
                  <a:xfrm>
                    <a:off x="8774902" y="2650037"/>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tangle: Rounded Corners 114">
                    <a:extLst>
                      <a:ext uri="{FF2B5EF4-FFF2-40B4-BE49-F238E27FC236}">
                        <a16:creationId xmlns:a16="http://schemas.microsoft.com/office/drawing/2014/main" id="{B5556256-0533-4474-8BC6-1760A634B443}"/>
                      </a:ext>
                    </a:extLst>
                  </p:cNvPr>
                  <p:cNvSpPr/>
                  <p:nvPr/>
                </p:nvSpPr>
                <p:spPr>
                  <a:xfrm>
                    <a:off x="8774902" y="2603911"/>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ectangle: Rounded Corners 115">
                    <a:extLst>
                      <a:ext uri="{FF2B5EF4-FFF2-40B4-BE49-F238E27FC236}">
                        <a16:creationId xmlns:a16="http://schemas.microsoft.com/office/drawing/2014/main" id="{9B5280E0-E3F3-43E0-839B-FB5465804843}"/>
                      </a:ext>
                    </a:extLst>
                  </p:cNvPr>
                  <p:cNvSpPr/>
                  <p:nvPr/>
                </p:nvSpPr>
                <p:spPr>
                  <a:xfrm>
                    <a:off x="8774901" y="2567016"/>
                    <a:ext cx="243203" cy="4571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Rounded Corners 116">
                    <a:extLst>
                      <a:ext uri="{FF2B5EF4-FFF2-40B4-BE49-F238E27FC236}">
                        <a16:creationId xmlns:a16="http://schemas.microsoft.com/office/drawing/2014/main" id="{0D978A1B-8099-4125-9B40-9E8A43781133}"/>
                      </a:ext>
                    </a:extLst>
                  </p:cNvPr>
                  <p:cNvSpPr/>
                  <p:nvPr/>
                </p:nvSpPr>
                <p:spPr>
                  <a:xfrm>
                    <a:off x="8774905" y="2866340"/>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9" name="Group 128">
                  <a:extLst>
                    <a:ext uri="{FF2B5EF4-FFF2-40B4-BE49-F238E27FC236}">
                      <a16:creationId xmlns:a16="http://schemas.microsoft.com/office/drawing/2014/main" id="{F63E8E19-9590-47DA-B115-16D0B4BCC2E2}"/>
                    </a:ext>
                  </a:extLst>
                </p:cNvPr>
                <p:cNvGrpSpPr/>
                <p:nvPr/>
              </p:nvGrpSpPr>
              <p:grpSpPr>
                <a:xfrm>
                  <a:off x="3430514" y="4054372"/>
                  <a:ext cx="252235" cy="437754"/>
                  <a:chOff x="8772219" y="2567016"/>
                  <a:chExt cx="252235" cy="437754"/>
                </a:xfrm>
              </p:grpSpPr>
              <p:sp>
                <p:nvSpPr>
                  <p:cNvPr id="119" name="Rectangle: Rounded Corners 118">
                    <a:extLst>
                      <a:ext uri="{FF2B5EF4-FFF2-40B4-BE49-F238E27FC236}">
                        <a16:creationId xmlns:a16="http://schemas.microsoft.com/office/drawing/2014/main" id="{4E1D340B-889E-4DE7-9EF8-6A25F6C118C8}"/>
                      </a:ext>
                    </a:extLst>
                  </p:cNvPr>
                  <p:cNvSpPr/>
                  <p:nvPr/>
                </p:nvSpPr>
                <p:spPr>
                  <a:xfrm>
                    <a:off x="8774905" y="2958132"/>
                    <a:ext cx="243203" cy="4663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Rounded Corners 119">
                    <a:extLst>
                      <a:ext uri="{FF2B5EF4-FFF2-40B4-BE49-F238E27FC236}">
                        <a16:creationId xmlns:a16="http://schemas.microsoft.com/office/drawing/2014/main" id="{7573B8A0-2F96-467A-8CFB-B552FA50ACDE}"/>
                      </a:ext>
                    </a:extLst>
                  </p:cNvPr>
                  <p:cNvSpPr/>
                  <p:nvPr/>
                </p:nvSpPr>
                <p:spPr>
                  <a:xfrm>
                    <a:off x="8772219" y="2912059"/>
                    <a:ext cx="252235"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1" name="Rectangle: Rounded Corners 120">
                    <a:extLst>
                      <a:ext uri="{FF2B5EF4-FFF2-40B4-BE49-F238E27FC236}">
                        <a16:creationId xmlns:a16="http://schemas.microsoft.com/office/drawing/2014/main" id="{A589B2E6-58C6-4AAE-88E9-E4765FF1B50B}"/>
                      </a:ext>
                    </a:extLst>
                  </p:cNvPr>
                  <p:cNvSpPr/>
                  <p:nvPr/>
                </p:nvSpPr>
                <p:spPr>
                  <a:xfrm>
                    <a:off x="8774904" y="2815244"/>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Rounded Corners 121">
                    <a:extLst>
                      <a:ext uri="{FF2B5EF4-FFF2-40B4-BE49-F238E27FC236}">
                        <a16:creationId xmlns:a16="http://schemas.microsoft.com/office/drawing/2014/main" id="{40C81C95-CDA8-4216-B2A3-24BB789C6EC0}"/>
                      </a:ext>
                    </a:extLst>
                  </p:cNvPr>
                  <p:cNvSpPr/>
                  <p:nvPr/>
                </p:nvSpPr>
                <p:spPr>
                  <a:xfrm>
                    <a:off x="8774904" y="2769525"/>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Rounded Corners 122">
                    <a:extLst>
                      <a:ext uri="{FF2B5EF4-FFF2-40B4-BE49-F238E27FC236}">
                        <a16:creationId xmlns:a16="http://schemas.microsoft.com/office/drawing/2014/main" id="{49D3D202-A809-4AEA-8775-92E902EBF1C2}"/>
                      </a:ext>
                    </a:extLst>
                  </p:cNvPr>
                  <p:cNvSpPr/>
                  <p:nvPr/>
                </p:nvSpPr>
                <p:spPr>
                  <a:xfrm>
                    <a:off x="8774903" y="2731057"/>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4" name="Rectangle: Rounded Corners 123">
                    <a:extLst>
                      <a:ext uri="{FF2B5EF4-FFF2-40B4-BE49-F238E27FC236}">
                        <a16:creationId xmlns:a16="http://schemas.microsoft.com/office/drawing/2014/main" id="{396767F9-D9B9-4145-AAFF-A402AC91D5DE}"/>
                      </a:ext>
                    </a:extLst>
                  </p:cNvPr>
                  <p:cNvSpPr/>
                  <p:nvPr/>
                </p:nvSpPr>
                <p:spPr>
                  <a:xfrm>
                    <a:off x="8774902" y="2687505"/>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Rectangle: Rounded Corners 124">
                    <a:extLst>
                      <a:ext uri="{FF2B5EF4-FFF2-40B4-BE49-F238E27FC236}">
                        <a16:creationId xmlns:a16="http://schemas.microsoft.com/office/drawing/2014/main" id="{8B532335-7591-4121-ABDB-04DCA0F78E3C}"/>
                      </a:ext>
                    </a:extLst>
                  </p:cNvPr>
                  <p:cNvSpPr/>
                  <p:nvPr/>
                </p:nvSpPr>
                <p:spPr>
                  <a:xfrm>
                    <a:off x="8774902" y="2650037"/>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Rectangle: Rounded Corners 125">
                    <a:extLst>
                      <a:ext uri="{FF2B5EF4-FFF2-40B4-BE49-F238E27FC236}">
                        <a16:creationId xmlns:a16="http://schemas.microsoft.com/office/drawing/2014/main" id="{C62BCC46-0CEE-43EB-9B1D-4851AC349E21}"/>
                      </a:ext>
                    </a:extLst>
                  </p:cNvPr>
                  <p:cNvSpPr/>
                  <p:nvPr/>
                </p:nvSpPr>
                <p:spPr>
                  <a:xfrm>
                    <a:off x="8774902" y="2603911"/>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Rounded Corners 126">
                    <a:extLst>
                      <a:ext uri="{FF2B5EF4-FFF2-40B4-BE49-F238E27FC236}">
                        <a16:creationId xmlns:a16="http://schemas.microsoft.com/office/drawing/2014/main" id="{E219ECE9-15A0-483B-910F-6DE9AB83D153}"/>
                      </a:ext>
                    </a:extLst>
                  </p:cNvPr>
                  <p:cNvSpPr/>
                  <p:nvPr/>
                </p:nvSpPr>
                <p:spPr>
                  <a:xfrm>
                    <a:off x="8774901" y="2567016"/>
                    <a:ext cx="243203" cy="45719"/>
                  </a:xfrm>
                  <a:prstGeom prst="roundRect">
                    <a:avLst/>
                  </a:prstGeom>
                  <a:gradFill flip="none" rotWithShape="1">
                    <a:gsLst>
                      <a:gs pos="0">
                        <a:srgbClr val="00B050"/>
                      </a:gs>
                      <a:gs pos="67000">
                        <a:schemeClr val="accent3">
                          <a:lumMod val="95000"/>
                          <a:lumOff val="5000"/>
                        </a:schemeClr>
                      </a:gs>
                      <a:gs pos="100000">
                        <a:schemeClr val="accent3">
                          <a:lumMod val="60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Rounded Corners 127">
                    <a:extLst>
                      <a:ext uri="{FF2B5EF4-FFF2-40B4-BE49-F238E27FC236}">
                        <a16:creationId xmlns:a16="http://schemas.microsoft.com/office/drawing/2014/main" id="{D29E97CF-6EA0-46F4-AECB-4FCED0516294}"/>
                      </a:ext>
                    </a:extLst>
                  </p:cNvPr>
                  <p:cNvSpPr/>
                  <p:nvPr/>
                </p:nvSpPr>
                <p:spPr>
                  <a:xfrm>
                    <a:off x="8774905" y="2866340"/>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0" name="Group 139">
                  <a:extLst>
                    <a:ext uri="{FF2B5EF4-FFF2-40B4-BE49-F238E27FC236}">
                      <a16:creationId xmlns:a16="http://schemas.microsoft.com/office/drawing/2014/main" id="{B65040E5-CB7C-48A7-8BDA-B0D2F79D41D5}"/>
                    </a:ext>
                  </a:extLst>
                </p:cNvPr>
                <p:cNvGrpSpPr/>
                <p:nvPr/>
              </p:nvGrpSpPr>
              <p:grpSpPr>
                <a:xfrm>
                  <a:off x="3764053" y="2546996"/>
                  <a:ext cx="244110" cy="437754"/>
                  <a:chOff x="8774901" y="2567016"/>
                  <a:chExt cx="244110" cy="437754"/>
                </a:xfrm>
              </p:grpSpPr>
              <p:sp>
                <p:nvSpPr>
                  <p:cNvPr id="130" name="Rectangle: Rounded Corners 129">
                    <a:extLst>
                      <a:ext uri="{FF2B5EF4-FFF2-40B4-BE49-F238E27FC236}">
                        <a16:creationId xmlns:a16="http://schemas.microsoft.com/office/drawing/2014/main" id="{DF3FF26E-B116-41D1-A65D-C927A35D042E}"/>
                      </a:ext>
                    </a:extLst>
                  </p:cNvPr>
                  <p:cNvSpPr/>
                  <p:nvPr/>
                </p:nvSpPr>
                <p:spPr>
                  <a:xfrm>
                    <a:off x="8774905" y="2958132"/>
                    <a:ext cx="243203" cy="4663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Rectangle: Rounded Corners 130">
                    <a:extLst>
                      <a:ext uri="{FF2B5EF4-FFF2-40B4-BE49-F238E27FC236}">
                        <a16:creationId xmlns:a16="http://schemas.microsoft.com/office/drawing/2014/main" id="{59597D00-4BB2-4B60-97F9-3F654C7C56CE}"/>
                      </a:ext>
                    </a:extLst>
                  </p:cNvPr>
                  <p:cNvSpPr/>
                  <p:nvPr/>
                </p:nvSpPr>
                <p:spPr>
                  <a:xfrm>
                    <a:off x="8775808" y="2912059"/>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Rectangle: Rounded Corners 131">
                    <a:extLst>
                      <a:ext uri="{FF2B5EF4-FFF2-40B4-BE49-F238E27FC236}">
                        <a16:creationId xmlns:a16="http://schemas.microsoft.com/office/drawing/2014/main" id="{C5A96E89-E19B-44C5-922E-2F912365C99F}"/>
                      </a:ext>
                    </a:extLst>
                  </p:cNvPr>
                  <p:cNvSpPr/>
                  <p:nvPr/>
                </p:nvSpPr>
                <p:spPr>
                  <a:xfrm>
                    <a:off x="8774904" y="2815244"/>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Rectangle: Rounded Corners 132">
                    <a:extLst>
                      <a:ext uri="{FF2B5EF4-FFF2-40B4-BE49-F238E27FC236}">
                        <a16:creationId xmlns:a16="http://schemas.microsoft.com/office/drawing/2014/main" id="{24B4F2E4-D581-440F-B55D-1C2115423E8C}"/>
                      </a:ext>
                    </a:extLst>
                  </p:cNvPr>
                  <p:cNvSpPr/>
                  <p:nvPr/>
                </p:nvSpPr>
                <p:spPr>
                  <a:xfrm>
                    <a:off x="8774904" y="2769525"/>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Rectangle: Rounded Corners 133">
                    <a:extLst>
                      <a:ext uri="{FF2B5EF4-FFF2-40B4-BE49-F238E27FC236}">
                        <a16:creationId xmlns:a16="http://schemas.microsoft.com/office/drawing/2014/main" id="{51F9E4EC-FD5A-4D44-8556-B3FD0A95E1CF}"/>
                      </a:ext>
                    </a:extLst>
                  </p:cNvPr>
                  <p:cNvSpPr/>
                  <p:nvPr/>
                </p:nvSpPr>
                <p:spPr>
                  <a:xfrm>
                    <a:off x="8774903" y="2731057"/>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ectangle: Rounded Corners 134">
                    <a:extLst>
                      <a:ext uri="{FF2B5EF4-FFF2-40B4-BE49-F238E27FC236}">
                        <a16:creationId xmlns:a16="http://schemas.microsoft.com/office/drawing/2014/main" id="{510AA523-8252-4A8A-B77F-938FB414FD2C}"/>
                      </a:ext>
                    </a:extLst>
                  </p:cNvPr>
                  <p:cNvSpPr/>
                  <p:nvPr/>
                </p:nvSpPr>
                <p:spPr>
                  <a:xfrm>
                    <a:off x="8774902" y="2687505"/>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Rectangle: Rounded Corners 135">
                    <a:extLst>
                      <a:ext uri="{FF2B5EF4-FFF2-40B4-BE49-F238E27FC236}">
                        <a16:creationId xmlns:a16="http://schemas.microsoft.com/office/drawing/2014/main" id="{7FA5E779-CBAF-4149-8340-03DCB9F32E6B}"/>
                      </a:ext>
                    </a:extLst>
                  </p:cNvPr>
                  <p:cNvSpPr/>
                  <p:nvPr/>
                </p:nvSpPr>
                <p:spPr>
                  <a:xfrm>
                    <a:off x="8774902" y="2650037"/>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Rectangle: Rounded Corners 136">
                    <a:extLst>
                      <a:ext uri="{FF2B5EF4-FFF2-40B4-BE49-F238E27FC236}">
                        <a16:creationId xmlns:a16="http://schemas.microsoft.com/office/drawing/2014/main" id="{015598BE-46DC-4D84-8350-7E40062A36BC}"/>
                      </a:ext>
                    </a:extLst>
                  </p:cNvPr>
                  <p:cNvSpPr/>
                  <p:nvPr/>
                </p:nvSpPr>
                <p:spPr>
                  <a:xfrm>
                    <a:off x="8774902" y="2603911"/>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ectangle: Rounded Corners 137">
                    <a:extLst>
                      <a:ext uri="{FF2B5EF4-FFF2-40B4-BE49-F238E27FC236}">
                        <a16:creationId xmlns:a16="http://schemas.microsoft.com/office/drawing/2014/main" id="{471EDA27-B1DE-4C75-9D69-AEB1D635CCFC}"/>
                      </a:ext>
                    </a:extLst>
                  </p:cNvPr>
                  <p:cNvSpPr/>
                  <p:nvPr/>
                </p:nvSpPr>
                <p:spPr>
                  <a:xfrm>
                    <a:off x="8774901" y="2567016"/>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Rounded Corners 138">
                    <a:extLst>
                      <a:ext uri="{FF2B5EF4-FFF2-40B4-BE49-F238E27FC236}">
                        <a16:creationId xmlns:a16="http://schemas.microsoft.com/office/drawing/2014/main" id="{49BCA820-0DEA-42A4-9098-8C06F96756C2}"/>
                      </a:ext>
                    </a:extLst>
                  </p:cNvPr>
                  <p:cNvSpPr/>
                  <p:nvPr/>
                </p:nvSpPr>
                <p:spPr>
                  <a:xfrm>
                    <a:off x="8774905" y="2866340"/>
                    <a:ext cx="243203" cy="4571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grpSp>
    </p:spTree>
    <p:extLst>
      <p:ext uri="{BB962C8B-B14F-4D97-AF65-F5344CB8AC3E}">
        <p14:creationId xmlns:p14="http://schemas.microsoft.com/office/powerpoint/2010/main" val="290348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C4EE43-484A-46DF-8825-FD3492662217}"/>
              </a:ext>
            </a:extLst>
          </p:cNvPr>
          <p:cNvPicPr>
            <a:picLocks noChangeAspect="1"/>
          </p:cNvPicPr>
          <p:nvPr/>
        </p:nvPicPr>
        <p:blipFill>
          <a:blip r:embed="rId2"/>
          <a:stretch>
            <a:fillRect/>
          </a:stretch>
        </p:blipFill>
        <p:spPr>
          <a:xfrm>
            <a:off x="1419469" y="2617333"/>
            <a:ext cx="1623333" cy="1623333"/>
          </a:xfrm>
          <a:prstGeom prst="rect">
            <a:avLst/>
          </a:prstGeom>
        </p:spPr>
      </p:pic>
      <p:pic>
        <p:nvPicPr>
          <p:cNvPr id="6" name="Picture 5">
            <a:extLst>
              <a:ext uri="{FF2B5EF4-FFF2-40B4-BE49-F238E27FC236}">
                <a16:creationId xmlns:a16="http://schemas.microsoft.com/office/drawing/2014/main" id="{0D0E5D1F-DFC7-49F3-BF8A-996961092645}"/>
              </a:ext>
            </a:extLst>
          </p:cNvPr>
          <p:cNvPicPr>
            <a:picLocks noChangeAspect="1"/>
          </p:cNvPicPr>
          <p:nvPr/>
        </p:nvPicPr>
        <p:blipFill>
          <a:blip r:embed="rId3"/>
          <a:stretch>
            <a:fillRect/>
          </a:stretch>
        </p:blipFill>
        <p:spPr>
          <a:xfrm>
            <a:off x="4175710" y="2195286"/>
            <a:ext cx="6538099" cy="3744685"/>
          </a:xfrm>
          <a:prstGeom prst="rect">
            <a:avLst/>
          </a:prstGeom>
        </p:spPr>
      </p:pic>
      <p:sp>
        <p:nvSpPr>
          <p:cNvPr id="8" name="Title 1">
            <a:extLst>
              <a:ext uri="{FF2B5EF4-FFF2-40B4-BE49-F238E27FC236}">
                <a16:creationId xmlns:a16="http://schemas.microsoft.com/office/drawing/2014/main" id="{E0931CFA-1314-4C0D-9F6B-E99EE5EF8A35}"/>
              </a:ext>
            </a:extLst>
          </p:cNvPr>
          <p:cNvSpPr>
            <a:spLocks noGrp="1"/>
          </p:cNvSpPr>
          <p:nvPr>
            <p:ph type="title"/>
          </p:nvPr>
        </p:nvSpPr>
        <p:spPr>
          <a:xfrm>
            <a:off x="2231136" y="790520"/>
            <a:ext cx="7729728" cy="1188720"/>
          </a:xfrm>
        </p:spPr>
        <p:txBody>
          <a:bodyPr/>
          <a:lstStyle/>
          <a:p>
            <a:pPr algn="ctr"/>
            <a:r>
              <a:rPr lang="de-DE" sz="2800" dirty="0"/>
              <a:t>Twitter Developer Account</a:t>
            </a:r>
            <a:endParaRPr lang="en-GB" sz="2800" dirty="0"/>
          </a:p>
        </p:txBody>
      </p:sp>
      <p:sp>
        <p:nvSpPr>
          <p:cNvPr id="2" name="TextBox 1">
            <a:extLst>
              <a:ext uri="{FF2B5EF4-FFF2-40B4-BE49-F238E27FC236}">
                <a16:creationId xmlns:a16="http://schemas.microsoft.com/office/drawing/2014/main" id="{FDE20ECA-E4C8-4753-BA2F-48EDB6F08C47}"/>
              </a:ext>
            </a:extLst>
          </p:cNvPr>
          <p:cNvSpPr txBox="1"/>
          <p:nvPr/>
        </p:nvSpPr>
        <p:spPr>
          <a:xfrm>
            <a:off x="1010929" y="4878759"/>
            <a:ext cx="2736647" cy="646331"/>
          </a:xfrm>
          <a:prstGeom prst="rect">
            <a:avLst/>
          </a:prstGeom>
          <a:noFill/>
        </p:spPr>
        <p:txBody>
          <a:bodyPr wrap="none" rtlCol="0">
            <a:spAutoFit/>
          </a:bodyPr>
          <a:lstStyle/>
          <a:p>
            <a:r>
              <a:rPr lang="de-DE" b="1" dirty="0">
                <a:latin typeface="Arial" panose="020B0604020202020204" pitchFamily="34" charset="0"/>
                <a:cs typeface="Arial" panose="020B0604020202020204" pitchFamily="34" charset="0"/>
              </a:rPr>
              <a:t>330</a:t>
            </a:r>
            <a:r>
              <a:rPr lang="de-DE" dirty="0">
                <a:latin typeface="Arial" panose="020B0604020202020204" pitchFamily="34" charset="0"/>
                <a:cs typeface="Arial" panose="020B0604020202020204" pitchFamily="34" charset="0"/>
              </a:rPr>
              <a:t> </a:t>
            </a:r>
            <a:r>
              <a:rPr lang="de-DE" b="1" dirty="0" err="1">
                <a:latin typeface="Arial" panose="020B0604020202020204" pitchFamily="34" charset="0"/>
                <a:cs typeface="Arial" panose="020B0604020202020204" pitchFamily="34" charset="0"/>
              </a:rPr>
              <a:t>million</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a.p.m</a:t>
            </a:r>
            <a:r>
              <a:rPr lang="de-DE" dirty="0">
                <a:latin typeface="Arial" panose="020B0604020202020204" pitchFamily="34" charset="0"/>
                <a:cs typeface="Arial" panose="020B0604020202020204" pitchFamily="34" charset="0"/>
              </a:rPr>
              <a:t>.</a:t>
            </a:r>
          </a:p>
          <a:p>
            <a:r>
              <a:rPr lang="en-GB" b="1" i="0" dirty="0">
                <a:solidFill>
                  <a:srgbClr val="222222"/>
                </a:solidFill>
                <a:effectLst/>
                <a:latin typeface="Arial" panose="020B0604020202020204" pitchFamily="34" charset="0"/>
                <a:cs typeface="Arial" panose="020B0604020202020204" pitchFamily="34" charset="0"/>
              </a:rPr>
              <a:t>500 million</a:t>
            </a:r>
            <a:r>
              <a:rPr lang="en-GB" b="0" i="0" dirty="0">
                <a:solidFill>
                  <a:srgbClr val="222222"/>
                </a:solidFill>
                <a:effectLst/>
                <a:latin typeface="Arial" panose="020B0604020202020204" pitchFamily="34" charset="0"/>
                <a:cs typeface="Arial" panose="020B0604020202020204" pitchFamily="34" charset="0"/>
              </a:rPr>
              <a:t> tweets</a:t>
            </a:r>
            <a:r>
              <a:rPr lang="de-DE" b="0" i="0" dirty="0">
                <a:solidFill>
                  <a:srgbClr val="222222"/>
                </a:solidFill>
                <a:effectLst/>
                <a:latin typeface="Arial" panose="020B0604020202020204" pitchFamily="34" charset="0"/>
                <a:cs typeface="Arial" panose="020B0604020202020204" pitchFamily="34" charset="0"/>
              </a:rPr>
              <a:t> </a:t>
            </a:r>
            <a:r>
              <a:rPr lang="de-DE" dirty="0">
                <a:solidFill>
                  <a:srgbClr val="222222"/>
                </a:solidFill>
                <a:latin typeface="Arial" panose="020B0604020202020204" pitchFamily="34" charset="0"/>
                <a:cs typeface="Arial" panose="020B0604020202020204" pitchFamily="34" charset="0"/>
              </a:rPr>
              <a:t>a </a:t>
            </a:r>
            <a:r>
              <a:rPr lang="de-DE" dirty="0" err="1">
                <a:solidFill>
                  <a:srgbClr val="222222"/>
                </a:solidFill>
                <a:latin typeface="Arial" panose="020B0604020202020204" pitchFamily="34" charset="0"/>
                <a:cs typeface="Arial" panose="020B0604020202020204" pitchFamily="34" charset="0"/>
              </a:rPr>
              <a:t>day</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16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3D446168-CA44-4BE6-B9F5-43C4CF86A372}"/>
              </a:ext>
            </a:extLst>
          </p:cNvPr>
          <p:cNvSpPr/>
          <p:nvPr/>
        </p:nvSpPr>
        <p:spPr>
          <a:xfrm>
            <a:off x="1993900" y="3746500"/>
            <a:ext cx="8585200" cy="13335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DE" dirty="0">
                <a:solidFill>
                  <a:schemeClr val="tx1"/>
                </a:solidFill>
              </a:rPr>
              <a:t>Cloud Pub/Sub</a:t>
            </a:r>
            <a:endParaRPr lang="en-GB" dirty="0">
              <a:solidFill>
                <a:schemeClr val="tx1"/>
              </a:solidFill>
            </a:endParaRPr>
          </a:p>
        </p:txBody>
      </p:sp>
      <p:sp>
        <p:nvSpPr>
          <p:cNvPr id="2" name="Title 1">
            <a:extLst>
              <a:ext uri="{FF2B5EF4-FFF2-40B4-BE49-F238E27FC236}">
                <a16:creationId xmlns:a16="http://schemas.microsoft.com/office/drawing/2014/main" id="{BE01115D-3406-4EAC-B4A6-AE12F4B8F219}"/>
              </a:ext>
            </a:extLst>
          </p:cNvPr>
          <p:cNvSpPr>
            <a:spLocks noGrp="1"/>
          </p:cNvSpPr>
          <p:nvPr>
            <p:ph type="title"/>
          </p:nvPr>
        </p:nvSpPr>
        <p:spPr>
          <a:xfrm>
            <a:off x="2231136" y="790520"/>
            <a:ext cx="7729728" cy="1188720"/>
          </a:xfrm>
        </p:spPr>
        <p:txBody>
          <a:bodyPr/>
          <a:lstStyle/>
          <a:p>
            <a:r>
              <a:rPr lang="de-DE" dirty="0"/>
              <a:t>Google </a:t>
            </a:r>
            <a:r>
              <a:rPr lang="de-DE" dirty="0" err="1"/>
              <a:t>cloud</a:t>
            </a:r>
            <a:r>
              <a:rPr lang="de-DE" dirty="0"/>
              <a:t> Pub/</a:t>
            </a:r>
            <a:r>
              <a:rPr lang="de-DE" dirty="0" err="1"/>
              <a:t>sub</a:t>
            </a:r>
            <a:endParaRPr lang="en-GB" dirty="0"/>
          </a:p>
        </p:txBody>
      </p:sp>
      <p:sp>
        <p:nvSpPr>
          <p:cNvPr id="3" name="Content Placeholder 2">
            <a:extLst>
              <a:ext uri="{FF2B5EF4-FFF2-40B4-BE49-F238E27FC236}">
                <a16:creationId xmlns:a16="http://schemas.microsoft.com/office/drawing/2014/main" id="{2B3FE896-2F14-4B86-9E79-875797E66022}"/>
              </a:ext>
            </a:extLst>
          </p:cNvPr>
          <p:cNvSpPr>
            <a:spLocks noGrp="1"/>
          </p:cNvSpPr>
          <p:nvPr>
            <p:ph idx="1"/>
          </p:nvPr>
        </p:nvSpPr>
        <p:spPr>
          <a:xfrm>
            <a:off x="1723136" y="1979240"/>
            <a:ext cx="9598007" cy="613156"/>
          </a:xfrm>
        </p:spPr>
        <p:txBody>
          <a:bodyPr/>
          <a:lstStyle/>
          <a:p>
            <a:pPr marL="0" indent="0">
              <a:buNone/>
            </a:pPr>
            <a:r>
              <a:rPr lang="en-GB" dirty="0">
                <a:solidFill>
                  <a:srgbClr val="24292E"/>
                </a:solidFill>
                <a:latin typeface="-apple-system"/>
              </a:rPr>
              <a:t>R</a:t>
            </a:r>
            <a:r>
              <a:rPr lang="en-GB" b="0" i="0" dirty="0">
                <a:solidFill>
                  <a:srgbClr val="24292E"/>
                </a:solidFill>
                <a:effectLst/>
                <a:latin typeface="-apple-system"/>
              </a:rPr>
              <a:t>eal-time messaging ingestion service allowing exchange of messages between applications</a:t>
            </a:r>
            <a:endParaRPr lang="en-GB" dirty="0"/>
          </a:p>
        </p:txBody>
      </p:sp>
      <p:sp>
        <p:nvSpPr>
          <p:cNvPr id="9" name="Rectangle 8">
            <a:extLst>
              <a:ext uri="{FF2B5EF4-FFF2-40B4-BE49-F238E27FC236}">
                <a16:creationId xmlns:a16="http://schemas.microsoft.com/office/drawing/2014/main" id="{EC0C549B-6B4E-4572-A593-96DC40BB849A}"/>
              </a:ext>
            </a:extLst>
          </p:cNvPr>
          <p:cNvSpPr/>
          <p:nvPr/>
        </p:nvSpPr>
        <p:spPr>
          <a:xfrm>
            <a:off x="2552700" y="2592396"/>
            <a:ext cx="2019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Publisher</a:t>
            </a:r>
            <a:endParaRPr lang="en-GB" dirty="0"/>
          </a:p>
        </p:txBody>
      </p:sp>
      <p:sp>
        <p:nvSpPr>
          <p:cNvPr id="10" name="Rectangle 9">
            <a:extLst>
              <a:ext uri="{FF2B5EF4-FFF2-40B4-BE49-F238E27FC236}">
                <a16:creationId xmlns:a16="http://schemas.microsoft.com/office/drawing/2014/main" id="{00A605F8-FFE1-4288-9931-97C3B979C11C}"/>
              </a:ext>
            </a:extLst>
          </p:cNvPr>
          <p:cNvSpPr/>
          <p:nvPr/>
        </p:nvSpPr>
        <p:spPr>
          <a:xfrm>
            <a:off x="2552700" y="3238500"/>
            <a:ext cx="2019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Message</a:t>
            </a:r>
            <a:endParaRPr lang="en-GB" dirty="0"/>
          </a:p>
        </p:txBody>
      </p:sp>
      <p:sp>
        <p:nvSpPr>
          <p:cNvPr id="11" name="Rectangle 10">
            <a:extLst>
              <a:ext uri="{FF2B5EF4-FFF2-40B4-BE49-F238E27FC236}">
                <a16:creationId xmlns:a16="http://schemas.microsoft.com/office/drawing/2014/main" id="{D975BED5-E1B1-4839-8CED-8C4A084F2254}"/>
              </a:ext>
            </a:extLst>
          </p:cNvPr>
          <p:cNvSpPr/>
          <p:nvPr/>
        </p:nvSpPr>
        <p:spPr>
          <a:xfrm>
            <a:off x="2552700" y="3884604"/>
            <a:ext cx="20193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Topic</a:t>
            </a:r>
            <a:endParaRPr lang="en-GB" dirty="0"/>
          </a:p>
        </p:txBody>
      </p:sp>
      <p:sp>
        <p:nvSpPr>
          <p:cNvPr id="12" name="Rectangle 11">
            <a:extLst>
              <a:ext uri="{FF2B5EF4-FFF2-40B4-BE49-F238E27FC236}">
                <a16:creationId xmlns:a16="http://schemas.microsoft.com/office/drawing/2014/main" id="{8C43B732-C78C-47D7-AD15-6918ED1E5B57}"/>
              </a:ext>
            </a:extLst>
          </p:cNvPr>
          <p:cNvSpPr/>
          <p:nvPr/>
        </p:nvSpPr>
        <p:spPr>
          <a:xfrm>
            <a:off x="2552700" y="4530708"/>
            <a:ext cx="20193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Subscritpion</a:t>
            </a:r>
            <a:endParaRPr lang="en-GB" dirty="0"/>
          </a:p>
        </p:txBody>
      </p:sp>
      <p:sp>
        <p:nvSpPr>
          <p:cNvPr id="13" name="Rectangle 12">
            <a:extLst>
              <a:ext uri="{FF2B5EF4-FFF2-40B4-BE49-F238E27FC236}">
                <a16:creationId xmlns:a16="http://schemas.microsoft.com/office/drawing/2014/main" id="{A9688FC4-3C9B-4394-BBED-ED38617BEAD8}"/>
              </a:ext>
            </a:extLst>
          </p:cNvPr>
          <p:cNvSpPr/>
          <p:nvPr/>
        </p:nvSpPr>
        <p:spPr>
          <a:xfrm>
            <a:off x="2552700" y="5176812"/>
            <a:ext cx="2019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Message</a:t>
            </a:r>
            <a:endParaRPr lang="en-GB" dirty="0"/>
          </a:p>
        </p:txBody>
      </p:sp>
      <p:sp>
        <p:nvSpPr>
          <p:cNvPr id="14" name="Rectangle 13">
            <a:extLst>
              <a:ext uri="{FF2B5EF4-FFF2-40B4-BE49-F238E27FC236}">
                <a16:creationId xmlns:a16="http://schemas.microsoft.com/office/drawing/2014/main" id="{E0307A84-55EE-405F-A9F3-5E467E769CB0}"/>
              </a:ext>
            </a:extLst>
          </p:cNvPr>
          <p:cNvSpPr/>
          <p:nvPr/>
        </p:nvSpPr>
        <p:spPr>
          <a:xfrm>
            <a:off x="2552700" y="5822916"/>
            <a:ext cx="2019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Subscriber</a:t>
            </a:r>
            <a:endParaRPr lang="en-GB" dirty="0"/>
          </a:p>
        </p:txBody>
      </p:sp>
      <p:sp>
        <p:nvSpPr>
          <p:cNvPr id="16" name="Rectangle 15">
            <a:extLst>
              <a:ext uri="{FF2B5EF4-FFF2-40B4-BE49-F238E27FC236}">
                <a16:creationId xmlns:a16="http://schemas.microsoft.com/office/drawing/2014/main" id="{B06C564E-D01F-48F8-A46C-FFCAF7ADC053}"/>
              </a:ext>
            </a:extLst>
          </p:cNvPr>
          <p:cNvSpPr/>
          <p:nvPr/>
        </p:nvSpPr>
        <p:spPr>
          <a:xfrm>
            <a:off x="5556250" y="3884604"/>
            <a:ext cx="20193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Message Storage</a:t>
            </a:r>
            <a:endParaRPr lang="en-GB" dirty="0"/>
          </a:p>
        </p:txBody>
      </p:sp>
      <p:sp>
        <p:nvSpPr>
          <p:cNvPr id="17" name="Arrow: Down 16">
            <a:extLst>
              <a:ext uri="{FF2B5EF4-FFF2-40B4-BE49-F238E27FC236}">
                <a16:creationId xmlns:a16="http://schemas.microsoft.com/office/drawing/2014/main" id="{6C9191F2-14FF-4D90-80A5-9D26BAE5C1D7}"/>
              </a:ext>
            </a:extLst>
          </p:cNvPr>
          <p:cNvSpPr/>
          <p:nvPr/>
        </p:nvSpPr>
        <p:spPr>
          <a:xfrm>
            <a:off x="3435350" y="2990884"/>
            <a:ext cx="234950" cy="23491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B8E37012-11FE-4416-9F7F-6EB420977A23}"/>
              </a:ext>
            </a:extLst>
          </p:cNvPr>
          <p:cNvSpPr/>
          <p:nvPr/>
        </p:nvSpPr>
        <p:spPr>
          <a:xfrm>
            <a:off x="3435350" y="3638584"/>
            <a:ext cx="234950" cy="23491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3FCBDCA6-54C4-4EE1-BE51-4589A8F400C0}"/>
              </a:ext>
            </a:extLst>
          </p:cNvPr>
          <p:cNvSpPr/>
          <p:nvPr/>
        </p:nvSpPr>
        <p:spPr>
          <a:xfrm>
            <a:off x="3444875" y="4286250"/>
            <a:ext cx="234950" cy="23491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728C808F-CF04-4F25-93D4-B28870016210}"/>
              </a:ext>
            </a:extLst>
          </p:cNvPr>
          <p:cNvSpPr/>
          <p:nvPr/>
        </p:nvSpPr>
        <p:spPr>
          <a:xfrm>
            <a:off x="3435350" y="4931590"/>
            <a:ext cx="234950" cy="23491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Arrow: Down 20">
            <a:extLst>
              <a:ext uri="{FF2B5EF4-FFF2-40B4-BE49-F238E27FC236}">
                <a16:creationId xmlns:a16="http://schemas.microsoft.com/office/drawing/2014/main" id="{B0C4DB0B-8192-4F7F-960A-668D00641FC8}"/>
              </a:ext>
            </a:extLst>
          </p:cNvPr>
          <p:cNvSpPr/>
          <p:nvPr/>
        </p:nvSpPr>
        <p:spPr>
          <a:xfrm>
            <a:off x="3435350" y="5568118"/>
            <a:ext cx="234950" cy="23491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2" name="Arrow: Right 21">
            <a:extLst>
              <a:ext uri="{FF2B5EF4-FFF2-40B4-BE49-F238E27FC236}">
                <a16:creationId xmlns:a16="http://schemas.microsoft.com/office/drawing/2014/main" id="{790F5BBA-B0C6-4D1D-88FE-3BD8B3E0D708}"/>
              </a:ext>
            </a:extLst>
          </p:cNvPr>
          <p:cNvSpPr/>
          <p:nvPr/>
        </p:nvSpPr>
        <p:spPr>
          <a:xfrm>
            <a:off x="4660900" y="4000500"/>
            <a:ext cx="800100" cy="1762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3" name="Arrow: Bent-Up 22">
            <a:extLst>
              <a:ext uri="{FF2B5EF4-FFF2-40B4-BE49-F238E27FC236}">
                <a16:creationId xmlns:a16="http://schemas.microsoft.com/office/drawing/2014/main" id="{7E90DF4C-66CF-4480-BC12-BBC590297D08}"/>
              </a:ext>
            </a:extLst>
          </p:cNvPr>
          <p:cNvSpPr/>
          <p:nvPr/>
        </p:nvSpPr>
        <p:spPr>
          <a:xfrm>
            <a:off x="4692650" y="5676900"/>
            <a:ext cx="1778000" cy="381000"/>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Rectangle 23">
            <a:extLst>
              <a:ext uri="{FF2B5EF4-FFF2-40B4-BE49-F238E27FC236}">
                <a16:creationId xmlns:a16="http://schemas.microsoft.com/office/drawing/2014/main" id="{ED70884F-7E19-4CFA-A9A3-8495459C2399}"/>
              </a:ext>
            </a:extLst>
          </p:cNvPr>
          <p:cNvSpPr/>
          <p:nvPr/>
        </p:nvSpPr>
        <p:spPr>
          <a:xfrm>
            <a:off x="5461000" y="5187950"/>
            <a:ext cx="20193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Ack</a:t>
            </a:r>
            <a:endParaRPr lang="en-GB" dirty="0"/>
          </a:p>
        </p:txBody>
      </p:sp>
      <p:sp>
        <p:nvSpPr>
          <p:cNvPr id="27" name="Arrow: Bent-Up 26">
            <a:extLst>
              <a:ext uri="{FF2B5EF4-FFF2-40B4-BE49-F238E27FC236}">
                <a16:creationId xmlns:a16="http://schemas.microsoft.com/office/drawing/2014/main" id="{7F458230-7143-4D13-AD6D-C632BB54F33D}"/>
              </a:ext>
            </a:extLst>
          </p:cNvPr>
          <p:cNvSpPr/>
          <p:nvPr/>
        </p:nvSpPr>
        <p:spPr>
          <a:xfrm rot="16200000">
            <a:off x="5359400" y="3916504"/>
            <a:ext cx="381000" cy="1778000"/>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CFC39ED7-E5B0-40C6-AC8B-164A658CE346}"/>
              </a:ext>
            </a:extLst>
          </p:cNvPr>
          <p:cNvSpPr/>
          <p:nvPr/>
        </p:nvSpPr>
        <p:spPr>
          <a:xfrm>
            <a:off x="2067179" y="3238500"/>
            <a:ext cx="327914" cy="33492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1</a:t>
            </a:r>
            <a:endParaRPr lang="en-GB" dirty="0"/>
          </a:p>
        </p:txBody>
      </p:sp>
      <p:sp>
        <p:nvSpPr>
          <p:cNvPr id="29" name="Flowchart: Connector 28">
            <a:extLst>
              <a:ext uri="{FF2B5EF4-FFF2-40B4-BE49-F238E27FC236}">
                <a16:creationId xmlns:a16="http://schemas.microsoft.com/office/drawing/2014/main" id="{3A512DD4-2069-4F93-9C00-2062038A5D6C}"/>
              </a:ext>
            </a:extLst>
          </p:cNvPr>
          <p:cNvSpPr/>
          <p:nvPr/>
        </p:nvSpPr>
        <p:spPr>
          <a:xfrm>
            <a:off x="7744968" y="3907644"/>
            <a:ext cx="327914" cy="33492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2</a:t>
            </a:r>
            <a:endParaRPr lang="en-GB" dirty="0"/>
          </a:p>
        </p:txBody>
      </p:sp>
      <p:sp>
        <p:nvSpPr>
          <p:cNvPr id="31" name="Flowchart: Connector 30">
            <a:extLst>
              <a:ext uri="{FF2B5EF4-FFF2-40B4-BE49-F238E27FC236}">
                <a16:creationId xmlns:a16="http://schemas.microsoft.com/office/drawing/2014/main" id="{FDB45DDC-2C0E-47A5-ADCA-BF27AFE7BDD9}"/>
              </a:ext>
            </a:extLst>
          </p:cNvPr>
          <p:cNvSpPr/>
          <p:nvPr/>
        </p:nvSpPr>
        <p:spPr>
          <a:xfrm>
            <a:off x="2092579" y="4521166"/>
            <a:ext cx="327914" cy="33492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3</a:t>
            </a:r>
            <a:endParaRPr lang="en-GB" dirty="0"/>
          </a:p>
        </p:txBody>
      </p:sp>
      <p:sp>
        <p:nvSpPr>
          <p:cNvPr id="32" name="Flowchart: Connector 31">
            <a:extLst>
              <a:ext uri="{FF2B5EF4-FFF2-40B4-BE49-F238E27FC236}">
                <a16:creationId xmlns:a16="http://schemas.microsoft.com/office/drawing/2014/main" id="{2CC36991-E96E-4331-A7CA-A9B64BEB5924}"/>
              </a:ext>
            </a:extLst>
          </p:cNvPr>
          <p:cNvSpPr/>
          <p:nvPr/>
        </p:nvSpPr>
        <p:spPr>
          <a:xfrm>
            <a:off x="2092579" y="5176812"/>
            <a:ext cx="327914" cy="33492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4</a:t>
            </a:r>
            <a:endParaRPr lang="en-GB" dirty="0"/>
          </a:p>
        </p:txBody>
      </p:sp>
      <p:sp>
        <p:nvSpPr>
          <p:cNvPr id="33" name="Flowchart: Connector 32">
            <a:extLst>
              <a:ext uri="{FF2B5EF4-FFF2-40B4-BE49-F238E27FC236}">
                <a16:creationId xmlns:a16="http://schemas.microsoft.com/office/drawing/2014/main" id="{01898DAC-7C2A-4ACE-8774-D25C031BF8A0}"/>
              </a:ext>
            </a:extLst>
          </p:cNvPr>
          <p:cNvSpPr/>
          <p:nvPr/>
        </p:nvSpPr>
        <p:spPr>
          <a:xfrm>
            <a:off x="5060950" y="5207000"/>
            <a:ext cx="327914" cy="33492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5</a:t>
            </a:r>
            <a:endParaRPr lang="en-GB" dirty="0"/>
          </a:p>
        </p:txBody>
      </p:sp>
    </p:spTree>
    <p:extLst>
      <p:ext uri="{BB962C8B-B14F-4D97-AF65-F5344CB8AC3E}">
        <p14:creationId xmlns:p14="http://schemas.microsoft.com/office/powerpoint/2010/main" val="21259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additive="base">
                                        <p:cTn id="69" dur="500" fill="hold"/>
                                        <p:tgtEl>
                                          <p:spTgt spid="32"/>
                                        </p:tgtEl>
                                        <p:attrNameLst>
                                          <p:attrName>ppt_x</p:attrName>
                                        </p:attrNameLst>
                                      </p:cBhvr>
                                      <p:tavLst>
                                        <p:tav tm="0">
                                          <p:val>
                                            <p:strVal val="#ppt_x"/>
                                          </p:val>
                                        </p:tav>
                                        <p:tav tm="100000">
                                          <p:val>
                                            <p:strVal val="#ppt_x"/>
                                          </p:val>
                                        </p:tav>
                                      </p:tavLst>
                                    </p:anim>
                                    <p:anim calcmode="lin" valueType="num">
                                      <p:cBhvr additive="base">
                                        <p:cTn id="7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ppt_x"/>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7" grpId="0" animBg="1"/>
      <p:bldP spid="28" grpId="0" animBg="1"/>
      <p:bldP spid="29" grpId="0" animBg="1"/>
      <p:bldP spid="31"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022512-A984-4AF2-9A11-83DD6DAAB44A}"/>
              </a:ext>
            </a:extLst>
          </p:cNvPr>
          <p:cNvPicPr>
            <a:picLocks noChangeAspect="1"/>
          </p:cNvPicPr>
          <p:nvPr/>
        </p:nvPicPr>
        <p:blipFill>
          <a:blip r:embed="rId2"/>
          <a:stretch>
            <a:fillRect/>
          </a:stretch>
        </p:blipFill>
        <p:spPr>
          <a:xfrm>
            <a:off x="1648278" y="2838870"/>
            <a:ext cx="8730343" cy="3615208"/>
          </a:xfrm>
          <a:prstGeom prst="rect">
            <a:avLst/>
          </a:prstGeom>
        </p:spPr>
      </p:pic>
      <p:sp>
        <p:nvSpPr>
          <p:cNvPr id="2" name="Title 1">
            <a:extLst>
              <a:ext uri="{FF2B5EF4-FFF2-40B4-BE49-F238E27FC236}">
                <a16:creationId xmlns:a16="http://schemas.microsoft.com/office/drawing/2014/main" id="{EC58B0FB-7EBE-43EA-A0BF-A48D6095B109}"/>
              </a:ext>
            </a:extLst>
          </p:cNvPr>
          <p:cNvSpPr>
            <a:spLocks noGrp="1"/>
          </p:cNvSpPr>
          <p:nvPr>
            <p:ph type="title"/>
          </p:nvPr>
        </p:nvSpPr>
        <p:spPr/>
        <p:txBody>
          <a:bodyPr/>
          <a:lstStyle/>
          <a:p>
            <a:r>
              <a:rPr lang="de-DE" dirty="0" err="1"/>
              <a:t>Bigquery</a:t>
            </a:r>
            <a:endParaRPr lang="en-GB" dirty="0"/>
          </a:p>
        </p:txBody>
      </p:sp>
      <p:sp>
        <p:nvSpPr>
          <p:cNvPr id="3" name="Content Placeholder 2">
            <a:extLst>
              <a:ext uri="{FF2B5EF4-FFF2-40B4-BE49-F238E27FC236}">
                <a16:creationId xmlns:a16="http://schemas.microsoft.com/office/drawing/2014/main" id="{F64BC539-B38A-45A0-A8E0-BA12B720AB32}"/>
              </a:ext>
            </a:extLst>
          </p:cNvPr>
          <p:cNvSpPr>
            <a:spLocks noGrp="1"/>
          </p:cNvSpPr>
          <p:nvPr>
            <p:ph idx="1"/>
          </p:nvPr>
        </p:nvSpPr>
        <p:spPr>
          <a:xfrm>
            <a:off x="635000" y="2153413"/>
            <a:ext cx="10756900" cy="424688"/>
          </a:xfrm>
        </p:spPr>
        <p:txBody>
          <a:bodyPr/>
          <a:lstStyle/>
          <a:p>
            <a:pPr marL="0" indent="0">
              <a:buNone/>
            </a:pPr>
            <a:r>
              <a:rPr lang="en-GB" b="0" i="0" dirty="0">
                <a:solidFill>
                  <a:srgbClr val="5F6368"/>
                </a:solidFill>
                <a:effectLst/>
                <a:latin typeface="Roboto" panose="02000000000000000000" pitchFamily="2" charset="0"/>
              </a:rPr>
              <a:t>Serverless, highly scalable, and cost-effective multi-cloud data warehouse designed for business agility</a:t>
            </a:r>
            <a:endParaRPr lang="en-GB" dirty="0"/>
          </a:p>
        </p:txBody>
      </p:sp>
      <p:sp>
        <p:nvSpPr>
          <p:cNvPr id="7" name="Oval 6">
            <a:extLst>
              <a:ext uri="{FF2B5EF4-FFF2-40B4-BE49-F238E27FC236}">
                <a16:creationId xmlns:a16="http://schemas.microsoft.com/office/drawing/2014/main" id="{F4EC6EA6-97A6-4E06-8814-A2F6992AFDD6}"/>
              </a:ext>
            </a:extLst>
          </p:cNvPr>
          <p:cNvSpPr/>
          <p:nvPr/>
        </p:nvSpPr>
        <p:spPr>
          <a:xfrm>
            <a:off x="9382539" y="3816626"/>
            <a:ext cx="964096" cy="61622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7874D7E6-B7D6-4231-A611-9C09A35C8A25}"/>
              </a:ext>
            </a:extLst>
          </p:cNvPr>
          <p:cNvSpPr/>
          <p:nvPr/>
        </p:nvSpPr>
        <p:spPr>
          <a:xfrm>
            <a:off x="2017643" y="4691270"/>
            <a:ext cx="1421295" cy="81500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639C2D16-2AA9-4BB7-9BAE-6611A9BD028B}"/>
              </a:ext>
            </a:extLst>
          </p:cNvPr>
          <p:cNvSpPr/>
          <p:nvPr/>
        </p:nvSpPr>
        <p:spPr>
          <a:xfrm>
            <a:off x="3253409" y="2633804"/>
            <a:ext cx="964096" cy="61622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0169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69E9179-3C86-4C0F-A0B2-A241E6CA81DE}"/>
              </a:ext>
            </a:extLst>
          </p:cNvPr>
          <p:cNvGraphicFramePr>
            <a:graphicFrameLocks noGrp="1"/>
          </p:cNvGraphicFramePr>
          <p:nvPr>
            <p:extLst>
              <p:ext uri="{D42A27DB-BD31-4B8C-83A1-F6EECF244321}">
                <p14:modId xmlns:p14="http://schemas.microsoft.com/office/powerpoint/2010/main" val="1626516356"/>
              </p:ext>
            </p:extLst>
          </p:nvPr>
        </p:nvGraphicFramePr>
        <p:xfrm>
          <a:off x="818322" y="1365186"/>
          <a:ext cx="10896599" cy="4127627"/>
        </p:xfrm>
        <a:graphic>
          <a:graphicData uri="http://schemas.openxmlformats.org/drawingml/2006/table">
            <a:tbl>
              <a:tblPr firstRow="1" bandRow="1">
                <a:tableStyleId>{5C22544A-7EE6-4342-B048-85BDC9FD1C3A}</a:tableStyleId>
              </a:tblPr>
              <a:tblGrid>
                <a:gridCol w="1556657">
                  <a:extLst>
                    <a:ext uri="{9D8B030D-6E8A-4147-A177-3AD203B41FA5}">
                      <a16:colId xmlns:a16="http://schemas.microsoft.com/office/drawing/2014/main" val="2120728002"/>
                    </a:ext>
                  </a:extLst>
                </a:gridCol>
                <a:gridCol w="1556657">
                  <a:extLst>
                    <a:ext uri="{9D8B030D-6E8A-4147-A177-3AD203B41FA5}">
                      <a16:colId xmlns:a16="http://schemas.microsoft.com/office/drawing/2014/main" val="1734645528"/>
                    </a:ext>
                  </a:extLst>
                </a:gridCol>
                <a:gridCol w="1556657">
                  <a:extLst>
                    <a:ext uri="{9D8B030D-6E8A-4147-A177-3AD203B41FA5}">
                      <a16:colId xmlns:a16="http://schemas.microsoft.com/office/drawing/2014/main" val="3556921066"/>
                    </a:ext>
                  </a:extLst>
                </a:gridCol>
                <a:gridCol w="1556657">
                  <a:extLst>
                    <a:ext uri="{9D8B030D-6E8A-4147-A177-3AD203B41FA5}">
                      <a16:colId xmlns:a16="http://schemas.microsoft.com/office/drawing/2014/main" val="382618272"/>
                    </a:ext>
                  </a:extLst>
                </a:gridCol>
                <a:gridCol w="1556657">
                  <a:extLst>
                    <a:ext uri="{9D8B030D-6E8A-4147-A177-3AD203B41FA5}">
                      <a16:colId xmlns:a16="http://schemas.microsoft.com/office/drawing/2014/main" val="262834495"/>
                    </a:ext>
                  </a:extLst>
                </a:gridCol>
                <a:gridCol w="1556657">
                  <a:extLst>
                    <a:ext uri="{9D8B030D-6E8A-4147-A177-3AD203B41FA5}">
                      <a16:colId xmlns:a16="http://schemas.microsoft.com/office/drawing/2014/main" val="1315189102"/>
                    </a:ext>
                  </a:extLst>
                </a:gridCol>
                <a:gridCol w="1556657">
                  <a:extLst>
                    <a:ext uri="{9D8B030D-6E8A-4147-A177-3AD203B41FA5}">
                      <a16:colId xmlns:a16="http://schemas.microsoft.com/office/drawing/2014/main" val="2155176457"/>
                    </a:ext>
                  </a:extLst>
                </a:gridCol>
              </a:tblGrid>
              <a:tr h="370840">
                <a:tc>
                  <a:txBody>
                    <a:bodyPr/>
                    <a:lstStyle/>
                    <a:p>
                      <a:r>
                        <a:rPr lang="de-DE" dirty="0">
                          <a:solidFill>
                            <a:schemeClr val="tx1"/>
                          </a:solidFill>
                        </a:rPr>
                        <a:t>Field Name</a:t>
                      </a:r>
                      <a:endParaRPr lang="en-GB" dirty="0">
                        <a:solidFill>
                          <a:schemeClr val="tx1"/>
                        </a:solidFill>
                      </a:endParaRPr>
                    </a:p>
                  </a:txBody>
                  <a:tcPr/>
                </a:tc>
                <a:tc>
                  <a:txBody>
                    <a:bodyPr/>
                    <a:lstStyle/>
                    <a:p>
                      <a:r>
                        <a:rPr lang="de-DE" dirty="0">
                          <a:solidFill>
                            <a:schemeClr val="tx1"/>
                          </a:solidFill>
                        </a:rPr>
                        <a:t>Type</a:t>
                      </a:r>
                      <a:endParaRPr lang="en-GB" dirty="0">
                        <a:solidFill>
                          <a:schemeClr val="tx1"/>
                        </a:solidFill>
                      </a:endParaRPr>
                    </a:p>
                  </a:txBody>
                  <a:tcPr/>
                </a:tc>
                <a:tc>
                  <a:txBody>
                    <a:bodyPr/>
                    <a:lstStyle/>
                    <a:p>
                      <a:r>
                        <a:rPr lang="de-DE" dirty="0">
                          <a:solidFill>
                            <a:schemeClr val="tx1"/>
                          </a:solidFill>
                        </a:rPr>
                        <a:t>Mode</a:t>
                      </a:r>
                      <a:endParaRPr lang="en-GB" dirty="0">
                        <a:solidFill>
                          <a:schemeClr val="tx1"/>
                        </a:solidFill>
                      </a:endParaRPr>
                    </a:p>
                  </a:txBody>
                  <a:tcPr/>
                </a:tc>
                <a:tc>
                  <a:txBody>
                    <a:bodyPr/>
                    <a:lstStyle/>
                    <a:p>
                      <a:endParaRPr lang="en-GB" dirty="0">
                        <a:solidFill>
                          <a:schemeClr val="tx1"/>
                        </a:solidFill>
                      </a:endParaRPr>
                    </a:p>
                  </a:txBody>
                  <a:tcPr>
                    <a:solidFill>
                      <a:schemeClr val="accent2"/>
                    </a:solidFill>
                  </a:tcPr>
                </a:tc>
                <a:tc>
                  <a:txBody>
                    <a:bodyPr/>
                    <a:lstStyle/>
                    <a:p>
                      <a:r>
                        <a:rPr lang="de-DE" dirty="0">
                          <a:solidFill>
                            <a:schemeClr val="tx1"/>
                          </a:solidFill>
                        </a:rPr>
                        <a:t>Field Name</a:t>
                      </a:r>
                      <a:endParaRPr lang="en-GB" dirty="0">
                        <a:solidFill>
                          <a:schemeClr val="tx1"/>
                        </a:solidFill>
                      </a:endParaRPr>
                    </a:p>
                  </a:txBody>
                  <a:tcPr/>
                </a:tc>
                <a:tc>
                  <a:txBody>
                    <a:bodyPr/>
                    <a:lstStyle/>
                    <a:p>
                      <a:r>
                        <a:rPr lang="de-DE" dirty="0">
                          <a:solidFill>
                            <a:schemeClr val="tx1"/>
                          </a:solidFill>
                        </a:rPr>
                        <a:t>Type</a:t>
                      </a:r>
                      <a:endParaRPr lang="en-GB" dirty="0">
                        <a:solidFill>
                          <a:schemeClr val="tx1"/>
                        </a:solidFill>
                      </a:endParaRPr>
                    </a:p>
                  </a:txBody>
                  <a:tcPr/>
                </a:tc>
                <a:tc>
                  <a:txBody>
                    <a:bodyPr/>
                    <a:lstStyle/>
                    <a:p>
                      <a:r>
                        <a:rPr lang="de-DE" dirty="0">
                          <a:solidFill>
                            <a:schemeClr val="tx1"/>
                          </a:solidFill>
                        </a:rPr>
                        <a:t>Mode</a:t>
                      </a:r>
                      <a:endParaRPr lang="en-GB" dirty="0">
                        <a:solidFill>
                          <a:schemeClr val="tx1"/>
                        </a:solidFill>
                      </a:endParaRPr>
                    </a:p>
                  </a:txBody>
                  <a:tcPr/>
                </a:tc>
                <a:extLst>
                  <a:ext uri="{0D108BD9-81ED-4DB2-BD59-A6C34878D82A}">
                    <a16:rowId xmlns:a16="http://schemas.microsoft.com/office/drawing/2014/main" val="1663810174"/>
                  </a:ext>
                </a:extLst>
              </a:tr>
              <a:tr h="370840">
                <a:tc>
                  <a:txBody>
                    <a:bodyPr/>
                    <a:lstStyle/>
                    <a:p>
                      <a:pPr marL="0" algn="l" defTabSz="914400" rtl="0" eaLnBrk="1" latinLnBrk="0" hangingPunct="1"/>
                      <a:r>
                        <a:rPr lang="en-GB" sz="1800" kern="1200" dirty="0">
                          <a:solidFill>
                            <a:schemeClr val="dk1"/>
                          </a:solidFill>
                          <a:effectLst/>
                          <a:latin typeface="+mn-lt"/>
                          <a:ea typeface="+mn-ea"/>
                          <a:cs typeface="+mn-cs"/>
                        </a:rPr>
                        <a:t>id</a:t>
                      </a:r>
                    </a:p>
                  </a:txBody>
                  <a:tcPr/>
                </a:tc>
                <a:tc>
                  <a:txBody>
                    <a:bodyPr/>
                    <a:lstStyle/>
                    <a:p>
                      <a:pPr marL="0" algn="l" defTabSz="914400" rtl="0" eaLnBrk="1" latinLnBrk="0" hangingPunct="1"/>
                      <a:r>
                        <a:rPr lang="en-GB" sz="1800" kern="1200" dirty="0">
                          <a:solidFill>
                            <a:schemeClr val="dk1"/>
                          </a:solidFill>
                          <a:effectLst/>
                          <a:latin typeface="+mn-lt"/>
                          <a:ea typeface="+mn-ea"/>
                          <a:cs typeface="+mn-cs"/>
                        </a:rPr>
                        <a:t>  INTEGER</a:t>
                      </a:r>
                    </a:p>
                  </a:txBody>
                  <a:tcPr/>
                </a:tc>
                <a:tc>
                  <a:txBody>
                    <a:bodyPr/>
                    <a:lstStyle/>
                    <a:p>
                      <a:pPr marL="0" algn="l" defTabSz="914400" rtl="0" eaLnBrk="1" latinLnBrk="0" hangingPunct="1"/>
                      <a:r>
                        <a:rPr lang="en-GB" sz="1800" kern="1200" dirty="0">
                          <a:solidFill>
                            <a:schemeClr val="dk1"/>
                          </a:solidFill>
                          <a:effectLst/>
                          <a:latin typeface="+mn-lt"/>
                          <a:ea typeface="+mn-ea"/>
                          <a:cs typeface="+mn-cs"/>
                        </a:rPr>
                        <a:t>  NULLABLE</a:t>
                      </a:r>
                    </a:p>
                  </a:txBody>
                  <a:tcPr/>
                </a:tc>
                <a:tc>
                  <a:txBody>
                    <a:bodyPr/>
                    <a:lstStyle/>
                    <a:p>
                      <a:endParaRPr lang="en-GB"/>
                    </a:p>
                  </a:txBody>
                  <a:tcPr>
                    <a:solidFill>
                      <a:schemeClr val="accent2"/>
                    </a:solidFill>
                  </a:tcPr>
                </a:tc>
                <a:tc>
                  <a:txBody>
                    <a:bodyPr/>
                    <a:lstStyle/>
                    <a:p>
                      <a:pPr marL="0" algn="l" defTabSz="914400" rtl="0" eaLnBrk="1" latinLnBrk="0" hangingPunct="1"/>
                      <a:r>
                        <a:rPr lang="en-GB" sz="1800" kern="1200" dirty="0">
                          <a:solidFill>
                            <a:schemeClr val="dk1"/>
                          </a:solidFill>
                          <a:effectLst/>
                          <a:latin typeface="+mn-lt"/>
                          <a:ea typeface="+mn-ea"/>
                          <a:cs typeface="+mn-cs"/>
                        </a:rPr>
                        <a:t>user. name</a:t>
                      </a:r>
                    </a:p>
                  </a:txBody>
                  <a:tcPr/>
                </a:tc>
                <a:tc>
                  <a:txBody>
                    <a:bodyPr/>
                    <a:lstStyle/>
                    <a:p>
                      <a:pPr marL="0" algn="l" defTabSz="914400" rtl="0" eaLnBrk="1" latinLnBrk="0" hangingPunct="1"/>
                      <a:r>
                        <a:rPr lang="en-GB" sz="1800" kern="1200" dirty="0">
                          <a:solidFill>
                            <a:schemeClr val="dk1"/>
                          </a:solidFill>
                          <a:effectLst/>
                          <a:latin typeface="+mn-lt"/>
                          <a:ea typeface="+mn-ea"/>
                          <a:cs typeface="+mn-cs"/>
                        </a:rPr>
                        <a:t>  STRING</a:t>
                      </a:r>
                    </a:p>
                  </a:txBody>
                  <a:tcPr/>
                </a:tc>
                <a:tc>
                  <a:txBody>
                    <a:bodyPr/>
                    <a:lstStyle/>
                    <a:p>
                      <a:pPr marL="0" algn="l" defTabSz="914400" rtl="0" eaLnBrk="1" latinLnBrk="0" hangingPunct="1"/>
                      <a:r>
                        <a:rPr lang="en-GB" sz="1800" kern="1200" dirty="0">
                          <a:solidFill>
                            <a:schemeClr val="dk1"/>
                          </a:solidFill>
                          <a:effectLst/>
                          <a:latin typeface="+mn-lt"/>
                          <a:ea typeface="+mn-ea"/>
                          <a:cs typeface="+mn-cs"/>
                        </a:rPr>
                        <a:t>  NULLABLE</a:t>
                      </a:r>
                    </a:p>
                  </a:txBody>
                  <a:tcPr/>
                </a:tc>
                <a:extLst>
                  <a:ext uri="{0D108BD9-81ED-4DB2-BD59-A6C34878D82A}">
                    <a16:rowId xmlns:a16="http://schemas.microsoft.com/office/drawing/2014/main" val="3196239729"/>
                  </a:ext>
                </a:extLst>
              </a:tr>
              <a:tr h="370840">
                <a:tc>
                  <a:txBody>
                    <a:bodyPr/>
                    <a:lstStyle/>
                    <a:p>
                      <a:pPr marL="0" algn="l" defTabSz="914400" rtl="0" eaLnBrk="1" latinLnBrk="0" hangingPunct="1"/>
                      <a:r>
                        <a:rPr lang="en-GB" sz="1800" kern="1200" dirty="0">
                          <a:solidFill>
                            <a:schemeClr val="dk1"/>
                          </a:solidFill>
                          <a:effectLst/>
                          <a:latin typeface="+mn-lt"/>
                          <a:ea typeface="+mn-ea"/>
                          <a:cs typeface="+mn-cs"/>
                        </a:rPr>
                        <a:t>text</a:t>
                      </a:r>
                    </a:p>
                  </a:txBody>
                  <a:tcPr/>
                </a:tc>
                <a:tc>
                  <a:txBody>
                    <a:bodyPr/>
                    <a:lstStyle/>
                    <a:p>
                      <a:pPr marL="0" algn="l" defTabSz="914400" rtl="0" eaLnBrk="1" latinLnBrk="0" hangingPunct="1"/>
                      <a:r>
                        <a:rPr lang="en-GB" sz="1800" kern="1200" dirty="0">
                          <a:solidFill>
                            <a:schemeClr val="dk1"/>
                          </a:solidFill>
                          <a:effectLst/>
                          <a:latin typeface="+mn-lt"/>
                          <a:ea typeface="+mn-ea"/>
                          <a:cs typeface="+mn-cs"/>
                        </a:rPr>
                        <a:t>  STRING</a:t>
                      </a:r>
                    </a:p>
                  </a:txBody>
                  <a:tcPr/>
                </a:tc>
                <a:tc>
                  <a:txBody>
                    <a:bodyPr/>
                    <a:lstStyle/>
                    <a:p>
                      <a:pPr marL="0" algn="l" defTabSz="914400" rtl="0" eaLnBrk="1" latinLnBrk="0" hangingPunct="1"/>
                      <a:r>
                        <a:rPr lang="en-GB" sz="1800" kern="1200" dirty="0">
                          <a:solidFill>
                            <a:schemeClr val="dk1"/>
                          </a:solidFill>
                          <a:effectLst/>
                          <a:latin typeface="+mn-lt"/>
                          <a:ea typeface="+mn-ea"/>
                          <a:cs typeface="+mn-cs"/>
                        </a:rPr>
                        <a:t>  NULLABLE</a:t>
                      </a:r>
                    </a:p>
                  </a:txBody>
                  <a:tcPr/>
                </a:tc>
                <a:tc>
                  <a:txBody>
                    <a:bodyPr/>
                    <a:lstStyle/>
                    <a:p>
                      <a:endParaRPr lang="en-GB"/>
                    </a:p>
                  </a:txBody>
                  <a:tcPr>
                    <a:solidFill>
                      <a:schemeClr val="accent2"/>
                    </a:solidFill>
                  </a:tcPr>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user</a:t>
                      </a:r>
                    </a:p>
                  </a:txBody>
                  <a:tcPr marL="762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RECORD</a:t>
                      </a:r>
                    </a:p>
                  </a:txBody>
                  <a:tcPr marL="2286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NULLABLE</a:t>
                      </a:r>
                    </a:p>
                  </a:txBody>
                  <a:tcPr marL="228600" marR="0" marT="66675" marB="76200"/>
                </a:tc>
                <a:extLst>
                  <a:ext uri="{0D108BD9-81ED-4DB2-BD59-A6C34878D82A}">
                    <a16:rowId xmlns:a16="http://schemas.microsoft.com/office/drawing/2014/main" val="649379135"/>
                  </a:ext>
                </a:extLst>
              </a:tr>
              <a:tr h="370840">
                <a:tc>
                  <a:txBody>
                    <a:bodyPr/>
                    <a:lstStyle/>
                    <a:p>
                      <a:pPr marL="0" algn="l" defTabSz="914400" rtl="0" eaLnBrk="1" latinLnBrk="0" hangingPunct="1"/>
                      <a:r>
                        <a:rPr lang="en-GB" sz="1800" kern="1200" dirty="0">
                          <a:solidFill>
                            <a:schemeClr val="dk1"/>
                          </a:solidFill>
                          <a:effectLst/>
                          <a:latin typeface="+mn-lt"/>
                          <a:ea typeface="+mn-ea"/>
                          <a:cs typeface="+mn-cs"/>
                        </a:rPr>
                        <a:t>lang</a:t>
                      </a:r>
                    </a:p>
                  </a:txBody>
                  <a:tcPr/>
                </a:tc>
                <a:tc>
                  <a:txBody>
                    <a:bodyPr/>
                    <a:lstStyle/>
                    <a:p>
                      <a:pPr marL="0" algn="l" defTabSz="914400" rtl="0" eaLnBrk="1" latinLnBrk="0" hangingPunct="1"/>
                      <a:r>
                        <a:rPr lang="en-GB" sz="1800" kern="1200" dirty="0">
                          <a:solidFill>
                            <a:schemeClr val="dk1"/>
                          </a:solidFill>
                          <a:effectLst/>
                          <a:latin typeface="+mn-lt"/>
                          <a:ea typeface="+mn-ea"/>
                          <a:cs typeface="+mn-cs"/>
                        </a:rPr>
                        <a:t>  STRING</a:t>
                      </a:r>
                    </a:p>
                  </a:txBody>
                  <a:tcPr/>
                </a:tc>
                <a:tc>
                  <a:txBody>
                    <a:bodyPr/>
                    <a:lstStyle/>
                    <a:p>
                      <a:pPr marL="0" algn="l" defTabSz="914400" rtl="0" eaLnBrk="1" latinLnBrk="0" hangingPunct="1"/>
                      <a:r>
                        <a:rPr lang="en-GB" sz="1800" kern="1200" dirty="0">
                          <a:solidFill>
                            <a:schemeClr val="dk1"/>
                          </a:solidFill>
                          <a:effectLst/>
                          <a:latin typeface="+mn-lt"/>
                          <a:ea typeface="+mn-ea"/>
                          <a:cs typeface="+mn-cs"/>
                        </a:rPr>
                        <a:t>  NULLABLE</a:t>
                      </a:r>
                    </a:p>
                  </a:txBody>
                  <a:tcPr/>
                </a:tc>
                <a:tc>
                  <a:txBody>
                    <a:bodyPr/>
                    <a:lstStyle/>
                    <a:p>
                      <a:endParaRPr lang="en-GB" dirty="0"/>
                    </a:p>
                  </a:txBody>
                  <a:tcPr>
                    <a:solidFill>
                      <a:schemeClr val="accent2"/>
                    </a:solidFill>
                  </a:tcPr>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user. </a:t>
                      </a:r>
                      <a:r>
                        <a:rPr lang="en-GB" sz="1800" kern="1200" dirty="0" err="1">
                          <a:solidFill>
                            <a:schemeClr val="dk1"/>
                          </a:solidFill>
                          <a:effectLst/>
                          <a:latin typeface="+mn-lt"/>
                          <a:ea typeface="+mn-ea"/>
                          <a:cs typeface="+mn-cs"/>
                        </a:rPr>
                        <a:t>id_str</a:t>
                      </a:r>
                      <a:endParaRPr lang="en-GB" sz="1800" kern="1200" dirty="0">
                        <a:solidFill>
                          <a:schemeClr val="dk1"/>
                        </a:solidFill>
                        <a:effectLst/>
                        <a:latin typeface="+mn-lt"/>
                        <a:ea typeface="+mn-ea"/>
                        <a:cs typeface="+mn-cs"/>
                      </a:endParaRPr>
                    </a:p>
                  </a:txBody>
                  <a:tcPr marL="762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STRING</a:t>
                      </a:r>
                    </a:p>
                  </a:txBody>
                  <a:tcPr marL="2286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NULLABLE</a:t>
                      </a:r>
                    </a:p>
                  </a:txBody>
                  <a:tcPr marL="228600" marR="0" marT="66675" marB="76200"/>
                </a:tc>
                <a:extLst>
                  <a:ext uri="{0D108BD9-81ED-4DB2-BD59-A6C34878D82A}">
                    <a16:rowId xmlns:a16="http://schemas.microsoft.com/office/drawing/2014/main" val="3168419764"/>
                  </a:ext>
                </a:extLst>
              </a:tr>
              <a:tr h="370840">
                <a:tc>
                  <a:txBody>
                    <a:bodyPr/>
                    <a:lstStyle/>
                    <a:p>
                      <a:pPr marL="0" algn="l" defTabSz="914400" rtl="0" eaLnBrk="1" latinLnBrk="0" hangingPunct="1">
                        <a:lnSpc>
                          <a:spcPct val="107000"/>
                        </a:lnSpc>
                        <a:spcAft>
                          <a:spcPts val="800"/>
                        </a:spcAft>
                      </a:pPr>
                      <a:r>
                        <a:rPr lang="en-GB" sz="1800" kern="1200" dirty="0" err="1">
                          <a:solidFill>
                            <a:schemeClr val="dk1"/>
                          </a:solidFill>
                          <a:effectLst/>
                          <a:latin typeface="+mn-lt"/>
                          <a:ea typeface="+mn-ea"/>
                          <a:cs typeface="+mn-cs"/>
                        </a:rPr>
                        <a:t>timestamp_ms</a:t>
                      </a:r>
                      <a:endParaRPr lang="en-GB" sz="1800" kern="1200" dirty="0">
                        <a:solidFill>
                          <a:schemeClr val="dk1"/>
                        </a:solidFill>
                        <a:effectLst/>
                        <a:latin typeface="+mn-lt"/>
                        <a:ea typeface="+mn-ea"/>
                        <a:cs typeface="+mn-cs"/>
                      </a:endParaRPr>
                    </a:p>
                  </a:txBody>
                  <a:tcPr marL="762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STRING</a:t>
                      </a:r>
                    </a:p>
                  </a:txBody>
                  <a:tcPr marL="2286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NULLABLE</a:t>
                      </a:r>
                    </a:p>
                  </a:txBody>
                  <a:tcPr marL="228600" marR="0" marT="66675" marB="76200"/>
                </a:tc>
                <a:tc>
                  <a:txBody>
                    <a:bodyPr/>
                    <a:lstStyle/>
                    <a:p>
                      <a:endParaRPr lang="en-GB"/>
                    </a:p>
                  </a:txBody>
                  <a:tcPr>
                    <a:solidFill>
                      <a:schemeClr val="accent2"/>
                    </a:solidFill>
                  </a:tcPr>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user. Description</a:t>
                      </a:r>
                    </a:p>
                  </a:txBody>
                  <a:tcPr marL="762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STRING</a:t>
                      </a:r>
                    </a:p>
                  </a:txBody>
                  <a:tcPr marL="2286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NULLABLE</a:t>
                      </a:r>
                    </a:p>
                  </a:txBody>
                  <a:tcPr marL="228600" marR="0" marT="66675" marB="76200"/>
                </a:tc>
                <a:extLst>
                  <a:ext uri="{0D108BD9-81ED-4DB2-BD59-A6C34878D82A}">
                    <a16:rowId xmlns:a16="http://schemas.microsoft.com/office/drawing/2014/main" val="967314295"/>
                  </a:ext>
                </a:extLst>
              </a:tr>
              <a:tr h="370840">
                <a:tc>
                  <a:txBody>
                    <a:bodyPr/>
                    <a:lstStyle/>
                    <a:p>
                      <a:pPr marL="0" algn="l" defTabSz="914400" rtl="0" eaLnBrk="1" latinLnBrk="0" hangingPunct="1">
                        <a:lnSpc>
                          <a:spcPct val="107000"/>
                        </a:lnSpc>
                        <a:spcAft>
                          <a:spcPts val="800"/>
                        </a:spcAft>
                      </a:pPr>
                      <a:r>
                        <a:rPr lang="en-GB" sz="1800" kern="1200" dirty="0" err="1">
                          <a:solidFill>
                            <a:schemeClr val="dk1"/>
                          </a:solidFill>
                          <a:effectLst/>
                          <a:latin typeface="+mn-lt"/>
                          <a:ea typeface="+mn-ea"/>
                          <a:cs typeface="+mn-cs"/>
                        </a:rPr>
                        <a:t>retweeted_status</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created_at</a:t>
                      </a:r>
                      <a:endParaRPr lang="en-GB" sz="1800" kern="1200" dirty="0">
                        <a:solidFill>
                          <a:schemeClr val="dk1"/>
                        </a:solidFill>
                        <a:effectLst/>
                        <a:latin typeface="+mn-lt"/>
                        <a:ea typeface="+mn-ea"/>
                        <a:cs typeface="+mn-cs"/>
                      </a:endParaRPr>
                    </a:p>
                  </a:txBody>
                  <a:tcPr marL="762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TIMESTAMP</a:t>
                      </a:r>
                    </a:p>
                  </a:txBody>
                  <a:tcPr marL="2286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NULLABLE</a:t>
                      </a:r>
                    </a:p>
                  </a:txBody>
                  <a:tcPr marL="228600" marR="0" marT="66675" marB="76200"/>
                </a:tc>
                <a:tc>
                  <a:txBody>
                    <a:bodyPr/>
                    <a:lstStyle/>
                    <a:p>
                      <a:endParaRPr lang="en-GB"/>
                    </a:p>
                  </a:txBody>
                  <a:tcPr>
                    <a:solidFill>
                      <a:schemeClr val="accent2"/>
                    </a:solidFill>
                  </a:tcPr>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user. location</a:t>
                      </a:r>
                    </a:p>
                  </a:txBody>
                  <a:tcPr marL="762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STRING</a:t>
                      </a:r>
                    </a:p>
                  </a:txBody>
                  <a:tcPr marL="2286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NULLABLE</a:t>
                      </a:r>
                    </a:p>
                  </a:txBody>
                  <a:tcPr marL="228600" marR="0" marT="66675" marB="76200"/>
                </a:tc>
                <a:extLst>
                  <a:ext uri="{0D108BD9-81ED-4DB2-BD59-A6C34878D82A}">
                    <a16:rowId xmlns:a16="http://schemas.microsoft.com/office/drawing/2014/main" val="3883771166"/>
                  </a:ext>
                </a:extLst>
              </a:tr>
              <a:tr h="370840">
                <a:tc>
                  <a:txBody>
                    <a:bodyPr/>
                    <a:lstStyle/>
                    <a:p>
                      <a:pPr marL="0" algn="l" defTabSz="914400" rtl="0" eaLnBrk="1" latinLnBrk="0" hangingPunct="1">
                        <a:lnSpc>
                          <a:spcPct val="107000"/>
                        </a:lnSpc>
                        <a:spcAft>
                          <a:spcPts val="800"/>
                        </a:spcAft>
                      </a:pPr>
                      <a:r>
                        <a:rPr lang="en-GB" sz="1800" kern="1200" dirty="0" err="1">
                          <a:solidFill>
                            <a:schemeClr val="dk1"/>
                          </a:solidFill>
                          <a:effectLst/>
                          <a:latin typeface="+mn-lt"/>
                          <a:ea typeface="+mn-ea"/>
                          <a:cs typeface="+mn-cs"/>
                        </a:rPr>
                        <a:t>retweeted_status</a:t>
                      </a:r>
                      <a:r>
                        <a:rPr lang="en-GB" sz="1800" kern="1200" dirty="0">
                          <a:solidFill>
                            <a:schemeClr val="dk1"/>
                          </a:solidFill>
                          <a:effectLst/>
                          <a:latin typeface="+mn-lt"/>
                          <a:ea typeface="+mn-ea"/>
                          <a:cs typeface="+mn-cs"/>
                        </a:rPr>
                        <a:t>. </a:t>
                      </a:r>
                      <a:r>
                        <a:rPr lang="en-GB" sz="1800" kern="1200" dirty="0" err="1">
                          <a:solidFill>
                            <a:schemeClr val="dk1"/>
                          </a:solidFill>
                          <a:effectLst/>
                          <a:latin typeface="+mn-lt"/>
                          <a:ea typeface="+mn-ea"/>
                          <a:cs typeface="+mn-cs"/>
                        </a:rPr>
                        <a:t>reply_count</a:t>
                      </a:r>
                      <a:endParaRPr lang="en-GB" sz="1800" kern="1200" dirty="0">
                        <a:solidFill>
                          <a:schemeClr val="dk1"/>
                        </a:solidFill>
                        <a:effectLst/>
                        <a:latin typeface="+mn-lt"/>
                        <a:ea typeface="+mn-ea"/>
                        <a:cs typeface="+mn-cs"/>
                      </a:endParaRPr>
                    </a:p>
                  </a:txBody>
                  <a:tcPr marL="76200" marR="0" marT="66675" marB="76200"/>
                </a:tc>
                <a:tc>
                  <a:txBody>
                    <a:bodyPr/>
                    <a:lstStyle/>
                    <a:p>
                      <a:pPr marL="0" algn="l" defTabSz="914400" rtl="0" eaLnBrk="1" latinLnBrk="0" hangingPunct="1">
                        <a:lnSpc>
                          <a:spcPct val="107000"/>
                        </a:lnSpc>
                        <a:spcAft>
                          <a:spcPts val="800"/>
                        </a:spcAft>
                      </a:pPr>
                      <a:r>
                        <a:rPr lang="en-GB" sz="1800" kern="1200">
                          <a:solidFill>
                            <a:schemeClr val="dk1"/>
                          </a:solidFill>
                          <a:effectLst/>
                          <a:latin typeface="+mn-lt"/>
                          <a:ea typeface="+mn-ea"/>
                          <a:cs typeface="+mn-cs"/>
                        </a:rPr>
                        <a:t>INTEGER</a:t>
                      </a:r>
                    </a:p>
                  </a:txBody>
                  <a:tcPr marL="2286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NULLABLE</a:t>
                      </a:r>
                    </a:p>
                  </a:txBody>
                  <a:tcPr marL="228600" marR="0" marT="66675" marB="76200"/>
                </a:tc>
                <a:tc>
                  <a:txBody>
                    <a:bodyPr/>
                    <a:lstStyle/>
                    <a:p>
                      <a:endParaRPr lang="en-GB" dirty="0"/>
                    </a:p>
                  </a:txBody>
                  <a:tcPr>
                    <a:solidFill>
                      <a:schemeClr val="accent2"/>
                    </a:solidFill>
                  </a:tcPr>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place. name</a:t>
                      </a:r>
                    </a:p>
                  </a:txBody>
                  <a:tcPr marL="762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STRING</a:t>
                      </a:r>
                    </a:p>
                  </a:txBody>
                  <a:tcPr marL="2286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NULLABLE</a:t>
                      </a:r>
                    </a:p>
                  </a:txBody>
                  <a:tcPr marL="228600" marR="0" marT="66675" marB="76200"/>
                </a:tc>
                <a:extLst>
                  <a:ext uri="{0D108BD9-81ED-4DB2-BD59-A6C34878D82A}">
                    <a16:rowId xmlns:a16="http://schemas.microsoft.com/office/drawing/2014/main" val="416697179"/>
                  </a:ext>
                </a:extLst>
              </a:tr>
              <a:tr h="370840">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retweeted</a:t>
                      </a:r>
                    </a:p>
                  </a:txBody>
                  <a:tcPr marL="76200" marR="0" marT="66675" marB="76200"/>
                </a:tc>
                <a:tc>
                  <a:txBody>
                    <a:bodyPr/>
                    <a:lstStyle/>
                    <a:p>
                      <a:pPr marL="0" algn="l" defTabSz="914400" rtl="0" eaLnBrk="1" latinLnBrk="0" hangingPunct="1">
                        <a:lnSpc>
                          <a:spcPct val="107000"/>
                        </a:lnSpc>
                        <a:spcAft>
                          <a:spcPts val="800"/>
                        </a:spcAft>
                      </a:pPr>
                      <a:r>
                        <a:rPr lang="en-GB" sz="1800" kern="1200">
                          <a:solidFill>
                            <a:schemeClr val="dk1"/>
                          </a:solidFill>
                          <a:effectLst/>
                          <a:latin typeface="+mn-lt"/>
                          <a:ea typeface="+mn-ea"/>
                          <a:cs typeface="+mn-cs"/>
                        </a:rPr>
                        <a:t>BOOLEAN</a:t>
                      </a:r>
                    </a:p>
                  </a:txBody>
                  <a:tcPr marL="2286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NULLABLE</a:t>
                      </a:r>
                    </a:p>
                  </a:txBody>
                  <a:tcPr marL="228600" marR="0" marT="66675" marB="76200"/>
                </a:tc>
                <a:tc>
                  <a:txBody>
                    <a:bodyPr/>
                    <a:lstStyle/>
                    <a:p>
                      <a:endParaRPr lang="en-GB" dirty="0"/>
                    </a:p>
                  </a:txBody>
                  <a:tcPr>
                    <a:solidFill>
                      <a:schemeClr val="accent2"/>
                    </a:solidFill>
                  </a:tcPr>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place. country</a:t>
                      </a:r>
                    </a:p>
                  </a:txBody>
                  <a:tcPr marL="76200" marR="0" marT="66675" marB="76200"/>
                </a:tc>
                <a:tc>
                  <a:txBody>
                    <a:bodyPr/>
                    <a:lstStyle/>
                    <a:p>
                      <a:pPr marL="0" algn="l" defTabSz="914400" rtl="0" eaLnBrk="1" latinLnBrk="0" hangingPunct="1">
                        <a:lnSpc>
                          <a:spcPct val="107000"/>
                        </a:lnSpc>
                        <a:spcAft>
                          <a:spcPts val="800"/>
                        </a:spcAft>
                      </a:pPr>
                      <a:r>
                        <a:rPr lang="en-GB" sz="1800" kern="1200">
                          <a:solidFill>
                            <a:schemeClr val="dk1"/>
                          </a:solidFill>
                          <a:effectLst/>
                          <a:latin typeface="+mn-lt"/>
                          <a:ea typeface="+mn-ea"/>
                          <a:cs typeface="+mn-cs"/>
                        </a:rPr>
                        <a:t>STRING</a:t>
                      </a:r>
                    </a:p>
                  </a:txBody>
                  <a:tcPr marL="228600" marR="0" marT="66675" marB="76200"/>
                </a:tc>
                <a:tc>
                  <a:txBody>
                    <a:bodyPr/>
                    <a:lstStyle/>
                    <a:p>
                      <a:pPr marL="0" algn="l" defTabSz="914400" rtl="0" eaLnBrk="1" latinLnBrk="0" hangingPunct="1">
                        <a:lnSpc>
                          <a:spcPct val="107000"/>
                        </a:lnSpc>
                        <a:spcAft>
                          <a:spcPts val="800"/>
                        </a:spcAft>
                      </a:pPr>
                      <a:r>
                        <a:rPr lang="en-GB" sz="1800" kern="1200" dirty="0">
                          <a:solidFill>
                            <a:schemeClr val="dk1"/>
                          </a:solidFill>
                          <a:effectLst/>
                          <a:latin typeface="+mn-lt"/>
                          <a:ea typeface="+mn-ea"/>
                          <a:cs typeface="+mn-cs"/>
                        </a:rPr>
                        <a:t>NULLABLE</a:t>
                      </a:r>
                    </a:p>
                  </a:txBody>
                  <a:tcPr marL="228600" marR="0" marT="66675" marB="76200"/>
                </a:tc>
                <a:extLst>
                  <a:ext uri="{0D108BD9-81ED-4DB2-BD59-A6C34878D82A}">
                    <a16:rowId xmlns:a16="http://schemas.microsoft.com/office/drawing/2014/main" val="1767567639"/>
                  </a:ext>
                </a:extLst>
              </a:tr>
            </a:tbl>
          </a:graphicData>
        </a:graphic>
      </p:graphicFrame>
    </p:spTree>
    <p:extLst>
      <p:ext uri="{BB962C8B-B14F-4D97-AF65-F5344CB8AC3E}">
        <p14:creationId xmlns:p14="http://schemas.microsoft.com/office/powerpoint/2010/main" val="373616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3AAB77-018C-4F9A-9A9D-FDABCDB0C509}"/>
              </a:ext>
            </a:extLst>
          </p:cNvPr>
          <p:cNvPicPr>
            <a:picLocks noChangeAspect="1"/>
          </p:cNvPicPr>
          <p:nvPr/>
        </p:nvPicPr>
        <p:blipFill>
          <a:blip r:embed="rId2"/>
          <a:stretch>
            <a:fillRect/>
          </a:stretch>
        </p:blipFill>
        <p:spPr>
          <a:xfrm>
            <a:off x="457075" y="2815200"/>
            <a:ext cx="11277850" cy="2950600"/>
          </a:xfrm>
          <a:prstGeom prst="rect">
            <a:avLst/>
          </a:prstGeom>
        </p:spPr>
      </p:pic>
      <p:pic>
        <p:nvPicPr>
          <p:cNvPr id="9" name="Picture 8">
            <a:extLst>
              <a:ext uri="{FF2B5EF4-FFF2-40B4-BE49-F238E27FC236}">
                <a16:creationId xmlns:a16="http://schemas.microsoft.com/office/drawing/2014/main" id="{599DC999-09A9-42F1-BD4D-4E8C7A4AB057}"/>
              </a:ext>
            </a:extLst>
          </p:cNvPr>
          <p:cNvPicPr>
            <a:picLocks noChangeAspect="1"/>
          </p:cNvPicPr>
          <p:nvPr/>
        </p:nvPicPr>
        <p:blipFill>
          <a:blip r:embed="rId3"/>
          <a:stretch>
            <a:fillRect/>
          </a:stretch>
        </p:blipFill>
        <p:spPr>
          <a:xfrm>
            <a:off x="774321" y="1340398"/>
            <a:ext cx="7081595" cy="275154"/>
          </a:xfrm>
          <a:prstGeom prst="rect">
            <a:avLst/>
          </a:prstGeom>
        </p:spPr>
      </p:pic>
      <p:sp>
        <p:nvSpPr>
          <p:cNvPr id="11" name="TextBox 10">
            <a:extLst>
              <a:ext uri="{FF2B5EF4-FFF2-40B4-BE49-F238E27FC236}">
                <a16:creationId xmlns:a16="http://schemas.microsoft.com/office/drawing/2014/main" id="{7171750A-7F86-4392-90E0-108235351102}"/>
              </a:ext>
            </a:extLst>
          </p:cNvPr>
          <p:cNvSpPr txBox="1"/>
          <p:nvPr/>
        </p:nvSpPr>
        <p:spPr>
          <a:xfrm>
            <a:off x="8651737" y="1293309"/>
            <a:ext cx="2358059" cy="369332"/>
          </a:xfrm>
          <a:prstGeom prst="rect">
            <a:avLst/>
          </a:prstGeom>
          <a:noFill/>
        </p:spPr>
        <p:txBody>
          <a:bodyPr wrap="square">
            <a:spAutoFit/>
          </a:bodyPr>
          <a:lstStyle/>
          <a:p>
            <a:r>
              <a:rPr lang="en-GB" b="1" i="0" dirty="0">
                <a:effectLst/>
                <a:latin typeface="Roboto" panose="02000000000000000000" pitchFamily="2" charset="0"/>
              </a:rPr>
              <a:t>Total 22 million</a:t>
            </a:r>
            <a:endParaRPr lang="en-GB" b="1" dirty="0"/>
          </a:p>
        </p:txBody>
      </p:sp>
    </p:spTree>
    <p:extLst>
      <p:ext uri="{BB962C8B-B14F-4D97-AF65-F5344CB8AC3E}">
        <p14:creationId xmlns:p14="http://schemas.microsoft.com/office/powerpoint/2010/main" val="310991912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1207</TotalTime>
  <Words>1476</Words>
  <Application>Microsoft Office PowerPoint</Application>
  <PresentationFormat>Widescreen</PresentationFormat>
  <Paragraphs>222</Paragraphs>
  <Slides>19</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-apple-system</vt:lpstr>
      <vt:lpstr>Arial</vt:lpstr>
      <vt:lpstr>Calibri</vt:lpstr>
      <vt:lpstr>charter</vt:lpstr>
      <vt:lpstr>Courier New</vt:lpstr>
      <vt:lpstr>Gill Sans MT</vt:lpstr>
      <vt:lpstr>inherit</vt:lpstr>
      <vt:lpstr>Inter</vt:lpstr>
      <vt:lpstr>Lato</vt:lpstr>
      <vt:lpstr>proxima_novaregular</vt:lpstr>
      <vt:lpstr>Roboto</vt:lpstr>
      <vt:lpstr>Source Sans Pro</vt:lpstr>
      <vt:lpstr>Wingdings</vt:lpstr>
      <vt:lpstr>Parcel</vt:lpstr>
      <vt:lpstr>PowerPoint Presentation</vt:lpstr>
      <vt:lpstr>PowerPoint Presentation</vt:lpstr>
      <vt:lpstr>The Social media analytics case</vt:lpstr>
      <vt:lpstr>The data scientist process</vt:lpstr>
      <vt:lpstr>Twitter Developer Account</vt:lpstr>
      <vt:lpstr>Google cloud Pub/sub</vt:lpstr>
      <vt:lpstr>Bigquery</vt:lpstr>
      <vt:lpstr>PowerPoint Presentation</vt:lpstr>
      <vt:lpstr>PowerPoint Presentation</vt:lpstr>
      <vt:lpstr>Data studio</vt:lpstr>
      <vt:lpstr>PowerPoint Presentation</vt:lpstr>
      <vt:lpstr>Deep Learning</vt:lpstr>
      <vt:lpstr>Natural language processing</vt:lpstr>
      <vt:lpstr>The dataset</vt:lpstr>
      <vt:lpstr>Data preprocessing</vt:lpstr>
      <vt:lpstr>The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Davide Della Valle</dc:creator>
  <cp:lastModifiedBy>Davide Della Valle</cp:lastModifiedBy>
  <cp:revision>125</cp:revision>
  <dcterms:created xsi:type="dcterms:W3CDTF">2021-03-29T08:07:13Z</dcterms:created>
  <dcterms:modified xsi:type="dcterms:W3CDTF">2021-04-01T07:51:14Z</dcterms:modified>
</cp:coreProperties>
</file>