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1030" r:id="rId8"/>
    <p:sldId id="1031" r:id="rId9"/>
    <p:sldId id="1032" r:id="rId10"/>
    <p:sldId id="1033" r:id="rId11"/>
    <p:sldId id="1034"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531517-A5CC-4C4D-ABAD-0647161E23A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E8CF83F-27B4-4058-BC02-9F2541885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536480F-5A61-4166-BA86-6B559DE3F2F2}"/>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40004203-B274-46B4-8E84-7442EFFAC5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686038-78EB-43E8-ADE0-0A351F0FADA5}"/>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76398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768D0F-C8F1-442B-8E18-8B8888F9D5E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93CCBB7-64CA-41C1-B71D-8A108805A13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C266D0-4E0F-455A-825F-49D4230F2F7E}"/>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1089B4DE-1E87-4551-9DFE-77AAE82688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F05D29-0F62-4258-BBF0-88BE145D473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78325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9AC3602-2E49-4532-BF59-6CE2B051225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DB72A04-E0A8-4F74-BF8F-325B7D3829E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5364C1-873F-4852-AAB2-B3FB06F7AA23}"/>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D19F5D0A-B18C-4A41-8839-0BC4005002F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08909FD-9BA9-48F8-9AEF-2DCB28651923}"/>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87975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22768-453B-4ABE-86CB-497B29F9DB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C047423-08B2-4C3E-8220-6381546704A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2A0B89-D372-4C9B-9369-C14087F337E0}"/>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D8A6FC24-5C0E-42E7-9A8F-55AEB0B06F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B1A603F-3B8A-4892-8839-2400CEEF8D20}"/>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96584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331CC6-7A76-4896-BD0B-725CCC754A2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699BD31-76C4-417F-90B8-78E3DCAF8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8F290C8-B098-4D74-B390-276CA95C43EF}"/>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765D7778-C4F1-4E5C-B237-4616255921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C7838F-DE39-4816-B1C4-6F008CB9783B}"/>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54992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6BDE3F-C454-4F9A-934E-A1FD5453C0A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456CA5C-5168-4514-B734-18BF655AC3D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D24E1BF-F9B3-48F4-9270-121E837A782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B0AB504-3261-45C9-A051-8B351E08C571}"/>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E0205D61-BA05-4FC9-A81C-1985ED6D8D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B4097DB-95B6-4DC7-97FB-1AE41F74CA9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18788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CBCBBF-2530-4ACF-8029-981F40DDCEA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6FE4022-250B-4109-8012-4E0A5019E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0905BCE-6D2A-4BAB-B27A-5C0B27B9651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50554E1-A85D-4F8A-B469-83E83BC0C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7079EFF-BCA6-4A5C-AA48-3355AA16360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382C48-DE96-4242-A569-2FACCCB8B328}"/>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8" name="Segnaposto piè di pagina 7">
            <a:extLst>
              <a:ext uri="{FF2B5EF4-FFF2-40B4-BE49-F238E27FC236}">
                <a16:creationId xmlns:a16="http://schemas.microsoft.com/office/drawing/2014/main" id="{3A79A59D-4EF0-4FEC-980D-508A05B3A48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0192D8A-956F-45B5-A996-B46DA35EFE98}"/>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6409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94AFCB-1DDF-4D25-AFE1-F500D2464D2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4DDDD3C-2D8C-40C5-B17A-192994174AA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4" name="Segnaposto piè di pagina 3">
            <a:extLst>
              <a:ext uri="{FF2B5EF4-FFF2-40B4-BE49-F238E27FC236}">
                <a16:creationId xmlns:a16="http://schemas.microsoft.com/office/drawing/2014/main" id="{8E09E10B-D381-4850-8D53-60D96179D6C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ADDBDA4-7410-4C3A-A61D-938DA65F85C4}"/>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90313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CAE3277-7B69-4D04-9700-64B915E667E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3" name="Segnaposto piè di pagina 2">
            <a:extLst>
              <a:ext uri="{FF2B5EF4-FFF2-40B4-BE49-F238E27FC236}">
                <a16:creationId xmlns:a16="http://schemas.microsoft.com/office/drawing/2014/main" id="{88C83351-EFD5-4781-8971-648187B22E6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43BA588-9210-42E6-BFF8-6BA7E26BB05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06559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7F005-7F01-4E37-BD41-1C02B1FB9D4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995ACE-DF90-4CD5-A535-BDDFA39F0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A990A5F-3734-4C09-BF90-CC5CF4DA6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93DA36E-15DC-4FAF-AB50-99D004A7BA80}"/>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DEA4E0A4-61B7-4531-9C30-F903DA92365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BF34D21-66DF-4D6C-B2AB-31BA36A472D8}"/>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90014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8600C-2250-4357-82F1-175D49E2771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2AAAA5-C8A1-4044-A001-9F6A35D774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F276BDB-94F0-478A-BE5A-60865B8FE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2323C17-AF83-48CA-BA98-80FBC57522C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A6231F5B-D8A6-4E04-8633-28F8270758D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8661A33-CE2E-4E23-97C2-BE4F1B1D578E}"/>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34393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4B327AA-69DD-4C92-A443-82A42DCB1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B4E98FD-C3E7-4F48-A99B-0DBF31696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8677FC7-BE07-4DB5-BF9D-4F839216E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87E7DADB-E6B4-4860-96A9-AF73E4183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06473C-25DB-469D-A498-03CC7A7B4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9C4E7-FA75-4857-871B-3016FC22F1D8}" type="slidenum">
              <a:rPr lang="it-IT" smtClean="0"/>
              <a:t>‹N›</a:t>
            </a:fld>
            <a:endParaRPr lang="it-IT"/>
          </a:p>
        </p:txBody>
      </p:sp>
    </p:spTree>
    <p:extLst>
      <p:ext uri="{BB962C8B-B14F-4D97-AF65-F5344CB8AC3E}">
        <p14:creationId xmlns:p14="http://schemas.microsoft.com/office/powerpoint/2010/main" val="78139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559819-A747-4A4C-ADA6-3AB160977F9E}"/>
              </a:ext>
            </a:extLst>
          </p:cNvPr>
          <p:cNvSpPr>
            <a:spLocks noGrp="1"/>
          </p:cNvSpPr>
          <p:nvPr>
            <p:ph type="ctrTitle"/>
          </p:nvPr>
        </p:nvSpPr>
        <p:spPr/>
        <p:txBody>
          <a:bodyPr/>
          <a:lstStyle/>
          <a:p>
            <a:r>
              <a:rPr lang="it-IT" dirty="0"/>
              <a:t>DBMS – Esercizi</a:t>
            </a:r>
          </a:p>
        </p:txBody>
      </p:sp>
      <p:sp>
        <p:nvSpPr>
          <p:cNvPr id="3" name="Sottotitolo 2">
            <a:extLst>
              <a:ext uri="{FF2B5EF4-FFF2-40B4-BE49-F238E27FC236}">
                <a16:creationId xmlns:a16="http://schemas.microsoft.com/office/drawing/2014/main" id="{B05AA72C-6DCE-438B-A0F5-A700936C0AD6}"/>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58493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666444-A9D1-55E7-CB47-2A41596CFD3C}"/>
              </a:ext>
            </a:extLst>
          </p:cNvPr>
          <p:cNvSpPr>
            <a:spLocks noGrp="1"/>
          </p:cNvSpPr>
          <p:nvPr>
            <p:ph type="title"/>
          </p:nvPr>
        </p:nvSpPr>
        <p:spPr/>
        <p:txBody>
          <a:bodyPr/>
          <a:lstStyle/>
          <a:p>
            <a:r>
              <a:rPr lang="it-IT" dirty="0"/>
              <a:t>Esercizio Vendita Piante</a:t>
            </a:r>
          </a:p>
        </p:txBody>
      </p:sp>
      <p:sp>
        <p:nvSpPr>
          <p:cNvPr id="3" name="Segnaposto contenuto 2">
            <a:extLst>
              <a:ext uri="{FF2B5EF4-FFF2-40B4-BE49-F238E27FC236}">
                <a16:creationId xmlns:a16="http://schemas.microsoft.com/office/drawing/2014/main" id="{37173FFD-69D9-5E1B-A0AD-43B96E0FD3F0}"/>
              </a:ext>
            </a:extLst>
          </p:cNvPr>
          <p:cNvSpPr>
            <a:spLocks noGrp="1"/>
          </p:cNvSpPr>
          <p:nvPr>
            <p:ph idx="1"/>
          </p:nvPr>
        </p:nvSpPr>
        <p:spPr/>
        <p:txBody>
          <a:bodyPr>
            <a:normAutofit fontScale="77500" lnSpcReduction="20000"/>
          </a:bodyPr>
          <a:lstStyle/>
          <a:p>
            <a:pPr marL="0" indent="0">
              <a:buNone/>
            </a:pPr>
            <a:r>
              <a:rPr lang="it-IT" dirty="0"/>
              <a:t>Si vuole rappresentare una base dati per la gestione della vendita all’ingrosso di piante, tenendo conto delle seguenti informazioni:</a:t>
            </a:r>
          </a:p>
          <a:p>
            <a:r>
              <a:rPr lang="it-IT" dirty="0"/>
              <a:t>Sono trattate diverse specie di piante. Per ciascuna specie sono noti sia il nome latino che il nome comune, ed un codice univoco attraverso cui la specie viene identificata. Per ciascuna specie è inoltre noto se sia tipicamente da giardino o da appartamento e se sia una specie esotica o no. Le piante possono essere verdi oppure fiorite. Nel caso di specie di piante fiorite, sono note tutte le colorazioni in cui ciascuna specie è disponibile. </a:t>
            </a:r>
          </a:p>
          <a:p>
            <a:r>
              <a:rPr lang="it-IT" dirty="0"/>
              <a:t>I clienti sono identificati attraverso un codice cliente e sono costituiti da privati e da rivendite. Per ciascun privato sono noti il codice fiscale, il nome e l’indirizzo della persona, mentre per ogni rivendita sono noti la partita iva, il nome e l’indirizzo della rivendita. </a:t>
            </a:r>
          </a:p>
          <a:p>
            <a:r>
              <a:rPr lang="it-IT" dirty="0"/>
              <a:t>I fornitori sono identificati attraverso un codice fornitore; per ciascun fornitore sono inoltre noti il nome, il codice fiscale e l’indirizzo. Il fornitore può fornire diverse specie di piante. Tuttavia le piante della stessa specie sono acquistate sempre dallo stesso fornitore.  </a:t>
            </a:r>
          </a:p>
        </p:txBody>
      </p:sp>
    </p:spTree>
    <p:extLst>
      <p:ext uri="{BB962C8B-B14F-4D97-AF65-F5344CB8AC3E}">
        <p14:creationId xmlns:p14="http://schemas.microsoft.com/office/powerpoint/2010/main" val="167620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2642F-7F7C-C778-04F5-CDD8BE6D4C8F}"/>
              </a:ext>
            </a:extLst>
          </p:cNvPr>
          <p:cNvSpPr>
            <a:spLocks noGrp="1"/>
          </p:cNvSpPr>
          <p:nvPr>
            <p:ph type="title"/>
          </p:nvPr>
        </p:nvSpPr>
        <p:spPr/>
        <p:txBody>
          <a:bodyPr/>
          <a:lstStyle/>
          <a:p>
            <a:r>
              <a:rPr lang="it-IT" dirty="0"/>
              <a:t>Esercizio Vendita Piante</a:t>
            </a:r>
          </a:p>
        </p:txBody>
      </p:sp>
      <p:sp>
        <p:nvSpPr>
          <p:cNvPr id="3" name="Segnaposto contenuto 2">
            <a:extLst>
              <a:ext uri="{FF2B5EF4-FFF2-40B4-BE49-F238E27FC236}">
                <a16:creationId xmlns:a16="http://schemas.microsoft.com/office/drawing/2014/main" id="{68D877EA-06D2-6DBE-D589-95F9F41E67C9}"/>
              </a:ext>
            </a:extLst>
          </p:cNvPr>
          <p:cNvSpPr>
            <a:spLocks noGrp="1"/>
          </p:cNvSpPr>
          <p:nvPr>
            <p:ph idx="1"/>
          </p:nvPr>
        </p:nvSpPr>
        <p:spPr/>
        <p:txBody>
          <a:bodyPr/>
          <a:lstStyle/>
          <a:p>
            <a:r>
              <a:rPr lang="it-IT" dirty="0"/>
              <a:t>Si vuole tener traccia di tutti gli acquisti eseguiti da ciascun cliente. Un acquisto, effettuato in una data specifica, relativo a una certa quantità di piante appartenenti ad una determinata specie. </a:t>
            </a:r>
          </a:p>
          <a:p>
            <a:r>
              <a:rPr lang="it-IT" dirty="0"/>
              <a:t>Il listino prezzi, in cui si vuole tener traccia dei prezzi assunti nel tempo da ciascuna specie di piante.</a:t>
            </a:r>
          </a:p>
          <a:p>
            <a:endParaRPr lang="it-IT" dirty="0"/>
          </a:p>
          <a:p>
            <a:pPr marL="0" indent="0">
              <a:buNone/>
            </a:pPr>
            <a:r>
              <a:rPr lang="it-IT" dirty="0"/>
              <a:t>Si realizzi schema E/R, progetto logico e progetto fisico su </a:t>
            </a:r>
            <a:r>
              <a:rPr lang="it-IT" dirty="0" err="1"/>
              <a:t>MySql</a:t>
            </a:r>
            <a:r>
              <a:rPr lang="it-IT" dirty="0"/>
              <a:t>.</a:t>
            </a:r>
          </a:p>
          <a:p>
            <a:pPr marL="0" indent="0">
              <a:buNone/>
            </a:pPr>
            <a:r>
              <a:rPr lang="it-IT" dirty="0"/>
              <a:t>Si realizzino query di inserimento dei dati per un popolamento iniziale.</a:t>
            </a:r>
          </a:p>
        </p:txBody>
      </p:sp>
    </p:spTree>
    <p:extLst>
      <p:ext uri="{BB962C8B-B14F-4D97-AF65-F5344CB8AC3E}">
        <p14:creationId xmlns:p14="http://schemas.microsoft.com/office/powerpoint/2010/main" val="231708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CD87D8-C78E-ED0C-8AD6-54175AE1ED47}"/>
              </a:ext>
            </a:extLst>
          </p:cNvPr>
          <p:cNvSpPr>
            <a:spLocks noGrp="1"/>
          </p:cNvSpPr>
          <p:nvPr>
            <p:ph type="title"/>
          </p:nvPr>
        </p:nvSpPr>
        <p:spPr/>
        <p:txBody>
          <a:bodyPr/>
          <a:lstStyle/>
          <a:p>
            <a:r>
              <a:rPr lang="it-IT" dirty="0"/>
              <a:t>Banca</a:t>
            </a:r>
          </a:p>
        </p:txBody>
      </p:sp>
      <p:sp>
        <p:nvSpPr>
          <p:cNvPr id="3" name="Segnaposto contenuto 2">
            <a:extLst>
              <a:ext uri="{FF2B5EF4-FFF2-40B4-BE49-F238E27FC236}">
                <a16:creationId xmlns:a16="http://schemas.microsoft.com/office/drawing/2014/main" id="{7A745A2C-E647-8A1B-9E11-2A06B432FE8C}"/>
              </a:ext>
            </a:extLst>
          </p:cNvPr>
          <p:cNvSpPr>
            <a:spLocks noGrp="1"/>
          </p:cNvSpPr>
          <p:nvPr>
            <p:ph idx="1"/>
          </p:nvPr>
        </p:nvSpPr>
        <p:spPr/>
        <p:txBody>
          <a:bodyPr/>
          <a:lstStyle/>
          <a:p>
            <a:pPr marL="0" indent="0">
              <a:buNone/>
            </a:pPr>
            <a:r>
              <a:rPr lang="it-IT" dirty="0"/>
              <a:t>Realizzare un DBMS relativo alla gestione dei </a:t>
            </a:r>
            <a:r>
              <a:rPr lang="it-IT" dirty="0">
                <a:highlight>
                  <a:srgbClr val="FFFF00"/>
                </a:highlight>
              </a:rPr>
              <a:t>conti correnti bancari</a:t>
            </a:r>
            <a:r>
              <a:rPr lang="it-IT" dirty="0"/>
              <a:t>. Ogni </a:t>
            </a:r>
            <a:r>
              <a:rPr lang="it-IT" dirty="0">
                <a:highlight>
                  <a:srgbClr val="FFFF00"/>
                </a:highlight>
              </a:rPr>
              <a:t>cliente</a:t>
            </a:r>
            <a:r>
              <a:rPr lang="it-IT" dirty="0"/>
              <a:t> </a:t>
            </a:r>
            <a:r>
              <a:rPr lang="it-IT" dirty="0">
                <a:highlight>
                  <a:srgbClr val="00FFFF"/>
                </a:highlight>
              </a:rPr>
              <a:t>gestisce uno o più </a:t>
            </a:r>
            <a:r>
              <a:rPr lang="it-IT" dirty="0">
                <a:highlight>
                  <a:srgbClr val="FFFF00"/>
                </a:highlight>
              </a:rPr>
              <a:t>conti correnti</a:t>
            </a:r>
            <a:r>
              <a:rPr lang="it-IT" dirty="0"/>
              <a:t>. I conti non possono essere cointestati. Ogni </a:t>
            </a:r>
            <a:r>
              <a:rPr lang="it-IT" dirty="0">
                <a:highlight>
                  <a:srgbClr val="FFFF00"/>
                </a:highlight>
              </a:rPr>
              <a:t>cliente</a:t>
            </a:r>
            <a:r>
              <a:rPr lang="it-IT" dirty="0"/>
              <a:t> è caratterizzato da un </a:t>
            </a:r>
            <a:r>
              <a:rPr lang="it-IT" u="sng" dirty="0"/>
              <a:t>codice univoco</a:t>
            </a:r>
            <a:r>
              <a:rPr lang="it-IT" dirty="0"/>
              <a:t>, </a:t>
            </a:r>
            <a:r>
              <a:rPr lang="it-IT" u="sng" dirty="0"/>
              <a:t>nome</a:t>
            </a:r>
            <a:r>
              <a:rPr lang="it-IT" dirty="0"/>
              <a:t>, </a:t>
            </a:r>
            <a:r>
              <a:rPr lang="it-IT" u="sng" dirty="0"/>
              <a:t>cognome</a:t>
            </a:r>
            <a:r>
              <a:rPr lang="it-IT" dirty="0"/>
              <a:t>, </a:t>
            </a:r>
            <a:r>
              <a:rPr lang="it-IT" u="sng" dirty="0"/>
              <a:t>luogo di nascita</a:t>
            </a:r>
            <a:r>
              <a:rPr lang="it-IT" dirty="0"/>
              <a:t>, </a:t>
            </a:r>
            <a:r>
              <a:rPr lang="it-IT" u="sng" dirty="0"/>
              <a:t>data di nascita</a:t>
            </a:r>
            <a:r>
              <a:rPr lang="it-IT" dirty="0"/>
              <a:t>, </a:t>
            </a:r>
            <a:r>
              <a:rPr lang="it-IT" u="sng" dirty="0"/>
              <a:t>sesso</a:t>
            </a:r>
            <a:r>
              <a:rPr lang="it-IT" dirty="0"/>
              <a:t> e un </a:t>
            </a:r>
            <a:r>
              <a:rPr lang="it-IT" u="sng" dirty="0"/>
              <a:t>indirizzo</a:t>
            </a:r>
            <a:r>
              <a:rPr lang="it-IT" dirty="0"/>
              <a:t>. </a:t>
            </a:r>
          </a:p>
          <a:p>
            <a:pPr marL="0" indent="0">
              <a:buNone/>
            </a:pPr>
            <a:r>
              <a:rPr lang="it-IT" dirty="0"/>
              <a:t>Il </a:t>
            </a:r>
            <a:r>
              <a:rPr lang="it-IT" dirty="0">
                <a:highlight>
                  <a:srgbClr val="FFFF00"/>
                </a:highlight>
              </a:rPr>
              <a:t>cliente </a:t>
            </a:r>
            <a:r>
              <a:rPr lang="it-IT" dirty="0"/>
              <a:t>può avere dei </a:t>
            </a:r>
            <a:r>
              <a:rPr lang="it-IT" dirty="0">
                <a:highlight>
                  <a:srgbClr val="FFFF00"/>
                </a:highlight>
              </a:rPr>
              <a:t>conti correnti</a:t>
            </a:r>
            <a:r>
              <a:rPr lang="it-IT" dirty="0"/>
              <a:t>, ciascuno </a:t>
            </a:r>
            <a:r>
              <a:rPr lang="it-IT" u="sng" dirty="0"/>
              <a:t>identificato da un numero</a:t>
            </a:r>
            <a:r>
              <a:rPr lang="it-IT" dirty="0"/>
              <a:t>. Ogni </a:t>
            </a:r>
            <a:r>
              <a:rPr lang="it-IT" dirty="0">
                <a:highlight>
                  <a:srgbClr val="FFFF00"/>
                </a:highlight>
              </a:rPr>
              <a:t>conto</a:t>
            </a:r>
            <a:r>
              <a:rPr lang="it-IT" dirty="0"/>
              <a:t> ha anche un </a:t>
            </a:r>
            <a:r>
              <a:rPr lang="it-IT" u="sng" dirty="0"/>
              <a:t>IBAN</a:t>
            </a:r>
            <a:r>
              <a:rPr lang="it-IT" dirty="0"/>
              <a:t>. </a:t>
            </a:r>
          </a:p>
          <a:p>
            <a:pPr marL="0" indent="0">
              <a:buNone/>
            </a:pPr>
            <a:r>
              <a:rPr lang="it-IT" dirty="0"/>
              <a:t>Su ogni </a:t>
            </a:r>
            <a:r>
              <a:rPr lang="it-IT" dirty="0">
                <a:highlight>
                  <a:srgbClr val="FFFF00"/>
                </a:highlight>
              </a:rPr>
              <a:t>conto</a:t>
            </a:r>
            <a:r>
              <a:rPr lang="it-IT" dirty="0"/>
              <a:t> </a:t>
            </a:r>
            <a:r>
              <a:rPr lang="it-IT" dirty="0">
                <a:highlight>
                  <a:srgbClr val="00FFFF"/>
                </a:highlight>
              </a:rPr>
              <a:t>possono essere svolte anche diverse </a:t>
            </a:r>
            <a:r>
              <a:rPr lang="it-IT" dirty="0">
                <a:highlight>
                  <a:srgbClr val="FFFF00"/>
                </a:highlight>
              </a:rPr>
              <a:t>operazioni</a:t>
            </a:r>
            <a:r>
              <a:rPr lang="it-IT" dirty="0"/>
              <a:t>.</a:t>
            </a:r>
          </a:p>
          <a:p>
            <a:pPr marL="0" indent="0">
              <a:buNone/>
            </a:pPr>
            <a:r>
              <a:rPr lang="it-IT" dirty="0"/>
              <a:t>Nel sistema si vuole tenere traccia anche di </a:t>
            </a:r>
            <a:r>
              <a:rPr lang="it-IT" u="sng" dirty="0"/>
              <a:t>quando è stato creato </a:t>
            </a:r>
            <a:r>
              <a:rPr lang="it-IT" dirty="0"/>
              <a:t>ogni singolo </a:t>
            </a:r>
            <a:r>
              <a:rPr lang="it-IT" dirty="0">
                <a:highlight>
                  <a:srgbClr val="FFFF00"/>
                </a:highlight>
              </a:rPr>
              <a:t>conto</a:t>
            </a:r>
            <a:r>
              <a:rPr lang="it-IT" dirty="0"/>
              <a:t> e di </a:t>
            </a:r>
            <a:r>
              <a:rPr lang="it-IT" u="sng" dirty="0"/>
              <a:t>quando è stato aggiornato </a:t>
            </a:r>
            <a:r>
              <a:rPr lang="it-IT" dirty="0"/>
              <a:t>e per ragioni di sicurezza anche il </a:t>
            </a:r>
            <a:r>
              <a:rPr lang="it-IT" u="sng" dirty="0"/>
              <a:t>precedente saldo</a:t>
            </a:r>
            <a:r>
              <a:rPr lang="it-IT" dirty="0"/>
              <a:t> prima di eventuali </a:t>
            </a:r>
            <a:r>
              <a:rPr lang="it-IT" dirty="0">
                <a:highlight>
                  <a:srgbClr val="FFFF00"/>
                </a:highlight>
              </a:rPr>
              <a:t>operazioni</a:t>
            </a:r>
            <a:r>
              <a:rPr lang="it-IT" dirty="0"/>
              <a:t>.</a:t>
            </a:r>
          </a:p>
          <a:p>
            <a:pPr marL="0" indent="0">
              <a:buNone/>
            </a:pPr>
            <a:endParaRPr lang="it-IT" dirty="0"/>
          </a:p>
        </p:txBody>
      </p:sp>
    </p:spTree>
    <p:extLst>
      <p:ext uri="{BB962C8B-B14F-4D97-AF65-F5344CB8AC3E}">
        <p14:creationId xmlns:p14="http://schemas.microsoft.com/office/powerpoint/2010/main" val="295194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C16A9C-70AE-A084-7748-77BAE6E4584F}"/>
              </a:ext>
            </a:extLst>
          </p:cNvPr>
          <p:cNvSpPr>
            <a:spLocks noGrp="1"/>
          </p:cNvSpPr>
          <p:nvPr>
            <p:ph type="title"/>
          </p:nvPr>
        </p:nvSpPr>
        <p:spPr/>
        <p:txBody>
          <a:bodyPr/>
          <a:lstStyle/>
          <a:p>
            <a:r>
              <a:rPr lang="it-IT" dirty="0"/>
              <a:t>Progetto concettuale – Diagramma E/R</a:t>
            </a:r>
          </a:p>
        </p:txBody>
      </p:sp>
      <p:sp>
        <p:nvSpPr>
          <p:cNvPr id="4" name="Rettangolo 3">
            <a:extLst>
              <a:ext uri="{FF2B5EF4-FFF2-40B4-BE49-F238E27FC236}">
                <a16:creationId xmlns:a16="http://schemas.microsoft.com/office/drawing/2014/main" id="{B2A9C8B7-9702-4FFD-3F39-1093360D5D07}"/>
              </a:ext>
            </a:extLst>
          </p:cNvPr>
          <p:cNvSpPr/>
          <p:nvPr/>
        </p:nvSpPr>
        <p:spPr>
          <a:xfrm>
            <a:off x="2041864"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CLIENTE</a:t>
            </a:r>
          </a:p>
        </p:txBody>
      </p:sp>
      <p:sp>
        <p:nvSpPr>
          <p:cNvPr id="5" name="Rettangolo 4">
            <a:extLst>
              <a:ext uri="{FF2B5EF4-FFF2-40B4-BE49-F238E27FC236}">
                <a16:creationId xmlns:a16="http://schemas.microsoft.com/office/drawing/2014/main" id="{E4962823-4337-1A64-9DA3-22F27779248D}"/>
              </a:ext>
            </a:extLst>
          </p:cNvPr>
          <p:cNvSpPr/>
          <p:nvPr/>
        </p:nvSpPr>
        <p:spPr>
          <a:xfrm>
            <a:off x="8414553" y="2173796"/>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CONTO</a:t>
            </a:r>
          </a:p>
        </p:txBody>
      </p:sp>
      <p:sp>
        <p:nvSpPr>
          <p:cNvPr id="6" name="Rettangolo 5">
            <a:extLst>
              <a:ext uri="{FF2B5EF4-FFF2-40B4-BE49-F238E27FC236}">
                <a16:creationId xmlns:a16="http://schemas.microsoft.com/office/drawing/2014/main" id="{8F726379-888A-4A69-8B75-24AE6077BCAB}"/>
              </a:ext>
            </a:extLst>
          </p:cNvPr>
          <p:cNvSpPr/>
          <p:nvPr/>
        </p:nvSpPr>
        <p:spPr>
          <a:xfrm>
            <a:off x="2041864" y="5007006"/>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OPERAZIONE</a:t>
            </a:r>
          </a:p>
        </p:txBody>
      </p:sp>
      <p:grpSp>
        <p:nvGrpSpPr>
          <p:cNvPr id="7" name="Gruppo 6">
            <a:extLst>
              <a:ext uri="{FF2B5EF4-FFF2-40B4-BE49-F238E27FC236}">
                <a16:creationId xmlns:a16="http://schemas.microsoft.com/office/drawing/2014/main" id="{E909A295-283B-060E-2434-78BA124C53F6}"/>
              </a:ext>
            </a:extLst>
          </p:cNvPr>
          <p:cNvGrpSpPr/>
          <p:nvPr/>
        </p:nvGrpSpPr>
        <p:grpSpPr>
          <a:xfrm>
            <a:off x="4333784" y="2863126"/>
            <a:ext cx="1362722" cy="369332"/>
            <a:chOff x="4043779" y="4933310"/>
            <a:chExt cx="1362722" cy="369332"/>
          </a:xfrm>
        </p:grpSpPr>
        <p:sp>
          <p:nvSpPr>
            <p:cNvPr id="8" name="CasellaDiTesto 7">
              <a:extLst>
                <a:ext uri="{FF2B5EF4-FFF2-40B4-BE49-F238E27FC236}">
                  <a16:creationId xmlns:a16="http://schemas.microsoft.com/office/drawing/2014/main" id="{682F13FB-832B-4540-2ACF-C9C85E1BF129}"/>
                </a:ext>
              </a:extLst>
            </p:cNvPr>
            <p:cNvSpPr txBox="1"/>
            <p:nvPr/>
          </p:nvSpPr>
          <p:spPr>
            <a:xfrm>
              <a:off x="4212455" y="4933310"/>
              <a:ext cx="1194046" cy="369332"/>
            </a:xfrm>
            <a:prstGeom prst="rect">
              <a:avLst/>
            </a:prstGeom>
            <a:noFill/>
          </p:spPr>
          <p:txBody>
            <a:bodyPr wrap="square" rtlCol="0">
              <a:spAutoFit/>
            </a:bodyPr>
            <a:lstStyle/>
            <a:p>
              <a:r>
                <a:rPr lang="it-IT" dirty="0"/>
                <a:t>nome</a:t>
              </a:r>
            </a:p>
          </p:txBody>
        </p:sp>
        <p:sp>
          <p:nvSpPr>
            <p:cNvPr id="9" name="Ovale 8">
              <a:extLst>
                <a:ext uri="{FF2B5EF4-FFF2-40B4-BE49-F238E27FC236}">
                  <a16:creationId xmlns:a16="http://schemas.microsoft.com/office/drawing/2014/main" id="{B34F8DA8-0903-1F4A-D424-1B5638A5E88D}"/>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0" name="Connettore diritto 9">
            <a:extLst>
              <a:ext uri="{FF2B5EF4-FFF2-40B4-BE49-F238E27FC236}">
                <a16:creationId xmlns:a16="http://schemas.microsoft.com/office/drawing/2014/main" id="{4175F36A-4EC7-0803-A460-2EE029312C47}"/>
              </a:ext>
            </a:extLst>
          </p:cNvPr>
          <p:cNvCxnSpPr>
            <a:cxnSpLocks/>
          </p:cNvCxnSpPr>
          <p:nvPr/>
        </p:nvCxnSpPr>
        <p:spPr>
          <a:xfrm flipH="1" flipV="1">
            <a:off x="4092606" y="2704361"/>
            <a:ext cx="241178" cy="343431"/>
          </a:xfrm>
          <a:prstGeom prst="line">
            <a:avLst/>
          </a:prstGeom>
          <a:ln w="12700"/>
        </p:spPr>
        <p:style>
          <a:lnRef idx="1">
            <a:schemeClr val="dk1"/>
          </a:lnRef>
          <a:fillRef idx="0">
            <a:schemeClr val="dk1"/>
          </a:fillRef>
          <a:effectRef idx="0">
            <a:schemeClr val="dk1"/>
          </a:effectRef>
          <a:fontRef idx="minor">
            <a:schemeClr val="tx1"/>
          </a:fontRef>
        </p:style>
      </p:cxnSp>
      <p:grpSp>
        <p:nvGrpSpPr>
          <p:cNvPr id="11" name="Gruppo 10">
            <a:extLst>
              <a:ext uri="{FF2B5EF4-FFF2-40B4-BE49-F238E27FC236}">
                <a16:creationId xmlns:a16="http://schemas.microsoft.com/office/drawing/2014/main" id="{3E56503B-9B5B-996F-EAD1-C5ED0730A6B5}"/>
              </a:ext>
            </a:extLst>
          </p:cNvPr>
          <p:cNvGrpSpPr/>
          <p:nvPr/>
        </p:nvGrpSpPr>
        <p:grpSpPr>
          <a:xfrm>
            <a:off x="4333784" y="3255585"/>
            <a:ext cx="1362722" cy="369332"/>
            <a:chOff x="3972758" y="2899669"/>
            <a:chExt cx="1362722" cy="369332"/>
          </a:xfrm>
        </p:grpSpPr>
        <p:sp>
          <p:nvSpPr>
            <p:cNvPr id="12" name="CasellaDiTesto 11">
              <a:extLst>
                <a:ext uri="{FF2B5EF4-FFF2-40B4-BE49-F238E27FC236}">
                  <a16:creationId xmlns:a16="http://schemas.microsoft.com/office/drawing/2014/main" id="{AFDBC818-28D2-8EF5-D8FB-0BD5602E9ED2}"/>
                </a:ext>
              </a:extLst>
            </p:cNvPr>
            <p:cNvSpPr txBox="1"/>
            <p:nvPr/>
          </p:nvSpPr>
          <p:spPr>
            <a:xfrm>
              <a:off x="4141434" y="2899669"/>
              <a:ext cx="1194046" cy="369332"/>
            </a:xfrm>
            <a:prstGeom prst="rect">
              <a:avLst/>
            </a:prstGeom>
            <a:noFill/>
          </p:spPr>
          <p:txBody>
            <a:bodyPr wrap="square" rtlCol="0">
              <a:spAutoFit/>
            </a:bodyPr>
            <a:lstStyle/>
            <a:p>
              <a:r>
                <a:rPr lang="it-IT" dirty="0"/>
                <a:t>cognome</a:t>
              </a:r>
            </a:p>
          </p:txBody>
        </p:sp>
        <p:sp>
          <p:nvSpPr>
            <p:cNvPr id="13" name="Ovale 12">
              <a:extLst>
                <a:ext uri="{FF2B5EF4-FFF2-40B4-BE49-F238E27FC236}">
                  <a16:creationId xmlns:a16="http://schemas.microsoft.com/office/drawing/2014/main" id="{7F40A3A7-D1C5-D752-00F6-4C99F3977705}"/>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4" name="Connettore diritto 13">
            <a:extLst>
              <a:ext uri="{FF2B5EF4-FFF2-40B4-BE49-F238E27FC236}">
                <a16:creationId xmlns:a16="http://schemas.microsoft.com/office/drawing/2014/main" id="{8F894C26-0435-1F28-4C8B-EC3D5FE84324}"/>
              </a:ext>
            </a:extLst>
          </p:cNvPr>
          <p:cNvCxnSpPr>
            <a:cxnSpLocks/>
            <a:stCxn id="13" idx="2"/>
          </p:cNvCxnSpPr>
          <p:nvPr/>
        </p:nvCxnSpPr>
        <p:spPr>
          <a:xfrm flipH="1" flipV="1">
            <a:off x="4092606" y="2704361"/>
            <a:ext cx="241178" cy="735890"/>
          </a:xfrm>
          <a:prstGeom prst="line">
            <a:avLst/>
          </a:prstGeom>
          <a:ln w="12700"/>
        </p:spPr>
        <p:style>
          <a:lnRef idx="1">
            <a:schemeClr val="dk1"/>
          </a:lnRef>
          <a:fillRef idx="0">
            <a:schemeClr val="dk1"/>
          </a:fillRef>
          <a:effectRef idx="0">
            <a:schemeClr val="dk1"/>
          </a:effectRef>
          <a:fontRef idx="minor">
            <a:schemeClr val="tx1"/>
          </a:fontRef>
        </p:style>
      </p:cxnSp>
      <p:grpSp>
        <p:nvGrpSpPr>
          <p:cNvPr id="30" name="Gruppo 29">
            <a:extLst>
              <a:ext uri="{FF2B5EF4-FFF2-40B4-BE49-F238E27FC236}">
                <a16:creationId xmlns:a16="http://schemas.microsoft.com/office/drawing/2014/main" id="{77C480CB-EDAE-BEC6-80F0-6D892179FFE5}"/>
              </a:ext>
            </a:extLst>
          </p:cNvPr>
          <p:cNvGrpSpPr/>
          <p:nvPr/>
        </p:nvGrpSpPr>
        <p:grpSpPr>
          <a:xfrm>
            <a:off x="4333784" y="3255585"/>
            <a:ext cx="1362722" cy="369332"/>
            <a:chOff x="3972758" y="2899669"/>
            <a:chExt cx="1362722" cy="369332"/>
          </a:xfrm>
        </p:grpSpPr>
        <p:sp>
          <p:nvSpPr>
            <p:cNvPr id="31" name="CasellaDiTesto 30">
              <a:extLst>
                <a:ext uri="{FF2B5EF4-FFF2-40B4-BE49-F238E27FC236}">
                  <a16:creationId xmlns:a16="http://schemas.microsoft.com/office/drawing/2014/main" id="{8AD01AD0-BEE1-3370-DFDB-9CDF72CF6CFF}"/>
                </a:ext>
              </a:extLst>
            </p:cNvPr>
            <p:cNvSpPr txBox="1"/>
            <p:nvPr/>
          </p:nvSpPr>
          <p:spPr>
            <a:xfrm>
              <a:off x="4141434" y="2899669"/>
              <a:ext cx="1194046" cy="369332"/>
            </a:xfrm>
            <a:prstGeom prst="rect">
              <a:avLst/>
            </a:prstGeom>
            <a:noFill/>
          </p:spPr>
          <p:txBody>
            <a:bodyPr wrap="square" rtlCol="0">
              <a:spAutoFit/>
            </a:bodyPr>
            <a:lstStyle/>
            <a:p>
              <a:r>
                <a:rPr lang="it-IT" dirty="0"/>
                <a:t>cognome</a:t>
              </a:r>
            </a:p>
          </p:txBody>
        </p:sp>
        <p:sp>
          <p:nvSpPr>
            <p:cNvPr id="32" name="Ovale 31">
              <a:extLst>
                <a:ext uri="{FF2B5EF4-FFF2-40B4-BE49-F238E27FC236}">
                  <a16:creationId xmlns:a16="http://schemas.microsoft.com/office/drawing/2014/main" id="{729D2021-1B28-6308-2024-E0F7C5E7D787}"/>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8080F9EB-29C2-A2CA-FCCD-A8E0BD07EA00}"/>
              </a:ext>
            </a:extLst>
          </p:cNvPr>
          <p:cNvGrpSpPr/>
          <p:nvPr/>
        </p:nvGrpSpPr>
        <p:grpSpPr>
          <a:xfrm>
            <a:off x="2964033" y="3791759"/>
            <a:ext cx="1655684" cy="369332"/>
            <a:chOff x="4043779" y="4933310"/>
            <a:chExt cx="1655684" cy="369332"/>
          </a:xfrm>
        </p:grpSpPr>
        <p:sp>
          <p:nvSpPr>
            <p:cNvPr id="34" name="CasellaDiTesto 33">
              <a:extLst>
                <a:ext uri="{FF2B5EF4-FFF2-40B4-BE49-F238E27FC236}">
                  <a16:creationId xmlns:a16="http://schemas.microsoft.com/office/drawing/2014/main" id="{2D6B6B01-3BAD-A784-6238-DB5F60785EC6}"/>
                </a:ext>
              </a:extLst>
            </p:cNvPr>
            <p:cNvSpPr txBox="1"/>
            <p:nvPr/>
          </p:nvSpPr>
          <p:spPr>
            <a:xfrm>
              <a:off x="4212454" y="4933310"/>
              <a:ext cx="1487009" cy="369332"/>
            </a:xfrm>
            <a:prstGeom prst="rect">
              <a:avLst/>
            </a:prstGeom>
            <a:noFill/>
          </p:spPr>
          <p:txBody>
            <a:bodyPr wrap="square" rtlCol="0">
              <a:spAutoFit/>
            </a:bodyPr>
            <a:lstStyle/>
            <a:p>
              <a:r>
                <a:rPr lang="it-IT" dirty="0" err="1"/>
                <a:t>data_nascita</a:t>
              </a:r>
              <a:endParaRPr lang="it-IT" dirty="0"/>
            </a:p>
          </p:txBody>
        </p:sp>
        <p:sp>
          <p:nvSpPr>
            <p:cNvPr id="35" name="Ovale 34">
              <a:extLst>
                <a:ext uri="{FF2B5EF4-FFF2-40B4-BE49-F238E27FC236}">
                  <a16:creationId xmlns:a16="http://schemas.microsoft.com/office/drawing/2014/main" id="{AA11E102-270F-F8A6-4C7A-4A04AE1483F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6" name="Gruppo 35">
            <a:extLst>
              <a:ext uri="{FF2B5EF4-FFF2-40B4-BE49-F238E27FC236}">
                <a16:creationId xmlns:a16="http://schemas.microsoft.com/office/drawing/2014/main" id="{0ABCEB13-837C-5110-6FA0-BCC97E9DEEC3}"/>
              </a:ext>
            </a:extLst>
          </p:cNvPr>
          <p:cNvGrpSpPr/>
          <p:nvPr/>
        </p:nvGrpSpPr>
        <p:grpSpPr>
          <a:xfrm>
            <a:off x="4333783" y="3648044"/>
            <a:ext cx="1924973" cy="646331"/>
            <a:chOff x="4043779" y="4933310"/>
            <a:chExt cx="1655684" cy="646331"/>
          </a:xfrm>
        </p:grpSpPr>
        <p:sp>
          <p:nvSpPr>
            <p:cNvPr id="37" name="CasellaDiTesto 36">
              <a:extLst>
                <a:ext uri="{FF2B5EF4-FFF2-40B4-BE49-F238E27FC236}">
                  <a16:creationId xmlns:a16="http://schemas.microsoft.com/office/drawing/2014/main" id="{EA84BF15-9F36-0AA3-D685-F3779554DF5B}"/>
                </a:ext>
              </a:extLst>
            </p:cNvPr>
            <p:cNvSpPr txBox="1"/>
            <p:nvPr/>
          </p:nvSpPr>
          <p:spPr>
            <a:xfrm>
              <a:off x="4212454" y="4933310"/>
              <a:ext cx="1487009" cy="646331"/>
            </a:xfrm>
            <a:prstGeom prst="rect">
              <a:avLst/>
            </a:prstGeom>
            <a:noFill/>
          </p:spPr>
          <p:txBody>
            <a:bodyPr wrap="square" rtlCol="0">
              <a:spAutoFit/>
            </a:bodyPr>
            <a:lstStyle/>
            <a:p>
              <a:r>
                <a:rPr lang="it-IT" dirty="0" err="1"/>
                <a:t>luogo_nascita</a:t>
              </a:r>
              <a:r>
                <a:rPr lang="it-IT" dirty="0"/>
                <a:t>*</a:t>
              </a:r>
            </a:p>
          </p:txBody>
        </p:sp>
        <p:sp>
          <p:nvSpPr>
            <p:cNvPr id="38" name="Ovale 37">
              <a:extLst>
                <a:ext uri="{FF2B5EF4-FFF2-40B4-BE49-F238E27FC236}">
                  <a16:creationId xmlns:a16="http://schemas.microsoft.com/office/drawing/2014/main" id="{B74EE130-1FAD-A905-D353-7C4015C843AA}"/>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39" name="Connettore diritto 38">
            <a:extLst>
              <a:ext uri="{FF2B5EF4-FFF2-40B4-BE49-F238E27FC236}">
                <a16:creationId xmlns:a16="http://schemas.microsoft.com/office/drawing/2014/main" id="{EBD0F52E-C85C-B463-64E2-DA33EBFCF2D7}"/>
              </a:ext>
            </a:extLst>
          </p:cNvPr>
          <p:cNvCxnSpPr>
            <a:cxnSpLocks/>
          </p:cNvCxnSpPr>
          <p:nvPr/>
        </p:nvCxnSpPr>
        <p:spPr>
          <a:xfrm flipH="1">
            <a:off x="2107339" y="3233692"/>
            <a:ext cx="941033" cy="340251"/>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Connettore diritto 39">
            <a:extLst>
              <a:ext uri="{FF2B5EF4-FFF2-40B4-BE49-F238E27FC236}">
                <a16:creationId xmlns:a16="http://schemas.microsoft.com/office/drawing/2014/main" id="{2292FC3D-A846-9156-5A05-AED6A0A9C8A9}"/>
              </a:ext>
            </a:extLst>
          </p:cNvPr>
          <p:cNvCxnSpPr>
            <a:cxnSpLocks/>
            <a:stCxn id="38" idx="2"/>
          </p:cNvCxnSpPr>
          <p:nvPr/>
        </p:nvCxnSpPr>
        <p:spPr>
          <a:xfrm flipH="1" flipV="1">
            <a:off x="3048372" y="3233692"/>
            <a:ext cx="1285411" cy="599018"/>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Connettore diritto 40">
            <a:extLst>
              <a:ext uri="{FF2B5EF4-FFF2-40B4-BE49-F238E27FC236}">
                <a16:creationId xmlns:a16="http://schemas.microsoft.com/office/drawing/2014/main" id="{99B1F4B2-8FE9-CEC0-98E5-7306ECE5B0EC}"/>
              </a:ext>
            </a:extLst>
          </p:cNvPr>
          <p:cNvCxnSpPr>
            <a:cxnSpLocks/>
            <a:stCxn id="35" idx="0"/>
          </p:cNvCxnSpPr>
          <p:nvPr/>
        </p:nvCxnSpPr>
        <p:spPr>
          <a:xfrm flipV="1">
            <a:off x="3048371" y="3233692"/>
            <a:ext cx="1" cy="658395"/>
          </a:xfrm>
          <a:prstGeom prst="line">
            <a:avLst/>
          </a:prstGeom>
          <a:ln w="12700"/>
        </p:spPr>
        <p:style>
          <a:lnRef idx="1">
            <a:schemeClr val="dk1"/>
          </a:lnRef>
          <a:fillRef idx="0">
            <a:schemeClr val="dk1"/>
          </a:fillRef>
          <a:effectRef idx="0">
            <a:schemeClr val="dk1"/>
          </a:effectRef>
          <a:fontRef idx="minor">
            <a:schemeClr val="tx1"/>
          </a:fontRef>
        </p:style>
      </p:cxnSp>
      <p:sp>
        <p:nvSpPr>
          <p:cNvPr id="42" name="CasellaDiTesto 41">
            <a:extLst>
              <a:ext uri="{FF2B5EF4-FFF2-40B4-BE49-F238E27FC236}">
                <a16:creationId xmlns:a16="http://schemas.microsoft.com/office/drawing/2014/main" id="{D348063D-ECEF-5AD9-EC51-9DCAAA1BD4F3}"/>
              </a:ext>
            </a:extLst>
          </p:cNvPr>
          <p:cNvSpPr txBox="1"/>
          <p:nvPr/>
        </p:nvSpPr>
        <p:spPr>
          <a:xfrm>
            <a:off x="2136191" y="3439643"/>
            <a:ext cx="827841" cy="369332"/>
          </a:xfrm>
          <a:prstGeom prst="rect">
            <a:avLst/>
          </a:prstGeom>
          <a:noFill/>
        </p:spPr>
        <p:txBody>
          <a:bodyPr wrap="square" rtlCol="0">
            <a:spAutoFit/>
          </a:bodyPr>
          <a:lstStyle/>
          <a:p>
            <a:r>
              <a:rPr lang="it-IT" dirty="0"/>
              <a:t>sesso</a:t>
            </a:r>
          </a:p>
        </p:txBody>
      </p:sp>
      <p:sp>
        <p:nvSpPr>
          <p:cNvPr id="43" name="Ovale 42">
            <a:extLst>
              <a:ext uri="{FF2B5EF4-FFF2-40B4-BE49-F238E27FC236}">
                <a16:creationId xmlns:a16="http://schemas.microsoft.com/office/drawing/2014/main" id="{EB88FF60-22D9-5A91-EF9B-A644DD58903A}"/>
              </a:ext>
            </a:extLst>
          </p:cNvPr>
          <p:cNvSpPr/>
          <p:nvPr/>
        </p:nvSpPr>
        <p:spPr>
          <a:xfrm>
            <a:off x="1967516" y="3539971"/>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60" name="Connettore diritto 59">
            <a:extLst>
              <a:ext uri="{FF2B5EF4-FFF2-40B4-BE49-F238E27FC236}">
                <a16:creationId xmlns:a16="http://schemas.microsoft.com/office/drawing/2014/main" id="{4E1D809B-4610-3311-142B-D41D983BAD6C}"/>
              </a:ext>
            </a:extLst>
          </p:cNvPr>
          <p:cNvCxnSpPr>
            <a:cxnSpLocks/>
          </p:cNvCxnSpPr>
          <p:nvPr/>
        </p:nvCxnSpPr>
        <p:spPr>
          <a:xfrm flipH="1">
            <a:off x="2107339" y="3233692"/>
            <a:ext cx="941033" cy="340251"/>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Connettore diritto 60">
            <a:extLst>
              <a:ext uri="{FF2B5EF4-FFF2-40B4-BE49-F238E27FC236}">
                <a16:creationId xmlns:a16="http://schemas.microsoft.com/office/drawing/2014/main" id="{0FB02497-3917-37CD-5087-893C4902C422}"/>
              </a:ext>
            </a:extLst>
          </p:cNvPr>
          <p:cNvCxnSpPr>
            <a:cxnSpLocks/>
          </p:cNvCxnSpPr>
          <p:nvPr/>
        </p:nvCxnSpPr>
        <p:spPr>
          <a:xfrm flipV="1">
            <a:off x="3048371" y="3233692"/>
            <a:ext cx="1" cy="658395"/>
          </a:xfrm>
          <a:prstGeom prst="line">
            <a:avLst/>
          </a:prstGeom>
          <a:ln w="12700"/>
        </p:spPr>
        <p:style>
          <a:lnRef idx="1">
            <a:schemeClr val="dk1"/>
          </a:lnRef>
          <a:fillRef idx="0">
            <a:schemeClr val="dk1"/>
          </a:fillRef>
          <a:effectRef idx="0">
            <a:schemeClr val="dk1"/>
          </a:effectRef>
          <a:fontRef idx="minor">
            <a:schemeClr val="tx1"/>
          </a:fontRef>
        </p:style>
      </p:cxnSp>
      <p:sp>
        <p:nvSpPr>
          <p:cNvPr id="64" name="CasellaDiTesto 63">
            <a:extLst>
              <a:ext uri="{FF2B5EF4-FFF2-40B4-BE49-F238E27FC236}">
                <a16:creationId xmlns:a16="http://schemas.microsoft.com/office/drawing/2014/main" id="{ADEC1D14-24CB-B7A5-E682-80402C5C8C21}"/>
              </a:ext>
            </a:extLst>
          </p:cNvPr>
          <p:cNvSpPr txBox="1"/>
          <p:nvPr/>
        </p:nvSpPr>
        <p:spPr>
          <a:xfrm>
            <a:off x="737588" y="3439643"/>
            <a:ext cx="1194046" cy="369332"/>
          </a:xfrm>
          <a:prstGeom prst="rect">
            <a:avLst/>
          </a:prstGeom>
          <a:noFill/>
        </p:spPr>
        <p:txBody>
          <a:bodyPr wrap="square" rtlCol="0">
            <a:spAutoFit/>
          </a:bodyPr>
          <a:lstStyle/>
          <a:p>
            <a:r>
              <a:rPr lang="it-IT" dirty="0"/>
              <a:t>indirizzo</a:t>
            </a:r>
          </a:p>
        </p:txBody>
      </p:sp>
      <p:sp>
        <p:nvSpPr>
          <p:cNvPr id="65" name="Ovale 64">
            <a:extLst>
              <a:ext uri="{FF2B5EF4-FFF2-40B4-BE49-F238E27FC236}">
                <a16:creationId xmlns:a16="http://schemas.microsoft.com/office/drawing/2014/main" id="{FE458707-DCE7-D299-4302-1E9381A0591D}"/>
              </a:ext>
            </a:extLst>
          </p:cNvPr>
          <p:cNvSpPr/>
          <p:nvPr/>
        </p:nvSpPr>
        <p:spPr>
          <a:xfrm>
            <a:off x="928829" y="2993421"/>
            <a:ext cx="497149" cy="4971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nvGrpSpPr>
          <p:cNvPr id="66" name="Gruppo 65">
            <a:extLst>
              <a:ext uri="{FF2B5EF4-FFF2-40B4-BE49-F238E27FC236}">
                <a16:creationId xmlns:a16="http://schemas.microsoft.com/office/drawing/2014/main" id="{A0C064AF-8685-26F1-CE1C-AB5FE4431503}"/>
              </a:ext>
            </a:extLst>
          </p:cNvPr>
          <p:cNvGrpSpPr/>
          <p:nvPr/>
        </p:nvGrpSpPr>
        <p:grpSpPr>
          <a:xfrm>
            <a:off x="297404" y="2446397"/>
            <a:ext cx="1362722" cy="369332"/>
            <a:chOff x="4043779" y="4933310"/>
            <a:chExt cx="1362722" cy="369332"/>
          </a:xfrm>
        </p:grpSpPr>
        <p:sp>
          <p:nvSpPr>
            <p:cNvPr id="67" name="CasellaDiTesto 66">
              <a:extLst>
                <a:ext uri="{FF2B5EF4-FFF2-40B4-BE49-F238E27FC236}">
                  <a16:creationId xmlns:a16="http://schemas.microsoft.com/office/drawing/2014/main" id="{801793FC-4C04-42B4-1991-B2E014A352C8}"/>
                </a:ext>
              </a:extLst>
            </p:cNvPr>
            <p:cNvSpPr txBox="1"/>
            <p:nvPr/>
          </p:nvSpPr>
          <p:spPr>
            <a:xfrm>
              <a:off x="4212455" y="4933310"/>
              <a:ext cx="1194046" cy="369332"/>
            </a:xfrm>
            <a:prstGeom prst="rect">
              <a:avLst/>
            </a:prstGeom>
            <a:noFill/>
          </p:spPr>
          <p:txBody>
            <a:bodyPr wrap="square" rtlCol="0">
              <a:spAutoFit/>
            </a:bodyPr>
            <a:lstStyle/>
            <a:p>
              <a:r>
                <a:rPr lang="it-IT" dirty="0"/>
                <a:t>via</a:t>
              </a:r>
            </a:p>
          </p:txBody>
        </p:sp>
        <p:sp>
          <p:nvSpPr>
            <p:cNvPr id="68" name="Ovale 67">
              <a:extLst>
                <a:ext uri="{FF2B5EF4-FFF2-40B4-BE49-F238E27FC236}">
                  <a16:creationId xmlns:a16="http://schemas.microsoft.com/office/drawing/2014/main" id="{5BA5D69B-6DDA-0E89-47FA-F8BEC673EA8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69" name="Gruppo 68">
            <a:extLst>
              <a:ext uri="{FF2B5EF4-FFF2-40B4-BE49-F238E27FC236}">
                <a16:creationId xmlns:a16="http://schemas.microsoft.com/office/drawing/2014/main" id="{C8B27902-0A4E-37CA-85ED-E0414676F968}"/>
              </a:ext>
            </a:extLst>
          </p:cNvPr>
          <p:cNvGrpSpPr/>
          <p:nvPr/>
        </p:nvGrpSpPr>
        <p:grpSpPr>
          <a:xfrm>
            <a:off x="1063103" y="1801380"/>
            <a:ext cx="1362722" cy="369332"/>
            <a:chOff x="4043779" y="4933310"/>
            <a:chExt cx="1362722" cy="369332"/>
          </a:xfrm>
        </p:grpSpPr>
        <p:sp>
          <p:nvSpPr>
            <p:cNvPr id="70" name="CasellaDiTesto 69">
              <a:extLst>
                <a:ext uri="{FF2B5EF4-FFF2-40B4-BE49-F238E27FC236}">
                  <a16:creationId xmlns:a16="http://schemas.microsoft.com/office/drawing/2014/main" id="{743FA5EE-69F9-7FDF-8CCE-C1E44B85767B}"/>
                </a:ext>
              </a:extLst>
            </p:cNvPr>
            <p:cNvSpPr txBox="1"/>
            <p:nvPr/>
          </p:nvSpPr>
          <p:spPr>
            <a:xfrm>
              <a:off x="4212455" y="4933310"/>
              <a:ext cx="1194046" cy="369332"/>
            </a:xfrm>
            <a:prstGeom prst="rect">
              <a:avLst/>
            </a:prstGeom>
            <a:noFill/>
          </p:spPr>
          <p:txBody>
            <a:bodyPr wrap="square" rtlCol="0">
              <a:spAutoFit/>
            </a:bodyPr>
            <a:lstStyle/>
            <a:p>
              <a:r>
                <a:rPr lang="it-IT" dirty="0"/>
                <a:t>civico</a:t>
              </a:r>
            </a:p>
          </p:txBody>
        </p:sp>
        <p:sp>
          <p:nvSpPr>
            <p:cNvPr id="71" name="Ovale 70">
              <a:extLst>
                <a:ext uri="{FF2B5EF4-FFF2-40B4-BE49-F238E27FC236}">
                  <a16:creationId xmlns:a16="http://schemas.microsoft.com/office/drawing/2014/main" id="{156706E9-93D6-CAFE-E62C-A399B7B3AD2F}"/>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72" name="Gruppo 71">
            <a:extLst>
              <a:ext uri="{FF2B5EF4-FFF2-40B4-BE49-F238E27FC236}">
                <a16:creationId xmlns:a16="http://schemas.microsoft.com/office/drawing/2014/main" id="{1E807756-2821-F7C1-7D52-DE3B3C5F904E}"/>
              </a:ext>
            </a:extLst>
          </p:cNvPr>
          <p:cNvGrpSpPr/>
          <p:nvPr/>
        </p:nvGrpSpPr>
        <p:grpSpPr>
          <a:xfrm>
            <a:off x="436856" y="2042844"/>
            <a:ext cx="1362722" cy="369332"/>
            <a:chOff x="4043779" y="4933310"/>
            <a:chExt cx="1362722" cy="369332"/>
          </a:xfrm>
        </p:grpSpPr>
        <p:sp>
          <p:nvSpPr>
            <p:cNvPr id="73" name="CasellaDiTesto 72">
              <a:extLst>
                <a:ext uri="{FF2B5EF4-FFF2-40B4-BE49-F238E27FC236}">
                  <a16:creationId xmlns:a16="http://schemas.microsoft.com/office/drawing/2014/main" id="{B4067B16-40F9-38DB-8D57-662B49454E94}"/>
                </a:ext>
              </a:extLst>
            </p:cNvPr>
            <p:cNvSpPr txBox="1"/>
            <p:nvPr/>
          </p:nvSpPr>
          <p:spPr>
            <a:xfrm>
              <a:off x="4212455" y="4933310"/>
              <a:ext cx="1194046" cy="369332"/>
            </a:xfrm>
            <a:prstGeom prst="rect">
              <a:avLst/>
            </a:prstGeom>
            <a:noFill/>
          </p:spPr>
          <p:txBody>
            <a:bodyPr wrap="square" rtlCol="0">
              <a:spAutoFit/>
            </a:bodyPr>
            <a:lstStyle/>
            <a:p>
              <a:r>
                <a:rPr lang="it-IT" dirty="0" err="1"/>
                <a:t>cap</a:t>
              </a:r>
              <a:endParaRPr lang="it-IT" dirty="0"/>
            </a:p>
          </p:txBody>
        </p:sp>
        <p:sp>
          <p:nvSpPr>
            <p:cNvPr id="74" name="Ovale 73">
              <a:extLst>
                <a:ext uri="{FF2B5EF4-FFF2-40B4-BE49-F238E27FC236}">
                  <a16:creationId xmlns:a16="http://schemas.microsoft.com/office/drawing/2014/main" id="{1C727C2C-A001-E560-536C-8D2C20E761D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75" name="Connettore diritto 74">
            <a:extLst>
              <a:ext uri="{FF2B5EF4-FFF2-40B4-BE49-F238E27FC236}">
                <a16:creationId xmlns:a16="http://schemas.microsoft.com/office/drawing/2014/main" id="{18E16378-3C0B-9F72-EA76-860C8189C3AA}"/>
              </a:ext>
            </a:extLst>
          </p:cNvPr>
          <p:cNvCxnSpPr>
            <a:cxnSpLocks/>
            <a:stCxn id="65" idx="0"/>
            <a:endCxn id="68" idx="4"/>
          </p:cNvCxnSpPr>
          <p:nvPr/>
        </p:nvCxnSpPr>
        <p:spPr>
          <a:xfrm flipH="1" flipV="1">
            <a:off x="381742" y="2715401"/>
            <a:ext cx="795662" cy="278020"/>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Connettore diritto 75">
            <a:extLst>
              <a:ext uri="{FF2B5EF4-FFF2-40B4-BE49-F238E27FC236}">
                <a16:creationId xmlns:a16="http://schemas.microsoft.com/office/drawing/2014/main" id="{60801511-C841-95F1-D816-2748CC2681C2}"/>
              </a:ext>
            </a:extLst>
          </p:cNvPr>
          <p:cNvCxnSpPr>
            <a:cxnSpLocks/>
            <a:endCxn id="65" idx="6"/>
          </p:cNvCxnSpPr>
          <p:nvPr/>
        </p:nvCxnSpPr>
        <p:spPr>
          <a:xfrm flipH="1">
            <a:off x="1425978" y="2704361"/>
            <a:ext cx="615886" cy="537635"/>
          </a:xfrm>
          <a:prstGeom prst="line">
            <a:avLst/>
          </a:prstGeom>
          <a:ln w="12700"/>
        </p:spPr>
        <p:style>
          <a:lnRef idx="1">
            <a:schemeClr val="dk1"/>
          </a:lnRef>
          <a:fillRef idx="0">
            <a:schemeClr val="dk1"/>
          </a:fillRef>
          <a:effectRef idx="0">
            <a:schemeClr val="dk1"/>
          </a:effectRef>
          <a:fontRef idx="minor">
            <a:schemeClr val="tx1"/>
          </a:fontRef>
        </p:style>
      </p:cxnSp>
      <p:cxnSp>
        <p:nvCxnSpPr>
          <p:cNvPr id="77" name="Connettore diritto 76">
            <a:extLst>
              <a:ext uri="{FF2B5EF4-FFF2-40B4-BE49-F238E27FC236}">
                <a16:creationId xmlns:a16="http://schemas.microsoft.com/office/drawing/2014/main" id="{79FCCD31-D4F8-5543-CF16-5D99A9F78140}"/>
              </a:ext>
            </a:extLst>
          </p:cNvPr>
          <p:cNvCxnSpPr>
            <a:cxnSpLocks/>
            <a:stCxn id="74" idx="4"/>
            <a:endCxn id="65" idx="0"/>
          </p:cNvCxnSpPr>
          <p:nvPr/>
        </p:nvCxnSpPr>
        <p:spPr>
          <a:xfrm>
            <a:off x="521194" y="2311848"/>
            <a:ext cx="656210" cy="681573"/>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Connettore diritto 77">
            <a:extLst>
              <a:ext uri="{FF2B5EF4-FFF2-40B4-BE49-F238E27FC236}">
                <a16:creationId xmlns:a16="http://schemas.microsoft.com/office/drawing/2014/main" id="{FACF6FA1-0F0B-C1D0-3249-47EA68B48E7A}"/>
              </a:ext>
            </a:extLst>
          </p:cNvPr>
          <p:cNvCxnSpPr>
            <a:cxnSpLocks/>
            <a:stCxn id="71" idx="4"/>
            <a:endCxn id="65" idx="0"/>
          </p:cNvCxnSpPr>
          <p:nvPr/>
        </p:nvCxnSpPr>
        <p:spPr>
          <a:xfrm>
            <a:off x="1147441" y="2070384"/>
            <a:ext cx="29963" cy="923037"/>
          </a:xfrm>
          <a:prstGeom prst="line">
            <a:avLst/>
          </a:prstGeom>
          <a:ln w="12700"/>
        </p:spPr>
        <p:style>
          <a:lnRef idx="1">
            <a:schemeClr val="dk1"/>
          </a:lnRef>
          <a:fillRef idx="0">
            <a:schemeClr val="dk1"/>
          </a:fillRef>
          <a:effectRef idx="0">
            <a:schemeClr val="dk1"/>
          </a:effectRef>
          <a:fontRef idx="minor">
            <a:schemeClr val="tx1"/>
          </a:fontRef>
        </p:style>
      </p:cxnSp>
      <p:grpSp>
        <p:nvGrpSpPr>
          <p:cNvPr id="79" name="Gruppo 78">
            <a:extLst>
              <a:ext uri="{FF2B5EF4-FFF2-40B4-BE49-F238E27FC236}">
                <a16:creationId xmlns:a16="http://schemas.microsoft.com/office/drawing/2014/main" id="{645C864A-3100-A28A-C137-DE31B40566F7}"/>
              </a:ext>
            </a:extLst>
          </p:cNvPr>
          <p:cNvGrpSpPr/>
          <p:nvPr/>
        </p:nvGrpSpPr>
        <p:grpSpPr>
          <a:xfrm>
            <a:off x="1335801" y="2467968"/>
            <a:ext cx="1362722" cy="369332"/>
            <a:chOff x="4043779" y="4933310"/>
            <a:chExt cx="1362722" cy="369332"/>
          </a:xfrm>
        </p:grpSpPr>
        <p:sp>
          <p:nvSpPr>
            <p:cNvPr id="80" name="CasellaDiTesto 79">
              <a:extLst>
                <a:ext uri="{FF2B5EF4-FFF2-40B4-BE49-F238E27FC236}">
                  <a16:creationId xmlns:a16="http://schemas.microsoft.com/office/drawing/2014/main" id="{EDB7DC7E-31B3-828D-6466-6A140E595AA9}"/>
                </a:ext>
              </a:extLst>
            </p:cNvPr>
            <p:cNvSpPr txBox="1"/>
            <p:nvPr/>
          </p:nvSpPr>
          <p:spPr>
            <a:xfrm>
              <a:off x="4212455" y="4933310"/>
              <a:ext cx="1194046" cy="369332"/>
            </a:xfrm>
            <a:prstGeom prst="rect">
              <a:avLst/>
            </a:prstGeom>
            <a:noFill/>
          </p:spPr>
          <p:txBody>
            <a:bodyPr wrap="square" rtlCol="0">
              <a:spAutoFit/>
            </a:bodyPr>
            <a:lstStyle/>
            <a:p>
              <a:r>
                <a:rPr lang="it-IT" dirty="0"/>
                <a:t>città</a:t>
              </a:r>
            </a:p>
          </p:txBody>
        </p:sp>
        <p:sp>
          <p:nvSpPr>
            <p:cNvPr id="81" name="Ovale 80">
              <a:extLst>
                <a:ext uri="{FF2B5EF4-FFF2-40B4-BE49-F238E27FC236}">
                  <a16:creationId xmlns:a16="http://schemas.microsoft.com/office/drawing/2014/main" id="{E18978CB-F357-B02A-34BB-2DE8BF878614}"/>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82" name="Gruppo 81">
            <a:extLst>
              <a:ext uri="{FF2B5EF4-FFF2-40B4-BE49-F238E27FC236}">
                <a16:creationId xmlns:a16="http://schemas.microsoft.com/office/drawing/2014/main" id="{DB1726FD-12C7-C946-FD3A-5AC8331D6177}"/>
              </a:ext>
            </a:extLst>
          </p:cNvPr>
          <p:cNvGrpSpPr/>
          <p:nvPr/>
        </p:nvGrpSpPr>
        <p:grpSpPr>
          <a:xfrm>
            <a:off x="1270246" y="2115211"/>
            <a:ext cx="1362722" cy="369332"/>
            <a:chOff x="4043779" y="4933310"/>
            <a:chExt cx="1362722" cy="369332"/>
          </a:xfrm>
        </p:grpSpPr>
        <p:sp>
          <p:nvSpPr>
            <p:cNvPr id="83" name="CasellaDiTesto 82">
              <a:extLst>
                <a:ext uri="{FF2B5EF4-FFF2-40B4-BE49-F238E27FC236}">
                  <a16:creationId xmlns:a16="http://schemas.microsoft.com/office/drawing/2014/main" id="{43421413-90D8-D726-7827-E365C16E8786}"/>
                </a:ext>
              </a:extLst>
            </p:cNvPr>
            <p:cNvSpPr txBox="1"/>
            <p:nvPr/>
          </p:nvSpPr>
          <p:spPr>
            <a:xfrm>
              <a:off x="4212455" y="4933310"/>
              <a:ext cx="1194046" cy="369332"/>
            </a:xfrm>
            <a:prstGeom prst="rect">
              <a:avLst/>
            </a:prstGeom>
            <a:noFill/>
          </p:spPr>
          <p:txBody>
            <a:bodyPr wrap="square" rtlCol="0">
              <a:spAutoFit/>
            </a:bodyPr>
            <a:lstStyle/>
            <a:p>
              <a:r>
                <a:rPr lang="it-IT" dirty="0" err="1"/>
                <a:t>prov</a:t>
              </a:r>
              <a:endParaRPr lang="it-IT" dirty="0"/>
            </a:p>
          </p:txBody>
        </p:sp>
        <p:sp>
          <p:nvSpPr>
            <p:cNvPr id="84" name="Ovale 83">
              <a:extLst>
                <a:ext uri="{FF2B5EF4-FFF2-40B4-BE49-F238E27FC236}">
                  <a16:creationId xmlns:a16="http://schemas.microsoft.com/office/drawing/2014/main" id="{A0E85165-3C6C-3A88-8776-067B46885DE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85" name="Connettore diritto 84">
            <a:extLst>
              <a:ext uri="{FF2B5EF4-FFF2-40B4-BE49-F238E27FC236}">
                <a16:creationId xmlns:a16="http://schemas.microsoft.com/office/drawing/2014/main" id="{783A4DAF-EB2D-6D43-2051-3EBF4066EE06}"/>
              </a:ext>
            </a:extLst>
          </p:cNvPr>
          <p:cNvCxnSpPr>
            <a:cxnSpLocks/>
            <a:stCxn id="84" idx="4"/>
            <a:endCxn id="65" idx="0"/>
          </p:cNvCxnSpPr>
          <p:nvPr/>
        </p:nvCxnSpPr>
        <p:spPr>
          <a:xfrm flipH="1">
            <a:off x="1177404" y="2384215"/>
            <a:ext cx="177180" cy="609206"/>
          </a:xfrm>
          <a:prstGeom prst="line">
            <a:avLst/>
          </a:prstGeom>
          <a:ln w="12700"/>
        </p:spPr>
        <p:style>
          <a:lnRef idx="1">
            <a:schemeClr val="dk1"/>
          </a:lnRef>
          <a:fillRef idx="0">
            <a:schemeClr val="dk1"/>
          </a:fillRef>
          <a:effectRef idx="0">
            <a:schemeClr val="dk1"/>
          </a:effectRef>
          <a:fontRef idx="minor">
            <a:schemeClr val="tx1"/>
          </a:fontRef>
        </p:style>
      </p:cxnSp>
      <p:cxnSp>
        <p:nvCxnSpPr>
          <p:cNvPr id="86" name="Connettore diritto 85">
            <a:extLst>
              <a:ext uri="{FF2B5EF4-FFF2-40B4-BE49-F238E27FC236}">
                <a16:creationId xmlns:a16="http://schemas.microsoft.com/office/drawing/2014/main" id="{1686AC52-AD06-50AD-D0F7-405D031221FD}"/>
              </a:ext>
            </a:extLst>
          </p:cNvPr>
          <p:cNvCxnSpPr>
            <a:cxnSpLocks/>
            <a:stCxn id="81" idx="3"/>
            <a:endCxn id="65" idx="0"/>
          </p:cNvCxnSpPr>
          <p:nvPr/>
        </p:nvCxnSpPr>
        <p:spPr>
          <a:xfrm flipH="1">
            <a:off x="1177404" y="2712270"/>
            <a:ext cx="183099" cy="281151"/>
          </a:xfrm>
          <a:prstGeom prst="line">
            <a:avLst/>
          </a:prstGeom>
          <a:ln w="12700"/>
        </p:spPr>
        <p:style>
          <a:lnRef idx="1">
            <a:schemeClr val="dk1"/>
          </a:lnRef>
          <a:fillRef idx="0">
            <a:schemeClr val="dk1"/>
          </a:fillRef>
          <a:effectRef idx="0">
            <a:schemeClr val="dk1"/>
          </a:effectRef>
          <a:fontRef idx="minor">
            <a:schemeClr val="tx1"/>
          </a:fontRef>
        </p:style>
      </p:cxnSp>
      <p:grpSp>
        <p:nvGrpSpPr>
          <p:cNvPr id="92" name="Gruppo 91">
            <a:extLst>
              <a:ext uri="{FF2B5EF4-FFF2-40B4-BE49-F238E27FC236}">
                <a16:creationId xmlns:a16="http://schemas.microsoft.com/office/drawing/2014/main" id="{7C9F62D4-2758-3681-9EED-EF45DCAFA008}"/>
              </a:ext>
            </a:extLst>
          </p:cNvPr>
          <p:cNvGrpSpPr/>
          <p:nvPr/>
        </p:nvGrpSpPr>
        <p:grpSpPr>
          <a:xfrm>
            <a:off x="4372253" y="2007903"/>
            <a:ext cx="1349779" cy="369332"/>
            <a:chOff x="4082248" y="4470546"/>
            <a:chExt cx="1349779" cy="369332"/>
          </a:xfrm>
        </p:grpSpPr>
        <p:sp>
          <p:nvSpPr>
            <p:cNvPr id="93" name="CasellaDiTesto 92">
              <a:extLst>
                <a:ext uri="{FF2B5EF4-FFF2-40B4-BE49-F238E27FC236}">
                  <a16:creationId xmlns:a16="http://schemas.microsoft.com/office/drawing/2014/main" id="{2528C671-EBB8-217F-2991-3A2E324F2B93}"/>
                </a:ext>
              </a:extLst>
            </p:cNvPr>
            <p:cNvSpPr txBox="1"/>
            <p:nvPr/>
          </p:nvSpPr>
          <p:spPr>
            <a:xfrm>
              <a:off x="4237981" y="4470546"/>
              <a:ext cx="1194046" cy="369332"/>
            </a:xfrm>
            <a:prstGeom prst="rect">
              <a:avLst/>
            </a:prstGeom>
            <a:noFill/>
          </p:spPr>
          <p:txBody>
            <a:bodyPr wrap="square" rtlCol="0">
              <a:spAutoFit/>
            </a:bodyPr>
            <a:lstStyle/>
            <a:p>
              <a:r>
                <a:rPr lang="it-IT" dirty="0"/>
                <a:t>codice</a:t>
              </a:r>
            </a:p>
          </p:txBody>
        </p:sp>
        <p:sp>
          <p:nvSpPr>
            <p:cNvPr id="94" name="Ovale 93">
              <a:extLst>
                <a:ext uri="{FF2B5EF4-FFF2-40B4-BE49-F238E27FC236}">
                  <a16:creationId xmlns:a16="http://schemas.microsoft.com/office/drawing/2014/main" id="{17649066-1511-F840-2841-48D10970E97C}"/>
                </a:ext>
              </a:extLst>
            </p:cNvPr>
            <p:cNvSpPr/>
            <p:nvPr/>
          </p:nvSpPr>
          <p:spPr>
            <a:xfrm>
              <a:off x="4082248" y="4598991"/>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95" name="Connettore diritto 94">
            <a:extLst>
              <a:ext uri="{FF2B5EF4-FFF2-40B4-BE49-F238E27FC236}">
                <a16:creationId xmlns:a16="http://schemas.microsoft.com/office/drawing/2014/main" id="{E59E6AFB-E605-F7FB-B99D-C799824472E2}"/>
              </a:ext>
            </a:extLst>
          </p:cNvPr>
          <p:cNvCxnSpPr>
            <a:cxnSpLocks/>
            <a:stCxn id="94" idx="2"/>
          </p:cNvCxnSpPr>
          <p:nvPr/>
        </p:nvCxnSpPr>
        <p:spPr>
          <a:xfrm flipH="1">
            <a:off x="4092606" y="2220686"/>
            <a:ext cx="279647" cy="483675"/>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Connettore diritto 95">
            <a:extLst>
              <a:ext uri="{FF2B5EF4-FFF2-40B4-BE49-F238E27FC236}">
                <a16:creationId xmlns:a16="http://schemas.microsoft.com/office/drawing/2014/main" id="{86C7F2BA-01B5-4915-A832-7387B4AE996C}"/>
              </a:ext>
            </a:extLst>
          </p:cNvPr>
          <p:cNvCxnSpPr>
            <a:cxnSpLocks/>
          </p:cNvCxnSpPr>
          <p:nvPr/>
        </p:nvCxnSpPr>
        <p:spPr>
          <a:xfrm flipH="1" flipV="1">
            <a:off x="4092606" y="2704361"/>
            <a:ext cx="241178" cy="343431"/>
          </a:xfrm>
          <a:prstGeom prst="line">
            <a:avLst/>
          </a:prstGeom>
          <a:ln w="12700"/>
        </p:spPr>
        <p:style>
          <a:lnRef idx="1">
            <a:schemeClr val="dk1"/>
          </a:lnRef>
          <a:fillRef idx="0">
            <a:schemeClr val="dk1"/>
          </a:fillRef>
          <a:effectRef idx="0">
            <a:schemeClr val="dk1"/>
          </a:effectRef>
          <a:fontRef idx="minor">
            <a:schemeClr val="tx1"/>
          </a:fontRef>
        </p:style>
      </p:cxnSp>
      <p:grpSp>
        <p:nvGrpSpPr>
          <p:cNvPr id="99" name="Gruppo 98">
            <a:extLst>
              <a:ext uri="{FF2B5EF4-FFF2-40B4-BE49-F238E27FC236}">
                <a16:creationId xmlns:a16="http://schemas.microsoft.com/office/drawing/2014/main" id="{3EC0A62F-AF6C-2787-675A-8755F00AD640}"/>
              </a:ext>
            </a:extLst>
          </p:cNvPr>
          <p:cNvGrpSpPr/>
          <p:nvPr/>
        </p:nvGrpSpPr>
        <p:grpSpPr>
          <a:xfrm>
            <a:off x="10672439" y="1907575"/>
            <a:ext cx="1362722" cy="369332"/>
            <a:chOff x="4043779" y="4933310"/>
            <a:chExt cx="1362722" cy="369332"/>
          </a:xfrm>
        </p:grpSpPr>
        <p:sp>
          <p:nvSpPr>
            <p:cNvPr id="100" name="CasellaDiTesto 99">
              <a:extLst>
                <a:ext uri="{FF2B5EF4-FFF2-40B4-BE49-F238E27FC236}">
                  <a16:creationId xmlns:a16="http://schemas.microsoft.com/office/drawing/2014/main" id="{513D28D0-01D9-511B-2C8D-A5627B991324}"/>
                </a:ext>
              </a:extLst>
            </p:cNvPr>
            <p:cNvSpPr txBox="1"/>
            <p:nvPr/>
          </p:nvSpPr>
          <p:spPr>
            <a:xfrm>
              <a:off x="4212455" y="4933310"/>
              <a:ext cx="1194046" cy="369332"/>
            </a:xfrm>
            <a:prstGeom prst="rect">
              <a:avLst/>
            </a:prstGeom>
            <a:noFill/>
          </p:spPr>
          <p:txBody>
            <a:bodyPr wrap="square" rtlCol="0">
              <a:spAutoFit/>
            </a:bodyPr>
            <a:lstStyle/>
            <a:p>
              <a:r>
                <a:rPr lang="it-IT" dirty="0"/>
                <a:t>numero</a:t>
              </a:r>
            </a:p>
          </p:txBody>
        </p:sp>
        <p:sp>
          <p:nvSpPr>
            <p:cNvPr id="101" name="Ovale 100">
              <a:extLst>
                <a:ext uri="{FF2B5EF4-FFF2-40B4-BE49-F238E27FC236}">
                  <a16:creationId xmlns:a16="http://schemas.microsoft.com/office/drawing/2014/main" id="{3AE58D3C-B335-6AF7-D4D2-B142B78DFF94}"/>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102" name="Connettore diritto 101">
            <a:extLst>
              <a:ext uri="{FF2B5EF4-FFF2-40B4-BE49-F238E27FC236}">
                <a16:creationId xmlns:a16="http://schemas.microsoft.com/office/drawing/2014/main" id="{B15FEE91-9885-6BC4-117D-6BC7D11723CD}"/>
              </a:ext>
            </a:extLst>
          </p:cNvPr>
          <p:cNvCxnSpPr>
            <a:cxnSpLocks/>
            <a:stCxn id="101" idx="2"/>
          </p:cNvCxnSpPr>
          <p:nvPr/>
        </p:nvCxnSpPr>
        <p:spPr>
          <a:xfrm flipH="1">
            <a:off x="10465295" y="2092241"/>
            <a:ext cx="207144" cy="610886"/>
          </a:xfrm>
          <a:prstGeom prst="line">
            <a:avLst/>
          </a:prstGeom>
          <a:ln w="12700"/>
        </p:spPr>
        <p:style>
          <a:lnRef idx="1">
            <a:schemeClr val="dk1"/>
          </a:lnRef>
          <a:fillRef idx="0">
            <a:schemeClr val="dk1"/>
          </a:fillRef>
          <a:effectRef idx="0">
            <a:schemeClr val="dk1"/>
          </a:effectRef>
          <a:fontRef idx="minor">
            <a:schemeClr val="tx1"/>
          </a:fontRef>
        </p:style>
      </p:cxnSp>
      <p:grpSp>
        <p:nvGrpSpPr>
          <p:cNvPr id="103" name="Gruppo 102">
            <a:extLst>
              <a:ext uri="{FF2B5EF4-FFF2-40B4-BE49-F238E27FC236}">
                <a16:creationId xmlns:a16="http://schemas.microsoft.com/office/drawing/2014/main" id="{A6170BC9-883A-6693-CA8B-7913D1119324}"/>
              </a:ext>
            </a:extLst>
          </p:cNvPr>
          <p:cNvGrpSpPr/>
          <p:nvPr/>
        </p:nvGrpSpPr>
        <p:grpSpPr>
          <a:xfrm>
            <a:off x="10672439" y="2377235"/>
            <a:ext cx="1362722" cy="369332"/>
            <a:chOff x="4043779" y="4933310"/>
            <a:chExt cx="1362722" cy="369332"/>
          </a:xfrm>
        </p:grpSpPr>
        <p:sp>
          <p:nvSpPr>
            <p:cNvPr id="104" name="CasellaDiTesto 103">
              <a:extLst>
                <a:ext uri="{FF2B5EF4-FFF2-40B4-BE49-F238E27FC236}">
                  <a16:creationId xmlns:a16="http://schemas.microsoft.com/office/drawing/2014/main" id="{C9020396-7C98-C82C-150B-30B21254C4AF}"/>
                </a:ext>
              </a:extLst>
            </p:cNvPr>
            <p:cNvSpPr txBox="1"/>
            <p:nvPr/>
          </p:nvSpPr>
          <p:spPr>
            <a:xfrm>
              <a:off x="4212455" y="4933310"/>
              <a:ext cx="1194046" cy="369332"/>
            </a:xfrm>
            <a:prstGeom prst="rect">
              <a:avLst/>
            </a:prstGeom>
            <a:noFill/>
          </p:spPr>
          <p:txBody>
            <a:bodyPr wrap="square" rtlCol="0">
              <a:spAutoFit/>
            </a:bodyPr>
            <a:lstStyle/>
            <a:p>
              <a:r>
                <a:rPr lang="it-IT" dirty="0"/>
                <a:t>IBAN</a:t>
              </a:r>
            </a:p>
          </p:txBody>
        </p:sp>
        <p:sp>
          <p:nvSpPr>
            <p:cNvPr id="105" name="Ovale 104">
              <a:extLst>
                <a:ext uri="{FF2B5EF4-FFF2-40B4-BE49-F238E27FC236}">
                  <a16:creationId xmlns:a16="http://schemas.microsoft.com/office/drawing/2014/main" id="{2129E3CD-58E1-FB09-6FBD-B8B1E1B04359}"/>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06" name="Connettore diritto 105">
            <a:extLst>
              <a:ext uri="{FF2B5EF4-FFF2-40B4-BE49-F238E27FC236}">
                <a16:creationId xmlns:a16="http://schemas.microsoft.com/office/drawing/2014/main" id="{5FEAC087-7385-448A-989C-D52DB75E1D78}"/>
              </a:ext>
            </a:extLst>
          </p:cNvPr>
          <p:cNvCxnSpPr>
            <a:cxnSpLocks/>
            <a:stCxn id="105" idx="2"/>
          </p:cNvCxnSpPr>
          <p:nvPr/>
        </p:nvCxnSpPr>
        <p:spPr>
          <a:xfrm flipH="1">
            <a:off x="10465295" y="2561901"/>
            <a:ext cx="207144" cy="141226"/>
          </a:xfrm>
          <a:prstGeom prst="line">
            <a:avLst/>
          </a:prstGeom>
          <a:ln w="12700"/>
        </p:spPr>
        <p:style>
          <a:lnRef idx="1">
            <a:schemeClr val="dk1"/>
          </a:lnRef>
          <a:fillRef idx="0">
            <a:schemeClr val="dk1"/>
          </a:fillRef>
          <a:effectRef idx="0">
            <a:schemeClr val="dk1"/>
          </a:effectRef>
          <a:fontRef idx="minor">
            <a:schemeClr val="tx1"/>
          </a:fontRef>
        </p:style>
      </p:cxnSp>
      <p:grpSp>
        <p:nvGrpSpPr>
          <p:cNvPr id="107" name="Gruppo 106">
            <a:extLst>
              <a:ext uri="{FF2B5EF4-FFF2-40B4-BE49-F238E27FC236}">
                <a16:creationId xmlns:a16="http://schemas.microsoft.com/office/drawing/2014/main" id="{D28E3BEF-8B88-9DB6-19E2-A268BD22DCE3}"/>
              </a:ext>
            </a:extLst>
          </p:cNvPr>
          <p:cNvGrpSpPr/>
          <p:nvPr/>
        </p:nvGrpSpPr>
        <p:grpSpPr>
          <a:xfrm>
            <a:off x="10672439" y="2778788"/>
            <a:ext cx="1362722" cy="369332"/>
            <a:chOff x="4043779" y="4933310"/>
            <a:chExt cx="1362722" cy="369332"/>
          </a:xfrm>
        </p:grpSpPr>
        <p:sp>
          <p:nvSpPr>
            <p:cNvPr id="108" name="CasellaDiTesto 107">
              <a:extLst>
                <a:ext uri="{FF2B5EF4-FFF2-40B4-BE49-F238E27FC236}">
                  <a16:creationId xmlns:a16="http://schemas.microsoft.com/office/drawing/2014/main" id="{3A6D41EC-608D-1DC7-7445-57930172B7C4}"/>
                </a:ext>
              </a:extLst>
            </p:cNvPr>
            <p:cNvSpPr txBox="1"/>
            <p:nvPr/>
          </p:nvSpPr>
          <p:spPr>
            <a:xfrm>
              <a:off x="4212455" y="4933310"/>
              <a:ext cx="1194046" cy="369332"/>
            </a:xfrm>
            <a:prstGeom prst="rect">
              <a:avLst/>
            </a:prstGeom>
            <a:noFill/>
          </p:spPr>
          <p:txBody>
            <a:bodyPr wrap="square" rtlCol="0">
              <a:spAutoFit/>
            </a:bodyPr>
            <a:lstStyle/>
            <a:p>
              <a:r>
                <a:rPr lang="it-IT" dirty="0"/>
                <a:t>saldo</a:t>
              </a:r>
            </a:p>
          </p:txBody>
        </p:sp>
        <p:sp>
          <p:nvSpPr>
            <p:cNvPr id="109" name="Ovale 108">
              <a:extLst>
                <a:ext uri="{FF2B5EF4-FFF2-40B4-BE49-F238E27FC236}">
                  <a16:creationId xmlns:a16="http://schemas.microsoft.com/office/drawing/2014/main" id="{1B9010C5-2AAC-4710-ABA3-4203CCDA30EA}"/>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10" name="Gruppo 109">
            <a:extLst>
              <a:ext uri="{FF2B5EF4-FFF2-40B4-BE49-F238E27FC236}">
                <a16:creationId xmlns:a16="http://schemas.microsoft.com/office/drawing/2014/main" id="{3A4580AA-12F8-0168-E63C-0BBA1B5281D7}"/>
              </a:ext>
            </a:extLst>
          </p:cNvPr>
          <p:cNvGrpSpPr/>
          <p:nvPr/>
        </p:nvGrpSpPr>
        <p:grpSpPr>
          <a:xfrm>
            <a:off x="10672439" y="3177162"/>
            <a:ext cx="1362722" cy="338554"/>
            <a:chOff x="4043779" y="4933310"/>
            <a:chExt cx="1362722" cy="338554"/>
          </a:xfrm>
        </p:grpSpPr>
        <p:sp>
          <p:nvSpPr>
            <p:cNvPr id="111" name="CasellaDiTesto 110">
              <a:extLst>
                <a:ext uri="{FF2B5EF4-FFF2-40B4-BE49-F238E27FC236}">
                  <a16:creationId xmlns:a16="http://schemas.microsoft.com/office/drawing/2014/main" id="{A1AA4DE2-1E79-3CBF-A7BC-C39C890906FB}"/>
                </a:ext>
              </a:extLst>
            </p:cNvPr>
            <p:cNvSpPr txBox="1"/>
            <p:nvPr/>
          </p:nvSpPr>
          <p:spPr>
            <a:xfrm>
              <a:off x="4212455" y="4933310"/>
              <a:ext cx="1194046" cy="338554"/>
            </a:xfrm>
            <a:prstGeom prst="rect">
              <a:avLst/>
            </a:prstGeom>
            <a:noFill/>
          </p:spPr>
          <p:txBody>
            <a:bodyPr wrap="square" rtlCol="0">
              <a:spAutoFit/>
            </a:bodyPr>
            <a:lstStyle/>
            <a:p>
              <a:r>
                <a:rPr lang="it-IT" sz="1600" dirty="0" err="1"/>
                <a:t>saldo_prec</a:t>
              </a:r>
              <a:r>
                <a:rPr lang="it-IT" sz="1600" dirty="0"/>
                <a:t>*</a:t>
              </a:r>
            </a:p>
          </p:txBody>
        </p:sp>
        <p:sp>
          <p:nvSpPr>
            <p:cNvPr id="112" name="Ovale 111">
              <a:extLst>
                <a:ext uri="{FF2B5EF4-FFF2-40B4-BE49-F238E27FC236}">
                  <a16:creationId xmlns:a16="http://schemas.microsoft.com/office/drawing/2014/main" id="{8E43BA0D-CD43-4BC1-D54A-FCD171BEE0A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13" name="Connettore diritto 112">
            <a:extLst>
              <a:ext uri="{FF2B5EF4-FFF2-40B4-BE49-F238E27FC236}">
                <a16:creationId xmlns:a16="http://schemas.microsoft.com/office/drawing/2014/main" id="{13BD1BAF-F827-23E0-6EB8-BF00FF8D319B}"/>
              </a:ext>
            </a:extLst>
          </p:cNvPr>
          <p:cNvCxnSpPr>
            <a:cxnSpLocks/>
            <a:stCxn id="109" idx="2"/>
          </p:cNvCxnSpPr>
          <p:nvPr/>
        </p:nvCxnSpPr>
        <p:spPr>
          <a:xfrm flipH="1" flipV="1">
            <a:off x="10465295" y="2703127"/>
            <a:ext cx="207144" cy="2603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Connettore diritto 113">
            <a:extLst>
              <a:ext uri="{FF2B5EF4-FFF2-40B4-BE49-F238E27FC236}">
                <a16:creationId xmlns:a16="http://schemas.microsoft.com/office/drawing/2014/main" id="{A3564D5D-EE6B-11C1-F5B5-A896B12566BD}"/>
              </a:ext>
            </a:extLst>
          </p:cNvPr>
          <p:cNvCxnSpPr>
            <a:cxnSpLocks/>
            <a:stCxn id="109" idx="2"/>
          </p:cNvCxnSpPr>
          <p:nvPr/>
        </p:nvCxnSpPr>
        <p:spPr>
          <a:xfrm flipH="1" flipV="1">
            <a:off x="10465295" y="2703127"/>
            <a:ext cx="207144" cy="2603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Connettore diritto 114">
            <a:extLst>
              <a:ext uri="{FF2B5EF4-FFF2-40B4-BE49-F238E27FC236}">
                <a16:creationId xmlns:a16="http://schemas.microsoft.com/office/drawing/2014/main" id="{C62B12DC-22BA-F150-51D5-8DE581C8456A}"/>
              </a:ext>
            </a:extLst>
          </p:cNvPr>
          <p:cNvCxnSpPr>
            <a:cxnSpLocks/>
            <a:stCxn id="112" idx="1"/>
          </p:cNvCxnSpPr>
          <p:nvPr/>
        </p:nvCxnSpPr>
        <p:spPr>
          <a:xfrm flipH="1" flipV="1">
            <a:off x="10465295" y="2703127"/>
            <a:ext cx="231846" cy="599065"/>
          </a:xfrm>
          <a:prstGeom prst="line">
            <a:avLst/>
          </a:prstGeom>
          <a:ln w="12700"/>
        </p:spPr>
        <p:style>
          <a:lnRef idx="1">
            <a:schemeClr val="dk1"/>
          </a:lnRef>
          <a:fillRef idx="0">
            <a:schemeClr val="dk1"/>
          </a:fillRef>
          <a:effectRef idx="0">
            <a:schemeClr val="dk1"/>
          </a:effectRef>
          <a:fontRef idx="minor">
            <a:schemeClr val="tx1"/>
          </a:fontRef>
        </p:style>
      </p:cxnSp>
      <p:grpSp>
        <p:nvGrpSpPr>
          <p:cNvPr id="116" name="Gruppo 115">
            <a:extLst>
              <a:ext uri="{FF2B5EF4-FFF2-40B4-BE49-F238E27FC236}">
                <a16:creationId xmlns:a16="http://schemas.microsoft.com/office/drawing/2014/main" id="{178259D3-FB85-9AC7-C12F-934D2887A9E1}"/>
              </a:ext>
            </a:extLst>
          </p:cNvPr>
          <p:cNvGrpSpPr/>
          <p:nvPr/>
        </p:nvGrpSpPr>
        <p:grpSpPr>
          <a:xfrm>
            <a:off x="9991078" y="3588169"/>
            <a:ext cx="1362722" cy="369332"/>
            <a:chOff x="4043779" y="4933310"/>
            <a:chExt cx="1362722" cy="369332"/>
          </a:xfrm>
        </p:grpSpPr>
        <p:sp>
          <p:nvSpPr>
            <p:cNvPr id="117" name="CasellaDiTesto 116">
              <a:extLst>
                <a:ext uri="{FF2B5EF4-FFF2-40B4-BE49-F238E27FC236}">
                  <a16:creationId xmlns:a16="http://schemas.microsoft.com/office/drawing/2014/main" id="{54FEF681-F6B6-B063-C8C7-83386FB1936A}"/>
                </a:ext>
              </a:extLst>
            </p:cNvPr>
            <p:cNvSpPr txBox="1"/>
            <p:nvPr/>
          </p:nvSpPr>
          <p:spPr>
            <a:xfrm>
              <a:off x="4212455" y="4933310"/>
              <a:ext cx="1194046" cy="369332"/>
            </a:xfrm>
            <a:prstGeom prst="rect">
              <a:avLst/>
            </a:prstGeom>
            <a:noFill/>
          </p:spPr>
          <p:txBody>
            <a:bodyPr wrap="square" rtlCol="0">
              <a:spAutoFit/>
            </a:bodyPr>
            <a:lstStyle/>
            <a:p>
              <a:r>
                <a:rPr lang="it-IT" dirty="0" err="1"/>
                <a:t>data_c</a:t>
              </a:r>
              <a:endParaRPr lang="it-IT" dirty="0"/>
            </a:p>
          </p:txBody>
        </p:sp>
        <p:sp>
          <p:nvSpPr>
            <p:cNvPr id="118" name="Ovale 117">
              <a:extLst>
                <a:ext uri="{FF2B5EF4-FFF2-40B4-BE49-F238E27FC236}">
                  <a16:creationId xmlns:a16="http://schemas.microsoft.com/office/drawing/2014/main" id="{E4003B39-1B8F-5ECB-0E3E-EC435DC27E8D}"/>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19" name="Gruppo 118">
            <a:extLst>
              <a:ext uri="{FF2B5EF4-FFF2-40B4-BE49-F238E27FC236}">
                <a16:creationId xmlns:a16="http://schemas.microsoft.com/office/drawing/2014/main" id="{B7191A6E-C0E1-BBE9-5258-2A89EBF2E20D}"/>
              </a:ext>
            </a:extLst>
          </p:cNvPr>
          <p:cNvGrpSpPr/>
          <p:nvPr/>
        </p:nvGrpSpPr>
        <p:grpSpPr>
          <a:xfrm>
            <a:off x="9991078" y="3905634"/>
            <a:ext cx="1362722" cy="369332"/>
            <a:chOff x="4043779" y="4933310"/>
            <a:chExt cx="1362722" cy="369332"/>
          </a:xfrm>
        </p:grpSpPr>
        <p:sp>
          <p:nvSpPr>
            <p:cNvPr id="120" name="CasellaDiTesto 119">
              <a:extLst>
                <a:ext uri="{FF2B5EF4-FFF2-40B4-BE49-F238E27FC236}">
                  <a16:creationId xmlns:a16="http://schemas.microsoft.com/office/drawing/2014/main" id="{F17545F9-6DF6-776F-993B-9996063A9838}"/>
                </a:ext>
              </a:extLst>
            </p:cNvPr>
            <p:cNvSpPr txBox="1"/>
            <p:nvPr/>
          </p:nvSpPr>
          <p:spPr>
            <a:xfrm>
              <a:off x="4212455" y="4933310"/>
              <a:ext cx="1194046" cy="369332"/>
            </a:xfrm>
            <a:prstGeom prst="rect">
              <a:avLst/>
            </a:prstGeom>
            <a:noFill/>
          </p:spPr>
          <p:txBody>
            <a:bodyPr wrap="square" rtlCol="0">
              <a:spAutoFit/>
            </a:bodyPr>
            <a:lstStyle/>
            <a:p>
              <a:r>
                <a:rPr lang="it-IT" dirty="0" err="1"/>
                <a:t>data_a</a:t>
              </a:r>
              <a:r>
                <a:rPr lang="it-IT" dirty="0"/>
                <a:t>*</a:t>
              </a:r>
            </a:p>
          </p:txBody>
        </p:sp>
        <p:sp>
          <p:nvSpPr>
            <p:cNvPr id="121" name="Ovale 120">
              <a:extLst>
                <a:ext uri="{FF2B5EF4-FFF2-40B4-BE49-F238E27FC236}">
                  <a16:creationId xmlns:a16="http://schemas.microsoft.com/office/drawing/2014/main" id="{A86BF646-8FE4-553F-B1D8-A7B40B372CD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22" name="Connettore diritto 121">
            <a:extLst>
              <a:ext uri="{FF2B5EF4-FFF2-40B4-BE49-F238E27FC236}">
                <a16:creationId xmlns:a16="http://schemas.microsoft.com/office/drawing/2014/main" id="{8FD34007-11E6-EAF2-55C0-94DCF058F90C}"/>
              </a:ext>
            </a:extLst>
          </p:cNvPr>
          <p:cNvCxnSpPr>
            <a:cxnSpLocks/>
            <a:stCxn id="118" idx="2"/>
          </p:cNvCxnSpPr>
          <p:nvPr/>
        </p:nvCxnSpPr>
        <p:spPr>
          <a:xfrm flipH="1" flipV="1">
            <a:off x="9439924" y="3232458"/>
            <a:ext cx="551154" cy="540377"/>
          </a:xfrm>
          <a:prstGeom prst="line">
            <a:avLst/>
          </a:prstGeom>
          <a:ln w="12700"/>
        </p:spPr>
        <p:style>
          <a:lnRef idx="1">
            <a:schemeClr val="dk1"/>
          </a:lnRef>
          <a:fillRef idx="0">
            <a:schemeClr val="dk1"/>
          </a:fillRef>
          <a:effectRef idx="0">
            <a:schemeClr val="dk1"/>
          </a:effectRef>
          <a:fontRef idx="minor">
            <a:schemeClr val="tx1"/>
          </a:fontRef>
        </p:style>
      </p:cxnSp>
      <p:cxnSp>
        <p:nvCxnSpPr>
          <p:cNvPr id="123" name="Connettore diritto 122">
            <a:extLst>
              <a:ext uri="{FF2B5EF4-FFF2-40B4-BE49-F238E27FC236}">
                <a16:creationId xmlns:a16="http://schemas.microsoft.com/office/drawing/2014/main" id="{821091D6-8EAF-7B12-08E7-DD58C5C44D31}"/>
              </a:ext>
            </a:extLst>
          </p:cNvPr>
          <p:cNvCxnSpPr>
            <a:cxnSpLocks/>
            <a:stCxn id="121" idx="2"/>
          </p:cNvCxnSpPr>
          <p:nvPr/>
        </p:nvCxnSpPr>
        <p:spPr>
          <a:xfrm flipH="1" flipV="1">
            <a:off x="9439924" y="3232458"/>
            <a:ext cx="551154" cy="857842"/>
          </a:xfrm>
          <a:prstGeom prst="line">
            <a:avLst/>
          </a:prstGeom>
          <a:ln w="12700"/>
        </p:spPr>
        <p:style>
          <a:lnRef idx="1">
            <a:schemeClr val="dk1"/>
          </a:lnRef>
          <a:fillRef idx="0">
            <a:schemeClr val="dk1"/>
          </a:fillRef>
          <a:effectRef idx="0">
            <a:schemeClr val="dk1"/>
          </a:effectRef>
          <a:fontRef idx="minor">
            <a:schemeClr val="tx1"/>
          </a:fontRef>
        </p:style>
      </p:cxnSp>
      <p:grpSp>
        <p:nvGrpSpPr>
          <p:cNvPr id="124" name="Gruppo 123">
            <a:extLst>
              <a:ext uri="{FF2B5EF4-FFF2-40B4-BE49-F238E27FC236}">
                <a16:creationId xmlns:a16="http://schemas.microsoft.com/office/drawing/2014/main" id="{D8CB9142-3AED-A132-BE48-CE56D7823B86}"/>
              </a:ext>
            </a:extLst>
          </p:cNvPr>
          <p:cNvGrpSpPr/>
          <p:nvPr/>
        </p:nvGrpSpPr>
        <p:grpSpPr>
          <a:xfrm>
            <a:off x="4418122" y="4904820"/>
            <a:ext cx="1362722" cy="369332"/>
            <a:chOff x="4043779" y="4933310"/>
            <a:chExt cx="1362722" cy="369332"/>
          </a:xfrm>
        </p:grpSpPr>
        <p:sp>
          <p:nvSpPr>
            <p:cNvPr id="125" name="CasellaDiTesto 124">
              <a:extLst>
                <a:ext uri="{FF2B5EF4-FFF2-40B4-BE49-F238E27FC236}">
                  <a16:creationId xmlns:a16="http://schemas.microsoft.com/office/drawing/2014/main" id="{9DF960A7-2406-8229-84FA-5E28C535595F}"/>
                </a:ext>
              </a:extLst>
            </p:cNvPr>
            <p:cNvSpPr txBox="1"/>
            <p:nvPr/>
          </p:nvSpPr>
          <p:spPr>
            <a:xfrm>
              <a:off x="4212455" y="4933310"/>
              <a:ext cx="1194046" cy="369332"/>
            </a:xfrm>
            <a:prstGeom prst="rect">
              <a:avLst/>
            </a:prstGeom>
            <a:noFill/>
          </p:spPr>
          <p:txBody>
            <a:bodyPr wrap="square" rtlCol="0">
              <a:spAutoFit/>
            </a:bodyPr>
            <a:lstStyle/>
            <a:p>
              <a:r>
                <a:rPr lang="it-IT" dirty="0"/>
                <a:t>Id</a:t>
              </a:r>
            </a:p>
          </p:txBody>
        </p:sp>
        <p:sp>
          <p:nvSpPr>
            <p:cNvPr id="126" name="Ovale 125">
              <a:extLst>
                <a:ext uri="{FF2B5EF4-FFF2-40B4-BE49-F238E27FC236}">
                  <a16:creationId xmlns:a16="http://schemas.microsoft.com/office/drawing/2014/main" id="{3671218C-51C3-47C0-72E0-4FBB96E86EC0}"/>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27" name="Gruppo 126">
            <a:extLst>
              <a:ext uri="{FF2B5EF4-FFF2-40B4-BE49-F238E27FC236}">
                <a16:creationId xmlns:a16="http://schemas.microsoft.com/office/drawing/2014/main" id="{85FF7A92-5C64-F910-82E6-866B64926EA5}"/>
              </a:ext>
            </a:extLst>
          </p:cNvPr>
          <p:cNvGrpSpPr/>
          <p:nvPr/>
        </p:nvGrpSpPr>
        <p:grpSpPr>
          <a:xfrm>
            <a:off x="4395929" y="5197783"/>
            <a:ext cx="1362722" cy="338554"/>
            <a:chOff x="4043779" y="4933310"/>
            <a:chExt cx="1362722" cy="338554"/>
          </a:xfrm>
        </p:grpSpPr>
        <p:sp>
          <p:nvSpPr>
            <p:cNvPr id="128" name="CasellaDiTesto 127">
              <a:extLst>
                <a:ext uri="{FF2B5EF4-FFF2-40B4-BE49-F238E27FC236}">
                  <a16:creationId xmlns:a16="http://schemas.microsoft.com/office/drawing/2014/main" id="{C44E038C-7C50-3E2E-3C77-CDD0BB2129DA}"/>
                </a:ext>
              </a:extLst>
            </p:cNvPr>
            <p:cNvSpPr txBox="1"/>
            <p:nvPr/>
          </p:nvSpPr>
          <p:spPr>
            <a:xfrm>
              <a:off x="4212455" y="4933310"/>
              <a:ext cx="1194046" cy="338554"/>
            </a:xfrm>
            <a:prstGeom prst="rect">
              <a:avLst/>
            </a:prstGeom>
            <a:noFill/>
          </p:spPr>
          <p:txBody>
            <a:bodyPr wrap="square" rtlCol="0">
              <a:spAutoFit/>
            </a:bodyPr>
            <a:lstStyle/>
            <a:p>
              <a:r>
                <a:rPr lang="it-IT" sz="1600" dirty="0"/>
                <a:t>descrizione</a:t>
              </a:r>
            </a:p>
          </p:txBody>
        </p:sp>
        <p:sp>
          <p:nvSpPr>
            <p:cNvPr id="129" name="Ovale 128">
              <a:extLst>
                <a:ext uri="{FF2B5EF4-FFF2-40B4-BE49-F238E27FC236}">
                  <a16:creationId xmlns:a16="http://schemas.microsoft.com/office/drawing/2014/main" id="{8D952706-3161-4245-3DFE-5427266136C5}"/>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30" name="Gruppo 129">
            <a:extLst>
              <a:ext uri="{FF2B5EF4-FFF2-40B4-BE49-F238E27FC236}">
                <a16:creationId xmlns:a16="http://schemas.microsoft.com/office/drawing/2014/main" id="{19616ACE-1829-BB79-2515-D355BBF05743}"/>
              </a:ext>
            </a:extLst>
          </p:cNvPr>
          <p:cNvGrpSpPr/>
          <p:nvPr/>
        </p:nvGrpSpPr>
        <p:grpSpPr>
          <a:xfrm>
            <a:off x="4375216" y="5648549"/>
            <a:ext cx="1362722" cy="369332"/>
            <a:chOff x="3972758" y="2899669"/>
            <a:chExt cx="1362722" cy="369332"/>
          </a:xfrm>
        </p:grpSpPr>
        <p:sp>
          <p:nvSpPr>
            <p:cNvPr id="131" name="CasellaDiTesto 130">
              <a:extLst>
                <a:ext uri="{FF2B5EF4-FFF2-40B4-BE49-F238E27FC236}">
                  <a16:creationId xmlns:a16="http://schemas.microsoft.com/office/drawing/2014/main" id="{400E5B69-347F-CC54-E56B-F8C06D68225F}"/>
                </a:ext>
              </a:extLst>
            </p:cNvPr>
            <p:cNvSpPr txBox="1"/>
            <p:nvPr/>
          </p:nvSpPr>
          <p:spPr>
            <a:xfrm>
              <a:off x="4141434" y="2899669"/>
              <a:ext cx="1194046" cy="369332"/>
            </a:xfrm>
            <a:prstGeom prst="rect">
              <a:avLst/>
            </a:prstGeom>
            <a:noFill/>
          </p:spPr>
          <p:txBody>
            <a:bodyPr wrap="square" rtlCol="0">
              <a:spAutoFit/>
            </a:bodyPr>
            <a:lstStyle/>
            <a:p>
              <a:r>
                <a:rPr lang="it-IT" dirty="0"/>
                <a:t>data</a:t>
              </a:r>
            </a:p>
          </p:txBody>
        </p:sp>
        <p:sp>
          <p:nvSpPr>
            <p:cNvPr id="132" name="Ovale 131">
              <a:extLst>
                <a:ext uri="{FF2B5EF4-FFF2-40B4-BE49-F238E27FC236}">
                  <a16:creationId xmlns:a16="http://schemas.microsoft.com/office/drawing/2014/main" id="{AE13F2B2-7BC7-691B-A2FB-25120CA69B99}"/>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33" name="Gruppo 132">
            <a:extLst>
              <a:ext uri="{FF2B5EF4-FFF2-40B4-BE49-F238E27FC236}">
                <a16:creationId xmlns:a16="http://schemas.microsoft.com/office/drawing/2014/main" id="{10AA4974-113D-2637-2E75-1A97F2CA2DBD}"/>
              </a:ext>
            </a:extLst>
          </p:cNvPr>
          <p:cNvGrpSpPr/>
          <p:nvPr/>
        </p:nvGrpSpPr>
        <p:grpSpPr>
          <a:xfrm>
            <a:off x="4395929" y="6024977"/>
            <a:ext cx="1362722" cy="369332"/>
            <a:chOff x="3972758" y="2899669"/>
            <a:chExt cx="1362722" cy="369332"/>
          </a:xfrm>
        </p:grpSpPr>
        <p:sp>
          <p:nvSpPr>
            <p:cNvPr id="134" name="CasellaDiTesto 133">
              <a:extLst>
                <a:ext uri="{FF2B5EF4-FFF2-40B4-BE49-F238E27FC236}">
                  <a16:creationId xmlns:a16="http://schemas.microsoft.com/office/drawing/2014/main" id="{ECB6D436-8B2E-E470-CAFF-2AF7D1E94C33}"/>
                </a:ext>
              </a:extLst>
            </p:cNvPr>
            <p:cNvSpPr txBox="1"/>
            <p:nvPr/>
          </p:nvSpPr>
          <p:spPr>
            <a:xfrm>
              <a:off x="4141434" y="2899669"/>
              <a:ext cx="1194046" cy="369332"/>
            </a:xfrm>
            <a:prstGeom prst="rect">
              <a:avLst/>
            </a:prstGeom>
            <a:noFill/>
          </p:spPr>
          <p:txBody>
            <a:bodyPr wrap="square" rtlCol="0">
              <a:spAutoFit/>
            </a:bodyPr>
            <a:lstStyle/>
            <a:p>
              <a:r>
                <a:rPr lang="it-IT" dirty="0"/>
                <a:t>importo</a:t>
              </a:r>
            </a:p>
          </p:txBody>
        </p:sp>
        <p:sp>
          <p:nvSpPr>
            <p:cNvPr id="135" name="Ovale 134">
              <a:extLst>
                <a:ext uri="{FF2B5EF4-FFF2-40B4-BE49-F238E27FC236}">
                  <a16:creationId xmlns:a16="http://schemas.microsoft.com/office/drawing/2014/main" id="{1806CA8B-7D13-89CF-5DA9-AD8D1F2305C0}"/>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36" name="Connettore diritto 135">
            <a:extLst>
              <a:ext uri="{FF2B5EF4-FFF2-40B4-BE49-F238E27FC236}">
                <a16:creationId xmlns:a16="http://schemas.microsoft.com/office/drawing/2014/main" id="{25FBE907-38B0-3855-0C08-F1043CB50628}"/>
              </a:ext>
            </a:extLst>
          </p:cNvPr>
          <p:cNvCxnSpPr>
            <a:cxnSpLocks/>
            <a:stCxn id="126" idx="2"/>
          </p:cNvCxnSpPr>
          <p:nvPr/>
        </p:nvCxnSpPr>
        <p:spPr>
          <a:xfrm flipH="1">
            <a:off x="4092606" y="5089486"/>
            <a:ext cx="325516" cy="446851"/>
          </a:xfrm>
          <a:prstGeom prst="line">
            <a:avLst/>
          </a:prstGeom>
          <a:ln w="12700"/>
        </p:spPr>
        <p:style>
          <a:lnRef idx="1">
            <a:schemeClr val="dk1"/>
          </a:lnRef>
          <a:fillRef idx="0">
            <a:schemeClr val="dk1"/>
          </a:fillRef>
          <a:effectRef idx="0">
            <a:schemeClr val="dk1"/>
          </a:effectRef>
          <a:fontRef idx="minor">
            <a:schemeClr val="tx1"/>
          </a:fontRef>
        </p:style>
      </p:cxnSp>
      <p:cxnSp>
        <p:nvCxnSpPr>
          <p:cNvPr id="137" name="Connettore diritto 136">
            <a:extLst>
              <a:ext uri="{FF2B5EF4-FFF2-40B4-BE49-F238E27FC236}">
                <a16:creationId xmlns:a16="http://schemas.microsoft.com/office/drawing/2014/main" id="{B0CDAD04-B107-6DFF-D0AB-6FB82B901CA9}"/>
              </a:ext>
            </a:extLst>
          </p:cNvPr>
          <p:cNvCxnSpPr>
            <a:cxnSpLocks/>
            <a:stCxn id="135" idx="2"/>
          </p:cNvCxnSpPr>
          <p:nvPr/>
        </p:nvCxnSpPr>
        <p:spPr>
          <a:xfrm flipH="1" flipV="1">
            <a:off x="4092606" y="5536337"/>
            <a:ext cx="303323" cy="67330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Connettore diritto 137">
            <a:extLst>
              <a:ext uri="{FF2B5EF4-FFF2-40B4-BE49-F238E27FC236}">
                <a16:creationId xmlns:a16="http://schemas.microsoft.com/office/drawing/2014/main" id="{08E55A1A-1F0D-EE2B-EF2C-5EA3A6689F18}"/>
              </a:ext>
            </a:extLst>
          </p:cNvPr>
          <p:cNvCxnSpPr>
            <a:cxnSpLocks/>
            <a:stCxn id="132" idx="2"/>
          </p:cNvCxnSpPr>
          <p:nvPr/>
        </p:nvCxnSpPr>
        <p:spPr>
          <a:xfrm flipH="1" flipV="1">
            <a:off x="4092606" y="5536337"/>
            <a:ext cx="282610" cy="296878"/>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Connettore diritto 138">
            <a:extLst>
              <a:ext uri="{FF2B5EF4-FFF2-40B4-BE49-F238E27FC236}">
                <a16:creationId xmlns:a16="http://schemas.microsoft.com/office/drawing/2014/main" id="{A2615C7D-9A21-9F4B-14D7-7319AB18D1D6}"/>
              </a:ext>
            </a:extLst>
          </p:cNvPr>
          <p:cNvCxnSpPr>
            <a:cxnSpLocks/>
            <a:stCxn id="129" idx="2"/>
            <a:endCxn id="6" idx="3"/>
          </p:cNvCxnSpPr>
          <p:nvPr/>
        </p:nvCxnSpPr>
        <p:spPr>
          <a:xfrm flipH="1">
            <a:off x="4092606" y="5382449"/>
            <a:ext cx="303323" cy="153888"/>
          </a:xfrm>
          <a:prstGeom prst="line">
            <a:avLst/>
          </a:prstGeom>
          <a:ln w="12700"/>
        </p:spPr>
        <p:style>
          <a:lnRef idx="1">
            <a:schemeClr val="dk1"/>
          </a:lnRef>
          <a:fillRef idx="0">
            <a:schemeClr val="dk1"/>
          </a:fillRef>
          <a:effectRef idx="0">
            <a:schemeClr val="dk1"/>
          </a:effectRef>
          <a:fontRef idx="minor">
            <a:schemeClr val="tx1"/>
          </a:fontRef>
        </p:style>
      </p:cxnSp>
      <p:sp>
        <p:nvSpPr>
          <p:cNvPr id="140" name="Rombo 139">
            <a:extLst>
              <a:ext uri="{FF2B5EF4-FFF2-40B4-BE49-F238E27FC236}">
                <a16:creationId xmlns:a16="http://schemas.microsoft.com/office/drawing/2014/main" id="{E14B459C-EA0E-BE0C-8E7A-C65FE79B3C2D}"/>
              </a:ext>
            </a:extLst>
          </p:cNvPr>
          <p:cNvSpPr/>
          <p:nvPr/>
        </p:nvSpPr>
        <p:spPr>
          <a:xfrm>
            <a:off x="6116125" y="2343222"/>
            <a:ext cx="1532878"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HA</a:t>
            </a:r>
          </a:p>
        </p:txBody>
      </p:sp>
      <p:cxnSp>
        <p:nvCxnSpPr>
          <p:cNvPr id="141" name="Connettore diritto 140">
            <a:extLst>
              <a:ext uri="{FF2B5EF4-FFF2-40B4-BE49-F238E27FC236}">
                <a16:creationId xmlns:a16="http://schemas.microsoft.com/office/drawing/2014/main" id="{1D671F87-489C-5CF2-6EB0-145A969E93B6}"/>
              </a:ext>
            </a:extLst>
          </p:cNvPr>
          <p:cNvCxnSpPr>
            <a:cxnSpLocks/>
          </p:cNvCxnSpPr>
          <p:nvPr/>
        </p:nvCxnSpPr>
        <p:spPr>
          <a:xfrm flipV="1">
            <a:off x="7649003" y="2703127"/>
            <a:ext cx="765550" cy="9143"/>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Connettore diritto 141">
            <a:extLst>
              <a:ext uri="{FF2B5EF4-FFF2-40B4-BE49-F238E27FC236}">
                <a16:creationId xmlns:a16="http://schemas.microsoft.com/office/drawing/2014/main" id="{5A6288E9-203C-DE10-A00F-954E75CC4868}"/>
              </a:ext>
            </a:extLst>
          </p:cNvPr>
          <p:cNvCxnSpPr>
            <a:cxnSpLocks/>
          </p:cNvCxnSpPr>
          <p:nvPr/>
        </p:nvCxnSpPr>
        <p:spPr>
          <a:xfrm>
            <a:off x="4092606" y="2704361"/>
            <a:ext cx="2023519" cy="7909"/>
          </a:xfrm>
          <a:prstGeom prst="line">
            <a:avLst/>
          </a:prstGeom>
          <a:ln w="12700"/>
        </p:spPr>
        <p:style>
          <a:lnRef idx="1">
            <a:schemeClr val="dk1"/>
          </a:lnRef>
          <a:fillRef idx="0">
            <a:schemeClr val="dk1"/>
          </a:fillRef>
          <a:effectRef idx="0">
            <a:schemeClr val="dk1"/>
          </a:effectRef>
          <a:fontRef idx="minor">
            <a:schemeClr val="tx1"/>
          </a:fontRef>
        </p:style>
      </p:cxnSp>
      <p:sp>
        <p:nvSpPr>
          <p:cNvPr id="143" name="CasellaDiTesto 142">
            <a:extLst>
              <a:ext uri="{FF2B5EF4-FFF2-40B4-BE49-F238E27FC236}">
                <a16:creationId xmlns:a16="http://schemas.microsoft.com/office/drawing/2014/main" id="{041291AB-89F2-C976-3DE8-86A8DCEC9775}"/>
              </a:ext>
            </a:extLst>
          </p:cNvPr>
          <p:cNvSpPr txBox="1"/>
          <p:nvPr/>
        </p:nvSpPr>
        <p:spPr>
          <a:xfrm>
            <a:off x="8013114" y="2441312"/>
            <a:ext cx="634202" cy="307777"/>
          </a:xfrm>
          <a:prstGeom prst="rect">
            <a:avLst/>
          </a:prstGeom>
          <a:noFill/>
        </p:spPr>
        <p:txBody>
          <a:bodyPr wrap="square" rtlCol="0">
            <a:spAutoFit/>
          </a:bodyPr>
          <a:lstStyle/>
          <a:p>
            <a:r>
              <a:rPr lang="it-IT" sz="1400" dirty="0"/>
              <a:t>1,N</a:t>
            </a:r>
          </a:p>
        </p:txBody>
      </p:sp>
      <p:sp>
        <p:nvSpPr>
          <p:cNvPr id="144" name="CasellaDiTesto 143">
            <a:extLst>
              <a:ext uri="{FF2B5EF4-FFF2-40B4-BE49-F238E27FC236}">
                <a16:creationId xmlns:a16="http://schemas.microsoft.com/office/drawing/2014/main" id="{A7B90053-A562-78E4-9836-C8898783599E}"/>
              </a:ext>
            </a:extLst>
          </p:cNvPr>
          <p:cNvSpPr txBox="1"/>
          <p:nvPr/>
        </p:nvSpPr>
        <p:spPr>
          <a:xfrm>
            <a:off x="4148920" y="2453919"/>
            <a:ext cx="634202" cy="307777"/>
          </a:xfrm>
          <a:prstGeom prst="rect">
            <a:avLst/>
          </a:prstGeom>
          <a:noFill/>
        </p:spPr>
        <p:txBody>
          <a:bodyPr wrap="square" rtlCol="0">
            <a:spAutoFit/>
          </a:bodyPr>
          <a:lstStyle/>
          <a:p>
            <a:r>
              <a:rPr lang="it-IT" sz="1400" dirty="0"/>
              <a:t>1,1</a:t>
            </a:r>
          </a:p>
        </p:txBody>
      </p:sp>
      <p:sp>
        <p:nvSpPr>
          <p:cNvPr id="145" name="Rombo 144">
            <a:extLst>
              <a:ext uri="{FF2B5EF4-FFF2-40B4-BE49-F238E27FC236}">
                <a16:creationId xmlns:a16="http://schemas.microsoft.com/office/drawing/2014/main" id="{F3D602AA-9A76-AEEC-0346-AEDC2C50008B}"/>
              </a:ext>
            </a:extLst>
          </p:cNvPr>
          <p:cNvSpPr/>
          <p:nvPr/>
        </p:nvSpPr>
        <p:spPr>
          <a:xfrm>
            <a:off x="8274359" y="5182948"/>
            <a:ext cx="2331130"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REGISTRA</a:t>
            </a:r>
          </a:p>
        </p:txBody>
      </p:sp>
      <p:cxnSp>
        <p:nvCxnSpPr>
          <p:cNvPr id="146" name="Connettore diritto 145">
            <a:extLst>
              <a:ext uri="{FF2B5EF4-FFF2-40B4-BE49-F238E27FC236}">
                <a16:creationId xmlns:a16="http://schemas.microsoft.com/office/drawing/2014/main" id="{7E531972-133D-62CF-DE76-1C2EDDCAFF32}"/>
              </a:ext>
            </a:extLst>
          </p:cNvPr>
          <p:cNvCxnSpPr>
            <a:cxnSpLocks/>
          </p:cNvCxnSpPr>
          <p:nvPr/>
        </p:nvCxnSpPr>
        <p:spPr>
          <a:xfrm flipV="1">
            <a:off x="9439924" y="3232458"/>
            <a:ext cx="0" cy="195049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Connettore diritto 146">
            <a:extLst>
              <a:ext uri="{FF2B5EF4-FFF2-40B4-BE49-F238E27FC236}">
                <a16:creationId xmlns:a16="http://schemas.microsoft.com/office/drawing/2014/main" id="{768C811E-09D0-3D7E-BD22-EB0C8B29340F}"/>
              </a:ext>
            </a:extLst>
          </p:cNvPr>
          <p:cNvCxnSpPr>
            <a:cxnSpLocks/>
          </p:cNvCxnSpPr>
          <p:nvPr/>
        </p:nvCxnSpPr>
        <p:spPr>
          <a:xfrm>
            <a:off x="4092606" y="5536337"/>
            <a:ext cx="4181753" cy="15659"/>
          </a:xfrm>
          <a:prstGeom prst="line">
            <a:avLst/>
          </a:prstGeom>
          <a:ln w="12700"/>
        </p:spPr>
        <p:style>
          <a:lnRef idx="1">
            <a:schemeClr val="dk1"/>
          </a:lnRef>
          <a:fillRef idx="0">
            <a:schemeClr val="dk1"/>
          </a:fillRef>
          <a:effectRef idx="0">
            <a:schemeClr val="dk1"/>
          </a:effectRef>
          <a:fontRef idx="minor">
            <a:schemeClr val="tx1"/>
          </a:fontRef>
        </p:style>
      </p:cxnSp>
      <p:sp>
        <p:nvSpPr>
          <p:cNvPr id="149" name="CasellaDiTesto 148">
            <a:extLst>
              <a:ext uri="{FF2B5EF4-FFF2-40B4-BE49-F238E27FC236}">
                <a16:creationId xmlns:a16="http://schemas.microsoft.com/office/drawing/2014/main" id="{ABE4D54C-F2EA-E2FA-10CE-02DDC2EE1AB8}"/>
              </a:ext>
            </a:extLst>
          </p:cNvPr>
          <p:cNvSpPr txBox="1"/>
          <p:nvPr/>
        </p:nvSpPr>
        <p:spPr>
          <a:xfrm>
            <a:off x="7714677" y="5289540"/>
            <a:ext cx="634202" cy="307777"/>
          </a:xfrm>
          <a:prstGeom prst="rect">
            <a:avLst/>
          </a:prstGeom>
          <a:noFill/>
        </p:spPr>
        <p:txBody>
          <a:bodyPr wrap="square" rtlCol="0">
            <a:spAutoFit/>
          </a:bodyPr>
          <a:lstStyle/>
          <a:p>
            <a:r>
              <a:rPr lang="it-IT" sz="1400" dirty="0"/>
              <a:t>0,N</a:t>
            </a:r>
          </a:p>
        </p:txBody>
      </p:sp>
      <p:sp>
        <p:nvSpPr>
          <p:cNvPr id="150" name="CasellaDiTesto 149">
            <a:extLst>
              <a:ext uri="{FF2B5EF4-FFF2-40B4-BE49-F238E27FC236}">
                <a16:creationId xmlns:a16="http://schemas.microsoft.com/office/drawing/2014/main" id="{490704BD-FE66-E9AB-C4DB-01F20158AF01}"/>
              </a:ext>
            </a:extLst>
          </p:cNvPr>
          <p:cNvSpPr txBox="1"/>
          <p:nvPr/>
        </p:nvSpPr>
        <p:spPr>
          <a:xfrm>
            <a:off x="9081299" y="4711594"/>
            <a:ext cx="634202" cy="307777"/>
          </a:xfrm>
          <a:prstGeom prst="rect">
            <a:avLst/>
          </a:prstGeom>
          <a:noFill/>
        </p:spPr>
        <p:txBody>
          <a:bodyPr wrap="square" rtlCol="0">
            <a:spAutoFit/>
          </a:bodyPr>
          <a:lstStyle/>
          <a:p>
            <a:r>
              <a:rPr lang="it-IT" sz="1400" dirty="0"/>
              <a:t>1,1</a:t>
            </a:r>
          </a:p>
        </p:txBody>
      </p:sp>
      <p:grpSp>
        <p:nvGrpSpPr>
          <p:cNvPr id="151" name="Gruppo 150">
            <a:extLst>
              <a:ext uri="{FF2B5EF4-FFF2-40B4-BE49-F238E27FC236}">
                <a16:creationId xmlns:a16="http://schemas.microsoft.com/office/drawing/2014/main" id="{28EC167F-9D6D-02CB-3642-AC81490BF641}"/>
              </a:ext>
            </a:extLst>
          </p:cNvPr>
          <p:cNvGrpSpPr/>
          <p:nvPr/>
        </p:nvGrpSpPr>
        <p:grpSpPr>
          <a:xfrm>
            <a:off x="3048371" y="6348656"/>
            <a:ext cx="1362722" cy="369332"/>
            <a:chOff x="3972758" y="2899669"/>
            <a:chExt cx="1362722" cy="369332"/>
          </a:xfrm>
        </p:grpSpPr>
        <p:sp>
          <p:nvSpPr>
            <p:cNvPr id="152" name="CasellaDiTesto 151">
              <a:extLst>
                <a:ext uri="{FF2B5EF4-FFF2-40B4-BE49-F238E27FC236}">
                  <a16:creationId xmlns:a16="http://schemas.microsoft.com/office/drawing/2014/main" id="{4884561A-32BA-6B4B-78A6-00EE32E0D093}"/>
                </a:ext>
              </a:extLst>
            </p:cNvPr>
            <p:cNvSpPr txBox="1"/>
            <p:nvPr/>
          </p:nvSpPr>
          <p:spPr>
            <a:xfrm>
              <a:off x="4141434" y="2899669"/>
              <a:ext cx="1194046" cy="369332"/>
            </a:xfrm>
            <a:prstGeom prst="rect">
              <a:avLst/>
            </a:prstGeom>
            <a:noFill/>
          </p:spPr>
          <p:txBody>
            <a:bodyPr wrap="square" rtlCol="0">
              <a:spAutoFit/>
            </a:bodyPr>
            <a:lstStyle/>
            <a:p>
              <a:r>
                <a:rPr lang="it-IT" dirty="0"/>
                <a:t>Iban*</a:t>
              </a:r>
            </a:p>
          </p:txBody>
        </p:sp>
        <p:sp>
          <p:nvSpPr>
            <p:cNvPr id="153" name="Ovale 152">
              <a:extLst>
                <a:ext uri="{FF2B5EF4-FFF2-40B4-BE49-F238E27FC236}">
                  <a16:creationId xmlns:a16="http://schemas.microsoft.com/office/drawing/2014/main" id="{10E012D1-3417-CAA0-9E6A-37F411649652}"/>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54" name="Connettore diritto 153">
            <a:extLst>
              <a:ext uri="{FF2B5EF4-FFF2-40B4-BE49-F238E27FC236}">
                <a16:creationId xmlns:a16="http://schemas.microsoft.com/office/drawing/2014/main" id="{CEE7A66B-601A-6BB7-F07A-F698E2EFFB03}"/>
              </a:ext>
            </a:extLst>
          </p:cNvPr>
          <p:cNvCxnSpPr>
            <a:cxnSpLocks/>
            <a:stCxn id="153" idx="0"/>
            <a:endCxn id="6" idx="2"/>
          </p:cNvCxnSpPr>
          <p:nvPr/>
        </p:nvCxnSpPr>
        <p:spPr>
          <a:xfrm flipH="1" flipV="1">
            <a:off x="3067235" y="6065668"/>
            <a:ext cx="65474" cy="383316"/>
          </a:xfrm>
          <a:prstGeom prst="line">
            <a:avLst/>
          </a:prstGeom>
          <a:ln w="12700"/>
        </p:spPr>
        <p:style>
          <a:lnRef idx="1">
            <a:schemeClr val="dk1"/>
          </a:lnRef>
          <a:fillRef idx="0">
            <a:schemeClr val="dk1"/>
          </a:fillRef>
          <a:effectRef idx="0">
            <a:schemeClr val="dk1"/>
          </a:effectRef>
          <a:fontRef idx="minor">
            <a:schemeClr val="tx1"/>
          </a:fontRef>
        </p:style>
      </p:cxnSp>
      <p:sp>
        <p:nvSpPr>
          <p:cNvPr id="157" name="CasellaDiTesto 156">
            <a:extLst>
              <a:ext uri="{FF2B5EF4-FFF2-40B4-BE49-F238E27FC236}">
                <a16:creationId xmlns:a16="http://schemas.microsoft.com/office/drawing/2014/main" id="{D56F017D-392F-8E83-5F2E-F7BBF093D08D}"/>
              </a:ext>
            </a:extLst>
          </p:cNvPr>
          <p:cNvSpPr txBox="1"/>
          <p:nvPr/>
        </p:nvSpPr>
        <p:spPr>
          <a:xfrm>
            <a:off x="1358015" y="3154037"/>
            <a:ext cx="634202" cy="307777"/>
          </a:xfrm>
          <a:prstGeom prst="rect">
            <a:avLst/>
          </a:prstGeom>
          <a:noFill/>
        </p:spPr>
        <p:txBody>
          <a:bodyPr wrap="square" rtlCol="0">
            <a:spAutoFit/>
          </a:bodyPr>
          <a:lstStyle/>
          <a:p>
            <a:r>
              <a:rPr lang="it-IT" sz="1400" dirty="0"/>
              <a:t>1,1</a:t>
            </a:r>
          </a:p>
        </p:txBody>
      </p:sp>
    </p:spTree>
    <p:extLst>
      <p:ext uri="{BB962C8B-B14F-4D97-AF65-F5344CB8AC3E}">
        <p14:creationId xmlns:p14="http://schemas.microsoft.com/office/powerpoint/2010/main" val="380484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FEDE74-8511-36FB-B456-F9282E929938}"/>
              </a:ext>
            </a:extLst>
          </p:cNvPr>
          <p:cNvSpPr>
            <a:spLocks noGrp="1"/>
          </p:cNvSpPr>
          <p:nvPr>
            <p:ph type="title"/>
          </p:nvPr>
        </p:nvSpPr>
        <p:spPr/>
        <p:txBody>
          <a:bodyPr/>
          <a:lstStyle/>
          <a:p>
            <a:r>
              <a:rPr lang="it-IT" dirty="0"/>
              <a:t>Progettazione Logica – Schema Logico</a:t>
            </a:r>
          </a:p>
        </p:txBody>
      </p:sp>
      <p:sp>
        <p:nvSpPr>
          <p:cNvPr id="4" name="Rettangolo 3">
            <a:extLst>
              <a:ext uri="{FF2B5EF4-FFF2-40B4-BE49-F238E27FC236}">
                <a16:creationId xmlns:a16="http://schemas.microsoft.com/office/drawing/2014/main" id="{13FCECA9-4F37-05C4-8195-A175AEA8F8F6}"/>
              </a:ext>
            </a:extLst>
          </p:cNvPr>
          <p:cNvSpPr/>
          <p:nvPr/>
        </p:nvSpPr>
        <p:spPr>
          <a:xfrm>
            <a:off x="2041864"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CLIENTE</a:t>
            </a:r>
          </a:p>
        </p:txBody>
      </p:sp>
      <p:sp>
        <p:nvSpPr>
          <p:cNvPr id="5" name="Rettangolo 4">
            <a:extLst>
              <a:ext uri="{FF2B5EF4-FFF2-40B4-BE49-F238E27FC236}">
                <a16:creationId xmlns:a16="http://schemas.microsoft.com/office/drawing/2014/main" id="{5FBF0F8F-D45D-261B-D509-4F882E6B7A60}"/>
              </a:ext>
            </a:extLst>
          </p:cNvPr>
          <p:cNvSpPr/>
          <p:nvPr/>
        </p:nvSpPr>
        <p:spPr>
          <a:xfrm>
            <a:off x="6925071"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INDIRIZZO</a:t>
            </a:r>
          </a:p>
        </p:txBody>
      </p:sp>
      <p:sp>
        <p:nvSpPr>
          <p:cNvPr id="6" name="Rombo 5">
            <a:extLst>
              <a:ext uri="{FF2B5EF4-FFF2-40B4-BE49-F238E27FC236}">
                <a16:creationId xmlns:a16="http://schemas.microsoft.com/office/drawing/2014/main" id="{0D77FD2E-CC98-6D82-32CC-DDE7CCBD8BE8}"/>
              </a:ext>
            </a:extLst>
          </p:cNvPr>
          <p:cNvSpPr/>
          <p:nvPr/>
        </p:nvSpPr>
        <p:spPr>
          <a:xfrm>
            <a:off x="4746594" y="2335313"/>
            <a:ext cx="1532878"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ABITA</a:t>
            </a:r>
          </a:p>
        </p:txBody>
      </p:sp>
      <p:cxnSp>
        <p:nvCxnSpPr>
          <p:cNvPr id="7" name="Connettore diritto 6">
            <a:extLst>
              <a:ext uri="{FF2B5EF4-FFF2-40B4-BE49-F238E27FC236}">
                <a16:creationId xmlns:a16="http://schemas.microsoft.com/office/drawing/2014/main" id="{5F8A5F63-EB1E-AFF3-0968-F25521855279}"/>
              </a:ext>
            </a:extLst>
          </p:cNvPr>
          <p:cNvCxnSpPr>
            <a:cxnSpLocks/>
            <a:stCxn id="6" idx="1"/>
            <a:endCxn id="4" idx="3"/>
          </p:cNvCxnSpPr>
          <p:nvPr/>
        </p:nvCxnSpPr>
        <p:spPr>
          <a:xfrm flipH="1">
            <a:off x="4092606" y="2704361"/>
            <a:ext cx="65398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Connettore diritto 7">
            <a:extLst>
              <a:ext uri="{FF2B5EF4-FFF2-40B4-BE49-F238E27FC236}">
                <a16:creationId xmlns:a16="http://schemas.microsoft.com/office/drawing/2014/main" id="{540B002F-C292-BCDA-446C-4B616D040C36}"/>
              </a:ext>
            </a:extLst>
          </p:cNvPr>
          <p:cNvCxnSpPr>
            <a:cxnSpLocks/>
            <a:stCxn id="5" idx="1"/>
            <a:endCxn id="6" idx="3"/>
          </p:cNvCxnSpPr>
          <p:nvPr/>
        </p:nvCxnSpPr>
        <p:spPr>
          <a:xfrm flipH="1">
            <a:off x="6279472" y="2704361"/>
            <a:ext cx="645599"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DFB6096C-76C8-9A4B-E71E-761895962EB0}"/>
              </a:ext>
            </a:extLst>
          </p:cNvPr>
          <p:cNvSpPr txBox="1"/>
          <p:nvPr/>
        </p:nvSpPr>
        <p:spPr>
          <a:xfrm>
            <a:off x="6606466" y="2461578"/>
            <a:ext cx="634202" cy="307777"/>
          </a:xfrm>
          <a:prstGeom prst="rect">
            <a:avLst/>
          </a:prstGeom>
          <a:noFill/>
        </p:spPr>
        <p:txBody>
          <a:bodyPr wrap="square" rtlCol="0">
            <a:spAutoFit/>
          </a:bodyPr>
          <a:lstStyle/>
          <a:p>
            <a:r>
              <a:rPr lang="it-IT" sz="1400" dirty="0"/>
              <a:t>1,1</a:t>
            </a:r>
          </a:p>
        </p:txBody>
      </p:sp>
      <p:sp>
        <p:nvSpPr>
          <p:cNvPr id="10" name="CasellaDiTesto 9">
            <a:extLst>
              <a:ext uri="{FF2B5EF4-FFF2-40B4-BE49-F238E27FC236}">
                <a16:creationId xmlns:a16="http://schemas.microsoft.com/office/drawing/2014/main" id="{85E458E6-5E50-1452-8EBB-8EC2E83EE4A6}"/>
              </a:ext>
            </a:extLst>
          </p:cNvPr>
          <p:cNvSpPr txBox="1"/>
          <p:nvPr/>
        </p:nvSpPr>
        <p:spPr>
          <a:xfrm>
            <a:off x="4036379" y="2461578"/>
            <a:ext cx="634202" cy="307777"/>
          </a:xfrm>
          <a:prstGeom prst="rect">
            <a:avLst/>
          </a:prstGeom>
          <a:noFill/>
        </p:spPr>
        <p:txBody>
          <a:bodyPr wrap="square" rtlCol="0">
            <a:spAutoFit/>
          </a:bodyPr>
          <a:lstStyle/>
          <a:p>
            <a:r>
              <a:rPr lang="it-IT" sz="1400" dirty="0"/>
              <a:t>1,1</a:t>
            </a:r>
          </a:p>
        </p:txBody>
      </p:sp>
      <p:grpSp>
        <p:nvGrpSpPr>
          <p:cNvPr id="11" name="Gruppo 10">
            <a:extLst>
              <a:ext uri="{FF2B5EF4-FFF2-40B4-BE49-F238E27FC236}">
                <a16:creationId xmlns:a16="http://schemas.microsoft.com/office/drawing/2014/main" id="{7A9296CD-2445-3BBE-23C4-7516AC713EDE}"/>
              </a:ext>
            </a:extLst>
          </p:cNvPr>
          <p:cNvGrpSpPr/>
          <p:nvPr/>
        </p:nvGrpSpPr>
        <p:grpSpPr>
          <a:xfrm>
            <a:off x="9311196" y="1828334"/>
            <a:ext cx="1362722" cy="369332"/>
            <a:chOff x="4043779" y="4933310"/>
            <a:chExt cx="1362722" cy="369332"/>
          </a:xfrm>
        </p:grpSpPr>
        <p:sp>
          <p:nvSpPr>
            <p:cNvPr id="12" name="CasellaDiTesto 11">
              <a:extLst>
                <a:ext uri="{FF2B5EF4-FFF2-40B4-BE49-F238E27FC236}">
                  <a16:creationId xmlns:a16="http://schemas.microsoft.com/office/drawing/2014/main" id="{266F6925-C24C-EE29-F1E6-C0ABC3DAA09E}"/>
                </a:ext>
              </a:extLst>
            </p:cNvPr>
            <p:cNvSpPr txBox="1"/>
            <p:nvPr/>
          </p:nvSpPr>
          <p:spPr>
            <a:xfrm>
              <a:off x="4212455" y="4933310"/>
              <a:ext cx="1194046" cy="369332"/>
            </a:xfrm>
            <a:prstGeom prst="rect">
              <a:avLst/>
            </a:prstGeom>
            <a:noFill/>
          </p:spPr>
          <p:txBody>
            <a:bodyPr wrap="square" rtlCol="0">
              <a:spAutoFit/>
            </a:bodyPr>
            <a:lstStyle/>
            <a:p>
              <a:r>
                <a:rPr lang="it-IT" dirty="0"/>
                <a:t>Id</a:t>
              </a:r>
            </a:p>
          </p:txBody>
        </p:sp>
        <p:sp>
          <p:nvSpPr>
            <p:cNvPr id="13" name="Ovale 12">
              <a:extLst>
                <a:ext uri="{FF2B5EF4-FFF2-40B4-BE49-F238E27FC236}">
                  <a16:creationId xmlns:a16="http://schemas.microsoft.com/office/drawing/2014/main" id="{E8FB1DDA-B4F2-A2DE-A5C7-A411946A41F5}"/>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14" name="Connettore diritto 13">
            <a:extLst>
              <a:ext uri="{FF2B5EF4-FFF2-40B4-BE49-F238E27FC236}">
                <a16:creationId xmlns:a16="http://schemas.microsoft.com/office/drawing/2014/main" id="{E7BCEFE0-D757-6E7B-9AFC-9CFEB4302EE6}"/>
              </a:ext>
            </a:extLst>
          </p:cNvPr>
          <p:cNvCxnSpPr>
            <a:cxnSpLocks/>
            <a:stCxn id="13" idx="2"/>
            <a:endCxn id="5" idx="3"/>
          </p:cNvCxnSpPr>
          <p:nvPr/>
        </p:nvCxnSpPr>
        <p:spPr>
          <a:xfrm flipH="1">
            <a:off x="8975813" y="2013000"/>
            <a:ext cx="335383" cy="691361"/>
          </a:xfrm>
          <a:prstGeom prst="line">
            <a:avLst/>
          </a:prstGeom>
          <a:ln w="12700"/>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7D66C9D6-58F6-B62A-89FC-E0B390EE2730}"/>
              </a:ext>
            </a:extLst>
          </p:cNvPr>
          <p:cNvSpPr txBox="1"/>
          <p:nvPr/>
        </p:nvSpPr>
        <p:spPr>
          <a:xfrm>
            <a:off x="1057013" y="4177717"/>
            <a:ext cx="10150679" cy="2031325"/>
          </a:xfrm>
          <a:prstGeom prst="rect">
            <a:avLst/>
          </a:prstGeom>
          <a:noFill/>
        </p:spPr>
        <p:txBody>
          <a:bodyPr wrap="square" rtlCol="0">
            <a:spAutoFit/>
          </a:bodyPr>
          <a:lstStyle/>
          <a:p>
            <a:r>
              <a:rPr lang="it-IT" dirty="0"/>
              <a:t>CLIENTE (</a:t>
            </a:r>
            <a:r>
              <a:rPr lang="it-IT" u="sng" dirty="0"/>
              <a:t>INDIRIZZO: codice</a:t>
            </a:r>
            <a:r>
              <a:rPr lang="it-IT" dirty="0"/>
              <a:t>, nome, cognome, </a:t>
            </a:r>
            <a:r>
              <a:rPr lang="it-IT" dirty="0" err="1"/>
              <a:t>luogo_nascita</a:t>
            </a:r>
            <a:r>
              <a:rPr lang="it-IT" dirty="0"/>
              <a:t>*,</a:t>
            </a:r>
            <a:r>
              <a:rPr lang="it-IT" dirty="0" err="1"/>
              <a:t>data_nascita</a:t>
            </a:r>
            <a:r>
              <a:rPr lang="it-IT" dirty="0"/>
              <a:t>, sesso)</a:t>
            </a:r>
          </a:p>
          <a:p>
            <a:endParaRPr lang="it-IT" dirty="0"/>
          </a:p>
          <a:p>
            <a:r>
              <a:rPr lang="it-IT" dirty="0"/>
              <a:t>CONTO (</a:t>
            </a:r>
            <a:r>
              <a:rPr lang="it-IT" u="sng" dirty="0"/>
              <a:t>numero</a:t>
            </a:r>
            <a:r>
              <a:rPr lang="it-IT" dirty="0"/>
              <a:t>, iban, saldo, </a:t>
            </a:r>
            <a:r>
              <a:rPr lang="it-IT" dirty="0" err="1"/>
              <a:t>saldo_precedente</a:t>
            </a:r>
            <a:r>
              <a:rPr lang="it-IT" dirty="0"/>
              <a:t>* , </a:t>
            </a:r>
            <a:r>
              <a:rPr lang="it-IT" dirty="0" err="1"/>
              <a:t>data_creazione</a:t>
            </a:r>
            <a:r>
              <a:rPr lang="it-IT" dirty="0"/>
              <a:t>, </a:t>
            </a:r>
            <a:r>
              <a:rPr lang="it-IT" dirty="0" err="1"/>
              <a:t>data_aggiornamento</a:t>
            </a:r>
            <a:r>
              <a:rPr lang="it-IT" dirty="0"/>
              <a:t>*, </a:t>
            </a:r>
            <a:r>
              <a:rPr lang="it-IT" dirty="0" err="1"/>
              <a:t>CLIENTE:cliente</a:t>
            </a:r>
            <a:r>
              <a:rPr lang="it-IT" dirty="0"/>
              <a:t>)</a:t>
            </a:r>
          </a:p>
          <a:p>
            <a:endParaRPr lang="it-IT" dirty="0"/>
          </a:p>
          <a:p>
            <a:r>
              <a:rPr lang="it-IT" dirty="0"/>
              <a:t>OPERAZIONE (</a:t>
            </a:r>
            <a:r>
              <a:rPr lang="it-IT" u="sng" dirty="0"/>
              <a:t>id</a:t>
            </a:r>
            <a:r>
              <a:rPr lang="it-IT" dirty="0"/>
              <a:t>, descrizione, data, importo, iban*, </a:t>
            </a:r>
            <a:r>
              <a:rPr lang="it-IT" dirty="0" err="1"/>
              <a:t>CONTO:numero_conto</a:t>
            </a:r>
            <a:r>
              <a:rPr lang="it-IT" dirty="0"/>
              <a:t>)</a:t>
            </a:r>
          </a:p>
          <a:p>
            <a:endParaRPr lang="it-IT" dirty="0"/>
          </a:p>
          <a:p>
            <a:r>
              <a:rPr lang="it-IT" dirty="0"/>
              <a:t>INDIRIZZO (</a:t>
            </a:r>
            <a:r>
              <a:rPr lang="it-IT" u="sng" dirty="0"/>
              <a:t>id</a:t>
            </a:r>
            <a:r>
              <a:rPr lang="it-IT" dirty="0"/>
              <a:t>, via, civico, città, </a:t>
            </a:r>
            <a:r>
              <a:rPr lang="it-IT" dirty="0" err="1"/>
              <a:t>prov</a:t>
            </a:r>
            <a:r>
              <a:rPr lang="it-IT" dirty="0"/>
              <a:t>, </a:t>
            </a:r>
            <a:r>
              <a:rPr lang="it-IT" dirty="0" err="1"/>
              <a:t>cap</a:t>
            </a:r>
            <a:r>
              <a:rPr lang="it-IT" dirty="0"/>
              <a:t>)</a:t>
            </a:r>
          </a:p>
        </p:txBody>
      </p:sp>
      <p:grpSp>
        <p:nvGrpSpPr>
          <p:cNvPr id="19" name="Gruppo 18">
            <a:extLst>
              <a:ext uri="{FF2B5EF4-FFF2-40B4-BE49-F238E27FC236}">
                <a16:creationId xmlns:a16="http://schemas.microsoft.com/office/drawing/2014/main" id="{0154A46F-7991-1C47-B8EE-0E4639CEC30A}"/>
              </a:ext>
            </a:extLst>
          </p:cNvPr>
          <p:cNvGrpSpPr/>
          <p:nvPr/>
        </p:nvGrpSpPr>
        <p:grpSpPr>
          <a:xfrm>
            <a:off x="9553788" y="2754951"/>
            <a:ext cx="1362722" cy="369332"/>
            <a:chOff x="4043779" y="4933310"/>
            <a:chExt cx="1362722" cy="369332"/>
          </a:xfrm>
        </p:grpSpPr>
        <p:sp>
          <p:nvSpPr>
            <p:cNvPr id="20" name="CasellaDiTesto 19">
              <a:extLst>
                <a:ext uri="{FF2B5EF4-FFF2-40B4-BE49-F238E27FC236}">
                  <a16:creationId xmlns:a16="http://schemas.microsoft.com/office/drawing/2014/main" id="{CAE65B5F-EEB8-36D3-C9BB-2577CEB088AC}"/>
                </a:ext>
              </a:extLst>
            </p:cNvPr>
            <p:cNvSpPr txBox="1"/>
            <p:nvPr/>
          </p:nvSpPr>
          <p:spPr>
            <a:xfrm>
              <a:off x="4212455" y="4933310"/>
              <a:ext cx="1194046" cy="369332"/>
            </a:xfrm>
            <a:prstGeom prst="rect">
              <a:avLst/>
            </a:prstGeom>
            <a:noFill/>
          </p:spPr>
          <p:txBody>
            <a:bodyPr wrap="square" rtlCol="0">
              <a:spAutoFit/>
            </a:bodyPr>
            <a:lstStyle/>
            <a:p>
              <a:r>
                <a:rPr lang="it-IT" dirty="0"/>
                <a:t>via</a:t>
              </a:r>
            </a:p>
          </p:txBody>
        </p:sp>
        <p:sp>
          <p:nvSpPr>
            <p:cNvPr id="21" name="Ovale 20">
              <a:extLst>
                <a:ext uri="{FF2B5EF4-FFF2-40B4-BE49-F238E27FC236}">
                  <a16:creationId xmlns:a16="http://schemas.microsoft.com/office/drawing/2014/main" id="{C9A4001A-FBDC-8AB8-07AD-E5D98D1C1121}"/>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2" name="Gruppo 21">
            <a:extLst>
              <a:ext uri="{FF2B5EF4-FFF2-40B4-BE49-F238E27FC236}">
                <a16:creationId xmlns:a16="http://schemas.microsoft.com/office/drawing/2014/main" id="{85EA58C4-9A38-76BB-26AB-7CA811559AA5}"/>
              </a:ext>
            </a:extLst>
          </p:cNvPr>
          <p:cNvGrpSpPr/>
          <p:nvPr/>
        </p:nvGrpSpPr>
        <p:grpSpPr>
          <a:xfrm>
            <a:off x="10141750" y="1958954"/>
            <a:ext cx="1362722" cy="369332"/>
            <a:chOff x="4043779" y="4933310"/>
            <a:chExt cx="1362722" cy="369332"/>
          </a:xfrm>
        </p:grpSpPr>
        <p:sp>
          <p:nvSpPr>
            <p:cNvPr id="23" name="CasellaDiTesto 22">
              <a:extLst>
                <a:ext uri="{FF2B5EF4-FFF2-40B4-BE49-F238E27FC236}">
                  <a16:creationId xmlns:a16="http://schemas.microsoft.com/office/drawing/2014/main" id="{9856F159-8DF2-4123-DE8F-EAA9DCE94C27}"/>
                </a:ext>
              </a:extLst>
            </p:cNvPr>
            <p:cNvSpPr txBox="1"/>
            <p:nvPr/>
          </p:nvSpPr>
          <p:spPr>
            <a:xfrm>
              <a:off x="4212455" y="4933310"/>
              <a:ext cx="1194046" cy="369332"/>
            </a:xfrm>
            <a:prstGeom prst="rect">
              <a:avLst/>
            </a:prstGeom>
            <a:noFill/>
          </p:spPr>
          <p:txBody>
            <a:bodyPr wrap="square" rtlCol="0">
              <a:spAutoFit/>
            </a:bodyPr>
            <a:lstStyle/>
            <a:p>
              <a:r>
                <a:rPr lang="it-IT" dirty="0"/>
                <a:t>civico</a:t>
              </a:r>
            </a:p>
          </p:txBody>
        </p:sp>
        <p:sp>
          <p:nvSpPr>
            <p:cNvPr id="24" name="Ovale 23">
              <a:extLst>
                <a:ext uri="{FF2B5EF4-FFF2-40B4-BE49-F238E27FC236}">
                  <a16:creationId xmlns:a16="http://schemas.microsoft.com/office/drawing/2014/main" id="{E24F051C-4D2B-41D3-DCDA-757F311D74B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B54C24A5-4570-90D8-EE85-BACBE25705F7}"/>
              </a:ext>
            </a:extLst>
          </p:cNvPr>
          <p:cNvGrpSpPr/>
          <p:nvPr/>
        </p:nvGrpSpPr>
        <p:grpSpPr>
          <a:xfrm>
            <a:off x="9693240" y="2351398"/>
            <a:ext cx="1362722" cy="369332"/>
            <a:chOff x="4043779" y="4933310"/>
            <a:chExt cx="1362722" cy="369332"/>
          </a:xfrm>
        </p:grpSpPr>
        <p:sp>
          <p:nvSpPr>
            <p:cNvPr id="26" name="CasellaDiTesto 25">
              <a:extLst>
                <a:ext uri="{FF2B5EF4-FFF2-40B4-BE49-F238E27FC236}">
                  <a16:creationId xmlns:a16="http://schemas.microsoft.com/office/drawing/2014/main" id="{377594A9-EE4A-6A75-49BF-FF82960BC417}"/>
                </a:ext>
              </a:extLst>
            </p:cNvPr>
            <p:cNvSpPr txBox="1"/>
            <p:nvPr/>
          </p:nvSpPr>
          <p:spPr>
            <a:xfrm>
              <a:off x="4212455" y="4933310"/>
              <a:ext cx="1194046" cy="369332"/>
            </a:xfrm>
            <a:prstGeom prst="rect">
              <a:avLst/>
            </a:prstGeom>
            <a:noFill/>
          </p:spPr>
          <p:txBody>
            <a:bodyPr wrap="square" rtlCol="0">
              <a:spAutoFit/>
            </a:bodyPr>
            <a:lstStyle/>
            <a:p>
              <a:r>
                <a:rPr lang="it-IT" dirty="0" err="1"/>
                <a:t>cap</a:t>
              </a:r>
              <a:endParaRPr lang="it-IT" dirty="0"/>
            </a:p>
          </p:txBody>
        </p:sp>
        <p:sp>
          <p:nvSpPr>
            <p:cNvPr id="27" name="Ovale 26">
              <a:extLst>
                <a:ext uri="{FF2B5EF4-FFF2-40B4-BE49-F238E27FC236}">
                  <a16:creationId xmlns:a16="http://schemas.microsoft.com/office/drawing/2014/main" id="{4BE11138-AF60-B8B8-76B0-35D7D6ABBD8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28" name="Connettore diritto 27">
            <a:extLst>
              <a:ext uri="{FF2B5EF4-FFF2-40B4-BE49-F238E27FC236}">
                <a16:creationId xmlns:a16="http://schemas.microsoft.com/office/drawing/2014/main" id="{C8FF8583-9C4B-F35E-981A-53C5AD527E29}"/>
              </a:ext>
            </a:extLst>
          </p:cNvPr>
          <p:cNvCxnSpPr>
            <a:cxnSpLocks/>
            <a:stCxn id="5" idx="3"/>
            <a:endCxn id="21" idx="4"/>
          </p:cNvCxnSpPr>
          <p:nvPr/>
        </p:nvCxnSpPr>
        <p:spPr>
          <a:xfrm>
            <a:off x="8975813" y="2704361"/>
            <a:ext cx="662313" cy="319594"/>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Connettore diritto 29">
            <a:extLst>
              <a:ext uri="{FF2B5EF4-FFF2-40B4-BE49-F238E27FC236}">
                <a16:creationId xmlns:a16="http://schemas.microsoft.com/office/drawing/2014/main" id="{FA041B1B-278A-2297-4FD3-8EB0AEA12B6B}"/>
              </a:ext>
            </a:extLst>
          </p:cNvPr>
          <p:cNvCxnSpPr>
            <a:cxnSpLocks/>
            <a:stCxn id="27" idx="4"/>
            <a:endCxn id="5" idx="3"/>
          </p:cNvCxnSpPr>
          <p:nvPr/>
        </p:nvCxnSpPr>
        <p:spPr>
          <a:xfrm flipH="1">
            <a:off x="8975813" y="2620402"/>
            <a:ext cx="801765" cy="83959"/>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CE589D12-5C95-04FC-CE93-BB287B65C3F3}"/>
              </a:ext>
            </a:extLst>
          </p:cNvPr>
          <p:cNvCxnSpPr>
            <a:cxnSpLocks/>
            <a:stCxn id="24" idx="2"/>
            <a:endCxn id="5" idx="3"/>
          </p:cNvCxnSpPr>
          <p:nvPr/>
        </p:nvCxnSpPr>
        <p:spPr>
          <a:xfrm flipH="1">
            <a:off x="8975813" y="2143620"/>
            <a:ext cx="1165937" cy="560741"/>
          </a:xfrm>
          <a:prstGeom prst="line">
            <a:avLst/>
          </a:prstGeom>
          <a:ln w="12700"/>
        </p:spPr>
        <p:style>
          <a:lnRef idx="1">
            <a:schemeClr val="dk1"/>
          </a:lnRef>
          <a:fillRef idx="0">
            <a:schemeClr val="dk1"/>
          </a:fillRef>
          <a:effectRef idx="0">
            <a:schemeClr val="dk1"/>
          </a:effectRef>
          <a:fontRef idx="minor">
            <a:schemeClr val="tx1"/>
          </a:fontRef>
        </p:style>
      </p:cxnSp>
      <p:grpSp>
        <p:nvGrpSpPr>
          <p:cNvPr id="32" name="Gruppo 31">
            <a:extLst>
              <a:ext uri="{FF2B5EF4-FFF2-40B4-BE49-F238E27FC236}">
                <a16:creationId xmlns:a16="http://schemas.microsoft.com/office/drawing/2014/main" id="{4916E640-1AEF-E2D3-E613-6C93672F492F}"/>
              </a:ext>
            </a:extLst>
          </p:cNvPr>
          <p:cNvGrpSpPr/>
          <p:nvPr/>
        </p:nvGrpSpPr>
        <p:grpSpPr>
          <a:xfrm>
            <a:off x="9777578" y="3197521"/>
            <a:ext cx="1362722" cy="369332"/>
            <a:chOff x="4043779" y="4933310"/>
            <a:chExt cx="1362722" cy="369332"/>
          </a:xfrm>
        </p:grpSpPr>
        <p:sp>
          <p:nvSpPr>
            <p:cNvPr id="33" name="CasellaDiTesto 32">
              <a:extLst>
                <a:ext uri="{FF2B5EF4-FFF2-40B4-BE49-F238E27FC236}">
                  <a16:creationId xmlns:a16="http://schemas.microsoft.com/office/drawing/2014/main" id="{73C96CAE-FA9F-C23F-28FC-9C4055A0F24C}"/>
                </a:ext>
              </a:extLst>
            </p:cNvPr>
            <p:cNvSpPr txBox="1"/>
            <p:nvPr/>
          </p:nvSpPr>
          <p:spPr>
            <a:xfrm>
              <a:off x="4212455" y="4933310"/>
              <a:ext cx="1194046" cy="369332"/>
            </a:xfrm>
            <a:prstGeom prst="rect">
              <a:avLst/>
            </a:prstGeom>
            <a:noFill/>
          </p:spPr>
          <p:txBody>
            <a:bodyPr wrap="square" rtlCol="0">
              <a:spAutoFit/>
            </a:bodyPr>
            <a:lstStyle/>
            <a:p>
              <a:r>
                <a:rPr lang="it-IT" dirty="0"/>
                <a:t>città</a:t>
              </a:r>
            </a:p>
          </p:txBody>
        </p:sp>
        <p:sp>
          <p:nvSpPr>
            <p:cNvPr id="34" name="Ovale 33">
              <a:extLst>
                <a:ext uri="{FF2B5EF4-FFF2-40B4-BE49-F238E27FC236}">
                  <a16:creationId xmlns:a16="http://schemas.microsoft.com/office/drawing/2014/main" id="{F039E76B-473F-C99A-306A-0CBEDF95885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5" name="Gruppo 34">
            <a:extLst>
              <a:ext uri="{FF2B5EF4-FFF2-40B4-BE49-F238E27FC236}">
                <a16:creationId xmlns:a16="http://schemas.microsoft.com/office/drawing/2014/main" id="{38D046D4-ECD9-A28B-5DC3-B67A67F9C105}"/>
              </a:ext>
            </a:extLst>
          </p:cNvPr>
          <p:cNvGrpSpPr/>
          <p:nvPr/>
        </p:nvGrpSpPr>
        <p:grpSpPr>
          <a:xfrm>
            <a:off x="10523794" y="2474885"/>
            <a:ext cx="1362722" cy="369332"/>
            <a:chOff x="4043779" y="4933310"/>
            <a:chExt cx="1362722" cy="369332"/>
          </a:xfrm>
        </p:grpSpPr>
        <p:sp>
          <p:nvSpPr>
            <p:cNvPr id="36" name="CasellaDiTesto 35">
              <a:extLst>
                <a:ext uri="{FF2B5EF4-FFF2-40B4-BE49-F238E27FC236}">
                  <a16:creationId xmlns:a16="http://schemas.microsoft.com/office/drawing/2014/main" id="{FAC4312F-B84C-AAD8-2101-7F7ADB21A878}"/>
                </a:ext>
              </a:extLst>
            </p:cNvPr>
            <p:cNvSpPr txBox="1"/>
            <p:nvPr/>
          </p:nvSpPr>
          <p:spPr>
            <a:xfrm>
              <a:off x="4212455" y="4933310"/>
              <a:ext cx="1194046" cy="369332"/>
            </a:xfrm>
            <a:prstGeom prst="rect">
              <a:avLst/>
            </a:prstGeom>
            <a:noFill/>
          </p:spPr>
          <p:txBody>
            <a:bodyPr wrap="square" rtlCol="0">
              <a:spAutoFit/>
            </a:bodyPr>
            <a:lstStyle/>
            <a:p>
              <a:r>
                <a:rPr lang="it-IT" dirty="0" err="1"/>
                <a:t>prov</a:t>
              </a:r>
              <a:endParaRPr lang="it-IT" dirty="0"/>
            </a:p>
          </p:txBody>
        </p:sp>
        <p:sp>
          <p:nvSpPr>
            <p:cNvPr id="37" name="Ovale 36">
              <a:extLst>
                <a:ext uri="{FF2B5EF4-FFF2-40B4-BE49-F238E27FC236}">
                  <a16:creationId xmlns:a16="http://schemas.microsoft.com/office/drawing/2014/main" id="{0CD77D70-FF1D-9DBF-1470-FF744042C1F9}"/>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38" name="Connettore diritto 37">
            <a:extLst>
              <a:ext uri="{FF2B5EF4-FFF2-40B4-BE49-F238E27FC236}">
                <a16:creationId xmlns:a16="http://schemas.microsoft.com/office/drawing/2014/main" id="{E586B019-0DC4-12C5-2AB6-CF9AF8D5855A}"/>
              </a:ext>
            </a:extLst>
          </p:cNvPr>
          <p:cNvCxnSpPr>
            <a:cxnSpLocks/>
            <a:stCxn id="37" idx="2"/>
            <a:endCxn id="5" idx="3"/>
          </p:cNvCxnSpPr>
          <p:nvPr/>
        </p:nvCxnSpPr>
        <p:spPr>
          <a:xfrm flipH="1">
            <a:off x="8975813" y="2659551"/>
            <a:ext cx="1547981" cy="4481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Connettore diritto 38">
            <a:extLst>
              <a:ext uri="{FF2B5EF4-FFF2-40B4-BE49-F238E27FC236}">
                <a16:creationId xmlns:a16="http://schemas.microsoft.com/office/drawing/2014/main" id="{9155576E-93FC-A725-49E1-95728D17E3BE}"/>
              </a:ext>
            </a:extLst>
          </p:cNvPr>
          <p:cNvCxnSpPr>
            <a:cxnSpLocks/>
            <a:stCxn id="34" idx="3"/>
            <a:endCxn id="5" idx="3"/>
          </p:cNvCxnSpPr>
          <p:nvPr/>
        </p:nvCxnSpPr>
        <p:spPr>
          <a:xfrm flipH="1" flipV="1">
            <a:off x="8975813" y="2704361"/>
            <a:ext cx="826467" cy="737462"/>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483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0E859-E2E2-3F97-17D5-CD6B1E0FBD72}"/>
              </a:ext>
            </a:extLst>
          </p:cNvPr>
          <p:cNvSpPr>
            <a:spLocks noGrp="1"/>
          </p:cNvSpPr>
          <p:nvPr>
            <p:ph type="title"/>
          </p:nvPr>
        </p:nvSpPr>
        <p:spPr/>
        <p:txBody>
          <a:bodyPr/>
          <a:lstStyle/>
          <a:p>
            <a:r>
              <a:rPr lang="it-IT" dirty="0"/>
              <a:t>Progettazione Fisica – Schema fisico</a:t>
            </a:r>
          </a:p>
        </p:txBody>
      </p:sp>
      <p:pic>
        <p:nvPicPr>
          <p:cNvPr id="5" name="Segnaposto contenuto 4">
            <a:extLst>
              <a:ext uri="{FF2B5EF4-FFF2-40B4-BE49-F238E27FC236}">
                <a16:creationId xmlns:a16="http://schemas.microsoft.com/office/drawing/2014/main" id="{4B493590-267E-6A43-C9C5-2AA27FB43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1891506"/>
            <a:ext cx="5676900" cy="4219575"/>
          </a:xfrm>
        </p:spPr>
      </p:pic>
    </p:spTree>
    <p:extLst>
      <p:ext uri="{BB962C8B-B14F-4D97-AF65-F5344CB8AC3E}">
        <p14:creationId xmlns:p14="http://schemas.microsoft.com/office/powerpoint/2010/main" val="314654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77831E-213A-BB16-89C2-F2B08D77872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4EC8146-F9BA-5BDC-AE74-E75DF7A56587}"/>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9178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Roboto" panose="02000000000000000000"/>
                <a:ea typeface="Roboto" panose="02000000000000000000" pitchFamily="2" charset="0"/>
                <a:cs typeface="Roboto" panose="02000000000000000000" pitchFamily="2" charset="0"/>
              </a:rPr>
              <a:t>Esercitazione</a:t>
            </a:r>
            <a:endParaRPr lang="it-IT" b="0" dirty="0">
              <a:latin typeface="Roboto" panose="02000000000000000000"/>
              <a:ea typeface="Roboto" panose="02000000000000000000" pitchFamily="2" charset="0"/>
              <a:cs typeface="Roboto" panose="02000000000000000000" pitchFamily="2" charset="0"/>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it-IT" sz="2400" dirty="0">
              <a:latin typeface="Mkkcxeunwdxmixnorvzwqvlrqum" panose="020B0404020101010102" pitchFamily="34" charset="0"/>
            </a:endParaRPr>
          </a:p>
        </p:txBody>
      </p:sp>
      <p:pic>
        <p:nvPicPr>
          <p:cNvPr id="7" name="Picture 6" descr="Coding Icons - Download Free Vector Icons | Noun Project">
            <a:extLst>
              <a:ext uri="{FF2B5EF4-FFF2-40B4-BE49-F238E27FC236}">
                <a16:creationId xmlns:a16="http://schemas.microsoft.com/office/drawing/2014/main" id="{617E014A-EA1C-454D-8B10-5B75E5582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8698" y="435355"/>
            <a:ext cx="1185102" cy="118510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contenuto 5">
            <a:extLst>
              <a:ext uri="{FF2B5EF4-FFF2-40B4-BE49-F238E27FC236}">
                <a16:creationId xmlns:a16="http://schemas.microsoft.com/office/drawing/2014/main" id="{A85E7615-0DC3-43C4-B4E1-CA013D4C8168}"/>
              </a:ext>
            </a:extLst>
          </p:cNvPr>
          <p:cNvSpPr>
            <a:spLocks noGrp="1"/>
          </p:cNvSpPr>
          <p:nvPr>
            <p:ph idx="1"/>
          </p:nvPr>
        </p:nvSpPr>
        <p:spPr/>
        <p:txBody>
          <a:bodyPr>
            <a:normAutofit/>
          </a:bodyPr>
          <a:lstStyle/>
          <a:p>
            <a:pPr marL="0" indent="0">
              <a:buNone/>
            </a:pPr>
            <a:r>
              <a:rPr lang="it-IT" sz="2000" dirty="0">
                <a:latin typeface="Roboto" panose="02000000000000000000" pitchFamily="2" charset="0"/>
                <a:ea typeface="Roboto" panose="02000000000000000000" pitchFamily="2" charset="0"/>
              </a:rPr>
              <a:t>Il sig. Luigi ha commissionato la creazione di un database che possa tenere traccia di tutte le </a:t>
            </a:r>
            <a:r>
              <a:rPr lang="it-IT" sz="2000" dirty="0">
                <a:highlight>
                  <a:srgbClr val="FFFF00"/>
                </a:highlight>
                <a:latin typeface="Roboto" panose="02000000000000000000" pitchFamily="2" charset="0"/>
                <a:ea typeface="Roboto" panose="02000000000000000000" pitchFamily="2" charset="0"/>
              </a:rPr>
              <a:t>pizze</a:t>
            </a:r>
            <a:r>
              <a:rPr lang="it-IT" sz="2000" dirty="0">
                <a:latin typeface="Roboto" panose="02000000000000000000" pitchFamily="2" charset="0"/>
                <a:ea typeface="Roboto" panose="02000000000000000000" pitchFamily="2" charset="0"/>
              </a:rPr>
              <a:t> che vengono riportate nel suo menù.</a:t>
            </a:r>
          </a:p>
          <a:p>
            <a:pPr marL="0" indent="0">
              <a:buNone/>
            </a:pPr>
            <a:r>
              <a:rPr lang="it-IT" sz="2000" dirty="0">
                <a:latin typeface="Roboto" panose="02000000000000000000" pitchFamily="2" charset="0"/>
                <a:ea typeface="Roboto" panose="02000000000000000000" pitchFamily="2" charset="0"/>
              </a:rPr>
              <a:t>In particolare ogni </a:t>
            </a:r>
            <a:r>
              <a:rPr lang="it-IT" sz="2000" dirty="0">
                <a:highlight>
                  <a:srgbClr val="FFFF00"/>
                </a:highlight>
                <a:latin typeface="Roboto" panose="02000000000000000000" pitchFamily="2" charset="0"/>
                <a:ea typeface="Roboto" panose="02000000000000000000" pitchFamily="2" charset="0"/>
              </a:rPr>
              <a:t>pizza</a:t>
            </a:r>
            <a:r>
              <a:rPr lang="it-IT" sz="2000" dirty="0">
                <a:latin typeface="Roboto" panose="02000000000000000000" pitchFamily="2" charset="0"/>
                <a:ea typeface="Roboto" panose="02000000000000000000" pitchFamily="2" charset="0"/>
              </a:rPr>
              <a:t> deve essere </a:t>
            </a:r>
            <a:r>
              <a:rPr lang="it-IT" sz="2000" u="sng" dirty="0">
                <a:latin typeface="Roboto" panose="02000000000000000000" pitchFamily="2" charset="0"/>
                <a:ea typeface="Roboto" panose="02000000000000000000" pitchFamily="2" charset="0"/>
              </a:rPr>
              <a:t>identificata da un codice, dal nome e dal prezzo</a:t>
            </a:r>
            <a:r>
              <a:rPr lang="it-IT" sz="2000" dirty="0">
                <a:latin typeface="Roboto" panose="02000000000000000000" pitchFamily="2" charset="0"/>
                <a:ea typeface="Roboto" panose="02000000000000000000" pitchFamily="2" charset="0"/>
              </a:rPr>
              <a:t>.</a:t>
            </a:r>
          </a:p>
          <a:p>
            <a:pPr marL="0" indent="0">
              <a:buNone/>
            </a:pPr>
            <a:r>
              <a:rPr lang="it-IT" sz="2000" dirty="0">
                <a:latin typeface="Roboto" panose="02000000000000000000" pitchFamily="2" charset="0"/>
                <a:ea typeface="Roboto" panose="02000000000000000000" pitchFamily="2" charset="0"/>
              </a:rPr>
              <a:t>Ogni </a:t>
            </a:r>
            <a:r>
              <a:rPr lang="it-IT" sz="2000" dirty="0">
                <a:highlight>
                  <a:srgbClr val="FFFF00"/>
                </a:highlight>
                <a:latin typeface="Roboto" panose="02000000000000000000" pitchFamily="2" charset="0"/>
                <a:ea typeface="Roboto" panose="02000000000000000000" pitchFamily="2" charset="0"/>
              </a:rPr>
              <a:t>pizza</a:t>
            </a:r>
            <a:r>
              <a:rPr lang="it-IT" sz="2000" dirty="0">
                <a:latin typeface="Roboto" panose="02000000000000000000" pitchFamily="2" charset="0"/>
                <a:ea typeface="Roboto" panose="02000000000000000000" pitchFamily="2" charset="0"/>
              </a:rPr>
              <a:t> </a:t>
            </a:r>
            <a:r>
              <a:rPr lang="it-IT" sz="2000" dirty="0">
                <a:highlight>
                  <a:srgbClr val="00FFFF"/>
                </a:highlight>
                <a:latin typeface="Roboto" panose="02000000000000000000" pitchFamily="2" charset="0"/>
                <a:ea typeface="Roboto" panose="02000000000000000000" pitchFamily="2" charset="0"/>
              </a:rPr>
              <a:t>può contenere uno o più </a:t>
            </a:r>
            <a:r>
              <a:rPr lang="it-IT" sz="2000" dirty="0">
                <a:highlight>
                  <a:srgbClr val="FFFF00"/>
                </a:highlight>
                <a:latin typeface="Roboto" panose="02000000000000000000" pitchFamily="2" charset="0"/>
                <a:ea typeface="Roboto" panose="02000000000000000000" pitchFamily="2" charset="0"/>
              </a:rPr>
              <a:t>ingredienti</a:t>
            </a:r>
            <a:r>
              <a:rPr lang="it-IT" sz="2000" dirty="0">
                <a:latin typeface="Roboto" panose="02000000000000000000" pitchFamily="2" charset="0"/>
                <a:ea typeface="Roboto" panose="02000000000000000000" pitchFamily="2" charset="0"/>
              </a:rPr>
              <a:t> caratterizzati da </a:t>
            </a:r>
            <a:r>
              <a:rPr lang="it-IT" sz="2000" u="sng" dirty="0">
                <a:latin typeface="Roboto" panose="02000000000000000000" pitchFamily="2" charset="0"/>
                <a:ea typeface="Roboto" panose="02000000000000000000" pitchFamily="2" charset="0"/>
              </a:rPr>
              <a:t>codice, nome, costo e scorte in magazzino</a:t>
            </a:r>
            <a:r>
              <a:rPr lang="it-IT" sz="2000" dirty="0">
                <a:latin typeface="Roboto" panose="02000000000000000000" pitchFamily="2" charset="0"/>
                <a:ea typeface="Roboto" panose="02000000000000000000" pitchFamily="2" charset="0"/>
              </a:rPr>
              <a:t>.</a:t>
            </a:r>
          </a:p>
          <a:p>
            <a:pPr marL="0" indent="0">
              <a:buNone/>
            </a:pPr>
            <a:r>
              <a:rPr lang="it-IT" sz="2000" dirty="0">
                <a:latin typeface="Roboto" panose="02000000000000000000" pitchFamily="2" charset="0"/>
                <a:ea typeface="Roboto" panose="02000000000000000000" pitchFamily="2" charset="0"/>
              </a:rPr>
              <a:t>Deve essere possibile tenere traccia delle </a:t>
            </a:r>
            <a:r>
              <a:rPr lang="it-IT" sz="2000" dirty="0">
                <a:highlight>
                  <a:srgbClr val="FFFF00"/>
                </a:highlight>
                <a:latin typeface="Roboto" panose="02000000000000000000" pitchFamily="2" charset="0"/>
                <a:ea typeface="Roboto" panose="02000000000000000000" pitchFamily="2" charset="0"/>
              </a:rPr>
              <a:t>composizioni</a:t>
            </a:r>
            <a:r>
              <a:rPr lang="it-IT" sz="2000" dirty="0">
                <a:latin typeface="Roboto" panose="02000000000000000000" pitchFamily="2" charset="0"/>
                <a:ea typeface="Roboto" panose="02000000000000000000" pitchFamily="2" charset="0"/>
              </a:rPr>
              <a:t> delle </a:t>
            </a:r>
            <a:r>
              <a:rPr lang="it-IT" sz="2000" dirty="0">
                <a:highlight>
                  <a:srgbClr val="FFFF00"/>
                </a:highlight>
                <a:latin typeface="Roboto" panose="02000000000000000000" pitchFamily="2" charset="0"/>
                <a:ea typeface="Roboto" panose="02000000000000000000" pitchFamily="2" charset="0"/>
              </a:rPr>
              <a:t>pizze</a:t>
            </a:r>
            <a:r>
              <a:rPr lang="it-IT" sz="2000" dirty="0">
                <a:latin typeface="Roboto" panose="02000000000000000000" pitchFamily="2" charset="0"/>
                <a:ea typeface="Roboto" panose="02000000000000000000" pitchFamily="2" charset="0"/>
              </a:rPr>
              <a:t>. </a:t>
            </a:r>
          </a:p>
          <a:p>
            <a:pPr marL="0" indent="0">
              <a:buNone/>
            </a:pPr>
            <a:r>
              <a:rPr lang="it-IT" sz="2000" dirty="0">
                <a:latin typeface="Roboto" panose="02000000000000000000" pitchFamily="2" charset="0"/>
                <a:ea typeface="Roboto" panose="02000000000000000000" pitchFamily="2" charset="0"/>
              </a:rPr>
              <a:t>Impostare i seguenti controlli:</a:t>
            </a:r>
          </a:p>
          <a:p>
            <a:pPr marL="0" indent="0">
              <a:buNone/>
            </a:pPr>
            <a:r>
              <a:rPr lang="it-IT" sz="2000" dirty="0">
                <a:latin typeface="Roboto" panose="02000000000000000000" pitchFamily="2" charset="0"/>
                <a:ea typeface="Roboto" panose="02000000000000000000" pitchFamily="2" charset="0"/>
              </a:rPr>
              <a:t>Il prezzo della pizza, il costo dell’ingrediente e la quantità di un ingrediente presente in una pizza è un numero positivo (&gt; 0)</a:t>
            </a:r>
          </a:p>
          <a:p>
            <a:pPr marL="0" indent="0">
              <a:buNone/>
            </a:pPr>
            <a:r>
              <a:rPr lang="it-IT" sz="2000" dirty="0">
                <a:latin typeface="Roboto" panose="02000000000000000000" pitchFamily="2" charset="0"/>
                <a:ea typeface="Roboto" panose="02000000000000000000" pitchFamily="2" charset="0"/>
              </a:rPr>
              <a:t>Implementare un indice per la ricerca delle pizze per nome, ed uno per la ricerca dell’ingrediente utilizzando il codice.</a:t>
            </a:r>
          </a:p>
          <a:p>
            <a:pPr marL="0" indent="0">
              <a:buNone/>
            </a:pPr>
            <a:endParaRPr lang="it-IT"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7815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Roboto" panose="02000000000000000000"/>
                <a:ea typeface="Roboto" panose="02000000000000000000" pitchFamily="2" charset="0"/>
                <a:cs typeface="Roboto" panose="02000000000000000000" pitchFamily="2" charset="0"/>
              </a:rPr>
              <a:t>Esercitazione</a:t>
            </a:r>
            <a:endParaRPr lang="it-IT" b="0" dirty="0">
              <a:latin typeface="Roboto" panose="02000000000000000000"/>
              <a:ea typeface="Roboto" panose="02000000000000000000" pitchFamily="2" charset="0"/>
              <a:cs typeface="Roboto" panose="02000000000000000000" pitchFamily="2" charset="0"/>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it-IT" sz="2400" dirty="0">
              <a:latin typeface="Mkkcxeunwdxmixnorvzwqvlrqum" panose="020B0404020101010102" pitchFamily="34" charset="0"/>
            </a:endParaRPr>
          </a:p>
        </p:txBody>
      </p:sp>
      <p:pic>
        <p:nvPicPr>
          <p:cNvPr id="7" name="Picture 6" descr="Coding Icons - Download Free Vector Icons | Noun Project">
            <a:extLst>
              <a:ext uri="{FF2B5EF4-FFF2-40B4-BE49-F238E27FC236}">
                <a16:creationId xmlns:a16="http://schemas.microsoft.com/office/drawing/2014/main" id="{617E014A-EA1C-454D-8B10-5B75E5582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8698" y="435355"/>
            <a:ext cx="1185102" cy="1185102"/>
          </a:xfrm>
          <a:prstGeom prst="rect">
            <a:avLst/>
          </a:prstGeom>
          <a:noFill/>
          <a:extLst>
            <a:ext uri="{909E8E84-426E-40DD-AFC4-6F175D3DCCD1}">
              <a14:hiddenFill xmlns:a14="http://schemas.microsoft.com/office/drawing/2010/main">
                <a:solidFill>
                  <a:srgbClr val="FFFFFF"/>
                </a:solidFill>
              </a14:hiddenFill>
            </a:ext>
          </a:extLst>
        </p:spPr>
      </p:pic>
      <p:pic>
        <p:nvPicPr>
          <p:cNvPr id="4" name="Segnaposto contenuto 3">
            <a:extLst>
              <a:ext uri="{FF2B5EF4-FFF2-40B4-BE49-F238E27FC236}">
                <a16:creationId xmlns:a16="http://schemas.microsoft.com/office/drawing/2014/main" id="{72AE21CF-4FD4-444F-B36B-F3EF1BB1BB74}"/>
              </a:ext>
            </a:extLst>
          </p:cNvPr>
          <p:cNvPicPr>
            <a:picLocks noGrp="1" noChangeAspect="1"/>
          </p:cNvPicPr>
          <p:nvPr>
            <p:ph idx="1"/>
          </p:nvPr>
        </p:nvPicPr>
        <p:blipFill>
          <a:blip r:embed="rId3"/>
          <a:stretch>
            <a:fillRect/>
          </a:stretch>
        </p:blipFill>
        <p:spPr>
          <a:xfrm>
            <a:off x="1030443" y="1825625"/>
            <a:ext cx="5240613" cy="4351338"/>
          </a:xfrm>
        </p:spPr>
      </p:pic>
      <p:pic>
        <p:nvPicPr>
          <p:cNvPr id="9" name="Immagine 8">
            <a:extLst>
              <a:ext uri="{FF2B5EF4-FFF2-40B4-BE49-F238E27FC236}">
                <a16:creationId xmlns:a16="http://schemas.microsoft.com/office/drawing/2014/main" id="{FDC07D5B-AA18-4530-9ABB-104F5DDFFF5C}"/>
              </a:ext>
            </a:extLst>
          </p:cNvPr>
          <p:cNvPicPr>
            <a:picLocks noChangeAspect="1"/>
          </p:cNvPicPr>
          <p:nvPr/>
        </p:nvPicPr>
        <p:blipFill>
          <a:blip r:embed="rId4"/>
          <a:stretch>
            <a:fillRect/>
          </a:stretch>
        </p:blipFill>
        <p:spPr>
          <a:xfrm>
            <a:off x="6463299" y="2175262"/>
            <a:ext cx="5240613" cy="3192321"/>
          </a:xfrm>
          <a:prstGeom prst="rect">
            <a:avLst/>
          </a:prstGeom>
        </p:spPr>
      </p:pic>
    </p:spTree>
    <p:extLst>
      <p:ext uri="{BB962C8B-B14F-4D97-AF65-F5344CB8AC3E}">
        <p14:creationId xmlns:p14="http://schemas.microsoft.com/office/powerpoint/2010/main" val="215420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1848B7-B4E3-921F-797B-C68D2C06C9AA}"/>
              </a:ext>
            </a:extLst>
          </p:cNvPr>
          <p:cNvSpPr>
            <a:spLocks noGrp="1"/>
          </p:cNvSpPr>
          <p:nvPr>
            <p:ph type="title"/>
          </p:nvPr>
        </p:nvSpPr>
        <p:spPr/>
        <p:txBody>
          <a:bodyPr/>
          <a:lstStyle/>
          <a:p>
            <a:r>
              <a:rPr lang="it-IT" dirty="0"/>
              <a:t>Progettazione concettuale + logica</a:t>
            </a:r>
          </a:p>
        </p:txBody>
      </p:sp>
      <p:sp>
        <p:nvSpPr>
          <p:cNvPr id="4" name="Rettangolo 3">
            <a:extLst>
              <a:ext uri="{FF2B5EF4-FFF2-40B4-BE49-F238E27FC236}">
                <a16:creationId xmlns:a16="http://schemas.microsoft.com/office/drawing/2014/main" id="{29C21D6B-3DB5-407D-2176-9B0CFB0D9D1E}"/>
              </a:ext>
            </a:extLst>
          </p:cNvPr>
          <p:cNvSpPr/>
          <p:nvPr/>
        </p:nvSpPr>
        <p:spPr>
          <a:xfrm>
            <a:off x="3084990" y="2337047"/>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PIZZA</a:t>
            </a:r>
          </a:p>
        </p:txBody>
      </p:sp>
      <p:sp>
        <p:nvSpPr>
          <p:cNvPr id="5" name="Rettangolo 4">
            <a:extLst>
              <a:ext uri="{FF2B5EF4-FFF2-40B4-BE49-F238E27FC236}">
                <a16:creationId xmlns:a16="http://schemas.microsoft.com/office/drawing/2014/main" id="{CA677D13-9036-F5BD-44FA-31C5842E8424}"/>
              </a:ext>
            </a:extLst>
          </p:cNvPr>
          <p:cNvSpPr/>
          <p:nvPr/>
        </p:nvSpPr>
        <p:spPr>
          <a:xfrm>
            <a:off x="7568210" y="2345591"/>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INGREDIENT</a:t>
            </a:r>
          </a:p>
        </p:txBody>
      </p:sp>
      <p:grpSp>
        <p:nvGrpSpPr>
          <p:cNvPr id="6" name="Gruppo 5">
            <a:extLst>
              <a:ext uri="{FF2B5EF4-FFF2-40B4-BE49-F238E27FC236}">
                <a16:creationId xmlns:a16="http://schemas.microsoft.com/office/drawing/2014/main" id="{4452D2C6-11D1-4DAB-1281-04DFB42E5154}"/>
              </a:ext>
            </a:extLst>
          </p:cNvPr>
          <p:cNvGrpSpPr/>
          <p:nvPr/>
        </p:nvGrpSpPr>
        <p:grpSpPr>
          <a:xfrm>
            <a:off x="1211062" y="2387331"/>
            <a:ext cx="1521950" cy="369332"/>
            <a:chOff x="1211062" y="2152381"/>
            <a:chExt cx="1521950" cy="369332"/>
          </a:xfrm>
        </p:grpSpPr>
        <p:sp>
          <p:nvSpPr>
            <p:cNvPr id="7" name="Ovale 6">
              <a:extLst>
                <a:ext uri="{FF2B5EF4-FFF2-40B4-BE49-F238E27FC236}">
                  <a16:creationId xmlns:a16="http://schemas.microsoft.com/office/drawing/2014/main" id="{7FD16532-3324-7222-3521-E4C6C3DFE445}"/>
                </a:ext>
              </a:extLst>
            </p:cNvPr>
            <p:cNvSpPr/>
            <p:nvPr/>
          </p:nvSpPr>
          <p:spPr>
            <a:xfrm>
              <a:off x="2589012" y="2282178"/>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A7317413-CF0A-BF58-419C-F3CD42D8D973}"/>
                </a:ext>
              </a:extLst>
            </p:cNvPr>
            <p:cNvSpPr txBox="1"/>
            <p:nvPr/>
          </p:nvSpPr>
          <p:spPr>
            <a:xfrm>
              <a:off x="1211062" y="2152381"/>
              <a:ext cx="1377950" cy="369332"/>
            </a:xfrm>
            <a:prstGeom prst="rect">
              <a:avLst/>
            </a:prstGeom>
            <a:noFill/>
          </p:spPr>
          <p:txBody>
            <a:bodyPr wrap="square" rtlCol="0">
              <a:spAutoFit/>
            </a:bodyPr>
            <a:lstStyle/>
            <a:p>
              <a:pPr algn="r"/>
              <a:r>
                <a:rPr lang="it-IT" dirty="0"/>
                <a:t>code</a:t>
              </a:r>
            </a:p>
          </p:txBody>
        </p:sp>
      </p:grpSp>
      <p:grpSp>
        <p:nvGrpSpPr>
          <p:cNvPr id="9" name="Gruppo 8">
            <a:extLst>
              <a:ext uri="{FF2B5EF4-FFF2-40B4-BE49-F238E27FC236}">
                <a16:creationId xmlns:a16="http://schemas.microsoft.com/office/drawing/2014/main" id="{840C33C1-417D-710D-39DA-873FAF4D05B6}"/>
              </a:ext>
            </a:extLst>
          </p:cNvPr>
          <p:cNvGrpSpPr/>
          <p:nvPr/>
        </p:nvGrpSpPr>
        <p:grpSpPr>
          <a:xfrm>
            <a:off x="1211062" y="2683076"/>
            <a:ext cx="1521950" cy="369332"/>
            <a:chOff x="1211062" y="2152381"/>
            <a:chExt cx="1521950" cy="369332"/>
          </a:xfrm>
        </p:grpSpPr>
        <p:sp>
          <p:nvSpPr>
            <p:cNvPr id="10" name="Ovale 9">
              <a:extLst>
                <a:ext uri="{FF2B5EF4-FFF2-40B4-BE49-F238E27FC236}">
                  <a16:creationId xmlns:a16="http://schemas.microsoft.com/office/drawing/2014/main" id="{D0E556E8-9BB0-000C-96C5-E9FB22EE59DD}"/>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A030E4F5-8302-2F1E-580D-959AF02CA6E8}"/>
                </a:ext>
              </a:extLst>
            </p:cNvPr>
            <p:cNvSpPr txBox="1"/>
            <p:nvPr/>
          </p:nvSpPr>
          <p:spPr>
            <a:xfrm>
              <a:off x="1211062" y="2152381"/>
              <a:ext cx="1377950" cy="369332"/>
            </a:xfrm>
            <a:prstGeom prst="rect">
              <a:avLst/>
            </a:prstGeom>
            <a:noFill/>
          </p:spPr>
          <p:txBody>
            <a:bodyPr wrap="square" rtlCol="0">
              <a:spAutoFit/>
            </a:bodyPr>
            <a:lstStyle/>
            <a:p>
              <a:pPr algn="r"/>
              <a:r>
                <a:rPr lang="it-IT" dirty="0"/>
                <a:t>name</a:t>
              </a:r>
            </a:p>
          </p:txBody>
        </p:sp>
      </p:grpSp>
      <p:grpSp>
        <p:nvGrpSpPr>
          <p:cNvPr id="12" name="Gruppo 11">
            <a:extLst>
              <a:ext uri="{FF2B5EF4-FFF2-40B4-BE49-F238E27FC236}">
                <a16:creationId xmlns:a16="http://schemas.microsoft.com/office/drawing/2014/main" id="{71A2F254-6E3D-2E11-9E0C-FA66ECD49539}"/>
              </a:ext>
            </a:extLst>
          </p:cNvPr>
          <p:cNvGrpSpPr/>
          <p:nvPr/>
        </p:nvGrpSpPr>
        <p:grpSpPr>
          <a:xfrm>
            <a:off x="1211062" y="2978821"/>
            <a:ext cx="1521950" cy="369332"/>
            <a:chOff x="1211062" y="2152381"/>
            <a:chExt cx="1521950" cy="369332"/>
          </a:xfrm>
        </p:grpSpPr>
        <p:sp>
          <p:nvSpPr>
            <p:cNvPr id="13" name="Ovale 12">
              <a:extLst>
                <a:ext uri="{FF2B5EF4-FFF2-40B4-BE49-F238E27FC236}">
                  <a16:creationId xmlns:a16="http://schemas.microsoft.com/office/drawing/2014/main" id="{1F40C66E-9FD8-4D40-0630-C0DF889E46D3}"/>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4" name="CasellaDiTesto 13">
              <a:extLst>
                <a:ext uri="{FF2B5EF4-FFF2-40B4-BE49-F238E27FC236}">
                  <a16:creationId xmlns:a16="http://schemas.microsoft.com/office/drawing/2014/main" id="{15165484-9098-D161-3A66-71E5C2F2F459}"/>
                </a:ext>
              </a:extLst>
            </p:cNvPr>
            <p:cNvSpPr txBox="1"/>
            <p:nvPr/>
          </p:nvSpPr>
          <p:spPr>
            <a:xfrm>
              <a:off x="1211062" y="2152381"/>
              <a:ext cx="1377950" cy="369332"/>
            </a:xfrm>
            <a:prstGeom prst="rect">
              <a:avLst/>
            </a:prstGeom>
            <a:noFill/>
          </p:spPr>
          <p:txBody>
            <a:bodyPr wrap="square" rtlCol="0">
              <a:spAutoFit/>
            </a:bodyPr>
            <a:lstStyle/>
            <a:p>
              <a:pPr algn="r"/>
              <a:r>
                <a:rPr lang="it-IT" dirty="0"/>
                <a:t>price</a:t>
              </a:r>
            </a:p>
          </p:txBody>
        </p:sp>
      </p:grpSp>
      <p:cxnSp>
        <p:nvCxnSpPr>
          <p:cNvPr id="15" name="Connettore diritto 14">
            <a:extLst>
              <a:ext uri="{FF2B5EF4-FFF2-40B4-BE49-F238E27FC236}">
                <a16:creationId xmlns:a16="http://schemas.microsoft.com/office/drawing/2014/main" id="{50B65E4F-8D9C-C071-8438-B7BDD341EAC0}"/>
              </a:ext>
            </a:extLst>
          </p:cNvPr>
          <p:cNvCxnSpPr>
            <a:cxnSpLocks/>
            <a:stCxn id="7" idx="6"/>
          </p:cNvCxnSpPr>
          <p:nvPr/>
        </p:nvCxnSpPr>
        <p:spPr>
          <a:xfrm>
            <a:off x="2733012" y="2589128"/>
            <a:ext cx="351978" cy="293896"/>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Connettore diritto 15">
            <a:extLst>
              <a:ext uri="{FF2B5EF4-FFF2-40B4-BE49-F238E27FC236}">
                <a16:creationId xmlns:a16="http://schemas.microsoft.com/office/drawing/2014/main" id="{693635B7-1F87-A121-DCB6-6B65CF885EA3}"/>
              </a:ext>
            </a:extLst>
          </p:cNvPr>
          <p:cNvCxnSpPr>
            <a:cxnSpLocks/>
            <a:endCxn id="10" idx="6"/>
          </p:cNvCxnSpPr>
          <p:nvPr/>
        </p:nvCxnSpPr>
        <p:spPr>
          <a:xfrm flipH="1">
            <a:off x="2733012" y="2883024"/>
            <a:ext cx="351978" cy="1849"/>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Connettore diritto 16">
            <a:extLst>
              <a:ext uri="{FF2B5EF4-FFF2-40B4-BE49-F238E27FC236}">
                <a16:creationId xmlns:a16="http://schemas.microsoft.com/office/drawing/2014/main" id="{2A497839-7D98-0BB8-B4EE-7133A53D63A4}"/>
              </a:ext>
            </a:extLst>
          </p:cNvPr>
          <p:cNvCxnSpPr>
            <a:stCxn id="13" idx="6"/>
          </p:cNvCxnSpPr>
          <p:nvPr/>
        </p:nvCxnSpPr>
        <p:spPr>
          <a:xfrm flipV="1">
            <a:off x="2733012" y="2883024"/>
            <a:ext cx="351978" cy="297594"/>
          </a:xfrm>
          <a:prstGeom prst="line">
            <a:avLst/>
          </a:prstGeom>
          <a:ln w="19050"/>
        </p:spPr>
        <p:style>
          <a:lnRef idx="1">
            <a:schemeClr val="dk1"/>
          </a:lnRef>
          <a:fillRef idx="0">
            <a:schemeClr val="dk1"/>
          </a:fillRef>
          <a:effectRef idx="0">
            <a:schemeClr val="dk1"/>
          </a:effectRef>
          <a:fontRef idx="minor">
            <a:schemeClr val="tx1"/>
          </a:fontRef>
        </p:style>
      </p:cxnSp>
      <p:grpSp>
        <p:nvGrpSpPr>
          <p:cNvPr id="18" name="Gruppo 17">
            <a:extLst>
              <a:ext uri="{FF2B5EF4-FFF2-40B4-BE49-F238E27FC236}">
                <a16:creationId xmlns:a16="http://schemas.microsoft.com/office/drawing/2014/main" id="{2FC2D5B3-CC46-D27F-38BC-A0FDF3E75AE7}"/>
              </a:ext>
            </a:extLst>
          </p:cNvPr>
          <p:cNvGrpSpPr/>
          <p:nvPr/>
        </p:nvGrpSpPr>
        <p:grpSpPr>
          <a:xfrm>
            <a:off x="10328938" y="2387331"/>
            <a:ext cx="1521950" cy="369332"/>
            <a:chOff x="10147963" y="2303310"/>
            <a:chExt cx="1521950" cy="369332"/>
          </a:xfrm>
        </p:grpSpPr>
        <p:sp>
          <p:nvSpPr>
            <p:cNvPr id="19" name="Ovale 18">
              <a:extLst>
                <a:ext uri="{FF2B5EF4-FFF2-40B4-BE49-F238E27FC236}">
                  <a16:creationId xmlns:a16="http://schemas.microsoft.com/office/drawing/2014/main" id="{319C79F4-5167-DB56-960C-37BA2A9C6404}"/>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9F1C7363-98BD-78C2-8024-73481ED06B6E}"/>
                </a:ext>
              </a:extLst>
            </p:cNvPr>
            <p:cNvSpPr txBox="1"/>
            <p:nvPr/>
          </p:nvSpPr>
          <p:spPr>
            <a:xfrm>
              <a:off x="10291963" y="2303310"/>
              <a:ext cx="1377950" cy="369332"/>
            </a:xfrm>
            <a:prstGeom prst="rect">
              <a:avLst/>
            </a:prstGeom>
            <a:noFill/>
          </p:spPr>
          <p:txBody>
            <a:bodyPr wrap="square" rtlCol="0">
              <a:spAutoFit/>
            </a:bodyPr>
            <a:lstStyle/>
            <a:p>
              <a:r>
                <a:rPr lang="it-IT" dirty="0"/>
                <a:t>code</a:t>
              </a:r>
            </a:p>
          </p:txBody>
        </p:sp>
      </p:grpSp>
      <p:grpSp>
        <p:nvGrpSpPr>
          <p:cNvPr id="21" name="Gruppo 20">
            <a:extLst>
              <a:ext uri="{FF2B5EF4-FFF2-40B4-BE49-F238E27FC236}">
                <a16:creationId xmlns:a16="http://schemas.microsoft.com/office/drawing/2014/main" id="{A1BBA90D-50E0-5D45-7C02-A636982329C9}"/>
              </a:ext>
            </a:extLst>
          </p:cNvPr>
          <p:cNvGrpSpPr/>
          <p:nvPr/>
        </p:nvGrpSpPr>
        <p:grpSpPr>
          <a:xfrm>
            <a:off x="10335756" y="2639450"/>
            <a:ext cx="881258" cy="369332"/>
            <a:chOff x="10154781" y="2584478"/>
            <a:chExt cx="881258" cy="369332"/>
          </a:xfrm>
        </p:grpSpPr>
        <p:sp>
          <p:nvSpPr>
            <p:cNvPr id="22" name="Ovale 21">
              <a:extLst>
                <a:ext uri="{FF2B5EF4-FFF2-40B4-BE49-F238E27FC236}">
                  <a16:creationId xmlns:a16="http://schemas.microsoft.com/office/drawing/2014/main" id="{26721709-74F5-CFB7-7250-A7F76347C179}"/>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4C84B0AF-7112-CB12-951D-DB82F04138D2}"/>
                </a:ext>
              </a:extLst>
            </p:cNvPr>
            <p:cNvSpPr txBox="1"/>
            <p:nvPr/>
          </p:nvSpPr>
          <p:spPr>
            <a:xfrm>
              <a:off x="10298781" y="2584478"/>
              <a:ext cx="737258" cy="369332"/>
            </a:xfrm>
            <a:prstGeom prst="rect">
              <a:avLst/>
            </a:prstGeom>
            <a:noFill/>
          </p:spPr>
          <p:txBody>
            <a:bodyPr wrap="square" rtlCol="0">
              <a:spAutoFit/>
            </a:bodyPr>
            <a:lstStyle/>
            <a:p>
              <a:r>
                <a:rPr lang="it-IT" dirty="0"/>
                <a:t>name</a:t>
              </a:r>
            </a:p>
          </p:txBody>
        </p:sp>
      </p:grpSp>
      <p:grpSp>
        <p:nvGrpSpPr>
          <p:cNvPr id="24" name="Gruppo 23">
            <a:extLst>
              <a:ext uri="{FF2B5EF4-FFF2-40B4-BE49-F238E27FC236}">
                <a16:creationId xmlns:a16="http://schemas.microsoft.com/office/drawing/2014/main" id="{6389E5BD-DE14-B96F-CA96-9306CDBED14A}"/>
              </a:ext>
            </a:extLst>
          </p:cNvPr>
          <p:cNvGrpSpPr/>
          <p:nvPr/>
        </p:nvGrpSpPr>
        <p:grpSpPr>
          <a:xfrm>
            <a:off x="10328938" y="2891569"/>
            <a:ext cx="881258" cy="369332"/>
            <a:chOff x="10154781" y="2584478"/>
            <a:chExt cx="881258" cy="369332"/>
          </a:xfrm>
        </p:grpSpPr>
        <p:sp>
          <p:nvSpPr>
            <p:cNvPr id="25" name="Ovale 24">
              <a:extLst>
                <a:ext uri="{FF2B5EF4-FFF2-40B4-BE49-F238E27FC236}">
                  <a16:creationId xmlns:a16="http://schemas.microsoft.com/office/drawing/2014/main" id="{68D2AF0E-4E49-F0C4-8D60-7123DA8C9972}"/>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6" name="CasellaDiTesto 25">
              <a:extLst>
                <a:ext uri="{FF2B5EF4-FFF2-40B4-BE49-F238E27FC236}">
                  <a16:creationId xmlns:a16="http://schemas.microsoft.com/office/drawing/2014/main" id="{E513D548-0658-1131-585D-06FC0EC370B6}"/>
                </a:ext>
              </a:extLst>
            </p:cNvPr>
            <p:cNvSpPr txBox="1"/>
            <p:nvPr/>
          </p:nvSpPr>
          <p:spPr>
            <a:xfrm>
              <a:off x="10298781" y="2584478"/>
              <a:ext cx="737258" cy="369332"/>
            </a:xfrm>
            <a:prstGeom prst="rect">
              <a:avLst/>
            </a:prstGeom>
            <a:noFill/>
          </p:spPr>
          <p:txBody>
            <a:bodyPr wrap="square" rtlCol="0">
              <a:spAutoFit/>
            </a:bodyPr>
            <a:lstStyle/>
            <a:p>
              <a:r>
                <a:rPr lang="it-IT" dirty="0"/>
                <a:t>cost</a:t>
              </a:r>
            </a:p>
          </p:txBody>
        </p:sp>
      </p:grpSp>
      <p:grpSp>
        <p:nvGrpSpPr>
          <p:cNvPr id="27" name="Gruppo 26">
            <a:extLst>
              <a:ext uri="{FF2B5EF4-FFF2-40B4-BE49-F238E27FC236}">
                <a16:creationId xmlns:a16="http://schemas.microsoft.com/office/drawing/2014/main" id="{7D12CA42-8E5B-D7AA-AE14-4F4FF55CBAAD}"/>
              </a:ext>
            </a:extLst>
          </p:cNvPr>
          <p:cNvGrpSpPr/>
          <p:nvPr/>
        </p:nvGrpSpPr>
        <p:grpSpPr>
          <a:xfrm>
            <a:off x="10335756" y="3143689"/>
            <a:ext cx="881258" cy="369332"/>
            <a:chOff x="10154781" y="2584478"/>
            <a:chExt cx="881258" cy="369332"/>
          </a:xfrm>
        </p:grpSpPr>
        <p:sp>
          <p:nvSpPr>
            <p:cNvPr id="28" name="Ovale 27">
              <a:extLst>
                <a:ext uri="{FF2B5EF4-FFF2-40B4-BE49-F238E27FC236}">
                  <a16:creationId xmlns:a16="http://schemas.microsoft.com/office/drawing/2014/main" id="{DFCDD3E4-4A74-F952-66C3-D34BE07C95C0}"/>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9" name="CasellaDiTesto 28">
              <a:extLst>
                <a:ext uri="{FF2B5EF4-FFF2-40B4-BE49-F238E27FC236}">
                  <a16:creationId xmlns:a16="http://schemas.microsoft.com/office/drawing/2014/main" id="{58B7B8F9-8D2C-611A-39F8-5D4104CC0696}"/>
                </a:ext>
              </a:extLst>
            </p:cNvPr>
            <p:cNvSpPr txBox="1"/>
            <p:nvPr/>
          </p:nvSpPr>
          <p:spPr>
            <a:xfrm>
              <a:off x="10298781" y="2584478"/>
              <a:ext cx="737258" cy="369332"/>
            </a:xfrm>
            <a:prstGeom prst="rect">
              <a:avLst/>
            </a:prstGeom>
            <a:noFill/>
          </p:spPr>
          <p:txBody>
            <a:bodyPr wrap="square" rtlCol="0">
              <a:spAutoFit/>
            </a:bodyPr>
            <a:lstStyle/>
            <a:p>
              <a:r>
                <a:rPr lang="it-IT" dirty="0"/>
                <a:t>stock</a:t>
              </a:r>
            </a:p>
          </p:txBody>
        </p:sp>
      </p:grpSp>
      <p:cxnSp>
        <p:nvCxnSpPr>
          <p:cNvPr id="30" name="Connettore diritto 29">
            <a:extLst>
              <a:ext uri="{FF2B5EF4-FFF2-40B4-BE49-F238E27FC236}">
                <a16:creationId xmlns:a16="http://schemas.microsoft.com/office/drawing/2014/main" id="{999BC60F-1216-2F12-E0ED-A23B3270D448}"/>
              </a:ext>
            </a:extLst>
          </p:cNvPr>
          <p:cNvCxnSpPr>
            <a:cxnSpLocks/>
            <a:stCxn id="19" idx="2"/>
          </p:cNvCxnSpPr>
          <p:nvPr/>
        </p:nvCxnSpPr>
        <p:spPr>
          <a:xfrm flipH="1">
            <a:off x="9725484" y="2584627"/>
            <a:ext cx="603454" cy="306941"/>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F0718036-AC79-E72D-2FF1-71DECB224BE1}"/>
              </a:ext>
            </a:extLst>
          </p:cNvPr>
          <p:cNvCxnSpPr>
            <a:cxnSpLocks/>
            <a:stCxn id="22" idx="2"/>
          </p:cNvCxnSpPr>
          <p:nvPr/>
        </p:nvCxnSpPr>
        <p:spPr>
          <a:xfrm flipH="1">
            <a:off x="9725484" y="2840630"/>
            <a:ext cx="610272" cy="50938"/>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Connettore diritto 31">
            <a:extLst>
              <a:ext uri="{FF2B5EF4-FFF2-40B4-BE49-F238E27FC236}">
                <a16:creationId xmlns:a16="http://schemas.microsoft.com/office/drawing/2014/main" id="{69A76AA6-535B-5D34-1FB8-3C7D92C8876C}"/>
              </a:ext>
            </a:extLst>
          </p:cNvPr>
          <p:cNvCxnSpPr>
            <a:cxnSpLocks/>
            <a:stCxn id="25" idx="2"/>
          </p:cNvCxnSpPr>
          <p:nvPr/>
        </p:nvCxnSpPr>
        <p:spPr>
          <a:xfrm flipH="1" flipV="1">
            <a:off x="9725484" y="2891568"/>
            <a:ext cx="603454" cy="201181"/>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Connettore diritto 32">
            <a:extLst>
              <a:ext uri="{FF2B5EF4-FFF2-40B4-BE49-F238E27FC236}">
                <a16:creationId xmlns:a16="http://schemas.microsoft.com/office/drawing/2014/main" id="{235C633B-090E-236E-2E68-5D9A4B69F86E}"/>
              </a:ext>
            </a:extLst>
          </p:cNvPr>
          <p:cNvCxnSpPr>
            <a:cxnSpLocks/>
            <a:stCxn id="28" idx="2"/>
          </p:cNvCxnSpPr>
          <p:nvPr/>
        </p:nvCxnSpPr>
        <p:spPr>
          <a:xfrm flipH="1" flipV="1">
            <a:off x="9725484" y="2891568"/>
            <a:ext cx="610272" cy="453301"/>
          </a:xfrm>
          <a:prstGeom prst="line">
            <a:avLst/>
          </a:prstGeom>
          <a:ln w="19050"/>
        </p:spPr>
        <p:style>
          <a:lnRef idx="1">
            <a:schemeClr val="dk1"/>
          </a:lnRef>
          <a:fillRef idx="0">
            <a:schemeClr val="dk1"/>
          </a:fillRef>
          <a:effectRef idx="0">
            <a:schemeClr val="dk1"/>
          </a:effectRef>
          <a:fontRef idx="minor">
            <a:schemeClr val="tx1"/>
          </a:fontRef>
        </p:style>
      </p:cxnSp>
      <p:sp>
        <p:nvSpPr>
          <p:cNvPr id="50" name="Rombo 49">
            <a:extLst>
              <a:ext uri="{FF2B5EF4-FFF2-40B4-BE49-F238E27FC236}">
                <a16:creationId xmlns:a16="http://schemas.microsoft.com/office/drawing/2014/main" id="{9E18D10D-EFCF-232D-AFC9-B88BCB624A57}"/>
              </a:ext>
            </a:extLst>
          </p:cNvPr>
          <p:cNvSpPr/>
          <p:nvPr/>
        </p:nvSpPr>
        <p:spPr>
          <a:xfrm>
            <a:off x="5931368" y="2521351"/>
            <a:ext cx="947738"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HAS</a:t>
            </a:r>
          </a:p>
        </p:txBody>
      </p:sp>
      <p:cxnSp>
        <p:nvCxnSpPr>
          <p:cNvPr id="51" name="Connettore diritto 50">
            <a:extLst>
              <a:ext uri="{FF2B5EF4-FFF2-40B4-BE49-F238E27FC236}">
                <a16:creationId xmlns:a16="http://schemas.microsoft.com/office/drawing/2014/main" id="{2D8EA217-06BA-03F2-CB06-209C90C2B2A1}"/>
              </a:ext>
            </a:extLst>
          </p:cNvPr>
          <p:cNvCxnSpPr>
            <a:cxnSpLocks/>
          </p:cNvCxnSpPr>
          <p:nvPr/>
        </p:nvCxnSpPr>
        <p:spPr>
          <a:xfrm>
            <a:off x="5242264" y="2883024"/>
            <a:ext cx="689104" cy="8545"/>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Connettore diritto 51">
            <a:extLst>
              <a:ext uri="{FF2B5EF4-FFF2-40B4-BE49-F238E27FC236}">
                <a16:creationId xmlns:a16="http://schemas.microsoft.com/office/drawing/2014/main" id="{565EE3C6-CDB9-92D9-60E6-676453D3EFC1}"/>
              </a:ext>
            </a:extLst>
          </p:cNvPr>
          <p:cNvCxnSpPr>
            <a:cxnSpLocks/>
          </p:cNvCxnSpPr>
          <p:nvPr/>
        </p:nvCxnSpPr>
        <p:spPr>
          <a:xfrm flipV="1">
            <a:off x="6879106" y="2891568"/>
            <a:ext cx="689104"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Connettore diritto 52">
            <a:extLst>
              <a:ext uri="{FF2B5EF4-FFF2-40B4-BE49-F238E27FC236}">
                <a16:creationId xmlns:a16="http://schemas.microsoft.com/office/drawing/2014/main" id="{C4CBF360-0FBD-61B0-0F2B-DB1264DA9813}"/>
              </a:ext>
            </a:extLst>
          </p:cNvPr>
          <p:cNvCxnSpPr>
            <a:cxnSpLocks/>
            <a:stCxn id="55" idx="7"/>
          </p:cNvCxnSpPr>
          <p:nvPr/>
        </p:nvCxnSpPr>
        <p:spPr>
          <a:xfrm flipH="1">
            <a:off x="6405237" y="2279916"/>
            <a:ext cx="156152" cy="241435"/>
          </a:xfrm>
          <a:prstGeom prst="line">
            <a:avLst/>
          </a:prstGeom>
          <a:ln w="19050"/>
        </p:spPr>
        <p:style>
          <a:lnRef idx="1">
            <a:schemeClr val="dk1"/>
          </a:lnRef>
          <a:fillRef idx="0">
            <a:schemeClr val="dk1"/>
          </a:fillRef>
          <a:effectRef idx="0">
            <a:schemeClr val="dk1"/>
          </a:effectRef>
          <a:fontRef idx="minor">
            <a:schemeClr val="tx1"/>
          </a:fontRef>
        </p:style>
      </p:cxnSp>
      <p:grpSp>
        <p:nvGrpSpPr>
          <p:cNvPr id="54" name="Gruppo 53">
            <a:extLst>
              <a:ext uri="{FF2B5EF4-FFF2-40B4-BE49-F238E27FC236}">
                <a16:creationId xmlns:a16="http://schemas.microsoft.com/office/drawing/2014/main" id="{FE77A85D-3115-1C1E-57DB-AAA048EB0088}"/>
              </a:ext>
            </a:extLst>
          </p:cNvPr>
          <p:cNvGrpSpPr/>
          <p:nvPr/>
        </p:nvGrpSpPr>
        <p:grpSpPr>
          <a:xfrm>
            <a:off x="6438477" y="2129648"/>
            <a:ext cx="881258" cy="369332"/>
            <a:chOff x="10154781" y="2584478"/>
            <a:chExt cx="881258" cy="369332"/>
          </a:xfrm>
        </p:grpSpPr>
        <p:sp>
          <p:nvSpPr>
            <p:cNvPr id="55" name="Ovale 54">
              <a:extLst>
                <a:ext uri="{FF2B5EF4-FFF2-40B4-BE49-F238E27FC236}">
                  <a16:creationId xmlns:a16="http://schemas.microsoft.com/office/drawing/2014/main" id="{79794892-AB5A-8E5C-C4CE-E4E61F9ACA14}"/>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6" name="CasellaDiTesto 55">
              <a:extLst>
                <a:ext uri="{FF2B5EF4-FFF2-40B4-BE49-F238E27FC236}">
                  <a16:creationId xmlns:a16="http://schemas.microsoft.com/office/drawing/2014/main" id="{195F56B9-0EE4-93D1-53B5-93F8882DFBDB}"/>
                </a:ext>
              </a:extLst>
            </p:cNvPr>
            <p:cNvSpPr txBox="1"/>
            <p:nvPr/>
          </p:nvSpPr>
          <p:spPr>
            <a:xfrm>
              <a:off x="10298781" y="2584478"/>
              <a:ext cx="737258" cy="369332"/>
            </a:xfrm>
            <a:prstGeom prst="rect">
              <a:avLst/>
            </a:prstGeom>
            <a:noFill/>
          </p:spPr>
          <p:txBody>
            <a:bodyPr wrap="square" rtlCol="0">
              <a:spAutoFit/>
            </a:bodyPr>
            <a:lstStyle/>
            <a:p>
              <a:r>
                <a:rPr lang="it-IT" dirty="0" err="1"/>
                <a:t>qty</a:t>
              </a:r>
              <a:endParaRPr lang="it-IT" dirty="0"/>
            </a:p>
          </p:txBody>
        </p:sp>
      </p:grpSp>
      <p:sp>
        <p:nvSpPr>
          <p:cNvPr id="57" name="CasellaDiTesto 56">
            <a:extLst>
              <a:ext uri="{FF2B5EF4-FFF2-40B4-BE49-F238E27FC236}">
                <a16:creationId xmlns:a16="http://schemas.microsoft.com/office/drawing/2014/main" id="{514E6750-83D9-FAB5-CB58-B22CCDBBAA9D}"/>
              </a:ext>
            </a:extLst>
          </p:cNvPr>
          <p:cNvSpPr txBox="1"/>
          <p:nvPr/>
        </p:nvSpPr>
        <p:spPr>
          <a:xfrm>
            <a:off x="7160288" y="2656627"/>
            <a:ext cx="401104" cy="276999"/>
          </a:xfrm>
          <a:prstGeom prst="rect">
            <a:avLst/>
          </a:prstGeom>
          <a:noFill/>
        </p:spPr>
        <p:txBody>
          <a:bodyPr wrap="square" rtlCol="0">
            <a:spAutoFit/>
          </a:bodyPr>
          <a:lstStyle/>
          <a:p>
            <a:r>
              <a:rPr lang="it-IT" sz="1200" dirty="0"/>
              <a:t>1,N</a:t>
            </a:r>
          </a:p>
        </p:txBody>
      </p:sp>
      <p:sp>
        <p:nvSpPr>
          <p:cNvPr id="58" name="CasellaDiTesto 57">
            <a:extLst>
              <a:ext uri="{FF2B5EF4-FFF2-40B4-BE49-F238E27FC236}">
                <a16:creationId xmlns:a16="http://schemas.microsoft.com/office/drawing/2014/main" id="{20CB0B6A-618E-DD09-C26E-C91C7540B646}"/>
              </a:ext>
            </a:extLst>
          </p:cNvPr>
          <p:cNvSpPr txBox="1"/>
          <p:nvPr/>
        </p:nvSpPr>
        <p:spPr>
          <a:xfrm>
            <a:off x="5247767" y="2628207"/>
            <a:ext cx="401104" cy="276999"/>
          </a:xfrm>
          <a:prstGeom prst="rect">
            <a:avLst/>
          </a:prstGeom>
          <a:noFill/>
        </p:spPr>
        <p:txBody>
          <a:bodyPr wrap="square" rtlCol="0">
            <a:spAutoFit/>
          </a:bodyPr>
          <a:lstStyle/>
          <a:p>
            <a:r>
              <a:rPr lang="it-IT" sz="1200" dirty="0"/>
              <a:t>0,N</a:t>
            </a:r>
          </a:p>
        </p:txBody>
      </p:sp>
      <p:sp>
        <p:nvSpPr>
          <p:cNvPr id="59" name="CasellaDiTesto 58">
            <a:extLst>
              <a:ext uri="{FF2B5EF4-FFF2-40B4-BE49-F238E27FC236}">
                <a16:creationId xmlns:a16="http://schemas.microsoft.com/office/drawing/2014/main" id="{C9DE3B20-26A4-E886-4F0F-3580C1A342B7}"/>
              </a:ext>
            </a:extLst>
          </p:cNvPr>
          <p:cNvSpPr txBox="1"/>
          <p:nvPr/>
        </p:nvSpPr>
        <p:spPr>
          <a:xfrm>
            <a:off x="1518407" y="4101338"/>
            <a:ext cx="9286613" cy="923330"/>
          </a:xfrm>
          <a:prstGeom prst="rect">
            <a:avLst/>
          </a:prstGeom>
          <a:noFill/>
        </p:spPr>
        <p:txBody>
          <a:bodyPr wrap="square" rtlCol="0">
            <a:spAutoFit/>
          </a:bodyPr>
          <a:lstStyle/>
          <a:p>
            <a:r>
              <a:rPr lang="it-IT" dirty="0"/>
              <a:t>PIZZA (</a:t>
            </a:r>
            <a:r>
              <a:rPr lang="it-IT" u="sng" dirty="0"/>
              <a:t>code</a:t>
            </a:r>
            <a:r>
              <a:rPr lang="it-IT" dirty="0"/>
              <a:t>, name, price)</a:t>
            </a:r>
          </a:p>
          <a:p>
            <a:r>
              <a:rPr lang="it-IT" dirty="0"/>
              <a:t>INGREDIENT (</a:t>
            </a:r>
            <a:r>
              <a:rPr lang="it-IT" u="sng" dirty="0"/>
              <a:t>code</a:t>
            </a:r>
            <a:r>
              <a:rPr lang="it-IT" dirty="0"/>
              <a:t>, name, cost, stock)</a:t>
            </a:r>
          </a:p>
          <a:p>
            <a:r>
              <a:rPr lang="it-IT" dirty="0"/>
              <a:t>COMPOSITION (</a:t>
            </a:r>
            <a:r>
              <a:rPr lang="it-IT" u="sng" dirty="0"/>
              <a:t>PIZZA: </a:t>
            </a:r>
            <a:r>
              <a:rPr lang="it-IT" u="sng" dirty="0" err="1"/>
              <a:t>codePizza</a:t>
            </a:r>
            <a:r>
              <a:rPr lang="it-IT" u="sng" dirty="0"/>
              <a:t>, INGREDIENT: </a:t>
            </a:r>
            <a:r>
              <a:rPr lang="it-IT" u="sng" dirty="0" err="1"/>
              <a:t>codeIngredient</a:t>
            </a:r>
            <a:r>
              <a:rPr lang="it-IT" dirty="0"/>
              <a:t>, </a:t>
            </a:r>
            <a:r>
              <a:rPr lang="it-IT" dirty="0" err="1"/>
              <a:t>quantity</a:t>
            </a:r>
            <a:r>
              <a:rPr lang="it-IT" dirty="0"/>
              <a:t>)</a:t>
            </a:r>
          </a:p>
        </p:txBody>
      </p:sp>
    </p:spTree>
    <p:extLst>
      <p:ext uri="{BB962C8B-B14F-4D97-AF65-F5344CB8AC3E}">
        <p14:creationId xmlns:p14="http://schemas.microsoft.com/office/powerpoint/2010/main" val="12055338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746</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Calibri Light</vt:lpstr>
      <vt:lpstr>Mkkcxeunwdxmixnorvzwqvlrqum</vt:lpstr>
      <vt:lpstr>Roboto</vt:lpstr>
      <vt:lpstr>Tema di Office</vt:lpstr>
      <vt:lpstr>DBMS – Esercizi</vt:lpstr>
      <vt:lpstr>Banca</vt:lpstr>
      <vt:lpstr>Progetto concettuale – Diagramma E/R</vt:lpstr>
      <vt:lpstr>Progettazione Logica – Schema Logico</vt:lpstr>
      <vt:lpstr>Progettazione Fisica – Schema fisico</vt:lpstr>
      <vt:lpstr>Presentazione standard di PowerPoint</vt:lpstr>
      <vt:lpstr>Esercitazione</vt:lpstr>
      <vt:lpstr>Esercitazione</vt:lpstr>
      <vt:lpstr>Progettazione concettuale + logica</vt:lpstr>
      <vt:lpstr>Esercizio Vendita Piante</vt:lpstr>
      <vt:lpstr>Esercizio Vendita Piante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 Esercizio Banca</dc:title>
  <dc:creator>Davide Maggiulli</dc:creator>
  <cp:lastModifiedBy>Davide Maggiulli</cp:lastModifiedBy>
  <cp:revision>19</cp:revision>
  <dcterms:created xsi:type="dcterms:W3CDTF">2022-03-21T10:39:56Z</dcterms:created>
  <dcterms:modified xsi:type="dcterms:W3CDTF">2022-06-29T06:53:54Z</dcterms:modified>
</cp:coreProperties>
</file>