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1030" r:id="rId8"/>
    <p:sldId id="1031" r:id="rId9"/>
    <p:sldId id="103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531517-A5CC-4C4D-ABAD-0647161E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8CF83F-27B4-4058-BC02-9F2541885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36480F-5A61-4166-BA86-6B559DE3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04203-B274-46B4-8E84-7442EFFA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686038-78EB-43E8-ADE0-0A351F0F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9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68D0F-C8F1-442B-8E18-8B8888F9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3CCBB7-64CA-41C1-B71D-8A108805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C266D0-4E0F-455A-825F-49D4230F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89B4DE-1E87-4551-9DFE-77AAE826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F05D29-0F62-4258-BBF0-88BE145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2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9AC3602-2E49-4532-BF59-6CE2B0512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B72A04-E0A8-4F74-BF8F-325B7D382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364C1-873F-4852-AAB2-B3FB06F7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9F5D0A-B18C-4A41-8839-0BC40050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8909FD-9BA9-48F8-9AEF-2DCB2865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75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22768-453B-4ABE-86CB-497B29F9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47423-08B2-4C3E-8220-63815467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2A0B89-D372-4C9B-9369-C14087F3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A6FC24-5C0E-42E7-9A8F-55AEB0B0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1A603F-3B8A-4892-8839-2400CEE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8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31CC6-7A76-4896-BD0B-725CCC75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99BD31-76C4-417F-90B8-78E3DCAF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290C8-B098-4D74-B390-276CA95C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D7778-C4F1-4E5C-B237-46162559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C7838F-DE39-4816-B1C4-6F008CB9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92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BDE3F-C454-4F9A-934E-A1FD5453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6CA5C-5168-4514-B734-18BF655AC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24E1BF-F9B3-48F4-9270-121E837A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0AB504-3261-45C9-A051-8B351E08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205D61-BA05-4FC9-A81C-1985ED6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4097DB-95B6-4DC7-97FB-1AE41F74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BCBBF-2530-4ACF-8029-981F40D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FE4022-250B-4109-8012-4E0A5019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905BCE-6D2A-4BAB-B27A-5C0B27B96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0554E1-A85D-4F8A-B469-83E83BC0C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079EFF-BCA6-4A5C-AA48-3355AA163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382C48-DE96-4242-A569-2FACCCB8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A79A59D-4EF0-4FEC-980D-508A05B3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0192D8A-956F-45B5-A996-B46DA35E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4AFCB-1DDF-4D25-AFE1-F500D246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DDDD3C-2D8C-40C5-B17A-19299417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09E10B-D381-4850-8D53-60D96179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DBDA4-7410-4C3A-A61D-938DA65F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13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AE3277-7B69-4D04-9700-64B915E6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C83351-EFD5-4781-8971-648187B2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3BA588-9210-42E6-BFF8-6BA7E26B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59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7F005-7F01-4E37-BD41-1C02B1FB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95ACE-DF90-4CD5-A535-BDDFA39F0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990A5F-3734-4C09-BF90-CC5CF4DA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3DA36E-15DC-4FAF-AB50-99D004A7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A4E0A4-61B7-4531-9C30-F903DA92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F34D21-66DF-4D6C-B2AB-31BA36A4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14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8600C-2250-4357-82F1-175D49E2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2AAAA5-C8A1-4044-A001-9F6A35D77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276BDB-94F0-478A-BE5A-60865B8F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323C17-AF83-48CA-BA98-80FBC575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231F5B-D8A6-4E04-8633-28F82707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661A33-CE2E-4E23-97C2-BE4F1B1D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93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4B327AA-69DD-4C92-A443-82A42DCB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4E98FD-C3E7-4F48-A99B-0DBF3169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677FC7-BE07-4DB5-BF9D-4F839216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1391-F058-4896-A6BB-0B7E5A6C5CDD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E7DADB-E6B4-4860-96A9-AF73E4183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06473C-25DB-469D-A498-03CC7A7B4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C4E7-FA75-4857-871B-3016FC22F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9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59819-A747-4A4C-ADA6-3AB160977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DBMS – Esercizi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5AA72C-6DCE-438B-A0F5-A700936C0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93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D87D8-C78E-ED0C-8AD6-54175AE1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Banca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5A2C-E647-8A1B-9E11-2A06B432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Realizzare un DBMS relativo alla gestione dei </a:t>
            </a:r>
            <a:r>
              <a:rPr lang="it-IT" dirty="0">
                <a:highlight>
                  <a:srgbClr val="FFFF00"/>
                </a:highlight>
              </a:rPr>
              <a:t>conti correnti bancari</a:t>
            </a:r>
            <a:r>
              <a:rPr lang="it-IT" dirty="0"/>
              <a:t>. Ogni </a:t>
            </a:r>
            <a:r>
              <a:rPr lang="it-IT" dirty="0">
                <a:highlight>
                  <a:srgbClr val="FFFF00"/>
                </a:highlight>
              </a:rPr>
              <a:t>cliente</a:t>
            </a:r>
            <a:r>
              <a:rPr lang="it-IT" dirty="0"/>
              <a:t> </a:t>
            </a:r>
            <a:r>
              <a:rPr lang="it-IT" dirty="0">
                <a:highlight>
                  <a:srgbClr val="00FFFF"/>
                </a:highlight>
              </a:rPr>
              <a:t>gestisce uno o più </a:t>
            </a:r>
            <a:r>
              <a:rPr lang="it-IT" dirty="0">
                <a:highlight>
                  <a:srgbClr val="FFFF00"/>
                </a:highlight>
              </a:rPr>
              <a:t>conti correnti</a:t>
            </a:r>
            <a:r>
              <a:rPr lang="it-IT" dirty="0"/>
              <a:t>. I conti non possono essere cointestati. Ogni </a:t>
            </a:r>
            <a:r>
              <a:rPr lang="it-IT" dirty="0">
                <a:highlight>
                  <a:srgbClr val="FFFF00"/>
                </a:highlight>
              </a:rPr>
              <a:t>cliente</a:t>
            </a:r>
            <a:r>
              <a:rPr lang="it-IT" dirty="0"/>
              <a:t> è caratterizzato da un </a:t>
            </a:r>
            <a:r>
              <a:rPr lang="it-IT" u="sng" dirty="0"/>
              <a:t>codice univoco</a:t>
            </a:r>
            <a:r>
              <a:rPr lang="it-IT" dirty="0"/>
              <a:t>, </a:t>
            </a:r>
            <a:r>
              <a:rPr lang="it-IT" u="sng" dirty="0"/>
              <a:t>nome</a:t>
            </a:r>
            <a:r>
              <a:rPr lang="it-IT" dirty="0"/>
              <a:t>, </a:t>
            </a:r>
            <a:r>
              <a:rPr lang="it-IT" u="sng" dirty="0"/>
              <a:t>cognome</a:t>
            </a:r>
            <a:r>
              <a:rPr lang="it-IT" dirty="0"/>
              <a:t>, </a:t>
            </a:r>
            <a:r>
              <a:rPr lang="it-IT" u="sng" dirty="0"/>
              <a:t>luogo di nascita</a:t>
            </a:r>
            <a:r>
              <a:rPr lang="it-IT" dirty="0"/>
              <a:t>, </a:t>
            </a:r>
            <a:r>
              <a:rPr lang="it-IT" u="sng" dirty="0"/>
              <a:t>data di nascita</a:t>
            </a:r>
            <a:r>
              <a:rPr lang="it-IT" dirty="0"/>
              <a:t>, </a:t>
            </a:r>
            <a:r>
              <a:rPr lang="it-IT" u="sng" dirty="0"/>
              <a:t>sesso</a:t>
            </a:r>
            <a:r>
              <a:rPr lang="it-IT" dirty="0"/>
              <a:t> e un </a:t>
            </a:r>
            <a:r>
              <a:rPr lang="it-IT" u="sng" dirty="0"/>
              <a:t>indirizzo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dirty="0">
                <a:highlight>
                  <a:srgbClr val="FFFF00"/>
                </a:highlight>
              </a:rPr>
              <a:t>cliente </a:t>
            </a:r>
            <a:r>
              <a:rPr lang="it-IT" dirty="0"/>
              <a:t>può avere dei </a:t>
            </a:r>
            <a:r>
              <a:rPr lang="it-IT" dirty="0">
                <a:highlight>
                  <a:srgbClr val="FFFF00"/>
                </a:highlight>
              </a:rPr>
              <a:t>conti correnti</a:t>
            </a:r>
            <a:r>
              <a:rPr lang="it-IT" dirty="0"/>
              <a:t>, ciascuno </a:t>
            </a:r>
            <a:r>
              <a:rPr lang="it-IT" u="sng" dirty="0"/>
              <a:t>identificato da un numero</a:t>
            </a:r>
            <a:r>
              <a:rPr lang="it-IT" dirty="0"/>
              <a:t>. Ogni </a:t>
            </a:r>
            <a:r>
              <a:rPr lang="it-IT" dirty="0">
                <a:highlight>
                  <a:srgbClr val="FFFF00"/>
                </a:highlight>
              </a:rPr>
              <a:t>conto</a:t>
            </a:r>
            <a:r>
              <a:rPr lang="it-IT" dirty="0"/>
              <a:t> ha anche un </a:t>
            </a:r>
            <a:r>
              <a:rPr lang="it-IT" u="sng" dirty="0"/>
              <a:t>IBAN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Su ogni </a:t>
            </a:r>
            <a:r>
              <a:rPr lang="it-IT" dirty="0">
                <a:highlight>
                  <a:srgbClr val="FFFF00"/>
                </a:highlight>
              </a:rPr>
              <a:t>conto</a:t>
            </a:r>
            <a:r>
              <a:rPr lang="it-IT" dirty="0"/>
              <a:t> </a:t>
            </a:r>
            <a:r>
              <a:rPr lang="it-IT" dirty="0">
                <a:highlight>
                  <a:srgbClr val="00FFFF"/>
                </a:highlight>
              </a:rPr>
              <a:t>possono essere svolte anche diverse </a:t>
            </a:r>
            <a:r>
              <a:rPr lang="it-IT" dirty="0">
                <a:highlight>
                  <a:srgbClr val="FFFF00"/>
                </a:highlight>
              </a:rPr>
              <a:t>operazioni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Nel sistema si vuole tenere traccia anche di </a:t>
            </a:r>
            <a:r>
              <a:rPr lang="it-IT" u="sng" dirty="0"/>
              <a:t>quando è stato creato </a:t>
            </a:r>
            <a:r>
              <a:rPr lang="it-IT" dirty="0"/>
              <a:t>ogni singolo </a:t>
            </a:r>
            <a:r>
              <a:rPr lang="it-IT" dirty="0">
                <a:highlight>
                  <a:srgbClr val="FFFF00"/>
                </a:highlight>
              </a:rPr>
              <a:t>conto</a:t>
            </a:r>
            <a:r>
              <a:rPr lang="it-IT" dirty="0"/>
              <a:t> e di </a:t>
            </a:r>
            <a:r>
              <a:rPr lang="it-IT" u="sng" dirty="0"/>
              <a:t>quando è stato aggiornato </a:t>
            </a:r>
            <a:r>
              <a:rPr lang="it-IT" dirty="0"/>
              <a:t>e per ragioni di sicurezza anche il </a:t>
            </a:r>
            <a:r>
              <a:rPr lang="it-IT" u="sng" dirty="0"/>
              <a:t>precedente saldo</a:t>
            </a:r>
            <a:r>
              <a:rPr lang="it-IT" dirty="0"/>
              <a:t> prima di eventuali </a:t>
            </a:r>
            <a:r>
              <a:rPr lang="it-IT" dirty="0">
                <a:highlight>
                  <a:srgbClr val="FFFF00"/>
                </a:highlight>
              </a:rPr>
              <a:t>operazioni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194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16A9C-70AE-A084-7748-77BAE6E4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concettuale – Diagramma E/R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2A9C8B7-9702-4FFD-3F39-1093360D5D07}"/>
              </a:ext>
            </a:extLst>
          </p:cNvPr>
          <p:cNvSpPr/>
          <p:nvPr/>
        </p:nvSpPr>
        <p:spPr>
          <a:xfrm>
            <a:off x="2041864" y="2175030"/>
            <a:ext cx="2050742" cy="105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CLIENTE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962823-4337-1A64-9DA3-22F27779248D}"/>
              </a:ext>
            </a:extLst>
          </p:cNvPr>
          <p:cNvSpPr/>
          <p:nvPr/>
        </p:nvSpPr>
        <p:spPr>
          <a:xfrm>
            <a:off x="8414553" y="2173796"/>
            <a:ext cx="2050742" cy="105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CONTO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F726379-888A-4A69-8B75-24AE6077BCAB}"/>
              </a:ext>
            </a:extLst>
          </p:cNvPr>
          <p:cNvSpPr/>
          <p:nvPr/>
        </p:nvSpPr>
        <p:spPr>
          <a:xfrm>
            <a:off x="2041864" y="5007006"/>
            <a:ext cx="2050742" cy="105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OPERAZIONE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909A295-283B-060E-2434-78BA124C53F6}"/>
              </a:ext>
            </a:extLst>
          </p:cNvPr>
          <p:cNvGrpSpPr/>
          <p:nvPr/>
        </p:nvGrpSpPr>
        <p:grpSpPr>
          <a:xfrm>
            <a:off x="4333784" y="2863126"/>
            <a:ext cx="1362722" cy="369332"/>
            <a:chOff x="4043779" y="4933310"/>
            <a:chExt cx="1362722" cy="369332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82F13FB-832B-4540-2ACF-C9C85E1BF129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nome</a:t>
              </a: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B34F8DA8-0903-1F4A-D424-1B5638A5E88D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175F36A-4EC7-0803-A460-2EE029312C47}"/>
              </a:ext>
            </a:extLst>
          </p:cNvPr>
          <p:cNvCxnSpPr>
            <a:cxnSpLocks/>
          </p:cNvCxnSpPr>
          <p:nvPr/>
        </p:nvCxnSpPr>
        <p:spPr>
          <a:xfrm flipH="1" flipV="1">
            <a:off x="4092606" y="2704361"/>
            <a:ext cx="241178" cy="3434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E56503B-9B5B-996F-EAD1-C5ED0730A6B5}"/>
              </a:ext>
            </a:extLst>
          </p:cNvPr>
          <p:cNvGrpSpPr/>
          <p:nvPr/>
        </p:nvGrpSpPr>
        <p:grpSpPr>
          <a:xfrm>
            <a:off x="4333784" y="3255585"/>
            <a:ext cx="1362722" cy="369332"/>
            <a:chOff x="3972758" y="2899669"/>
            <a:chExt cx="1362722" cy="369332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FDBC818-28D2-8EF5-D8FB-0BD5602E9ED2}"/>
                </a:ext>
              </a:extLst>
            </p:cNvPr>
            <p:cNvSpPr txBox="1"/>
            <p:nvPr/>
          </p:nvSpPr>
          <p:spPr>
            <a:xfrm>
              <a:off x="4141434" y="2899669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cognome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7F40A3A7-D1C5-D752-00F6-4C99F3977705}"/>
                </a:ext>
              </a:extLst>
            </p:cNvPr>
            <p:cNvSpPr/>
            <p:nvPr/>
          </p:nvSpPr>
          <p:spPr>
            <a:xfrm>
              <a:off x="3972758" y="2999997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F894C26-0435-1F28-4C8B-EC3D5FE84324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4092606" y="2704361"/>
            <a:ext cx="241178" cy="7358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77C480CB-EDAE-BEC6-80F0-6D892179FFE5}"/>
              </a:ext>
            </a:extLst>
          </p:cNvPr>
          <p:cNvGrpSpPr/>
          <p:nvPr/>
        </p:nvGrpSpPr>
        <p:grpSpPr>
          <a:xfrm>
            <a:off x="4333784" y="3255585"/>
            <a:ext cx="1362722" cy="369332"/>
            <a:chOff x="3972758" y="2899669"/>
            <a:chExt cx="1362722" cy="369332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8AD01AD0-BEE1-3370-DFDB-9CDF72CF6CFF}"/>
                </a:ext>
              </a:extLst>
            </p:cNvPr>
            <p:cNvSpPr txBox="1"/>
            <p:nvPr/>
          </p:nvSpPr>
          <p:spPr>
            <a:xfrm>
              <a:off x="4141434" y="2899669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cognome</a:t>
              </a:r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29D2021-1B28-6308-2024-E0F7C5E7D787}"/>
                </a:ext>
              </a:extLst>
            </p:cNvPr>
            <p:cNvSpPr/>
            <p:nvPr/>
          </p:nvSpPr>
          <p:spPr>
            <a:xfrm>
              <a:off x="3972758" y="2999997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080F9EB-29C2-A2CA-FCCD-A8E0BD07EA00}"/>
              </a:ext>
            </a:extLst>
          </p:cNvPr>
          <p:cNvGrpSpPr/>
          <p:nvPr/>
        </p:nvGrpSpPr>
        <p:grpSpPr>
          <a:xfrm>
            <a:off x="2964033" y="3791759"/>
            <a:ext cx="1655684" cy="369332"/>
            <a:chOff x="4043779" y="4933310"/>
            <a:chExt cx="1655684" cy="369332"/>
          </a:xfrm>
        </p:grpSpPr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2D6B6B01-3BAD-A784-6238-DB5F60785EC6}"/>
                </a:ext>
              </a:extLst>
            </p:cNvPr>
            <p:cNvSpPr txBox="1"/>
            <p:nvPr/>
          </p:nvSpPr>
          <p:spPr>
            <a:xfrm>
              <a:off x="4212454" y="4933310"/>
              <a:ext cx="1487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data_nascita</a:t>
              </a:r>
              <a:endParaRPr lang="it-IT" dirty="0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AA11E102-270F-F8A6-4C7A-4A04AE1483FE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0ABCEB13-837C-5110-6FA0-BCC97E9DEEC3}"/>
              </a:ext>
            </a:extLst>
          </p:cNvPr>
          <p:cNvGrpSpPr/>
          <p:nvPr/>
        </p:nvGrpSpPr>
        <p:grpSpPr>
          <a:xfrm>
            <a:off x="4333783" y="3648044"/>
            <a:ext cx="1924973" cy="646331"/>
            <a:chOff x="4043779" y="4933310"/>
            <a:chExt cx="1655684" cy="646331"/>
          </a:xfrm>
        </p:grpSpPr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EA84BF15-9F36-0AA3-D685-F3779554DF5B}"/>
                </a:ext>
              </a:extLst>
            </p:cNvPr>
            <p:cNvSpPr txBox="1"/>
            <p:nvPr/>
          </p:nvSpPr>
          <p:spPr>
            <a:xfrm>
              <a:off x="4212454" y="4933310"/>
              <a:ext cx="1487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luogo_nascita</a:t>
              </a:r>
              <a:r>
                <a:rPr lang="it-IT" dirty="0"/>
                <a:t>*</a:t>
              </a:r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B74EE130-1FAD-A905-D353-7C4015C843AA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BD0F52E-C85C-B463-64E2-DA33EBFCF2D7}"/>
              </a:ext>
            </a:extLst>
          </p:cNvPr>
          <p:cNvCxnSpPr>
            <a:cxnSpLocks/>
          </p:cNvCxnSpPr>
          <p:nvPr/>
        </p:nvCxnSpPr>
        <p:spPr>
          <a:xfrm flipH="1">
            <a:off x="2107339" y="3233692"/>
            <a:ext cx="941033" cy="340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2292FC3D-A846-9156-5A05-AED6A0A9C8A9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3048372" y="3233692"/>
            <a:ext cx="1285411" cy="5990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99B1F4B2-8FE9-CEC0-98E5-7306ECE5B0EC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3048371" y="3233692"/>
            <a:ext cx="1" cy="6583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348063D-ECEF-5AD9-EC51-9DCAAA1BD4F3}"/>
              </a:ext>
            </a:extLst>
          </p:cNvPr>
          <p:cNvSpPr txBox="1"/>
          <p:nvPr/>
        </p:nvSpPr>
        <p:spPr>
          <a:xfrm>
            <a:off x="2136191" y="3439643"/>
            <a:ext cx="8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sesso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B88FF60-22D9-5A91-EF9B-A644DD58903A}"/>
              </a:ext>
            </a:extLst>
          </p:cNvPr>
          <p:cNvSpPr/>
          <p:nvPr/>
        </p:nvSpPr>
        <p:spPr>
          <a:xfrm>
            <a:off x="1967516" y="3539971"/>
            <a:ext cx="168676" cy="1686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4E1D809B-4610-3311-142B-D41D983BAD6C}"/>
              </a:ext>
            </a:extLst>
          </p:cNvPr>
          <p:cNvCxnSpPr>
            <a:cxnSpLocks/>
          </p:cNvCxnSpPr>
          <p:nvPr/>
        </p:nvCxnSpPr>
        <p:spPr>
          <a:xfrm flipH="1">
            <a:off x="2107339" y="3233692"/>
            <a:ext cx="941033" cy="340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0FB02497-3917-37CD-5087-893C4902C422}"/>
              </a:ext>
            </a:extLst>
          </p:cNvPr>
          <p:cNvCxnSpPr>
            <a:cxnSpLocks/>
          </p:cNvCxnSpPr>
          <p:nvPr/>
        </p:nvCxnSpPr>
        <p:spPr>
          <a:xfrm flipV="1">
            <a:off x="3048371" y="3233692"/>
            <a:ext cx="1" cy="6583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DEC1D14-24CB-B7A5-E682-80402C5C8C21}"/>
              </a:ext>
            </a:extLst>
          </p:cNvPr>
          <p:cNvSpPr txBox="1"/>
          <p:nvPr/>
        </p:nvSpPr>
        <p:spPr>
          <a:xfrm>
            <a:off x="737588" y="3439643"/>
            <a:ext cx="11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FE458707-DCE7-D299-4302-1E9381A0591D}"/>
              </a:ext>
            </a:extLst>
          </p:cNvPr>
          <p:cNvSpPr/>
          <p:nvPr/>
        </p:nvSpPr>
        <p:spPr>
          <a:xfrm>
            <a:off x="928829" y="2993421"/>
            <a:ext cx="497149" cy="497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A0C064AF-8685-26F1-CE1C-AB5FE4431503}"/>
              </a:ext>
            </a:extLst>
          </p:cNvPr>
          <p:cNvGrpSpPr/>
          <p:nvPr/>
        </p:nvGrpSpPr>
        <p:grpSpPr>
          <a:xfrm>
            <a:off x="297404" y="2446397"/>
            <a:ext cx="1362722" cy="369332"/>
            <a:chOff x="4043779" y="4933310"/>
            <a:chExt cx="1362722" cy="369332"/>
          </a:xfrm>
        </p:grpSpPr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801793FC-4C04-42B4-1991-B2E014A352C8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via</a:t>
              </a:r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5BA5D69B-6DDA-0E89-47FA-F8BEC673EA8E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C8B27902-0A4E-37CA-85ED-E0414676F968}"/>
              </a:ext>
            </a:extLst>
          </p:cNvPr>
          <p:cNvGrpSpPr/>
          <p:nvPr/>
        </p:nvGrpSpPr>
        <p:grpSpPr>
          <a:xfrm>
            <a:off x="1063103" y="1801380"/>
            <a:ext cx="1362722" cy="369332"/>
            <a:chOff x="4043779" y="4933310"/>
            <a:chExt cx="1362722" cy="369332"/>
          </a:xfrm>
        </p:grpSpPr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743FA5EE-69F9-7FDF-8CCE-C1E44B85767B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civico</a:t>
              </a:r>
            </a:p>
          </p:txBody>
        </p:sp>
        <p:sp>
          <p:nvSpPr>
            <p:cNvPr id="71" name="Ovale 70">
              <a:extLst>
                <a:ext uri="{FF2B5EF4-FFF2-40B4-BE49-F238E27FC236}">
                  <a16:creationId xmlns:a16="http://schemas.microsoft.com/office/drawing/2014/main" id="{156706E9-93D6-CAFE-E62C-A399B7B3AD2F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1E807756-2821-F7C1-7D52-DE3B3C5F904E}"/>
              </a:ext>
            </a:extLst>
          </p:cNvPr>
          <p:cNvGrpSpPr/>
          <p:nvPr/>
        </p:nvGrpSpPr>
        <p:grpSpPr>
          <a:xfrm>
            <a:off x="436856" y="2042844"/>
            <a:ext cx="1362722" cy="369332"/>
            <a:chOff x="4043779" y="4933310"/>
            <a:chExt cx="1362722" cy="369332"/>
          </a:xfrm>
        </p:grpSpPr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B4067B16-40F9-38DB-8D57-662B49454E94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cap</a:t>
              </a:r>
              <a:endParaRPr lang="it-IT" dirty="0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1C727C2C-A001-E560-536C-8D2C20E761D7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8E16378-3C0B-9F72-EA76-860C8189C3AA}"/>
              </a:ext>
            </a:extLst>
          </p:cNvPr>
          <p:cNvCxnSpPr>
            <a:cxnSpLocks/>
            <a:stCxn id="65" idx="0"/>
            <a:endCxn id="68" idx="4"/>
          </p:cNvCxnSpPr>
          <p:nvPr/>
        </p:nvCxnSpPr>
        <p:spPr>
          <a:xfrm flipH="1" flipV="1">
            <a:off x="381742" y="2715401"/>
            <a:ext cx="795662" cy="2780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0801511-C841-95F1-D816-2748CC2681C2}"/>
              </a:ext>
            </a:extLst>
          </p:cNvPr>
          <p:cNvCxnSpPr>
            <a:cxnSpLocks/>
            <a:endCxn id="65" idx="6"/>
          </p:cNvCxnSpPr>
          <p:nvPr/>
        </p:nvCxnSpPr>
        <p:spPr>
          <a:xfrm flipH="1">
            <a:off x="1425978" y="2704361"/>
            <a:ext cx="615886" cy="5376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79FCCD31-D4F8-5543-CF16-5D99A9F78140}"/>
              </a:ext>
            </a:extLst>
          </p:cNvPr>
          <p:cNvCxnSpPr>
            <a:cxnSpLocks/>
            <a:stCxn id="74" idx="4"/>
            <a:endCxn id="65" idx="0"/>
          </p:cNvCxnSpPr>
          <p:nvPr/>
        </p:nvCxnSpPr>
        <p:spPr>
          <a:xfrm>
            <a:off x="521194" y="2311848"/>
            <a:ext cx="656210" cy="6815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ACF6FA1-0F0B-C1D0-3249-47EA68B48E7A}"/>
              </a:ext>
            </a:extLst>
          </p:cNvPr>
          <p:cNvCxnSpPr>
            <a:cxnSpLocks/>
            <a:stCxn id="71" idx="4"/>
            <a:endCxn id="65" idx="0"/>
          </p:cNvCxnSpPr>
          <p:nvPr/>
        </p:nvCxnSpPr>
        <p:spPr>
          <a:xfrm>
            <a:off x="1147441" y="2070384"/>
            <a:ext cx="29963" cy="9230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645C864A-3100-A28A-C137-DE31B40566F7}"/>
              </a:ext>
            </a:extLst>
          </p:cNvPr>
          <p:cNvGrpSpPr/>
          <p:nvPr/>
        </p:nvGrpSpPr>
        <p:grpSpPr>
          <a:xfrm>
            <a:off x="1335801" y="2467968"/>
            <a:ext cx="1362722" cy="369332"/>
            <a:chOff x="4043779" y="4933310"/>
            <a:chExt cx="1362722" cy="369332"/>
          </a:xfrm>
        </p:grpSpPr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EDB7DC7E-31B3-828D-6466-6A140E595AA9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città</a:t>
              </a:r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E18978CB-F357-B02A-34BB-2DE8BF878614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DB1726FD-12C7-C946-FD3A-5AC8331D6177}"/>
              </a:ext>
            </a:extLst>
          </p:cNvPr>
          <p:cNvGrpSpPr/>
          <p:nvPr/>
        </p:nvGrpSpPr>
        <p:grpSpPr>
          <a:xfrm>
            <a:off x="1270246" y="2115211"/>
            <a:ext cx="1362722" cy="369332"/>
            <a:chOff x="4043779" y="4933310"/>
            <a:chExt cx="1362722" cy="369332"/>
          </a:xfrm>
        </p:grpSpPr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43421413-90D8-D726-7827-E365C16E8786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prov</a:t>
              </a:r>
              <a:endParaRPr lang="it-IT" dirty="0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A0E85165-3C6C-3A88-8776-067B46885DE3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783A4DAF-EB2D-6D43-2051-3EBF4066EE06}"/>
              </a:ext>
            </a:extLst>
          </p:cNvPr>
          <p:cNvCxnSpPr>
            <a:cxnSpLocks/>
            <a:stCxn id="84" idx="4"/>
            <a:endCxn id="65" idx="0"/>
          </p:cNvCxnSpPr>
          <p:nvPr/>
        </p:nvCxnSpPr>
        <p:spPr>
          <a:xfrm flipH="1">
            <a:off x="1177404" y="2384215"/>
            <a:ext cx="177180" cy="6092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1686AC52-AD06-50AD-D0F7-405D031221FD}"/>
              </a:ext>
            </a:extLst>
          </p:cNvPr>
          <p:cNvCxnSpPr>
            <a:cxnSpLocks/>
            <a:stCxn id="81" idx="3"/>
            <a:endCxn id="65" idx="0"/>
          </p:cNvCxnSpPr>
          <p:nvPr/>
        </p:nvCxnSpPr>
        <p:spPr>
          <a:xfrm flipH="1">
            <a:off x="1177404" y="2712270"/>
            <a:ext cx="183099" cy="2811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7C9F62D4-2758-3681-9EED-EF45DCAFA008}"/>
              </a:ext>
            </a:extLst>
          </p:cNvPr>
          <p:cNvGrpSpPr/>
          <p:nvPr/>
        </p:nvGrpSpPr>
        <p:grpSpPr>
          <a:xfrm>
            <a:off x="4372253" y="2007903"/>
            <a:ext cx="1349779" cy="369332"/>
            <a:chOff x="4082248" y="4470546"/>
            <a:chExt cx="1349779" cy="369332"/>
          </a:xfrm>
        </p:grpSpPr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2528C671-EBB8-217F-2991-3A2E324F2B93}"/>
                </a:ext>
              </a:extLst>
            </p:cNvPr>
            <p:cNvSpPr txBox="1"/>
            <p:nvPr/>
          </p:nvSpPr>
          <p:spPr>
            <a:xfrm>
              <a:off x="4237981" y="4470546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codice</a:t>
              </a:r>
            </a:p>
          </p:txBody>
        </p:sp>
        <p:sp>
          <p:nvSpPr>
            <p:cNvPr id="94" name="Ovale 93">
              <a:extLst>
                <a:ext uri="{FF2B5EF4-FFF2-40B4-BE49-F238E27FC236}">
                  <a16:creationId xmlns:a16="http://schemas.microsoft.com/office/drawing/2014/main" id="{17649066-1511-F840-2841-48D10970E97C}"/>
                </a:ext>
              </a:extLst>
            </p:cNvPr>
            <p:cNvSpPr/>
            <p:nvPr/>
          </p:nvSpPr>
          <p:spPr>
            <a:xfrm>
              <a:off x="4082248" y="4598991"/>
              <a:ext cx="168676" cy="1686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E59E6AFB-E605-F7FB-B99D-C799824472E2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4092606" y="2220686"/>
            <a:ext cx="279647" cy="4836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86C7F2BA-01B5-4915-A832-7387B4AE996C}"/>
              </a:ext>
            </a:extLst>
          </p:cNvPr>
          <p:cNvCxnSpPr>
            <a:cxnSpLocks/>
          </p:cNvCxnSpPr>
          <p:nvPr/>
        </p:nvCxnSpPr>
        <p:spPr>
          <a:xfrm flipH="1" flipV="1">
            <a:off x="4092606" y="2704361"/>
            <a:ext cx="241178" cy="3434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3EC0A62F-AF6C-2787-675A-8755F00AD640}"/>
              </a:ext>
            </a:extLst>
          </p:cNvPr>
          <p:cNvGrpSpPr/>
          <p:nvPr/>
        </p:nvGrpSpPr>
        <p:grpSpPr>
          <a:xfrm>
            <a:off x="10672439" y="1907575"/>
            <a:ext cx="1362722" cy="369332"/>
            <a:chOff x="4043779" y="4933310"/>
            <a:chExt cx="1362722" cy="369332"/>
          </a:xfrm>
        </p:grpSpPr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513D28D0-01D9-511B-2C8D-A5627B991324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numero</a:t>
              </a:r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3AE58D3C-B335-6AF7-D4D2-B142B78DFF94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B15FEE91-9885-6BC4-117D-6BC7D11723CD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465295" y="2092241"/>
            <a:ext cx="207144" cy="6108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A6170BC9-883A-6693-CA8B-7913D1119324}"/>
              </a:ext>
            </a:extLst>
          </p:cNvPr>
          <p:cNvGrpSpPr/>
          <p:nvPr/>
        </p:nvGrpSpPr>
        <p:grpSpPr>
          <a:xfrm>
            <a:off x="10672439" y="2377235"/>
            <a:ext cx="1362722" cy="369332"/>
            <a:chOff x="4043779" y="4933310"/>
            <a:chExt cx="1362722" cy="369332"/>
          </a:xfrm>
        </p:grpSpPr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C9020396-7C98-C82C-150B-30B21254C4AF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IBAN</a:t>
              </a:r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2129E3CD-58E1-FB09-6FBD-B8B1E1B04359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5FEAC087-7385-448A-989C-D52DB75E1D78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10465295" y="2561901"/>
            <a:ext cx="207144" cy="1412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D28E3BEF-8B88-9DB6-19E2-A268BD22DCE3}"/>
              </a:ext>
            </a:extLst>
          </p:cNvPr>
          <p:cNvGrpSpPr/>
          <p:nvPr/>
        </p:nvGrpSpPr>
        <p:grpSpPr>
          <a:xfrm>
            <a:off x="10672439" y="2778788"/>
            <a:ext cx="1362722" cy="369332"/>
            <a:chOff x="4043779" y="4933310"/>
            <a:chExt cx="1362722" cy="369332"/>
          </a:xfrm>
        </p:grpSpPr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3A6D41EC-608D-1DC7-7445-57930172B7C4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saldo</a:t>
              </a:r>
            </a:p>
          </p:txBody>
        </p:sp>
        <p:sp>
          <p:nvSpPr>
            <p:cNvPr id="109" name="Ovale 108">
              <a:extLst>
                <a:ext uri="{FF2B5EF4-FFF2-40B4-BE49-F238E27FC236}">
                  <a16:creationId xmlns:a16="http://schemas.microsoft.com/office/drawing/2014/main" id="{1B9010C5-2AAC-4710-ABA3-4203CCDA30EA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3A4580AA-12F8-0168-E63C-0BBA1B5281D7}"/>
              </a:ext>
            </a:extLst>
          </p:cNvPr>
          <p:cNvGrpSpPr/>
          <p:nvPr/>
        </p:nvGrpSpPr>
        <p:grpSpPr>
          <a:xfrm>
            <a:off x="10672439" y="3177162"/>
            <a:ext cx="1362722" cy="338554"/>
            <a:chOff x="4043779" y="4933310"/>
            <a:chExt cx="1362722" cy="338554"/>
          </a:xfrm>
        </p:grpSpPr>
        <p:sp>
          <p:nvSpPr>
            <p:cNvPr id="111" name="CasellaDiTesto 110">
              <a:extLst>
                <a:ext uri="{FF2B5EF4-FFF2-40B4-BE49-F238E27FC236}">
                  <a16:creationId xmlns:a16="http://schemas.microsoft.com/office/drawing/2014/main" id="{A1AA4DE2-1E79-3CBF-A7BC-C39C890906FB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/>
                <a:t>saldo_prec</a:t>
              </a:r>
              <a:r>
                <a:rPr lang="it-IT" sz="1600" dirty="0"/>
                <a:t>*</a:t>
              </a:r>
            </a:p>
          </p:txBody>
        </p:sp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8E43BA0D-CD43-4BC1-D54A-FCD171BEE0A3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13BD1BAF-F827-23E0-6EB8-BF00FF8D319B}"/>
              </a:ext>
            </a:extLst>
          </p:cNvPr>
          <p:cNvCxnSpPr>
            <a:cxnSpLocks/>
            <a:stCxn id="109" idx="2"/>
          </p:cNvCxnSpPr>
          <p:nvPr/>
        </p:nvCxnSpPr>
        <p:spPr>
          <a:xfrm flipH="1" flipV="1">
            <a:off x="10465295" y="2703127"/>
            <a:ext cx="207144" cy="260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A3564D5D-EE6B-11C1-F5B5-A896B12566BD}"/>
              </a:ext>
            </a:extLst>
          </p:cNvPr>
          <p:cNvCxnSpPr>
            <a:cxnSpLocks/>
            <a:stCxn id="109" idx="2"/>
          </p:cNvCxnSpPr>
          <p:nvPr/>
        </p:nvCxnSpPr>
        <p:spPr>
          <a:xfrm flipH="1" flipV="1">
            <a:off x="10465295" y="2703127"/>
            <a:ext cx="207144" cy="260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C62B12DC-22BA-F150-51D5-8DE581C8456A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10465295" y="2703127"/>
            <a:ext cx="231846" cy="5990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uppo 115">
            <a:extLst>
              <a:ext uri="{FF2B5EF4-FFF2-40B4-BE49-F238E27FC236}">
                <a16:creationId xmlns:a16="http://schemas.microsoft.com/office/drawing/2014/main" id="{178259D3-FB85-9AC7-C12F-934D2887A9E1}"/>
              </a:ext>
            </a:extLst>
          </p:cNvPr>
          <p:cNvGrpSpPr/>
          <p:nvPr/>
        </p:nvGrpSpPr>
        <p:grpSpPr>
          <a:xfrm>
            <a:off x="9991078" y="3588169"/>
            <a:ext cx="1362722" cy="369332"/>
            <a:chOff x="4043779" y="4933310"/>
            <a:chExt cx="1362722" cy="369332"/>
          </a:xfrm>
        </p:grpSpPr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54FEF681-F6B6-B063-C8C7-83386FB1936A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data_c</a:t>
              </a:r>
              <a:endParaRPr lang="it-IT" dirty="0"/>
            </a:p>
          </p:txBody>
        </p:sp>
        <p:sp>
          <p:nvSpPr>
            <p:cNvPr id="118" name="Ovale 117">
              <a:extLst>
                <a:ext uri="{FF2B5EF4-FFF2-40B4-BE49-F238E27FC236}">
                  <a16:creationId xmlns:a16="http://schemas.microsoft.com/office/drawing/2014/main" id="{E4003B39-1B8F-5ECB-0E3E-EC435DC27E8D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9" name="Gruppo 118">
            <a:extLst>
              <a:ext uri="{FF2B5EF4-FFF2-40B4-BE49-F238E27FC236}">
                <a16:creationId xmlns:a16="http://schemas.microsoft.com/office/drawing/2014/main" id="{B7191A6E-C0E1-BBE9-5258-2A89EBF2E20D}"/>
              </a:ext>
            </a:extLst>
          </p:cNvPr>
          <p:cNvGrpSpPr/>
          <p:nvPr/>
        </p:nvGrpSpPr>
        <p:grpSpPr>
          <a:xfrm>
            <a:off x="9991078" y="3905634"/>
            <a:ext cx="1362722" cy="369332"/>
            <a:chOff x="4043779" y="4933310"/>
            <a:chExt cx="1362722" cy="369332"/>
          </a:xfrm>
        </p:grpSpPr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F17545F9-6DF6-776F-993B-9996063A9838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data_a</a:t>
              </a:r>
              <a:r>
                <a:rPr lang="it-IT" dirty="0"/>
                <a:t>*</a:t>
              </a:r>
            </a:p>
          </p:txBody>
        </p:sp>
        <p:sp>
          <p:nvSpPr>
            <p:cNvPr id="121" name="Ovale 120">
              <a:extLst>
                <a:ext uri="{FF2B5EF4-FFF2-40B4-BE49-F238E27FC236}">
                  <a16:creationId xmlns:a16="http://schemas.microsoft.com/office/drawing/2014/main" id="{A86BF646-8FE4-553F-B1D8-A7B40B372CD7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2" name="Connettore diritto 121">
            <a:extLst>
              <a:ext uri="{FF2B5EF4-FFF2-40B4-BE49-F238E27FC236}">
                <a16:creationId xmlns:a16="http://schemas.microsoft.com/office/drawing/2014/main" id="{8FD34007-11E6-EAF2-55C0-94DCF058F90C}"/>
              </a:ext>
            </a:extLst>
          </p:cNvPr>
          <p:cNvCxnSpPr>
            <a:cxnSpLocks/>
            <a:stCxn id="118" idx="2"/>
          </p:cNvCxnSpPr>
          <p:nvPr/>
        </p:nvCxnSpPr>
        <p:spPr>
          <a:xfrm flipH="1" flipV="1">
            <a:off x="9439924" y="3232458"/>
            <a:ext cx="551154" cy="540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821091D6-8EAF-7B12-08E7-DD58C5C44D31}"/>
              </a:ext>
            </a:extLst>
          </p:cNvPr>
          <p:cNvCxnSpPr>
            <a:cxnSpLocks/>
            <a:stCxn id="121" idx="2"/>
          </p:cNvCxnSpPr>
          <p:nvPr/>
        </p:nvCxnSpPr>
        <p:spPr>
          <a:xfrm flipH="1" flipV="1">
            <a:off x="9439924" y="3232458"/>
            <a:ext cx="551154" cy="8578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uppo 123">
            <a:extLst>
              <a:ext uri="{FF2B5EF4-FFF2-40B4-BE49-F238E27FC236}">
                <a16:creationId xmlns:a16="http://schemas.microsoft.com/office/drawing/2014/main" id="{D8CB9142-3AED-A132-BE48-CE56D7823B86}"/>
              </a:ext>
            </a:extLst>
          </p:cNvPr>
          <p:cNvGrpSpPr/>
          <p:nvPr/>
        </p:nvGrpSpPr>
        <p:grpSpPr>
          <a:xfrm>
            <a:off x="4418122" y="4904820"/>
            <a:ext cx="1362722" cy="369332"/>
            <a:chOff x="4043779" y="4933310"/>
            <a:chExt cx="1362722" cy="369332"/>
          </a:xfrm>
        </p:grpSpPr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9DF960A7-2406-8229-84FA-5E28C535595F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Id</a:t>
              </a:r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3671218C-51C3-47C0-72E0-4FBB96E86EC0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85FF7A92-5C64-F910-82E6-866B64926EA5}"/>
              </a:ext>
            </a:extLst>
          </p:cNvPr>
          <p:cNvGrpSpPr/>
          <p:nvPr/>
        </p:nvGrpSpPr>
        <p:grpSpPr>
          <a:xfrm>
            <a:off x="4395929" y="5197783"/>
            <a:ext cx="1362722" cy="338554"/>
            <a:chOff x="4043779" y="4933310"/>
            <a:chExt cx="1362722" cy="338554"/>
          </a:xfrm>
        </p:grpSpPr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C44E038C-7C50-3E2E-3C77-CDD0BB2129DA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descrizione</a:t>
              </a:r>
            </a:p>
          </p:txBody>
        </p:sp>
        <p:sp>
          <p:nvSpPr>
            <p:cNvPr id="129" name="Ovale 128">
              <a:extLst>
                <a:ext uri="{FF2B5EF4-FFF2-40B4-BE49-F238E27FC236}">
                  <a16:creationId xmlns:a16="http://schemas.microsoft.com/office/drawing/2014/main" id="{8D952706-3161-4245-3DFE-5427266136C5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19616ACE-1829-BB79-2515-D355BBF05743}"/>
              </a:ext>
            </a:extLst>
          </p:cNvPr>
          <p:cNvGrpSpPr/>
          <p:nvPr/>
        </p:nvGrpSpPr>
        <p:grpSpPr>
          <a:xfrm>
            <a:off x="4375216" y="5648549"/>
            <a:ext cx="1362722" cy="369332"/>
            <a:chOff x="3972758" y="2899669"/>
            <a:chExt cx="1362722" cy="369332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400E5B69-347F-CC54-E56B-F8C06D68225F}"/>
                </a:ext>
              </a:extLst>
            </p:cNvPr>
            <p:cNvSpPr txBox="1"/>
            <p:nvPr/>
          </p:nvSpPr>
          <p:spPr>
            <a:xfrm>
              <a:off x="4141434" y="2899669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data</a:t>
              </a:r>
            </a:p>
          </p:txBody>
        </p:sp>
        <p:sp>
          <p:nvSpPr>
            <p:cNvPr id="132" name="Ovale 131">
              <a:extLst>
                <a:ext uri="{FF2B5EF4-FFF2-40B4-BE49-F238E27FC236}">
                  <a16:creationId xmlns:a16="http://schemas.microsoft.com/office/drawing/2014/main" id="{AE13F2B2-7BC7-691B-A2FB-25120CA69B99}"/>
                </a:ext>
              </a:extLst>
            </p:cNvPr>
            <p:cNvSpPr/>
            <p:nvPr/>
          </p:nvSpPr>
          <p:spPr>
            <a:xfrm>
              <a:off x="3972758" y="2999997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10AA4974-113D-2637-2E75-1A97F2CA2DBD}"/>
              </a:ext>
            </a:extLst>
          </p:cNvPr>
          <p:cNvGrpSpPr/>
          <p:nvPr/>
        </p:nvGrpSpPr>
        <p:grpSpPr>
          <a:xfrm>
            <a:off x="4395929" y="6024977"/>
            <a:ext cx="1362722" cy="369332"/>
            <a:chOff x="3972758" y="2899669"/>
            <a:chExt cx="1362722" cy="369332"/>
          </a:xfrm>
        </p:grpSpPr>
        <p:sp>
          <p:nvSpPr>
            <p:cNvPr id="134" name="CasellaDiTesto 133">
              <a:extLst>
                <a:ext uri="{FF2B5EF4-FFF2-40B4-BE49-F238E27FC236}">
                  <a16:creationId xmlns:a16="http://schemas.microsoft.com/office/drawing/2014/main" id="{ECB6D436-8B2E-E470-CAFF-2AF7D1E94C33}"/>
                </a:ext>
              </a:extLst>
            </p:cNvPr>
            <p:cNvSpPr txBox="1"/>
            <p:nvPr/>
          </p:nvSpPr>
          <p:spPr>
            <a:xfrm>
              <a:off x="4141434" y="2899669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importo</a:t>
              </a:r>
            </a:p>
          </p:txBody>
        </p:sp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1806CA8B-7D13-89CF-5DA9-AD8D1F2305C0}"/>
                </a:ext>
              </a:extLst>
            </p:cNvPr>
            <p:cNvSpPr/>
            <p:nvPr/>
          </p:nvSpPr>
          <p:spPr>
            <a:xfrm>
              <a:off x="3972758" y="2999997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36" name="Connettore diritto 135">
            <a:extLst>
              <a:ext uri="{FF2B5EF4-FFF2-40B4-BE49-F238E27FC236}">
                <a16:creationId xmlns:a16="http://schemas.microsoft.com/office/drawing/2014/main" id="{25FBE907-38B0-3855-0C08-F1043CB50628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4092606" y="5089486"/>
            <a:ext cx="325516" cy="4468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B0CDAD04-B107-6DFF-D0AB-6FB82B901CA9}"/>
              </a:ext>
            </a:extLst>
          </p:cNvPr>
          <p:cNvCxnSpPr>
            <a:cxnSpLocks/>
            <a:stCxn id="135" idx="2"/>
          </p:cNvCxnSpPr>
          <p:nvPr/>
        </p:nvCxnSpPr>
        <p:spPr>
          <a:xfrm flipH="1" flipV="1">
            <a:off x="4092606" y="5536337"/>
            <a:ext cx="303323" cy="6733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08E55A1A-1F0D-EE2B-EF2C-5EA3A6689F18}"/>
              </a:ext>
            </a:extLst>
          </p:cNvPr>
          <p:cNvCxnSpPr>
            <a:cxnSpLocks/>
            <a:stCxn id="132" idx="2"/>
          </p:cNvCxnSpPr>
          <p:nvPr/>
        </p:nvCxnSpPr>
        <p:spPr>
          <a:xfrm flipH="1" flipV="1">
            <a:off x="4092606" y="5536337"/>
            <a:ext cx="282610" cy="296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A2615C7D-9A21-9F4B-14D7-7319AB18D1D6}"/>
              </a:ext>
            </a:extLst>
          </p:cNvPr>
          <p:cNvCxnSpPr>
            <a:cxnSpLocks/>
            <a:stCxn id="129" idx="2"/>
            <a:endCxn id="6" idx="3"/>
          </p:cNvCxnSpPr>
          <p:nvPr/>
        </p:nvCxnSpPr>
        <p:spPr>
          <a:xfrm flipH="1">
            <a:off x="4092606" y="5382449"/>
            <a:ext cx="303323" cy="153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mbo 139">
            <a:extLst>
              <a:ext uri="{FF2B5EF4-FFF2-40B4-BE49-F238E27FC236}">
                <a16:creationId xmlns:a16="http://schemas.microsoft.com/office/drawing/2014/main" id="{E14B459C-EA0E-BE0C-8E7A-C65FE79B3C2D}"/>
              </a:ext>
            </a:extLst>
          </p:cNvPr>
          <p:cNvSpPr/>
          <p:nvPr/>
        </p:nvSpPr>
        <p:spPr>
          <a:xfrm>
            <a:off x="6116125" y="2343222"/>
            <a:ext cx="1532878" cy="73809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HA</a:t>
            </a:r>
          </a:p>
        </p:txBody>
      </p: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1D671F87-489C-5CF2-6EB0-145A969E93B6}"/>
              </a:ext>
            </a:extLst>
          </p:cNvPr>
          <p:cNvCxnSpPr>
            <a:cxnSpLocks/>
          </p:cNvCxnSpPr>
          <p:nvPr/>
        </p:nvCxnSpPr>
        <p:spPr>
          <a:xfrm flipV="1">
            <a:off x="7649003" y="2703127"/>
            <a:ext cx="765550" cy="9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5A6288E9-203C-DE10-A00F-954E75CC4868}"/>
              </a:ext>
            </a:extLst>
          </p:cNvPr>
          <p:cNvCxnSpPr>
            <a:cxnSpLocks/>
          </p:cNvCxnSpPr>
          <p:nvPr/>
        </p:nvCxnSpPr>
        <p:spPr>
          <a:xfrm>
            <a:off x="4092606" y="2704361"/>
            <a:ext cx="2023519" cy="79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041291AB-89F2-C976-3DE8-86A8DCEC9775}"/>
              </a:ext>
            </a:extLst>
          </p:cNvPr>
          <p:cNvSpPr txBox="1"/>
          <p:nvPr/>
        </p:nvSpPr>
        <p:spPr>
          <a:xfrm>
            <a:off x="8013114" y="2441312"/>
            <a:ext cx="63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1,N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A7B90053-A562-78E4-9836-C8898783599E}"/>
              </a:ext>
            </a:extLst>
          </p:cNvPr>
          <p:cNvSpPr txBox="1"/>
          <p:nvPr/>
        </p:nvSpPr>
        <p:spPr>
          <a:xfrm>
            <a:off x="4148920" y="2453919"/>
            <a:ext cx="63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1,1</a:t>
            </a:r>
          </a:p>
        </p:txBody>
      </p:sp>
      <p:sp>
        <p:nvSpPr>
          <p:cNvPr id="145" name="Rombo 144">
            <a:extLst>
              <a:ext uri="{FF2B5EF4-FFF2-40B4-BE49-F238E27FC236}">
                <a16:creationId xmlns:a16="http://schemas.microsoft.com/office/drawing/2014/main" id="{F3D602AA-9A76-AEEC-0346-AEDC2C50008B}"/>
              </a:ext>
            </a:extLst>
          </p:cNvPr>
          <p:cNvSpPr/>
          <p:nvPr/>
        </p:nvSpPr>
        <p:spPr>
          <a:xfrm>
            <a:off x="8274359" y="5182948"/>
            <a:ext cx="2331130" cy="73809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REGISTRA</a:t>
            </a:r>
          </a:p>
        </p:txBody>
      </p: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7E531972-133D-62CF-DE76-1C2EDDCAFF32}"/>
              </a:ext>
            </a:extLst>
          </p:cNvPr>
          <p:cNvCxnSpPr>
            <a:cxnSpLocks/>
          </p:cNvCxnSpPr>
          <p:nvPr/>
        </p:nvCxnSpPr>
        <p:spPr>
          <a:xfrm flipV="1">
            <a:off x="9439924" y="3232458"/>
            <a:ext cx="0" cy="19504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768C811E-09D0-3D7E-BD22-EB0C8B29340F}"/>
              </a:ext>
            </a:extLst>
          </p:cNvPr>
          <p:cNvCxnSpPr>
            <a:cxnSpLocks/>
          </p:cNvCxnSpPr>
          <p:nvPr/>
        </p:nvCxnSpPr>
        <p:spPr>
          <a:xfrm>
            <a:off x="4092606" y="5536337"/>
            <a:ext cx="4181753" cy="156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ABE4D54C-F2EA-E2FA-10CE-02DDC2EE1AB8}"/>
              </a:ext>
            </a:extLst>
          </p:cNvPr>
          <p:cNvSpPr txBox="1"/>
          <p:nvPr/>
        </p:nvSpPr>
        <p:spPr>
          <a:xfrm>
            <a:off x="7714677" y="5289540"/>
            <a:ext cx="63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0,N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490704BD-FE66-E9AB-C4DB-01F20158AF01}"/>
              </a:ext>
            </a:extLst>
          </p:cNvPr>
          <p:cNvSpPr txBox="1"/>
          <p:nvPr/>
        </p:nvSpPr>
        <p:spPr>
          <a:xfrm>
            <a:off x="9081299" y="4711594"/>
            <a:ext cx="63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1,1</a:t>
            </a:r>
          </a:p>
        </p:txBody>
      </p: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28EC167F-9D6D-02CB-3642-AC81490BF641}"/>
              </a:ext>
            </a:extLst>
          </p:cNvPr>
          <p:cNvGrpSpPr/>
          <p:nvPr/>
        </p:nvGrpSpPr>
        <p:grpSpPr>
          <a:xfrm>
            <a:off x="3048371" y="6348656"/>
            <a:ext cx="1362722" cy="369332"/>
            <a:chOff x="3972758" y="2899669"/>
            <a:chExt cx="1362722" cy="369332"/>
          </a:xfrm>
        </p:grpSpPr>
        <p:sp>
          <p:nvSpPr>
            <p:cNvPr id="152" name="CasellaDiTesto 151">
              <a:extLst>
                <a:ext uri="{FF2B5EF4-FFF2-40B4-BE49-F238E27FC236}">
                  <a16:creationId xmlns:a16="http://schemas.microsoft.com/office/drawing/2014/main" id="{4884561A-32BA-6B4B-78A6-00EE32E0D093}"/>
                </a:ext>
              </a:extLst>
            </p:cNvPr>
            <p:cNvSpPr txBox="1"/>
            <p:nvPr/>
          </p:nvSpPr>
          <p:spPr>
            <a:xfrm>
              <a:off x="4141434" y="2899669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Iban*</a:t>
              </a:r>
            </a:p>
          </p:txBody>
        </p:sp>
        <p:sp>
          <p:nvSpPr>
            <p:cNvPr id="153" name="Ovale 152">
              <a:extLst>
                <a:ext uri="{FF2B5EF4-FFF2-40B4-BE49-F238E27FC236}">
                  <a16:creationId xmlns:a16="http://schemas.microsoft.com/office/drawing/2014/main" id="{10E012D1-3417-CAA0-9E6A-37F411649652}"/>
                </a:ext>
              </a:extLst>
            </p:cNvPr>
            <p:cNvSpPr/>
            <p:nvPr/>
          </p:nvSpPr>
          <p:spPr>
            <a:xfrm>
              <a:off x="3972758" y="2999997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CEE7A66B-601A-6BB7-F07A-F698E2EFFB03}"/>
              </a:ext>
            </a:extLst>
          </p:cNvPr>
          <p:cNvCxnSpPr>
            <a:cxnSpLocks/>
            <a:stCxn id="153" idx="0"/>
            <a:endCxn id="6" idx="2"/>
          </p:cNvCxnSpPr>
          <p:nvPr/>
        </p:nvCxnSpPr>
        <p:spPr>
          <a:xfrm flipH="1" flipV="1">
            <a:off x="3067235" y="6065668"/>
            <a:ext cx="65474" cy="3833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D56F017D-392F-8E83-5F2E-F7BBF093D08D}"/>
              </a:ext>
            </a:extLst>
          </p:cNvPr>
          <p:cNvSpPr txBox="1"/>
          <p:nvPr/>
        </p:nvSpPr>
        <p:spPr>
          <a:xfrm>
            <a:off x="1358015" y="3154037"/>
            <a:ext cx="63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38048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EDE74-8511-36FB-B456-F9282E92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Logica – Schema Logico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FCECA9-4F37-05C4-8195-A175AEA8F8F6}"/>
              </a:ext>
            </a:extLst>
          </p:cNvPr>
          <p:cNvSpPr/>
          <p:nvPr/>
        </p:nvSpPr>
        <p:spPr>
          <a:xfrm>
            <a:off x="2041864" y="2175030"/>
            <a:ext cx="2050742" cy="105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CLIENTE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FBF0F8F-D45D-261B-D509-4F882E6B7A60}"/>
              </a:ext>
            </a:extLst>
          </p:cNvPr>
          <p:cNvSpPr/>
          <p:nvPr/>
        </p:nvSpPr>
        <p:spPr>
          <a:xfrm>
            <a:off x="6925071" y="2175030"/>
            <a:ext cx="2050742" cy="105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INDIRIZZO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0D77FD2E-CC98-6D82-32CC-DDE7CCBD8BE8}"/>
              </a:ext>
            </a:extLst>
          </p:cNvPr>
          <p:cNvSpPr/>
          <p:nvPr/>
        </p:nvSpPr>
        <p:spPr>
          <a:xfrm>
            <a:off x="4746594" y="2335313"/>
            <a:ext cx="1532878" cy="73809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ABITA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F8A5F63-EB1E-AFF3-0968-F2552185527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092606" y="2704361"/>
            <a:ext cx="6539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40B002F-C292-BCDA-446C-4B616D040C3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6279472" y="2704361"/>
            <a:ext cx="6455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B6096C-76C8-9A4B-E71E-761895962EB0}"/>
              </a:ext>
            </a:extLst>
          </p:cNvPr>
          <p:cNvSpPr txBox="1"/>
          <p:nvPr/>
        </p:nvSpPr>
        <p:spPr>
          <a:xfrm>
            <a:off x="6606466" y="2461578"/>
            <a:ext cx="63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1,1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E458E6-5E50-1452-8EBB-8EC2E83EE4A6}"/>
              </a:ext>
            </a:extLst>
          </p:cNvPr>
          <p:cNvSpPr txBox="1"/>
          <p:nvPr/>
        </p:nvSpPr>
        <p:spPr>
          <a:xfrm>
            <a:off x="4036379" y="2461578"/>
            <a:ext cx="63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1,1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A9296CD-2445-3BBE-23C4-7516AC713EDE}"/>
              </a:ext>
            </a:extLst>
          </p:cNvPr>
          <p:cNvGrpSpPr/>
          <p:nvPr/>
        </p:nvGrpSpPr>
        <p:grpSpPr>
          <a:xfrm>
            <a:off x="9311196" y="1828334"/>
            <a:ext cx="1362722" cy="369332"/>
            <a:chOff x="4043779" y="4933310"/>
            <a:chExt cx="1362722" cy="369332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66F6925-C24C-EE29-F1E6-C0ABC3DAA09E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Id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E8FB1DDA-B4F2-A2DE-A5C7-A411946A41F5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7BCEFE0-D757-6E7B-9AFC-9CFEB4302EE6}"/>
              </a:ext>
            </a:extLst>
          </p:cNvPr>
          <p:cNvCxnSpPr>
            <a:cxnSpLocks/>
            <a:stCxn id="13" idx="2"/>
            <a:endCxn id="5" idx="3"/>
          </p:cNvCxnSpPr>
          <p:nvPr/>
        </p:nvCxnSpPr>
        <p:spPr>
          <a:xfrm flipH="1">
            <a:off x="8975813" y="2013000"/>
            <a:ext cx="335383" cy="69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D66C9D6-58F6-B62A-89FC-E0B390EE2730}"/>
              </a:ext>
            </a:extLst>
          </p:cNvPr>
          <p:cNvSpPr txBox="1"/>
          <p:nvPr/>
        </p:nvSpPr>
        <p:spPr>
          <a:xfrm>
            <a:off x="1057013" y="4177717"/>
            <a:ext cx="10150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CLIENTE (</a:t>
            </a:r>
            <a:r>
              <a:rPr lang="it-IT" u="sng" dirty="0"/>
              <a:t>INDIRIZZO: codice</a:t>
            </a:r>
            <a:r>
              <a:rPr lang="it-IT" dirty="0"/>
              <a:t>, nome, cognome, </a:t>
            </a:r>
            <a:r>
              <a:rPr lang="it-IT" dirty="0" err="1"/>
              <a:t>luogo_nascita</a:t>
            </a:r>
            <a:r>
              <a:rPr lang="it-IT" dirty="0"/>
              <a:t>*,</a:t>
            </a:r>
            <a:r>
              <a:rPr lang="it-IT" dirty="0" err="1"/>
              <a:t>data_nascita</a:t>
            </a:r>
            <a:r>
              <a:rPr lang="it-IT" dirty="0"/>
              <a:t>, sesso)</a:t>
            </a:r>
          </a:p>
          <a:p>
            <a:endParaRPr lang="it-IT" dirty="0"/>
          </a:p>
          <a:p>
            <a:r>
              <a:rPr lang="it-IT" dirty="0"/>
              <a:t>CONTO (</a:t>
            </a:r>
            <a:r>
              <a:rPr lang="it-IT" u="sng" dirty="0"/>
              <a:t>numero</a:t>
            </a:r>
            <a:r>
              <a:rPr lang="it-IT" dirty="0"/>
              <a:t>, iban, saldo, </a:t>
            </a:r>
            <a:r>
              <a:rPr lang="it-IT" dirty="0" err="1"/>
              <a:t>saldo_precedente</a:t>
            </a:r>
            <a:r>
              <a:rPr lang="it-IT" dirty="0"/>
              <a:t>* , </a:t>
            </a:r>
            <a:r>
              <a:rPr lang="it-IT" dirty="0" err="1"/>
              <a:t>data_creazione</a:t>
            </a:r>
            <a:r>
              <a:rPr lang="it-IT" dirty="0"/>
              <a:t>, </a:t>
            </a:r>
            <a:r>
              <a:rPr lang="it-IT" dirty="0" err="1"/>
              <a:t>data_aggiornamento</a:t>
            </a:r>
            <a:r>
              <a:rPr lang="it-IT" dirty="0"/>
              <a:t>*, </a:t>
            </a:r>
            <a:r>
              <a:rPr lang="it-IT" dirty="0" err="1"/>
              <a:t>CLIENTE:cliente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OPERAZIONE (</a:t>
            </a:r>
            <a:r>
              <a:rPr lang="it-IT" u="sng" dirty="0"/>
              <a:t>id</a:t>
            </a:r>
            <a:r>
              <a:rPr lang="it-IT" dirty="0"/>
              <a:t>, descrizione, data, importo, iban*, </a:t>
            </a:r>
            <a:r>
              <a:rPr lang="it-IT" dirty="0" err="1"/>
              <a:t>CONTO:numero_conto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INDIRIZZO (</a:t>
            </a:r>
            <a:r>
              <a:rPr lang="it-IT" u="sng" dirty="0"/>
              <a:t>id</a:t>
            </a:r>
            <a:r>
              <a:rPr lang="it-IT" dirty="0"/>
              <a:t>, via, civico, città, </a:t>
            </a:r>
            <a:r>
              <a:rPr lang="it-IT" dirty="0" err="1"/>
              <a:t>prov</a:t>
            </a:r>
            <a:r>
              <a:rPr lang="it-IT" dirty="0"/>
              <a:t>, </a:t>
            </a:r>
            <a:r>
              <a:rPr lang="it-IT" dirty="0" err="1"/>
              <a:t>cap</a:t>
            </a:r>
            <a:r>
              <a:rPr lang="it-IT" dirty="0"/>
              <a:t>)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0154A46F-7991-1C47-B8EE-0E4639CEC30A}"/>
              </a:ext>
            </a:extLst>
          </p:cNvPr>
          <p:cNvGrpSpPr/>
          <p:nvPr/>
        </p:nvGrpSpPr>
        <p:grpSpPr>
          <a:xfrm>
            <a:off x="9553788" y="2754951"/>
            <a:ext cx="1362722" cy="369332"/>
            <a:chOff x="4043779" y="4933310"/>
            <a:chExt cx="1362722" cy="369332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AE65B5F-EEB8-36D3-C9BB-2577CEB088AC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via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C9A4001A-FBDC-8AB8-07AD-E5D98D1C1121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5EA58C4-9A38-76BB-26AB-7CA811559AA5}"/>
              </a:ext>
            </a:extLst>
          </p:cNvPr>
          <p:cNvGrpSpPr/>
          <p:nvPr/>
        </p:nvGrpSpPr>
        <p:grpSpPr>
          <a:xfrm>
            <a:off x="10141750" y="1958954"/>
            <a:ext cx="1362722" cy="369332"/>
            <a:chOff x="4043779" y="4933310"/>
            <a:chExt cx="1362722" cy="369332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9856F159-8DF2-4123-DE8F-EAA9DCE94C27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civico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E24F051C-4D2B-41D3-DCDA-757F311D74B3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54C24A5-4570-90D8-EE85-BACBE25705F7}"/>
              </a:ext>
            </a:extLst>
          </p:cNvPr>
          <p:cNvGrpSpPr/>
          <p:nvPr/>
        </p:nvGrpSpPr>
        <p:grpSpPr>
          <a:xfrm>
            <a:off x="9693240" y="2351398"/>
            <a:ext cx="1362722" cy="369332"/>
            <a:chOff x="4043779" y="4933310"/>
            <a:chExt cx="1362722" cy="36933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77594A9-EE4A-6A75-49BF-FF82960BC417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cap</a:t>
              </a:r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4BE11138-AF60-B8B8-76B0-35D7D6ABBD87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C8FF8583-9C4B-F35E-981A-53C5AD527E29}"/>
              </a:ext>
            </a:extLst>
          </p:cNvPr>
          <p:cNvCxnSpPr>
            <a:cxnSpLocks/>
            <a:stCxn id="5" idx="3"/>
            <a:endCxn id="21" idx="4"/>
          </p:cNvCxnSpPr>
          <p:nvPr/>
        </p:nvCxnSpPr>
        <p:spPr>
          <a:xfrm>
            <a:off x="8975813" y="2704361"/>
            <a:ext cx="662313" cy="3195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A041B1B-278A-2297-4FD3-8EB0AEA12B6B}"/>
              </a:ext>
            </a:extLst>
          </p:cNvPr>
          <p:cNvCxnSpPr>
            <a:cxnSpLocks/>
            <a:stCxn id="27" idx="4"/>
            <a:endCxn id="5" idx="3"/>
          </p:cNvCxnSpPr>
          <p:nvPr/>
        </p:nvCxnSpPr>
        <p:spPr>
          <a:xfrm flipH="1">
            <a:off x="8975813" y="2620402"/>
            <a:ext cx="801765" cy="839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E589D12-5C95-04FC-CE93-BB287B65C3F3}"/>
              </a:ext>
            </a:extLst>
          </p:cNvPr>
          <p:cNvCxnSpPr>
            <a:cxnSpLocks/>
            <a:stCxn id="24" idx="2"/>
            <a:endCxn id="5" idx="3"/>
          </p:cNvCxnSpPr>
          <p:nvPr/>
        </p:nvCxnSpPr>
        <p:spPr>
          <a:xfrm flipH="1">
            <a:off x="8975813" y="2143620"/>
            <a:ext cx="1165937" cy="5607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4916E640-1AEF-E2D3-E613-6C93672F492F}"/>
              </a:ext>
            </a:extLst>
          </p:cNvPr>
          <p:cNvGrpSpPr/>
          <p:nvPr/>
        </p:nvGrpSpPr>
        <p:grpSpPr>
          <a:xfrm>
            <a:off x="9777578" y="3197521"/>
            <a:ext cx="1362722" cy="369332"/>
            <a:chOff x="4043779" y="4933310"/>
            <a:chExt cx="1362722" cy="369332"/>
          </a:xfrm>
        </p:grpSpPr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73C96CAE-FA9F-C23F-28FC-9C4055A0F24C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città</a:t>
              </a:r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F039E76B-473F-C99A-306A-0CBEDF95885E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38D046D4-ECD9-A28B-5DC3-B67A67F9C105}"/>
              </a:ext>
            </a:extLst>
          </p:cNvPr>
          <p:cNvGrpSpPr/>
          <p:nvPr/>
        </p:nvGrpSpPr>
        <p:grpSpPr>
          <a:xfrm>
            <a:off x="10523794" y="2474885"/>
            <a:ext cx="1362722" cy="369332"/>
            <a:chOff x="4043779" y="4933310"/>
            <a:chExt cx="1362722" cy="369332"/>
          </a:xfrm>
        </p:grpSpPr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FAC4312F-B84C-AAD8-2101-7F7ADB21A878}"/>
                </a:ext>
              </a:extLst>
            </p:cNvPr>
            <p:cNvSpPr txBox="1"/>
            <p:nvPr/>
          </p:nvSpPr>
          <p:spPr>
            <a:xfrm>
              <a:off x="4212455" y="4933310"/>
              <a:ext cx="11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prov</a:t>
              </a:r>
              <a:endParaRPr lang="it-IT" dirty="0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0CD77D70-FF1D-9DBF-1470-FF744042C1F9}"/>
                </a:ext>
              </a:extLst>
            </p:cNvPr>
            <p:cNvSpPr/>
            <p:nvPr/>
          </p:nvSpPr>
          <p:spPr>
            <a:xfrm>
              <a:off x="4043779" y="5033638"/>
              <a:ext cx="168676" cy="168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E586B019-0DC4-12C5-2AB6-CF9AF8D5855A}"/>
              </a:ext>
            </a:extLst>
          </p:cNvPr>
          <p:cNvCxnSpPr>
            <a:cxnSpLocks/>
            <a:stCxn id="37" idx="2"/>
            <a:endCxn id="5" idx="3"/>
          </p:cNvCxnSpPr>
          <p:nvPr/>
        </p:nvCxnSpPr>
        <p:spPr>
          <a:xfrm flipH="1">
            <a:off x="8975813" y="2659551"/>
            <a:ext cx="1547981" cy="448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9155576E-93FC-A725-49E1-95728D17E3BE}"/>
              </a:ext>
            </a:extLst>
          </p:cNvPr>
          <p:cNvCxnSpPr>
            <a:cxnSpLocks/>
            <a:stCxn id="34" idx="3"/>
            <a:endCxn id="5" idx="3"/>
          </p:cNvCxnSpPr>
          <p:nvPr/>
        </p:nvCxnSpPr>
        <p:spPr>
          <a:xfrm flipH="1" flipV="1">
            <a:off x="8975813" y="2704361"/>
            <a:ext cx="826467" cy="737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3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0E859-E2E2-3F97-17D5-CD6B1E0F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Fisica – Schema fisico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B493590-267E-6A43-C9C5-2AA27FB43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91506"/>
            <a:ext cx="5676900" cy="4219575"/>
          </a:xfrm>
        </p:spPr>
      </p:pic>
    </p:spTree>
    <p:extLst>
      <p:ext uri="{BB962C8B-B14F-4D97-AF65-F5344CB8AC3E}">
        <p14:creationId xmlns:p14="http://schemas.microsoft.com/office/powerpoint/2010/main" val="314654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7831E-213A-BB16-89C2-F2B08D77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EC8146-F9BA-5BDC-AE74-E75DF7A5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78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5E7615-0DC3-43C4-B4E1-CA013D4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Il sig. Luigi ha commissionato la creazione di un database che possa tenere traccia di tutte le </a:t>
            </a:r>
            <a:r>
              <a:rPr lang="it-IT" sz="2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pizze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che vengono riportate nel suo menù.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In particolare ogni </a:t>
            </a:r>
            <a:r>
              <a:rPr lang="it-IT" sz="2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pizza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deve essere </a:t>
            </a:r>
            <a:r>
              <a:rPr lang="it-IT" sz="2000" u="sng" dirty="0">
                <a:latin typeface="Roboto" panose="02000000000000000000" pitchFamily="2" charset="0"/>
                <a:ea typeface="Roboto" panose="02000000000000000000" pitchFamily="2" charset="0"/>
              </a:rPr>
              <a:t>identificata da un codice, dal nome e dal prezzo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Ogni </a:t>
            </a:r>
            <a:r>
              <a:rPr lang="it-IT" sz="2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pizza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può contenere uno o più </a:t>
            </a:r>
            <a:r>
              <a:rPr lang="it-IT" sz="2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ingredienti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caratterizzati da </a:t>
            </a:r>
            <a:r>
              <a:rPr lang="it-IT" sz="2000" u="sng" dirty="0">
                <a:latin typeface="Roboto" panose="02000000000000000000" pitchFamily="2" charset="0"/>
                <a:ea typeface="Roboto" panose="02000000000000000000" pitchFamily="2" charset="0"/>
              </a:rPr>
              <a:t>codice, nome, costo e scorte in magazzino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Deve essere possibile tenere traccia delle </a:t>
            </a:r>
            <a:r>
              <a:rPr lang="it-IT" sz="2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composizioni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delle </a:t>
            </a:r>
            <a:r>
              <a:rPr lang="it-IT" sz="2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pizze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Impostare i seguenti controlli: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Il prezzo della pizza, il costo dell’ingrediente e la quantità di un ingrediente presente in una pizza è un numero positivo (&gt; 0)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Implementare un indice per la ricerca delle pizze per nome, ed uno per la ricerca dell’ingrediente utilizzando il codice.</a:t>
            </a: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2AE21CF-4FD4-444F-B36B-F3EF1BB1B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443" y="1825625"/>
            <a:ext cx="5240613" cy="43513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C07D5B-AA18-4530-9ABB-104F5DDFF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99" y="2175262"/>
            <a:ext cx="5240613" cy="31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848B7-B4E3-921F-797B-C68D2C0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concettuale + logica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C21D6B-3DB5-407D-2176-9B0CFB0D9D1E}"/>
              </a:ext>
            </a:extLst>
          </p:cNvPr>
          <p:cNvSpPr/>
          <p:nvPr/>
        </p:nvSpPr>
        <p:spPr>
          <a:xfrm>
            <a:off x="3084990" y="2337047"/>
            <a:ext cx="2157274" cy="1091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PIZZA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A677D13-9036-F5BD-44FA-31C5842E8424}"/>
              </a:ext>
            </a:extLst>
          </p:cNvPr>
          <p:cNvSpPr/>
          <p:nvPr/>
        </p:nvSpPr>
        <p:spPr>
          <a:xfrm>
            <a:off x="7568210" y="2345591"/>
            <a:ext cx="2157274" cy="1091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INGREDIENT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4452D2C6-11D1-4DAB-1281-04DFB42E5154}"/>
              </a:ext>
            </a:extLst>
          </p:cNvPr>
          <p:cNvGrpSpPr/>
          <p:nvPr/>
        </p:nvGrpSpPr>
        <p:grpSpPr>
          <a:xfrm>
            <a:off x="1211062" y="2387331"/>
            <a:ext cx="1521950" cy="369332"/>
            <a:chOff x="1211062" y="2152381"/>
            <a:chExt cx="1521950" cy="369332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FD16532-3324-7222-3521-E4C6C3DFE445}"/>
                </a:ext>
              </a:extLst>
            </p:cNvPr>
            <p:cNvSpPr/>
            <p:nvPr/>
          </p:nvSpPr>
          <p:spPr>
            <a:xfrm>
              <a:off x="2589012" y="2282178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7317413-CF0A-BF58-419C-F3CD42D8D973}"/>
                </a:ext>
              </a:extLst>
            </p:cNvPr>
            <p:cNvSpPr txBox="1"/>
            <p:nvPr/>
          </p:nvSpPr>
          <p:spPr>
            <a:xfrm>
              <a:off x="1211062" y="2152381"/>
              <a:ext cx="137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code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0C33C1-417D-710D-39DA-873FAF4D05B6}"/>
              </a:ext>
            </a:extLst>
          </p:cNvPr>
          <p:cNvGrpSpPr/>
          <p:nvPr/>
        </p:nvGrpSpPr>
        <p:grpSpPr>
          <a:xfrm>
            <a:off x="1211062" y="2683076"/>
            <a:ext cx="1521950" cy="369332"/>
            <a:chOff x="1211062" y="2152381"/>
            <a:chExt cx="1521950" cy="369332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D0E556E8-9BB0-000C-96C5-E9FB22EE59DD}"/>
                </a:ext>
              </a:extLst>
            </p:cNvPr>
            <p:cNvSpPr/>
            <p:nvPr/>
          </p:nvSpPr>
          <p:spPr>
            <a:xfrm>
              <a:off x="2589012" y="2282178"/>
              <a:ext cx="144000" cy="14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A030E4F5-8302-2F1E-580D-959AF02CA6E8}"/>
                </a:ext>
              </a:extLst>
            </p:cNvPr>
            <p:cNvSpPr txBox="1"/>
            <p:nvPr/>
          </p:nvSpPr>
          <p:spPr>
            <a:xfrm>
              <a:off x="1211062" y="2152381"/>
              <a:ext cx="137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name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A2F254-6E3D-2E11-9E0C-FA66ECD49539}"/>
              </a:ext>
            </a:extLst>
          </p:cNvPr>
          <p:cNvGrpSpPr/>
          <p:nvPr/>
        </p:nvGrpSpPr>
        <p:grpSpPr>
          <a:xfrm>
            <a:off x="1211062" y="2978821"/>
            <a:ext cx="1521950" cy="369332"/>
            <a:chOff x="1211062" y="2152381"/>
            <a:chExt cx="1521950" cy="369332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1F40C66E-9FD8-4D40-0630-C0DF889E46D3}"/>
                </a:ext>
              </a:extLst>
            </p:cNvPr>
            <p:cNvSpPr/>
            <p:nvPr/>
          </p:nvSpPr>
          <p:spPr>
            <a:xfrm>
              <a:off x="2589012" y="2282178"/>
              <a:ext cx="144000" cy="14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15165484-9098-D161-3A66-71E5C2F2F459}"/>
                </a:ext>
              </a:extLst>
            </p:cNvPr>
            <p:cNvSpPr txBox="1"/>
            <p:nvPr/>
          </p:nvSpPr>
          <p:spPr>
            <a:xfrm>
              <a:off x="1211062" y="2152381"/>
              <a:ext cx="137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price</a:t>
              </a:r>
            </a:p>
          </p:txBody>
        </p:sp>
      </p:grp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B65E4F-8D9C-C071-8438-B7BDD341EAC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733012" y="2589128"/>
            <a:ext cx="351978" cy="29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93635B7-1F87-A121-DCB6-6B65CF885EA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733012" y="2883024"/>
            <a:ext cx="351978" cy="1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A497839-7D98-0BB8-B4EE-7133A53D63A4}"/>
              </a:ext>
            </a:extLst>
          </p:cNvPr>
          <p:cNvCxnSpPr>
            <a:stCxn id="13" idx="6"/>
          </p:cNvCxnSpPr>
          <p:nvPr/>
        </p:nvCxnSpPr>
        <p:spPr>
          <a:xfrm flipV="1">
            <a:off x="2733012" y="2883024"/>
            <a:ext cx="351978" cy="297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2FC2D5B3-CC46-D27F-38BC-A0FDF3E75AE7}"/>
              </a:ext>
            </a:extLst>
          </p:cNvPr>
          <p:cNvGrpSpPr/>
          <p:nvPr/>
        </p:nvGrpSpPr>
        <p:grpSpPr>
          <a:xfrm>
            <a:off x="10328938" y="2387331"/>
            <a:ext cx="1521950" cy="369332"/>
            <a:chOff x="10147963" y="2303310"/>
            <a:chExt cx="1521950" cy="369332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319C79F4-5167-DB56-960C-37BA2A9C6404}"/>
                </a:ext>
              </a:extLst>
            </p:cNvPr>
            <p:cNvSpPr/>
            <p:nvPr/>
          </p:nvSpPr>
          <p:spPr>
            <a:xfrm>
              <a:off x="10147963" y="242860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F1C7363-98BD-78C2-8024-73481ED06B6E}"/>
                </a:ext>
              </a:extLst>
            </p:cNvPr>
            <p:cNvSpPr txBox="1"/>
            <p:nvPr/>
          </p:nvSpPr>
          <p:spPr>
            <a:xfrm>
              <a:off x="10291963" y="2303310"/>
              <a:ext cx="137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code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A1BBA90D-50E0-5D45-7C02-A636982329C9}"/>
              </a:ext>
            </a:extLst>
          </p:cNvPr>
          <p:cNvGrpSpPr/>
          <p:nvPr/>
        </p:nvGrpSpPr>
        <p:grpSpPr>
          <a:xfrm>
            <a:off x="10335756" y="2639450"/>
            <a:ext cx="881258" cy="369332"/>
            <a:chOff x="10154781" y="2584478"/>
            <a:chExt cx="881258" cy="369332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26721709-74F5-CFB7-7250-A7F76347C179}"/>
                </a:ext>
              </a:extLst>
            </p:cNvPr>
            <p:cNvSpPr/>
            <p:nvPr/>
          </p:nvSpPr>
          <p:spPr>
            <a:xfrm>
              <a:off x="10154781" y="2713658"/>
              <a:ext cx="144000" cy="14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4C84B0AF-7112-CB12-951D-DB82F04138D2}"/>
                </a:ext>
              </a:extLst>
            </p:cNvPr>
            <p:cNvSpPr txBox="1"/>
            <p:nvPr/>
          </p:nvSpPr>
          <p:spPr>
            <a:xfrm>
              <a:off x="10298781" y="2584478"/>
              <a:ext cx="73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name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389E5BD-DE14-B96F-CA96-9306CDBED14A}"/>
              </a:ext>
            </a:extLst>
          </p:cNvPr>
          <p:cNvGrpSpPr/>
          <p:nvPr/>
        </p:nvGrpSpPr>
        <p:grpSpPr>
          <a:xfrm>
            <a:off x="10328938" y="2891569"/>
            <a:ext cx="881258" cy="369332"/>
            <a:chOff x="10154781" y="2584478"/>
            <a:chExt cx="881258" cy="369332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8D2AF0E-4E49-F0C4-8D60-7123DA8C9972}"/>
                </a:ext>
              </a:extLst>
            </p:cNvPr>
            <p:cNvSpPr/>
            <p:nvPr/>
          </p:nvSpPr>
          <p:spPr>
            <a:xfrm>
              <a:off x="10154781" y="2713658"/>
              <a:ext cx="144000" cy="14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513D548-0658-1131-585D-06FC0EC370B6}"/>
                </a:ext>
              </a:extLst>
            </p:cNvPr>
            <p:cNvSpPr txBox="1"/>
            <p:nvPr/>
          </p:nvSpPr>
          <p:spPr>
            <a:xfrm>
              <a:off x="10298781" y="2584478"/>
              <a:ext cx="73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cost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7D12CA42-8E5B-D7AA-AE14-4F4FF55CBAAD}"/>
              </a:ext>
            </a:extLst>
          </p:cNvPr>
          <p:cNvGrpSpPr/>
          <p:nvPr/>
        </p:nvGrpSpPr>
        <p:grpSpPr>
          <a:xfrm>
            <a:off x="10335756" y="3143689"/>
            <a:ext cx="881258" cy="369332"/>
            <a:chOff x="10154781" y="2584478"/>
            <a:chExt cx="881258" cy="369332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DFCDD3E4-4A74-F952-66C3-D34BE07C95C0}"/>
                </a:ext>
              </a:extLst>
            </p:cNvPr>
            <p:cNvSpPr/>
            <p:nvPr/>
          </p:nvSpPr>
          <p:spPr>
            <a:xfrm>
              <a:off x="10154781" y="2713658"/>
              <a:ext cx="144000" cy="14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58B7B8F9-8D2C-611A-39F8-5D4104CC0696}"/>
                </a:ext>
              </a:extLst>
            </p:cNvPr>
            <p:cNvSpPr txBox="1"/>
            <p:nvPr/>
          </p:nvSpPr>
          <p:spPr>
            <a:xfrm>
              <a:off x="10298781" y="2584478"/>
              <a:ext cx="73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stock</a:t>
              </a:r>
            </a:p>
          </p:txBody>
        </p: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99BC60F-1216-2F12-E0ED-A23B3270D44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725484" y="2584627"/>
            <a:ext cx="603454" cy="3069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F0718036-AC79-E72D-2FF1-71DECB224BE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9725484" y="2840630"/>
            <a:ext cx="610272" cy="509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9A76AA6-535B-5D34-1FB8-3C7D92C8876C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9725484" y="2891568"/>
            <a:ext cx="603454" cy="201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35C633B-090E-236E-2E68-5D9A4B69F86E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9725484" y="2891568"/>
            <a:ext cx="610272" cy="4533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mbo 49">
            <a:extLst>
              <a:ext uri="{FF2B5EF4-FFF2-40B4-BE49-F238E27FC236}">
                <a16:creationId xmlns:a16="http://schemas.microsoft.com/office/drawing/2014/main" id="{9E18D10D-EFCF-232D-AFC9-B88BCB624A57}"/>
              </a:ext>
            </a:extLst>
          </p:cNvPr>
          <p:cNvSpPr/>
          <p:nvPr/>
        </p:nvSpPr>
        <p:spPr>
          <a:xfrm>
            <a:off x="5931368" y="2521351"/>
            <a:ext cx="947738" cy="7404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HAS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2D8EA217-06BA-03F2-CB06-209C90C2B2A1}"/>
              </a:ext>
            </a:extLst>
          </p:cNvPr>
          <p:cNvCxnSpPr>
            <a:cxnSpLocks/>
          </p:cNvCxnSpPr>
          <p:nvPr/>
        </p:nvCxnSpPr>
        <p:spPr>
          <a:xfrm>
            <a:off x="5242264" y="2883024"/>
            <a:ext cx="689104" cy="85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565EE3C6-CDB9-92D9-60E6-676453D3EFC1}"/>
              </a:ext>
            </a:extLst>
          </p:cNvPr>
          <p:cNvCxnSpPr>
            <a:cxnSpLocks/>
          </p:cNvCxnSpPr>
          <p:nvPr/>
        </p:nvCxnSpPr>
        <p:spPr>
          <a:xfrm flipV="1">
            <a:off x="6879106" y="2891568"/>
            <a:ext cx="68910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4CBF360-0FBD-61B0-0F2B-DB1264DA9813}"/>
              </a:ext>
            </a:extLst>
          </p:cNvPr>
          <p:cNvCxnSpPr>
            <a:cxnSpLocks/>
            <a:stCxn id="55" idx="7"/>
          </p:cNvCxnSpPr>
          <p:nvPr/>
        </p:nvCxnSpPr>
        <p:spPr>
          <a:xfrm flipH="1">
            <a:off x="6405237" y="2279916"/>
            <a:ext cx="156152" cy="241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FE77A85D-3115-1C1E-57DB-AAA048EB0088}"/>
              </a:ext>
            </a:extLst>
          </p:cNvPr>
          <p:cNvGrpSpPr/>
          <p:nvPr/>
        </p:nvGrpSpPr>
        <p:grpSpPr>
          <a:xfrm>
            <a:off x="6438477" y="2129648"/>
            <a:ext cx="881258" cy="369332"/>
            <a:chOff x="10154781" y="2584478"/>
            <a:chExt cx="881258" cy="369332"/>
          </a:xfrm>
        </p:grpSpPr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79794892-AB5A-8E5C-C4CE-E4E61F9ACA14}"/>
                </a:ext>
              </a:extLst>
            </p:cNvPr>
            <p:cNvSpPr/>
            <p:nvPr/>
          </p:nvSpPr>
          <p:spPr>
            <a:xfrm>
              <a:off x="10154781" y="2713658"/>
              <a:ext cx="144000" cy="14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195F56B9-0EE4-93D1-53B5-93F8882DFBDB}"/>
                </a:ext>
              </a:extLst>
            </p:cNvPr>
            <p:cNvSpPr txBox="1"/>
            <p:nvPr/>
          </p:nvSpPr>
          <p:spPr>
            <a:xfrm>
              <a:off x="10298781" y="2584478"/>
              <a:ext cx="73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qty</a:t>
              </a:r>
              <a:endParaRPr lang="it-IT" dirty="0"/>
            </a:p>
          </p:txBody>
        </p:sp>
      </p:grp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14E6750-83D9-FAB5-CB58-B22CCDBBAA9D}"/>
              </a:ext>
            </a:extLst>
          </p:cNvPr>
          <p:cNvSpPr txBox="1"/>
          <p:nvPr/>
        </p:nvSpPr>
        <p:spPr>
          <a:xfrm>
            <a:off x="7160288" y="2656627"/>
            <a:ext cx="401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1,N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0CB0B6A-618E-DD09-C26E-C91C7540B646}"/>
              </a:ext>
            </a:extLst>
          </p:cNvPr>
          <p:cNvSpPr txBox="1"/>
          <p:nvPr/>
        </p:nvSpPr>
        <p:spPr>
          <a:xfrm>
            <a:off x="5247767" y="2628207"/>
            <a:ext cx="401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0,N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9DE3B20-26A4-E886-4F0F-3580C1A342B7}"/>
              </a:ext>
            </a:extLst>
          </p:cNvPr>
          <p:cNvSpPr txBox="1"/>
          <p:nvPr/>
        </p:nvSpPr>
        <p:spPr>
          <a:xfrm>
            <a:off x="1518407" y="4101338"/>
            <a:ext cx="928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PIZZA (</a:t>
            </a:r>
            <a:r>
              <a:rPr lang="it-IT" u="sng" dirty="0"/>
              <a:t>code</a:t>
            </a:r>
            <a:r>
              <a:rPr lang="it-IT" dirty="0"/>
              <a:t>, name, price)</a:t>
            </a:r>
          </a:p>
          <a:p>
            <a:r>
              <a:rPr lang="it-IT" dirty="0"/>
              <a:t>INGREDIENT (</a:t>
            </a:r>
            <a:r>
              <a:rPr lang="it-IT" u="sng" dirty="0"/>
              <a:t>code</a:t>
            </a:r>
            <a:r>
              <a:rPr lang="it-IT" dirty="0"/>
              <a:t>, name, cost, stock)</a:t>
            </a:r>
          </a:p>
          <a:p>
            <a:r>
              <a:rPr lang="it-IT" dirty="0"/>
              <a:t>COMPOSITION (</a:t>
            </a:r>
            <a:r>
              <a:rPr lang="it-IT" u="sng" dirty="0"/>
              <a:t>PIZZA: </a:t>
            </a:r>
            <a:r>
              <a:rPr lang="it-IT" u="sng" dirty="0" err="1"/>
              <a:t>codePizza</a:t>
            </a:r>
            <a:r>
              <a:rPr lang="it-IT" u="sng" dirty="0"/>
              <a:t>, INGREDIENT: </a:t>
            </a:r>
            <a:r>
              <a:rPr lang="it-IT" u="sng" dirty="0" err="1"/>
              <a:t>codeIngredient</a:t>
            </a:r>
            <a:r>
              <a:rPr lang="it-IT" dirty="0"/>
              <a:t>, </a:t>
            </a:r>
            <a:r>
              <a:rPr lang="it-IT" dirty="0" err="1"/>
              <a:t>quantity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533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457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Mkkcxeunwdxmixnorvzwqvlrqum</vt:lpstr>
      <vt:lpstr>Roboto</vt:lpstr>
      <vt:lpstr>Tema di Office</vt:lpstr>
      <vt:lpstr>DBMS – Esercizi</vt:lpstr>
      <vt:lpstr>Banca</vt:lpstr>
      <vt:lpstr>Progetto concettuale – Diagramma E/R</vt:lpstr>
      <vt:lpstr>Progettazione Logica – Schema Logico</vt:lpstr>
      <vt:lpstr>Progettazione Fisica – Schema fisico</vt:lpstr>
      <vt:lpstr>Presentazione standard di PowerPoint</vt:lpstr>
      <vt:lpstr>Esercitazione</vt:lpstr>
      <vt:lpstr>Esercitazione</vt:lpstr>
      <vt:lpstr>Progettazione concettuale + logica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– Esercizio Banca</dc:title>
  <dc:creator>Davide Maggiulli</dc:creator>
  <cp:lastModifiedBy>Davide Maggiulli</cp:lastModifiedBy>
  <cp:revision>17</cp:revision>
  <dcterms:created xsi:type="dcterms:W3CDTF">2022-03-21T10:39:56Z</dcterms:created>
  <dcterms:modified xsi:type="dcterms:W3CDTF">2022-06-29T06:43:13Z</dcterms:modified>
</cp:coreProperties>
</file>