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1030" r:id="rId8"/>
    <p:sldId id="1031" r:id="rId9"/>
    <p:sldId id="1032" r:id="rId10"/>
    <p:sldId id="1033" r:id="rId11"/>
    <p:sldId id="1034" r:id="rId12"/>
    <p:sldId id="1035" r:id="rId13"/>
    <p:sldId id="1037" r:id="rId14"/>
    <p:sldId id="1036"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5" d="100"/>
          <a:sy n="125" d="100"/>
        </p:scale>
        <p:origin x="9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531517-A5CC-4C4D-ABAD-0647161E23A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E8CF83F-27B4-4058-BC02-9F2541885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536480F-5A61-4166-BA86-6B559DE3F2F2}"/>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40004203-B274-46B4-8E84-7442EFFAC5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686038-78EB-43E8-ADE0-0A351F0FADA5}"/>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76398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768D0F-C8F1-442B-8E18-8B8888F9D5E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93CCBB7-64CA-41C1-B71D-8A108805A13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C266D0-4E0F-455A-825F-49D4230F2F7E}"/>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1089B4DE-1E87-4551-9DFE-77AAE82688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F05D29-0F62-4258-BBF0-88BE145D473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78325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9AC3602-2E49-4532-BF59-6CE2B051225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DB72A04-E0A8-4F74-BF8F-325B7D3829E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5364C1-873F-4852-AAB2-B3FB06F7AA23}"/>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D19F5D0A-B18C-4A41-8839-0BC4005002F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08909FD-9BA9-48F8-9AEF-2DCB28651923}"/>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87975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22768-453B-4ABE-86CB-497B29F9DB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C047423-08B2-4C3E-8220-6381546704A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2A0B89-D372-4C9B-9369-C14087F337E0}"/>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D8A6FC24-5C0E-42E7-9A8F-55AEB0B06F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B1A603F-3B8A-4892-8839-2400CEEF8D20}"/>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96584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331CC6-7A76-4896-BD0B-725CCC754A2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699BD31-76C4-417F-90B8-78E3DCAF8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8F290C8-B098-4D74-B390-276CA95C43EF}"/>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765D7778-C4F1-4E5C-B237-4616255921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C7838F-DE39-4816-B1C4-6F008CB9783B}"/>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54992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6BDE3F-C454-4F9A-934E-A1FD5453C0A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456CA5C-5168-4514-B734-18BF655AC3D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D24E1BF-F9B3-48F4-9270-121E837A782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B0AB504-3261-45C9-A051-8B351E08C571}"/>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E0205D61-BA05-4FC9-A81C-1985ED6D8D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B4097DB-95B6-4DC7-97FB-1AE41F74CA9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18788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CBCBBF-2530-4ACF-8029-981F40DDCEA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6FE4022-250B-4109-8012-4E0A5019E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0905BCE-6D2A-4BAB-B27A-5C0B27B9651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50554E1-A85D-4F8A-B469-83E83BC0C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7079EFF-BCA6-4A5C-AA48-3355AA16360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382C48-DE96-4242-A569-2FACCCB8B328}"/>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8" name="Segnaposto piè di pagina 7">
            <a:extLst>
              <a:ext uri="{FF2B5EF4-FFF2-40B4-BE49-F238E27FC236}">
                <a16:creationId xmlns:a16="http://schemas.microsoft.com/office/drawing/2014/main" id="{3A79A59D-4EF0-4FEC-980D-508A05B3A48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0192D8A-956F-45B5-A996-B46DA35EFE98}"/>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6409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94AFCB-1DDF-4D25-AFE1-F500D2464D2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4DDDD3C-2D8C-40C5-B17A-192994174AA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4" name="Segnaposto piè di pagina 3">
            <a:extLst>
              <a:ext uri="{FF2B5EF4-FFF2-40B4-BE49-F238E27FC236}">
                <a16:creationId xmlns:a16="http://schemas.microsoft.com/office/drawing/2014/main" id="{8E09E10B-D381-4850-8D53-60D96179D6C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ADDBDA4-7410-4C3A-A61D-938DA65F85C4}"/>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90313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CAE3277-7B69-4D04-9700-64B915E667E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3" name="Segnaposto piè di pagina 2">
            <a:extLst>
              <a:ext uri="{FF2B5EF4-FFF2-40B4-BE49-F238E27FC236}">
                <a16:creationId xmlns:a16="http://schemas.microsoft.com/office/drawing/2014/main" id="{88C83351-EFD5-4781-8971-648187B22E6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43BA588-9210-42E6-BFF8-6BA7E26BB05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06559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7F005-7F01-4E37-BD41-1C02B1FB9D4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995ACE-DF90-4CD5-A535-BDDFA39F0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A990A5F-3734-4C09-BF90-CC5CF4DA6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93DA36E-15DC-4FAF-AB50-99D004A7BA80}"/>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DEA4E0A4-61B7-4531-9C30-F903DA92365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BF34D21-66DF-4D6C-B2AB-31BA36A472D8}"/>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90014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8600C-2250-4357-82F1-175D49E2771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2AAAA5-C8A1-4044-A001-9F6A35D774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F276BDB-94F0-478A-BE5A-60865B8FE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2323C17-AF83-48CA-BA98-80FBC57522C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A6231F5B-D8A6-4E04-8633-28F8270758D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8661A33-CE2E-4E23-97C2-BE4F1B1D578E}"/>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34393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4B327AA-69DD-4C92-A443-82A42DCB1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B4E98FD-C3E7-4F48-A99B-0DBF31696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8677FC7-BE07-4DB5-BF9D-4F839216E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87E7DADB-E6B4-4860-96A9-AF73E4183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06473C-25DB-469D-A498-03CC7A7B4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9C4E7-FA75-4857-871B-3016FC22F1D8}" type="slidenum">
              <a:rPr lang="it-IT" smtClean="0"/>
              <a:t>‹N›</a:t>
            </a:fld>
            <a:endParaRPr lang="it-IT"/>
          </a:p>
        </p:txBody>
      </p:sp>
    </p:spTree>
    <p:extLst>
      <p:ext uri="{BB962C8B-B14F-4D97-AF65-F5344CB8AC3E}">
        <p14:creationId xmlns:p14="http://schemas.microsoft.com/office/powerpoint/2010/main" val="78139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559819-A747-4A4C-ADA6-3AB160977F9E}"/>
              </a:ext>
            </a:extLst>
          </p:cNvPr>
          <p:cNvSpPr>
            <a:spLocks noGrp="1"/>
          </p:cNvSpPr>
          <p:nvPr>
            <p:ph type="ctrTitle"/>
          </p:nvPr>
        </p:nvSpPr>
        <p:spPr/>
        <p:txBody>
          <a:bodyPr/>
          <a:lstStyle/>
          <a:p>
            <a:r>
              <a:rPr lang="it-IT" dirty="0"/>
              <a:t>DBMS – Esercizi</a:t>
            </a:r>
          </a:p>
        </p:txBody>
      </p:sp>
      <p:sp>
        <p:nvSpPr>
          <p:cNvPr id="3" name="Sottotitolo 2">
            <a:extLst>
              <a:ext uri="{FF2B5EF4-FFF2-40B4-BE49-F238E27FC236}">
                <a16:creationId xmlns:a16="http://schemas.microsoft.com/office/drawing/2014/main" id="{B05AA72C-6DCE-438B-A0F5-A700936C0AD6}"/>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58493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666444-A9D1-55E7-CB47-2A41596CFD3C}"/>
              </a:ext>
            </a:extLst>
          </p:cNvPr>
          <p:cNvSpPr>
            <a:spLocks noGrp="1"/>
          </p:cNvSpPr>
          <p:nvPr>
            <p:ph type="title"/>
          </p:nvPr>
        </p:nvSpPr>
        <p:spPr/>
        <p:txBody>
          <a:bodyPr/>
          <a:lstStyle/>
          <a:p>
            <a:r>
              <a:rPr lang="it-IT" dirty="0"/>
              <a:t>Esercizio Vendita Piante</a:t>
            </a:r>
          </a:p>
        </p:txBody>
      </p:sp>
      <p:sp>
        <p:nvSpPr>
          <p:cNvPr id="3" name="Segnaposto contenuto 2">
            <a:extLst>
              <a:ext uri="{FF2B5EF4-FFF2-40B4-BE49-F238E27FC236}">
                <a16:creationId xmlns:a16="http://schemas.microsoft.com/office/drawing/2014/main" id="{37173FFD-69D9-5E1B-A0AD-43B96E0FD3F0}"/>
              </a:ext>
            </a:extLst>
          </p:cNvPr>
          <p:cNvSpPr>
            <a:spLocks noGrp="1"/>
          </p:cNvSpPr>
          <p:nvPr>
            <p:ph idx="1"/>
          </p:nvPr>
        </p:nvSpPr>
        <p:spPr/>
        <p:txBody>
          <a:bodyPr>
            <a:normAutofit fontScale="77500" lnSpcReduction="20000"/>
          </a:bodyPr>
          <a:lstStyle/>
          <a:p>
            <a:pPr marL="0" indent="0">
              <a:buNone/>
            </a:pPr>
            <a:r>
              <a:rPr lang="it-IT" dirty="0"/>
              <a:t>Si vuole rappresentare una base dati per la gestione della vendita all’ingrosso di piante, tenendo conto delle seguenti informazioni:</a:t>
            </a:r>
          </a:p>
          <a:p>
            <a:r>
              <a:rPr lang="it-IT" dirty="0"/>
              <a:t>Sono trattate diverse specie di piante. Per ciascuna specie sono noti sia il nome latino che il nome comune, ed un codice univoco attraverso cui la specie viene identificata. Per ciascuna specie è inoltre noto se sia tipicamente da giardino o da appartamento e se sia una specie esotica o no. Le piante possono essere verdi oppure fiorite. Nel caso di specie di piante fiorite, sono note tutte le colorazioni in cui ciascuna specie è disponibile. </a:t>
            </a:r>
          </a:p>
          <a:p>
            <a:r>
              <a:rPr lang="it-IT" dirty="0"/>
              <a:t>I clienti sono identificati attraverso un codice cliente e sono costituiti da privati e da rivendite. Per ciascun privato sono noti il codice fiscale, il nome e l’indirizzo della persona, mentre per ogni rivendita sono noti la partita iva, il nome e l’indirizzo della rivendita. </a:t>
            </a:r>
          </a:p>
          <a:p>
            <a:r>
              <a:rPr lang="it-IT" dirty="0"/>
              <a:t>I fornitori sono identificati attraverso un codice fornitore; per ciascun fornitore sono inoltre noti il nome, il codice fiscale e l’indirizzo. Il fornitore può fornire diverse specie di piante. Tuttavia le piante della stessa specie sono acquistate sempre dallo stesso fornitore.  </a:t>
            </a:r>
          </a:p>
        </p:txBody>
      </p:sp>
    </p:spTree>
    <p:extLst>
      <p:ext uri="{BB962C8B-B14F-4D97-AF65-F5344CB8AC3E}">
        <p14:creationId xmlns:p14="http://schemas.microsoft.com/office/powerpoint/2010/main" val="167620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2642F-7F7C-C778-04F5-CDD8BE6D4C8F}"/>
              </a:ext>
            </a:extLst>
          </p:cNvPr>
          <p:cNvSpPr>
            <a:spLocks noGrp="1"/>
          </p:cNvSpPr>
          <p:nvPr>
            <p:ph type="title"/>
          </p:nvPr>
        </p:nvSpPr>
        <p:spPr/>
        <p:txBody>
          <a:bodyPr/>
          <a:lstStyle/>
          <a:p>
            <a:r>
              <a:rPr lang="it-IT" dirty="0"/>
              <a:t>Esercizio Vendita Piante</a:t>
            </a:r>
          </a:p>
        </p:txBody>
      </p:sp>
      <p:sp>
        <p:nvSpPr>
          <p:cNvPr id="3" name="Segnaposto contenuto 2">
            <a:extLst>
              <a:ext uri="{FF2B5EF4-FFF2-40B4-BE49-F238E27FC236}">
                <a16:creationId xmlns:a16="http://schemas.microsoft.com/office/drawing/2014/main" id="{68D877EA-06D2-6DBE-D589-95F9F41E67C9}"/>
              </a:ext>
            </a:extLst>
          </p:cNvPr>
          <p:cNvSpPr>
            <a:spLocks noGrp="1"/>
          </p:cNvSpPr>
          <p:nvPr>
            <p:ph idx="1"/>
          </p:nvPr>
        </p:nvSpPr>
        <p:spPr/>
        <p:txBody>
          <a:bodyPr/>
          <a:lstStyle/>
          <a:p>
            <a:r>
              <a:rPr lang="it-IT" dirty="0"/>
              <a:t>Si vuole tener traccia di tutti gli acquisti eseguiti da ciascun cliente. Un acquisto, effettuato in una data specifica, relativo a una certa quantità di piante appartenenti ad una determinata specie. </a:t>
            </a:r>
          </a:p>
          <a:p>
            <a:r>
              <a:rPr lang="it-IT" dirty="0"/>
              <a:t>Il listino prezzi, in cui si vuole tener traccia dei prezzi assunti nel tempo da ciascuna specie di piante.</a:t>
            </a:r>
          </a:p>
          <a:p>
            <a:endParaRPr lang="it-IT" dirty="0"/>
          </a:p>
          <a:p>
            <a:pPr marL="0" indent="0">
              <a:buNone/>
            </a:pPr>
            <a:r>
              <a:rPr lang="it-IT" dirty="0"/>
              <a:t>Si realizzi schema E/R, progetto logico e progetto fisico su </a:t>
            </a:r>
            <a:r>
              <a:rPr lang="it-IT" dirty="0" err="1"/>
              <a:t>MySql</a:t>
            </a:r>
            <a:r>
              <a:rPr lang="it-IT" dirty="0"/>
              <a:t>.</a:t>
            </a:r>
          </a:p>
          <a:p>
            <a:pPr marL="0" indent="0">
              <a:buNone/>
            </a:pPr>
            <a:r>
              <a:rPr lang="it-IT" dirty="0"/>
              <a:t>Si realizzino query di inserimento dei dati per un popolamento iniziale.</a:t>
            </a:r>
          </a:p>
        </p:txBody>
      </p:sp>
    </p:spTree>
    <p:extLst>
      <p:ext uri="{BB962C8B-B14F-4D97-AF65-F5344CB8AC3E}">
        <p14:creationId xmlns:p14="http://schemas.microsoft.com/office/powerpoint/2010/main" val="231708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A73B4-9615-42E2-1C99-42FB33A33D41}"/>
              </a:ext>
            </a:extLst>
          </p:cNvPr>
          <p:cNvSpPr>
            <a:spLocks noGrp="1"/>
          </p:cNvSpPr>
          <p:nvPr>
            <p:ph type="title"/>
          </p:nvPr>
        </p:nvSpPr>
        <p:spPr/>
        <p:txBody>
          <a:bodyPr/>
          <a:lstStyle/>
          <a:p>
            <a:r>
              <a:rPr lang="it-IT" dirty="0"/>
              <a:t>Vendita piante – Progetto concettuale</a:t>
            </a:r>
          </a:p>
        </p:txBody>
      </p:sp>
      <p:sp>
        <p:nvSpPr>
          <p:cNvPr id="5" name="Rettangolo 4">
            <a:extLst>
              <a:ext uri="{FF2B5EF4-FFF2-40B4-BE49-F238E27FC236}">
                <a16:creationId xmlns:a16="http://schemas.microsoft.com/office/drawing/2014/main" id="{35AAEE1D-7FF8-6D2B-D1BF-F16382F435AD}"/>
              </a:ext>
            </a:extLst>
          </p:cNvPr>
          <p:cNvSpPr/>
          <p:nvPr/>
        </p:nvSpPr>
        <p:spPr>
          <a:xfrm>
            <a:off x="2640373" y="4518184"/>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PRIVATO</a:t>
            </a:r>
          </a:p>
        </p:txBody>
      </p:sp>
      <p:sp>
        <p:nvSpPr>
          <p:cNvPr id="6" name="Rettangolo 5">
            <a:extLst>
              <a:ext uri="{FF2B5EF4-FFF2-40B4-BE49-F238E27FC236}">
                <a16:creationId xmlns:a16="http://schemas.microsoft.com/office/drawing/2014/main" id="{06C2F57B-3EB6-AB7F-2E90-42FBC9755506}"/>
              </a:ext>
            </a:extLst>
          </p:cNvPr>
          <p:cNvSpPr/>
          <p:nvPr/>
        </p:nvSpPr>
        <p:spPr>
          <a:xfrm>
            <a:off x="7564711" y="4518184"/>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RIVENDITA</a:t>
            </a:r>
          </a:p>
        </p:txBody>
      </p:sp>
      <p:sp>
        <p:nvSpPr>
          <p:cNvPr id="7" name="Rettangolo 6">
            <a:extLst>
              <a:ext uri="{FF2B5EF4-FFF2-40B4-BE49-F238E27FC236}">
                <a16:creationId xmlns:a16="http://schemas.microsoft.com/office/drawing/2014/main" id="{19745D27-B0FC-6C13-68EF-93E83ABC1F62}"/>
              </a:ext>
            </a:extLst>
          </p:cNvPr>
          <p:cNvSpPr/>
          <p:nvPr/>
        </p:nvSpPr>
        <p:spPr>
          <a:xfrm>
            <a:off x="4950251" y="2200569"/>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CLIENTE</a:t>
            </a:r>
          </a:p>
        </p:txBody>
      </p:sp>
      <p:cxnSp>
        <p:nvCxnSpPr>
          <p:cNvPr id="9" name="Connettore a gomito 8">
            <a:extLst>
              <a:ext uri="{FF2B5EF4-FFF2-40B4-BE49-F238E27FC236}">
                <a16:creationId xmlns:a16="http://schemas.microsoft.com/office/drawing/2014/main" id="{E3A738F9-D6AA-EE4D-E9A0-FF2548A5688B}"/>
              </a:ext>
            </a:extLst>
          </p:cNvPr>
          <p:cNvCxnSpPr>
            <a:stCxn id="5" idx="0"/>
            <a:endCxn id="6" idx="0"/>
          </p:cNvCxnSpPr>
          <p:nvPr/>
        </p:nvCxnSpPr>
        <p:spPr>
          <a:xfrm rot="5400000" flipH="1" flipV="1">
            <a:off x="6181179" y="2056015"/>
            <a:ext cx="12700" cy="4924338"/>
          </a:xfrm>
          <a:prstGeom prst="bentConnector3">
            <a:avLst>
              <a:gd name="adj1" fmla="val 5102748"/>
            </a:avLst>
          </a:prstGeom>
          <a:ln w="28575"/>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2B884406-83BF-ADB6-4D3E-62DC2AEF77EE}"/>
              </a:ext>
            </a:extLst>
          </p:cNvPr>
          <p:cNvCxnSpPr>
            <a:cxnSpLocks/>
            <a:endCxn id="7" idx="2"/>
          </p:cNvCxnSpPr>
          <p:nvPr/>
        </p:nvCxnSpPr>
        <p:spPr>
          <a:xfrm flipV="1">
            <a:off x="6028888" y="3292522"/>
            <a:ext cx="0" cy="5807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A827BB6D-E32D-521E-510F-350949BD9987}"/>
              </a:ext>
            </a:extLst>
          </p:cNvPr>
          <p:cNvSpPr txBox="1"/>
          <p:nvPr/>
        </p:nvSpPr>
        <p:spPr>
          <a:xfrm>
            <a:off x="6028888" y="3565479"/>
            <a:ext cx="749415" cy="307777"/>
          </a:xfrm>
          <a:prstGeom prst="rect">
            <a:avLst/>
          </a:prstGeom>
          <a:noFill/>
        </p:spPr>
        <p:txBody>
          <a:bodyPr wrap="square" rtlCol="0">
            <a:spAutoFit/>
          </a:bodyPr>
          <a:lstStyle/>
          <a:p>
            <a:r>
              <a:rPr lang="it-IT" sz="1400" dirty="0"/>
              <a:t>(t, e)</a:t>
            </a:r>
          </a:p>
        </p:txBody>
      </p:sp>
    </p:spTree>
    <p:extLst>
      <p:ext uri="{BB962C8B-B14F-4D97-AF65-F5344CB8AC3E}">
        <p14:creationId xmlns:p14="http://schemas.microsoft.com/office/powerpoint/2010/main" val="173472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7E9183-5D11-E9FA-A64E-28442DCF40FF}"/>
              </a:ext>
            </a:extLst>
          </p:cNvPr>
          <p:cNvSpPr>
            <a:spLocks noGrp="1"/>
          </p:cNvSpPr>
          <p:nvPr>
            <p:ph type="title"/>
          </p:nvPr>
        </p:nvSpPr>
        <p:spPr/>
        <p:txBody>
          <a:bodyPr/>
          <a:lstStyle/>
          <a:p>
            <a:endParaRPr lang="it-IT"/>
          </a:p>
        </p:txBody>
      </p:sp>
      <p:sp>
        <p:nvSpPr>
          <p:cNvPr id="4" name="Rettangolo 3">
            <a:extLst>
              <a:ext uri="{FF2B5EF4-FFF2-40B4-BE49-F238E27FC236}">
                <a16:creationId xmlns:a16="http://schemas.microsoft.com/office/drawing/2014/main" id="{35CCA124-B6FC-687C-E30B-1F99A1444151}"/>
              </a:ext>
            </a:extLst>
          </p:cNvPr>
          <p:cNvSpPr/>
          <p:nvPr/>
        </p:nvSpPr>
        <p:spPr>
          <a:xfrm>
            <a:off x="3878909" y="2719436"/>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PIANTA</a:t>
            </a:r>
          </a:p>
        </p:txBody>
      </p:sp>
      <p:cxnSp>
        <p:nvCxnSpPr>
          <p:cNvPr id="5" name="Connettore diritto 4">
            <a:extLst>
              <a:ext uri="{FF2B5EF4-FFF2-40B4-BE49-F238E27FC236}">
                <a16:creationId xmlns:a16="http://schemas.microsoft.com/office/drawing/2014/main" id="{758C067F-28E1-7643-A553-474E6BDE43FF}"/>
              </a:ext>
            </a:extLst>
          </p:cNvPr>
          <p:cNvCxnSpPr>
            <a:cxnSpLocks/>
            <a:endCxn id="4" idx="1"/>
          </p:cNvCxnSpPr>
          <p:nvPr/>
        </p:nvCxnSpPr>
        <p:spPr>
          <a:xfrm flipV="1">
            <a:off x="3262630" y="3094487"/>
            <a:ext cx="616279" cy="56943"/>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Connettore diritto 5">
            <a:extLst>
              <a:ext uri="{FF2B5EF4-FFF2-40B4-BE49-F238E27FC236}">
                <a16:creationId xmlns:a16="http://schemas.microsoft.com/office/drawing/2014/main" id="{D6FEED1F-A3A3-20C7-DA44-D769722A5340}"/>
              </a:ext>
            </a:extLst>
          </p:cNvPr>
          <p:cNvCxnSpPr>
            <a:cxnSpLocks/>
            <a:endCxn id="4" idx="1"/>
          </p:cNvCxnSpPr>
          <p:nvPr/>
        </p:nvCxnSpPr>
        <p:spPr>
          <a:xfrm>
            <a:off x="3262630" y="2736567"/>
            <a:ext cx="616279" cy="35792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Connettore diritto 6">
            <a:extLst>
              <a:ext uri="{FF2B5EF4-FFF2-40B4-BE49-F238E27FC236}">
                <a16:creationId xmlns:a16="http://schemas.microsoft.com/office/drawing/2014/main" id="{DC325984-D26E-5B83-B098-CF37E0EDD217}"/>
              </a:ext>
            </a:extLst>
          </p:cNvPr>
          <p:cNvCxnSpPr>
            <a:cxnSpLocks/>
            <a:endCxn id="4" idx="1"/>
          </p:cNvCxnSpPr>
          <p:nvPr/>
        </p:nvCxnSpPr>
        <p:spPr>
          <a:xfrm>
            <a:off x="3262630" y="2321704"/>
            <a:ext cx="616279" cy="772783"/>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Connettore diritto 7">
            <a:extLst>
              <a:ext uri="{FF2B5EF4-FFF2-40B4-BE49-F238E27FC236}">
                <a16:creationId xmlns:a16="http://schemas.microsoft.com/office/drawing/2014/main" id="{6B544950-F739-DAE4-EB06-6065115820FA}"/>
              </a:ext>
            </a:extLst>
          </p:cNvPr>
          <p:cNvCxnSpPr>
            <a:cxnSpLocks/>
            <a:endCxn id="4" idx="1"/>
          </p:cNvCxnSpPr>
          <p:nvPr/>
        </p:nvCxnSpPr>
        <p:spPr>
          <a:xfrm flipV="1">
            <a:off x="3262630" y="3094487"/>
            <a:ext cx="616279" cy="471805"/>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Connettore diritto 8">
            <a:extLst>
              <a:ext uri="{FF2B5EF4-FFF2-40B4-BE49-F238E27FC236}">
                <a16:creationId xmlns:a16="http://schemas.microsoft.com/office/drawing/2014/main" id="{762540AA-CD8F-B1D0-794C-7BB70B14462C}"/>
              </a:ext>
            </a:extLst>
          </p:cNvPr>
          <p:cNvCxnSpPr>
            <a:cxnSpLocks/>
            <a:endCxn id="4" idx="1"/>
          </p:cNvCxnSpPr>
          <p:nvPr/>
        </p:nvCxnSpPr>
        <p:spPr>
          <a:xfrm flipV="1">
            <a:off x="3262630" y="3094487"/>
            <a:ext cx="616279" cy="886667"/>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Connettore diritto 10">
            <a:extLst>
              <a:ext uri="{FF2B5EF4-FFF2-40B4-BE49-F238E27FC236}">
                <a16:creationId xmlns:a16="http://schemas.microsoft.com/office/drawing/2014/main" id="{13F1B616-8B2A-F8A4-EF48-BF5E20AD14F1}"/>
              </a:ext>
            </a:extLst>
          </p:cNvPr>
          <p:cNvCxnSpPr>
            <a:cxnSpLocks/>
            <a:stCxn id="4" idx="0"/>
          </p:cNvCxnSpPr>
          <p:nvPr/>
        </p:nvCxnSpPr>
        <p:spPr>
          <a:xfrm flipH="1" flipV="1">
            <a:off x="4496579" y="2393704"/>
            <a:ext cx="1" cy="325732"/>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uppo 13">
            <a:extLst>
              <a:ext uri="{FF2B5EF4-FFF2-40B4-BE49-F238E27FC236}">
                <a16:creationId xmlns:a16="http://schemas.microsoft.com/office/drawing/2014/main" id="{3CF1BDA1-FEC6-457C-DC9D-0DC32DFEE192}"/>
              </a:ext>
            </a:extLst>
          </p:cNvPr>
          <p:cNvGrpSpPr/>
          <p:nvPr/>
        </p:nvGrpSpPr>
        <p:grpSpPr>
          <a:xfrm>
            <a:off x="1740680" y="3763514"/>
            <a:ext cx="1521950" cy="369332"/>
            <a:chOff x="1211062" y="2152381"/>
            <a:chExt cx="1521950" cy="369332"/>
          </a:xfrm>
        </p:grpSpPr>
        <p:sp>
          <p:nvSpPr>
            <p:cNvPr id="15" name="Ovale 14">
              <a:extLst>
                <a:ext uri="{FF2B5EF4-FFF2-40B4-BE49-F238E27FC236}">
                  <a16:creationId xmlns:a16="http://schemas.microsoft.com/office/drawing/2014/main" id="{850DA705-F6F5-0D3A-EBEF-DFE2EBE77444}"/>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6" name="CasellaDiTesto 15">
              <a:extLst>
                <a:ext uri="{FF2B5EF4-FFF2-40B4-BE49-F238E27FC236}">
                  <a16:creationId xmlns:a16="http://schemas.microsoft.com/office/drawing/2014/main" id="{CBB7EDAA-ACB7-72D1-A120-DA6A939F375E}"/>
                </a:ext>
              </a:extLst>
            </p:cNvPr>
            <p:cNvSpPr txBox="1"/>
            <p:nvPr/>
          </p:nvSpPr>
          <p:spPr>
            <a:xfrm>
              <a:off x="1211062" y="2152381"/>
              <a:ext cx="1377950" cy="369332"/>
            </a:xfrm>
            <a:prstGeom prst="rect">
              <a:avLst/>
            </a:prstGeom>
            <a:noFill/>
          </p:spPr>
          <p:txBody>
            <a:bodyPr wrap="square" rtlCol="0">
              <a:spAutoFit/>
            </a:bodyPr>
            <a:lstStyle/>
            <a:p>
              <a:pPr algn="r"/>
              <a:r>
                <a:rPr lang="it-IT" dirty="0"/>
                <a:t>green</a:t>
              </a:r>
            </a:p>
          </p:txBody>
        </p:sp>
      </p:grpSp>
      <p:cxnSp>
        <p:nvCxnSpPr>
          <p:cNvPr id="17" name="Connettore diritto 16">
            <a:extLst>
              <a:ext uri="{FF2B5EF4-FFF2-40B4-BE49-F238E27FC236}">
                <a16:creationId xmlns:a16="http://schemas.microsoft.com/office/drawing/2014/main" id="{804402E3-0BD6-A8DE-7706-243D4EA6F280}"/>
              </a:ext>
            </a:extLst>
          </p:cNvPr>
          <p:cNvCxnSpPr>
            <a:cxnSpLocks/>
            <a:endCxn id="4" idx="2"/>
          </p:cNvCxnSpPr>
          <p:nvPr/>
        </p:nvCxnSpPr>
        <p:spPr>
          <a:xfrm flipV="1">
            <a:off x="4495188" y="3469538"/>
            <a:ext cx="1392" cy="567773"/>
          </a:xfrm>
          <a:prstGeom prst="line">
            <a:avLst/>
          </a:prstGeom>
          <a:ln w="19050"/>
        </p:spPr>
        <p:style>
          <a:lnRef idx="1">
            <a:schemeClr val="dk1"/>
          </a:lnRef>
          <a:fillRef idx="0">
            <a:schemeClr val="dk1"/>
          </a:fillRef>
          <a:effectRef idx="0">
            <a:schemeClr val="dk1"/>
          </a:effectRef>
          <a:fontRef idx="minor">
            <a:schemeClr val="tx1"/>
          </a:fontRef>
        </p:style>
      </p:cxnSp>
      <p:sp>
        <p:nvSpPr>
          <p:cNvPr id="20" name="Rettangolo 19">
            <a:extLst>
              <a:ext uri="{FF2B5EF4-FFF2-40B4-BE49-F238E27FC236}">
                <a16:creationId xmlns:a16="http://schemas.microsoft.com/office/drawing/2014/main" id="{DDAF84A4-EBF7-46DA-9E68-8279474BC1C0}"/>
              </a:ext>
            </a:extLst>
          </p:cNvPr>
          <p:cNvSpPr/>
          <p:nvPr/>
        </p:nvSpPr>
        <p:spPr>
          <a:xfrm>
            <a:off x="3570769" y="5289365"/>
            <a:ext cx="2149903"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COLORAZIONE</a:t>
            </a:r>
          </a:p>
        </p:txBody>
      </p:sp>
      <p:sp>
        <p:nvSpPr>
          <p:cNvPr id="21" name="Rombo 20">
            <a:extLst>
              <a:ext uri="{FF2B5EF4-FFF2-40B4-BE49-F238E27FC236}">
                <a16:creationId xmlns:a16="http://schemas.microsoft.com/office/drawing/2014/main" id="{0B88E89A-94F2-5D48-DBE3-43AEE894E04D}"/>
              </a:ext>
            </a:extLst>
          </p:cNvPr>
          <p:cNvSpPr/>
          <p:nvPr/>
        </p:nvSpPr>
        <p:spPr>
          <a:xfrm>
            <a:off x="4021319" y="4009234"/>
            <a:ext cx="947738"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HAS</a:t>
            </a:r>
          </a:p>
        </p:txBody>
      </p:sp>
      <p:cxnSp>
        <p:nvCxnSpPr>
          <p:cNvPr id="22" name="Connettore diritto 21">
            <a:extLst>
              <a:ext uri="{FF2B5EF4-FFF2-40B4-BE49-F238E27FC236}">
                <a16:creationId xmlns:a16="http://schemas.microsoft.com/office/drawing/2014/main" id="{1AF1EAE2-6D0D-2B6B-6812-F9CF10331636}"/>
              </a:ext>
            </a:extLst>
          </p:cNvPr>
          <p:cNvCxnSpPr>
            <a:cxnSpLocks/>
          </p:cNvCxnSpPr>
          <p:nvPr/>
        </p:nvCxnSpPr>
        <p:spPr>
          <a:xfrm flipV="1">
            <a:off x="4470324" y="4720826"/>
            <a:ext cx="1392" cy="567773"/>
          </a:xfrm>
          <a:prstGeom prst="line">
            <a:avLst/>
          </a:prstGeom>
          <a:ln w="19050"/>
        </p:spPr>
        <p:style>
          <a:lnRef idx="1">
            <a:schemeClr val="dk1"/>
          </a:lnRef>
          <a:fillRef idx="0">
            <a:schemeClr val="dk1"/>
          </a:fillRef>
          <a:effectRef idx="0">
            <a:schemeClr val="dk1"/>
          </a:effectRef>
          <a:fontRef idx="minor">
            <a:schemeClr val="tx1"/>
          </a:fontRef>
        </p:style>
      </p:cxnSp>
      <p:sp>
        <p:nvSpPr>
          <p:cNvPr id="23" name="CasellaDiTesto 22">
            <a:extLst>
              <a:ext uri="{FF2B5EF4-FFF2-40B4-BE49-F238E27FC236}">
                <a16:creationId xmlns:a16="http://schemas.microsoft.com/office/drawing/2014/main" id="{164FD6D7-0FEF-7F66-CDE4-F934100E62C3}"/>
              </a:ext>
            </a:extLst>
          </p:cNvPr>
          <p:cNvSpPr txBox="1"/>
          <p:nvPr/>
        </p:nvSpPr>
        <p:spPr>
          <a:xfrm>
            <a:off x="4445168" y="5011983"/>
            <a:ext cx="401104" cy="276999"/>
          </a:xfrm>
          <a:prstGeom prst="rect">
            <a:avLst/>
          </a:prstGeom>
          <a:noFill/>
        </p:spPr>
        <p:txBody>
          <a:bodyPr wrap="square" rtlCol="0">
            <a:spAutoFit/>
          </a:bodyPr>
          <a:lstStyle/>
          <a:p>
            <a:r>
              <a:rPr lang="it-IT" sz="1200" dirty="0"/>
              <a:t>0,N</a:t>
            </a:r>
          </a:p>
        </p:txBody>
      </p:sp>
      <p:sp>
        <p:nvSpPr>
          <p:cNvPr id="24" name="CasellaDiTesto 23">
            <a:extLst>
              <a:ext uri="{FF2B5EF4-FFF2-40B4-BE49-F238E27FC236}">
                <a16:creationId xmlns:a16="http://schemas.microsoft.com/office/drawing/2014/main" id="{C2603F09-F3BE-D7AD-AC78-16995E42EA38}"/>
              </a:ext>
            </a:extLst>
          </p:cNvPr>
          <p:cNvSpPr txBox="1"/>
          <p:nvPr/>
        </p:nvSpPr>
        <p:spPr>
          <a:xfrm>
            <a:off x="4495188" y="3486515"/>
            <a:ext cx="401104" cy="276999"/>
          </a:xfrm>
          <a:prstGeom prst="rect">
            <a:avLst/>
          </a:prstGeom>
          <a:noFill/>
        </p:spPr>
        <p:txBody>
          <a:bodyPr wrap="square" rtlCol="0">
            <a:spAutoFit/>
          </a:bodyPr>
          <a:lstStyle/>
          <a:p>
            <a:r>
              <a:rPr lang="it-IT" sz="1200" dirty="0"/>
              <a:t>0,N</a:t>
            </a:r>
          </a:p>
        </p:txBody>
      </p:sp>
      <p:sp>
        <p:nvSpPr>
          <p:cNvPr id="25" name="CasellaDiTesto 24">
            <a:extLst>
              <a:ext uri="{FF2B5EF4-FFF2-40B4-BE49-F238E27FC236}">
                <a16:creationId xmlns:a16="http://schemas.microsoft.com/office/drawing/2014/main" id="{844269BF-ED02-6740-2065-AF82DE0A0D52}"/>
              </a:ext>
            </a:extLst>
          </p:cNvPr>
          <p:cNvSpPr txBox="1"/>
          <p:nvPr/>
        </p:nvSpPr>
        <p:spPr>
          <a:xfrm>
            <a:off x="8488680" y="2777027"/>
            <a:ext cx="3337560" cy="646331"/>
          </a:xfrm>
          <a:prstGeom prst="rect">
            <a:avLst/>
          </a:prstGeom>
          <a:noFill/>
        </p:spPr>
        <p:txBody>
          <a:bodyPr wrap="square" rtlCol="0">
            <a:spAutoFit/>
          </a:bodyPr>
          <a:lstStyle/>
          <a:p>
            <a:r>
              <a:rPr lang="it-IT" sz="1200" dirty="0"/>
              <a:t>Limiti:</a:t>
            </a:r>
          </a:p>
          <a:p>
            <a:r>
              <a:rPr lang="it-IT" sz="1200" dirty="0"/>
              <a:t>Una pianta verde può avere delle colorazioni. Cosa che non dovrebbe</a:t>
            </a:r>
          </a:p>
        </p:txBody>
      </p:sp>
    </p:spTree>
    <p:extLst>
      <p:ext uri="{BB962C8B-B14F-4D97-AF65-F5344CB8AC3E}">
        <p14:creationId xmlns:p14="http://schemas.microsoft.com/office/powerpoint/2010/main" val="119561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2" presetClass="entr" presetSubtype="4"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D1366D-0F1E-9BEB-31E6-60DEBA5DE3A4}"/>
              </a:ext>
            </a:extLst>
          </p:cNvPr>
          <p:cNvSpPr>
            <a:spLocks noGrp="1"/>
          </p:cNvSpPr>
          <p:nvPr>
            <p:ph type="title"/>
          </p:nvPr>
        </p:nvSpPr>
        <p:spPr/>
        <p:txBody>
          <a:bodyPr/>
          <a:lstStyle/>
          <a:p>
            <a:endParaRPr lang="it-IT"/>
          </a:p>
        </p:txBody>
      </p:sp>
      <p:sp>
        <p:nvSpPr>
          <p:cNvPr id="4" name="Rettangolo 3">
            <a:extLst>
              <a:ext uri="{FF2B5EF4-FFF2-40B4-BE49-F238E27FC236}">
                <a16:creationId xmlns:a16="http://schemas.microsoft.com/office/drawing/2014/main" id="{BF3B9060-76FF-F65D-73EA-6DF993EBF49F}"/>
              </a:ext>
            </a:extLst>
          </p:cNvPr>
          <p:cNvSpPr/>
          <p:nvPr/>
        </p:nvSpPr>
        <p:spPr>
          <a:xfrm>
            <a:off x="6977481" y="5742773"/>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PRIVATO</a:t>
            </a:r>
          </a:p>
        </p:txBody>
      </p:sp>
      <p:sp>
        <p:nvSpPr>
          <p:cNvPr id="5" name="Rettangolo 4">
            <a:extLst>
              <a:ext uri="{FF2B5EF4-FFF2-40B4-BE49-F238E27FC236}">
                <a16:creationId xmlns:a16="http://schemas.microsoft.com/office/drawing/2014/main" id="{77C16566-005D-EF9E-CC56-883A5817FEA2}"/>
              </a:ext>
            </a:extLst>
          </p:cNvPr>
          <p:cNvSpPr/>
          <p:nvPr/>
        </p:nvSpPr>
        <p:spPr>
          <a:xfrm>
            <a:off x="8730780" y="5742773"/>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RIVENDITA</a:t>
            </a:r>
          </a:p>
        </p:txBody>
      </p:sp>
      <p:sp>
        <p:nvSpPr>
          <p:cNvPr id="6" name="Rettangolo 5">
            <a:extLst>
              <a:ext uri="{FF2B5EF4-FFF2-40B4-BE49-F238E27FC236}">
                <a16:creationId xmlns:a16="http://schemas.microsoft.com/office/drawing/2014/main" id="{18242329-BC92-FF97-5EAD-C63CB1ACDED7}"/>
              </a:ext>
            </a:extLst>
          </p:cNvPr>
          <p:cNvSpPr/>
          <p:nvPr/>
        </p:nvSpPr>
        <p:spPr>
          <a:xfrm>
            <a:off x="7858325" y="4484424"/>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CLIENTE</a:t>
            </a:r>
          </a:p>
        </p:txBody>
      </p:sp>
      <p:grpSp>
        <p:nvGrpSpPr>
          <p:cNvPr id="7" name="Gruppo 6">
            <a:extLst>
              <a:ext uri="{FF2B5EF4-FFF2-40B4-BE49-F238E27FC236}">
                <a16:creationId xmlns:a16="http://schemas.microsoft.com/office/drawing/2014/main" id="{9EB16783-08AA-B4AB-64C2-4AB988C05A62}"/>
              </a:ext>
            </a:extLst>
          </p:cNvPr>
          <p:cNvGrpSpPr/>
          <p:nvPr/>
        </p:nvGrpSpPr>
        <p:grpSpPr>
          <a:xfrm>
            <a:off x="9641350" y="4346219"/>
            <a:ext cx="1521950" cy="369332"/>
            <a:chOff x="10147963" y="2303310"/>
            <a:chExt cx="1521950" cy="369332"/>
          </a:xfrm>
        </p:grpSpPr>
        <p:sp>
          <p:nvSpPr>
            <p:cNvPr id="8" name="Ovale 7">
              <a:extLst>
                <a:ext uri="{FF2B5EF4-FFF2-40B4-BE49-F238E27FC236}">
                  <a16:creationId xmlns:a16="http://schemas.microsoft.com/office/drawing/2014/main" id="{F36CA87A-945D-A463-CE37-5A77734A2B80}"/>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E177FF5D-31C1-02E8-275F-589D4CC2DDEE}"/>
                </a:ext>
              </a:extLst>
            </p:cNvPr>
            <p:cNvSpPr txBox="1"/>
            <p:nvPr/>
          </p:nvSpPr>
          <p:spPr>
            <a:xfrm>
              <a:off x="10291963" y="2303310"/>
              <a:ext cx="1377950" cy="369332"/>
            </a:xfrm>
            <a:prstGeom prst="rect">
              <a:avLst/>
            </a:prstGeom>
            <a:noFill/>
          </p:spPr>
          <p:txBody>
            <a:bodyPr wrap="square" rtlCol="0">
              <a:spAutoFit/>
            </a:bodyPr>
            <a:lstStyle/>
            <a:p>
              <a:r>
                <a:rPr lang="it-IT" dirty="0"/>
                <a:t>codice</a:t>
              </a:r>
            </a:p>
          </p:txBody>
        </p:sp>
      </p:grpSp>
      <p:grpSp>
        <p:nvGrpSpPr>
          <p:cNvPr id="10" name="Gruppo 9">
            <a:extLst>
              <a:ext uri="{FF2B5EF4-FFF2-40B4-BE49-F238E27FC236}">
                <a16:creationId xmlns:a16="http://schemas.microsoft.com/office/drawing/2014/main" id="{323BE6F2-83BB-6807-1871-8363116CB94B}"/>
              </a:ext>
            </a:extLst>
          </p:cNvPr>
          <p:cNvGrpSpPr/>
          <p:nvPr/>
        </p:nvGrpSpPr>
        <p:grpSpPr>
          <a:xfrm>
            <a:off x="9641350" y="4580903"/>
            <a:ext cx="881258" cy="369332"/>
            <a:chOff x="10154781" y="2584478"/>
            <a:chExt cx="881258" cy="369332"/>
          </a:xfrm>
        </p:grpSpPr>
        <p:sp>
          <p:nvSpPr>
            <p:cNvPr id="11" name="Ovale 10">
              <a:extLst>
                <a:ext uri="{FF2B5EF4-FFF2-40B4-BE49-F238E27FC236}">
                  <a16:creationId xmlns:a16="http://schemas.microsoft.com/office/drawing/2014/main" id="{7410A042-32AF-D5EB-4CDD-A95E0E557DB0}"/>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C406ADCD-5EFD-1E92-00A9-7FA3FF0F1C3E}"/>
                </a:ext>
              </a:extLst>
            </p:cNvPr>
            <p:cNvSpPr txBox="1"/>
            <p:nvPr/>
          </p:nvSpPr>
          <p:spPr>
            <a:xfrm>
              <a:off x="10298781" y="2584478"/>
              <a:ext cx="737258" cy="369332"/>
            </a:xfrm>
            <a:prstGeom prst="rect">
              <a:avLst/>
            </a:prstGeom>
            <a:noFill/>
          </p:spPr>
          <p:txBody>
            <a:bodyPr wrap="square" rtlCol="0">
              <a:spAutoFit/>
            </a:bodyPr>
            <a:lstStyle/>
            <a:p>
              <a:r>
                <a:rPr lang="it-IT" dirty="0"/>
                <a:t>nome</a:t>
              </a:r>
            </a:p>
          </p:txBody>
        </p:sp>
      </p:grpSp>
      <p:grpSp>
        <p:nvGrpSpPr>
          <p:cNvPr id="13" name="Gruppo 12">
            <a:extLst>
              <a:ext uri="{FF2B5EF4-FFF2-40B4-BE49-F238E27FC236}">
                <a16:creationId xmlns:a16="http://schemas.microsoft.com/office/drawing/2014/main" id="{4A0B9AC9-B2ED-E7C1-2372-EEEB109B9DA3}"/>
              </a:ext>
            </a:extLst>
          </p:cNvPr>
          <p:cNvGrpSpPr/>
          <p:nvPr/>
        </p:nvGrpSpPr>
        <p:grpSpPr>
          <a:xfrm>
            <a:off x="9641350" y="4806458"/>
            <a:ext cx="1185400" cy="369332"/>
            <a:chOff x="10154781" y="2584478"/>
            <a:chExt cx="1185400" cy="369332"/>
          </a:xfrm>
        </p:grpSpPr>
        <p:sp>
          <p:nvSpPr>
            <p:cNvPr id="14" name="Ovale 13">
              <a:extLst>
                <a:ext uri="{FF2B5EF4-FFF2-40B4-BE49-F238E27FC236}">
                  <a16:creationId xmlns:a16="http://schemas.microsoft.com/office/drawing/2014/main" id="{97266AD8-3DAA-C568-3BD3-F1419EF7BA54}"/>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5" name="CasellaDiTesto 14">
              <a:extLst>
                <a:ext uri="{FF2B5EF4-FFF2-40B4-BE49-F238E27FC236}">
                  <a16:creationId xmlns:a16="http://schemas.microsoft.com/office/drawing/2014/main" id="{E06F4D93-1BFF-1861-04E0-688E869A7A64}"/>
                </a:ext>
              </a:extLst>
            </p:cNvPr>
            <p:cNvSpPr txBox="1"/>
            <p:nvPr/>
          </p:nvSpPr>
          <p:spPr>
            <a:xfrm>
              <a:off x="10298781" y="2584478"/>
              <a:ext cx="1041400" cy="369332"/>
            </a:xfrm>
            <a:prstGeom prst="rect">
              <a:avLst/>
            </a:prstGeom>
            <a:noFill/>
          </p:spPr>
          <p:txBody>
            <a:bodyPr wrap="square" rtlCol="0">
              <a:spAutoFit/>
            </a:bodyPr>
            <a:lstStyle/>
            <a:p>
              <a:r>
                <a:rPr lang="it-IT" dirty="0"/>
                <a:t>indirizzo</a:t>
              </a:r>
            </a:p>
          </p:txBody>
        </p:sp>
      </p:grpSp>
      <p:grpSp>
        <p:nvGrpSpPr>
          <p:cNvPr id="16" name="Gruppo 15">
            <a:extLst>
              <a:ext uri="{FF2B5EF4-FFF2-40B4-BE49-F238E27FC236}">
                <a16:creationId xmlns:a16="http://schemas.microsoft.com/office/drawing/2014/main" id="{397B7FB7-D5AE-18AA-3E57-0F5F92295F66}"/>
              </a:ext>
            </a:extLst>
          </p:cNvPr>
          <p:cNvGrpSpPr/>
          <p:nvPr/>
        </p:nvGrpSpPr>
        <p:grpSpPr>
          <a:xfrm>
            <a:off x="10306050" y="5917184"/>
            <a:ext cx="1185400" cy="369332"/>
            <a:chOff x="10154781" y="2584478"/>
            <a:chExt cx="1185400" cy="369332"/>
          </a:xfrm>
        </p:grpSpPr>
        <p:sp>
          <p:nvSpPr>
            <p:cNvPr id="17" name="Ovale 16">
              <a:extLst>
                <a:ext uri="{FF2B5EF4-FFF2-40B4-BE49-F238E27FC236}">
                  <a16:creationId xmlns:a16="http://schemas.microsoft.com/office/drawing/2014/main" id="{87E024DF-A215-AC84-76FC-87D3108F1318}"/>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8" name="CasellaDiTesto 17">
              <a:extLst>
                <a:ext uri="{FF2B5EF4-FFF2-40B4-BE49-F238E27FC236}">
                  <a16:creationId xmlns:a16="http://schemas.microsoft.com/office/drawing/2014/main" id="{5B4D4132-2621-2733-5ECE-05CF1AD50276}"/>
                </a:ext>
              </a:extLst>
            </p:cNvPr>
            <p:cNvSpPr txBox="1"/>
            <p:nvPr/>
          </p:nvSpPr>
          <p:spPr>
            <a:xfrm>
              <a:off x="10298781" y="2584478"/>
              <a:ext cx="1041400" cy="369332"/>
            </a:xfrm>
            <a:prstGeom prst="rect">
              <a:avLst/>
            </a:prstGeom>
            <a:noFill/>
          </p:spPr>
          <p:txBody>
            <a:bodyPr wrap="square" rtlCol="0">
              <a:spAutoFit/>
            </a:bodyPr>
            <a:lstStyle/>
            <a:p>
              <a:r>
                <a:rPr lang="it-IT" dirty="0" err="1"/>
                <a:t>p.iva</a:t>
              </a:r>
              <a:endParaRPr lang="it-IT" dirty="0"/>
            </a:p>
          </p:txBody>
        </p:sp>
      </p:grpSp>
      <p:grpSp>
        <p:nvGrpSpPr>
          <p:cNvPr id="20" name="Gruppo 19">
            <a:extLst>
              <a:ext uri="{FF2B5EF4-FFF2-40B4-BE49-F238E27FC236}">
                <a16:creationId xmlns:a16="http://schemas.microsoft.com/office/drawing/2014/main" id="{C09874D1-E504-127B-B687-25F498EE522B}"/>
              </a:ext>
            </a:extLst>
          </p:cNvPr>
          <p:cNvGrpSpPr/>
          <p:nvPr/>
        </p:nvGrpSpPr>
        <p:grpSpPr>
          <a:xfrm>
            <a:off x="5058452" y="5923156"/>
            <a:ext cx="1521950" cy="369332"/>
            <a:chOff x="1211062" y="2152381"/>
            <a:chExt cx="1521950" cy="369332"/>
          </a:xfrm>
        </p:grpSpPr>
        <p:sp>
          <p:nvSpPr>
            <p:cNvPr id="21" name="Ovale 20">
              <a:extLst>
                <a:ext uri="{FF2B5EF4-FFF2-40B4-BE49-F238E27FC236}">
                  <a16:creationId xmlns:a16="http://schemas.microsoft.com/office/drawing/2014/main" id="{F28E6AA8-3918-FC8A-8BF4-DAB406654490}"/>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2" name="CasellaDiTesto 21">
              <a:extLst>
                <a:ext uri="{FF2B5EF4-FFF2-40B4-BE49-F238E27FC236}">
                  <a16:creationId xmlns:a16="http://schemas.microsoft.com/office/drawing/2014/main" id="{F0345459-5F20-502C-D3B7-7C663F222481}"/>
                </a:ext>
              </a:extLst>
            </p:cNvPr>
            <p:cNvSpPr txBox="1"/>
            <p:nvPr/>
          </p:nvSpPr>
          <p:spPr>
            <a:xfrm>
              <a:off x="1211062" y="2152381"/>
              <a:ext cx="1377950" cy="369332"/>
            </a:xfrm>
            <a:prstGeom prst="rect">
              <a:avLst/>
            </a:prstGeom>
            <a:noFill/>
          </p:spPr>
          <p:txBody>
            <a:bodyPr wrap="square" rtlCol="0">
              <a:spAutoFit/>
            </a:bodyPr>
            <a:lstStyle/>
            <a:p>
              <a:pPr algn="r"/>
              <a:r>
                <a:rPr lang="it-IT" dirty="0" err="1"/>
                <a:t>cf</a:t>
              </a:r>
              <a:endParaRPr lang="it-IT" dirty="0"/>
            </a:p>
          </p:txBody>
        </p:sp>
      </p:grpSp>
      <p:sp>
        <p:nvSpPr>
          <p:cNvPr id="23" name="Rombo 22">
            <a:extLst>
              <a:ext uri="{FF2B5EF4-FFF2-40B4-BE49-F238E27FC236}">
                <a16:creationId xmlns:a16="http://schemas.microsoft.com/office/drawing/2014/main" id="{7A9D0CF1-0773-677F-5963-0A1F62432F88}"/>
              </a:ext>
            </a:extLst>
          </p:cNvPr>
          <p:cNvSpPr/>
          <p:nvPr/>
        </p:nvSpPr>
        <p:spPr>
          <a:xfrm>
            <a:off x="3709947" y="4521393"/>
            <a:ext cx="1664921"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ACQUISTA</a:t>
            </a:r>
          </a:p>
        </p:txBody>
      </p:sp>
      <p:cxnSp>
        <p:nvCxnSpPr>
          <p:cNvPr id="24" name="Connettore diritto 23">
            <a:extLst>
              <a:ext uri="{FF2B5EF4-FFF2-40B4-BE49-F238E27FC236}">
                <a16:creationId xmlns:a16="http://schemas.microsoft.com/office/drawing/2014/main" id="{49A2E6E8-F594-BB3D-0979-732BAFA48F22}"/>
              </a:ext>
            </a:extLst>
          </p:cNvPr>
          <p:cNvCxnSpPr>
            <a:cxnSpLocks/>
            <a:stCxn id="21" idx="6"/>
            <a:endCxn id="4" idx="1"/>
          </p:cNvCxnSpPr>
          <p:nvPr/>
        </p:nvCxnSpPr>
        <p:spPr>
          <a:xfrm flipV="1">
            <a:off x="6580402" y="6117824"/>
            <a:ext cx="397079" cy="7129"/>
          </a:xfrm>
          <a:prstGeom prst="line">
            <a:avLst/>
          </a:prstGeom>
          <a:ln w="19050"/>
        </p:spPr>
        <p:style>
          <a:lnRef idx="1">
            <a:schemeClr val="dk1"/>
          </a:lnRef>
          <a:fillRef idx="0">
            <a:schemeClr val="dk1"/>
          </a:fillRef>
          <a:effectRef idx="0">
            <a:schemeClr val="dk1"/>
          </a:effectRef>
          <a:fontRef idx="minor">
            <a:schemeClr val="tx1"/>
          </a:fontRef>
        </p:style>
      </p:cxnSp>
      <p:grpSp>
        <p:nvGrpSpPr>
          <p:cNvPr id="25" name="Gruppo 24">
            <a:extLst>
              <a:ext uri="{FF2B5EF4-FFF2-40B4-BE49-F238E27FC236}">
                <a16:creationId xmlns:a16="http://schemas.microsoft.com/office/drawing/2014/main" id="{BA5E629F-1C31-3137-4600-151B3DCE240C}"/>
              </a:ext>
            </a:extLst>
          </p:cNvPr>
          <p:cNvGrpSpPr/>
          <p:nvPr/>
        </p:nvGrpSpPr>
        <p:grpSpPr>
          <a:xfrm>
            <a:off x="4366714" y="5476105"/>
            <a:ext cx="881258" cy="369332"/>
            <a:chOff x="10154781" y="2584478"/>
            <a:chExt cx="881258" cy="369332"/>
          </a:xfrm>
        </p:grpSpPr>
        <p:sp>
          <p:nvSpPr>
            <p:cNvPr id="26" name="Ovale 25">
              <a:extLst>
                <a:ext uri="{FF2B5EF4-FFF2-40B4-BE49-F238E27FC236}">
                  <a16:creationId xmlns:a16="http://schemas.microsoft.com/office/drawing/2014/main" id="{962760E1-30E4-59A7-AF0F-6F8AAB887FEA}"/>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7" name="CasellaDiTesto 26">
              <a:extLst>
                <a:ext uri="{FF2B5EF4-FFF2-40B4-BE49-F238E27FC236}">
                  <a16:creationId xmlns:a16="http://schemas.microsoft.com/office/drawing/2014/main" id="{A7F6E61C-C0F4-184F-25B0-ADA9A0BE2549}"/>
                </a:ext>
              </a:extLst>
            </p:cNvPr>
            <p:cNvSpPr txBox="1"/>
            <p:nvPr/>
          </p:nvSpPr>
          <p:spPr>
            <a:xfrm>
              <a:off x="10298781" y="2584478"/>
              <a:ext cx="737258" cy="369332"/>
            </a:xfrm>
            <a:prstGeom prst="rect">
              <a:avLst/>
            </a:prstGeom>
            <a:noFill/>
          </p:spPr>
          <p:txBody>
            <a:bodyPr wrap="square" rtlCol="0">
              <a:spAutoFit/>
            </a:bodyPr>
            <a:lstStyle/>
            <a:p>
              <a:r>
                <a:rPr lang="it-IT" dirty="0" err="1"/>
                <a:t>qty</a:t>
              </a:r>
              <a:endParaRPr lang="it-IT" dirty="0"/>
            </a:p>
          </p:txBody>
        </p:sp>
      </p:grpSp>
      <p:sp>
        <p:nvSpPr>
          <p:cNvPr id="28" name="CasellaDiTesto 27">
            <a:extLst>
              <a:ext uri="{FF2B5EF4-FFF2-40B4-BE49-F238E27FC236}">
                <a16:creationId xmlns:a16="http://schemas.microsoft.com/office/drawing/2014/main" id="{FE413A43-1A8D-0336-5421-B9B6BE04B665}"/>
              </a:ext>
            </a:extLst>
          </p:cNvPr>
          <p:cNvSpPr txBox="1"/>
          <p:nvPr/>
        </p:nvSpPr>
        <p:spPr>
          <a:xfrm>
            <a:off x="3457395" y="4613282"/>
            <a:ext cx="401104" cy="276999"/>
          </a:xfrm>
          <a:prstGeom prst="rect">
            <a:avLst/>
          </a:prstGeom>
          <a:noFill/>
        </p:spPr>
        <p:txBody>
          <a:bodyPr wrap="square" rtlCol="0">
            <a:spAutoFit/>
          </a:bodyPr>
          <a:lstStyle/>
          <a:p>
            <a:r>
              <a:rPr lang="it-IT" sz="1200" dirty="0"/>
              <a:t>0,N</a:t>
            </a:r>
          </a:p>
        </p:txBody>
      </p:sp>
      <p:cxnSp>
        <p:nvCxnSpPr>
          <p:cNvPr id="35" name="Connettore diritto 34">
            <a:extLst>
              <a:ext uri="{FF2B5EF4-FFF2-40B4-BE49-F238E27FC236}">
                <a16:creationId xmlns:a16="http://schemas.microsoft.com/office/drawing/2014/main" id="{53FDAC98-C395-5A53-C5BC-D15F7DE985C4}"/>
              </a:ext>
            </a:extLst>
          </p:cNvPr>
          <p:cNvCxnSpPr>
            <a:cxnSpLocks/>
            <a:stCxn id="17" idx="2"/>
            <a:endCxn id="5" idx="3"/>
          </p:cNvCxnSpPr>
          <p:nvPr/>
        </p:nvCxnSpPr>
        <p:spPr>
          <a:xfrm flipH="1" flipV="1">
            <a:off x="9966121" y="6117824"/>
            <a:ext cx="339929" cy="54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Connettore diritto 37">
            <a:extLst>
              <a:ext uri="{FF2B5EF4-FFF2-40B4-BE49-F238E27FC236}">
                <a16:creationId xmlns:a16="http://schemas.microsoft.com/office/drawing/2014/main" id="{D5262085-2B0F-1E91-4AD2-57386FB78423}"/>
              </a:ext>
            </a:extLst>
          </p:cNvPr>
          <p:cNvCxnSpPr>
            <a:cxnSpLocks/>
            <a:stCxn id="8" idx="2"/>
            <a:endCxn id="6" idx="3"/>
          </p:cNvCxnSpPr>
          <p:nvPr/>
        </p:nvCxnSpPr>
        <p:spPr>
          <a:xfrm flipH="1">
            <a:off x="9093666" y="4543515"/>
            <a:ext cx="547684" cy="31596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Connettore diritto 40">
            <a:extLst>
              <a:ext uri="{FF2B5EF4-FFF2-40B4-BE49-F238E27FC236}">
                <a16:creationId xmlns:a16="http://schemas.microsoft.com/office/drawing/2014/main" id="{8092108B-F79F-4726-2ABE-A99C0D1C0A2B}"/>
              </a:ext>
            </a:extLst>
          </p:cNvPr>
          <p:cNvCxnSpPr>
            <a:cxnSpLocks/>
            <a:stCxn id="11" idx="2"/>
            <a:endCxn id="6" idx="3"/>
          </p:cNvCxnSpPr>
          <p:nvPr/>
        </p:nvCxnSpPr>
        <p:spPr>
          <a:xfrm flipH="1">
            <a:off x="9093666" y="4782083"/>
            <a:ext cx="547684" cy="77392"/>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Connettore diritto 43">
            <a:extLst>
              <a:ext uri="{FF2B5EF4-FFF2-40B4-BE49-F238E27FC236}">
                <a16:creationId xmlns:a16="http://schemas.microsoft.com/office/drawing/2014/main" id="{FDC5521E-CDA3-EC4F-0527-4F096BA04BE3}"/>
              </a:ext>
            </a:extLst>
          </p:cNvPr>
          <p:cNvCxnSpPr>
            <a:cxnSpLocks/>
            <a:stCxn id="14" idx="2"/>
            <a:endCxn id="6" idx="3"/>
          </p:cNvCxnSpPr>
          <p:nvPr/>
        </p:nvCxnSpPr>
        <p:spPr>
          <a:xfrm flipH="1" flipV="1">
            <a:off x="9093666" y="4859475"/>
            <a:ext cx="547684" cy="148163"/>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Connettore a gomito 46">
            <a:extLst>
              <a:ext uri="{FF2B5EF4-FFF2-40B4-BE49-F238E27FC236}">
                <a16:creationId xmlns:a16="http://schemas.microsoft.com/office/drawing/2014/main" id="{D2F8EABA-A9E8-5835-4384-537B1FC162EA}"/>
              </a:ext>
            </a:extLst>
          </p:cNvPr>
          <p:cNvCxnSpPr>
            <a:cxnSpLocks/>
            <a:stCxn id="4" idx="0"/>
            <a:endCxn id="5" idx="0"/>
          </p:cNvCxnSpPr>
          <p:nvPr/>
        </p:nvCxnSpPr>
        <p:spPr>
          <a:xfrm rot="5400000" flipH="1" flipV="1">
            <a:off x="8471801" y="4866124"/>
            <a:ext cx="12700" cy="1753299"/>
          </a:xfrm>
          <a:prstGeom prst="bentConnector3">
            <a:avLst>
              <a:gd name="adj1" fmla="val 1800000"/>
            </a:avLst>
          </a:prstGeom>
          <a:ln w="28575"/>
        </p:spPr>
        <p:style>
          <a:lnRef idx="1">
            <a:schemeClr val="dk1"/>
          </a:lnRef>
          <a:fillRef idx="0">
            <a:schemeClr val="dk1"/>
          </a:fillRef>
          <a:effectRef idx="0">
            <a:schemeClr val="dk1"/>
          </a:effectRef>
          <a:fontRef idx="minor">
            <a:schemeClr val="tx1"/>
          </a:fontRef>
        </p:style>
      </p:cxnSp>
      <p:cxnSp>
        <p:nvCxnSpPr>
          <p:cNvPr id="48" name="Connettore 2 47">
            <a:extLst>
              <a:ext uri="{FF2B5EF4-FFF2-40B4-BE49-F238E27FC236}">
                <a16:creationId xmlns:a16="http://schemas.microsoft.com/office/drawing/2014/main" id="{3A3292CD-69A8-1736-C4A0-D7A765F1C54E}"/>
              </a:ext>
            </a:extLst>
          </p:cNvPr>
          <p:cNvCxnSpPr>
            <a:cxnSpLocks/>
            <a:endCxn id="6" idx="2"/>
          </p:cNvCxnSpPr>
          <p:nvPr/>
        </p:nvCxnSpPr>
        <p:spPr>
          <a:xfrm flipV="1">
            <a:off x="8475996" y="5234526"/>
            <a:ext cx="0" cy="2875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9" name="CasellaDiTesto 48">
            <a:extLst>
              <a:ext uri="{FF2B5EF4-FFF2-40B4-BE49-F238E27FC236}">
                <a16:creationId xmlns:a16="http://schemas.microsoft.com/office/drawing/2014/main" id="{B25F430E-15A5-C690-565B-EB48C1C341BA}"/>
              </a:ext>
            </a:extLst>
          </p:cNvPr>
          <p:cNvSpPr txBox="1"/>
          <p:nvPr/>
        </p:nvSpPr>
        <p:spPr>
          <a:xfrm>
            <a:off x="8504819" y="5224433"/>
            <a:ext cx="749415" cy="307777"/>
          </a:xfrm>
          <a:prstGeom prst="rect">
            <a:avLst/>
          </a:prstGeom>
          <a:noFill/>
        </p:spPr>
        <p:txBody>
          <a:bodyPr wrap="square" rtlCol="0">
            <a:spAutoFit/>
          </a:bodyPr>
          <a:lstStyle/>
          <a:p>
            <a:r>
              <a:rPr lang="it-IT" sz="1400" dirty="0"/>
              <a:t>(t, e)</a:t>
            </a:r>
          </a:p>
        </p:txBody>
      </p:sp>
      <p:sp>
        <p:nvSpPr>
          <p:cNvPr id="67" name="Rettangolo 66">
            <a:extLst>
              <a:ext uri="{FF2B5EF4-FFF2-40B4-BE49-F238E27FC236}">
                <a16:creationId xmlns:a16="http://schemas.microsoft.com/office/drawing/2014/main" id="{88304CE3-253B-E553-6FB8-6D9FB46BBEDD}"/>
              </a:ext>
            </a:extLst>
          </p:cNvPr>
          <p:cNvSpPr/>
          <p:nvPr/>
        </p:nvSpPr>
        <p:spPr>
          <a:xfrm>
            <a:off x="1981529" y="3746537"/>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PIANTA</a:t>
            </a:r>
          </a:p>
        </p:txBody>
      </p:sp>
      <p:grpSp>
        <p:nvGrpSpPr>
          <p:cNvPr id="68" name="Gruppo 67">
            <a:extLst>
              <a:ext uri="{FF2B5EF4-FFF2-40B4-BE49-F238E27FC236}">
                <a16:creationId xmlns:a16="http://schemas.microsoft.com/office/drawing/2014/main" id="{A549DCB2-2634-0AD2-D946-6D95AA09BC2F}"/>
              </a:ext>
            </a:extLst>
          </p:cNvPr>
          <p:cNvGrpSpPr/>
          <p:nvPr/>
        </p:nvGrpSpPr>
        <p:grpSpPr>
          <a:xfrm>
            <a:off x="-156700" y="3147008"/>
            <a:ext cx="1521950" cy="369332"/>
            <a:chOff x="1211062" y="2152381"/>
            <a:chExt cx="1521950" cy="369332"/>
          </a:xfrm>
        </p:grpSpPr>
        <p:sp>
          <p:nvSpPr>
            <p:cNvPr id="69" name="Ovale 68">
              <a:extLst>
                <a:ext uri="{FF2B5EF4-FFF2-40B4-BE49-F238E27FC236}">
                  <a16:creationId xmlns:a16="http://schemas.microsoft.com/office/drawing/2014/main" id="{A52D288F-7408-3514-A5E2-94FA86964CE2}"/>
                </a:ext>
              </a:extLst>
            </p:cNvPr>
            <p:cNvSpPr/>
            <p:nvPr/>
          </p:nvSpPr>
          <p:spPr>
            <a:xfrm>
              <a:off x="2589012" y="2282178"/>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0" name="CasellaDiTesto 69">
              <a:extLst>
                <a:ext uri="{FF2B5EF4-FFF2-40B4-BE49-F238E27FC236}">
                  <a16:creationId xmlns:a16="http://schemas.microsoft.com/office/drawing/2014/main" id="{8735331D-6DD8-BADA-2158-53A57BA1AD5C}"/>
                </a:ext>
              </a:extLst>
            </p:cNvPr>
            <p:cNvSpPr txBox="1"/>
            <p:nvPr/>
          </p:nvSpPr>
          <p:spPr>
            <a:xfrm>
              <a:off x="1211062" y="2152381"/>
              <a:ext cx="1377950" cy="369332"/>
            </a:xfrm>
            <a:prstGeom prst="rect">
              <a:avLst/>
            </a:prstGeom>
            <a:noFill/>
          </p:spPr>
          <p:txBody>
            <a:bodyPr wrap="square" rtlCol="0">
              <a:spAutoFit/>
            </a:bodyPr>
            <a:lstStyle/>
            <a:p>
              <a:pPr algn="r"/>
              <a:r>
                <a:rPr lang="it-IT" dirty="0"/>
                <a:t>code</a:t>
              </a:r>
            </a:p>
          </p:txBody>
        </p:sp>
      </p:grpSp>
      <p:grpSp>
        <p:nvGrpSpPr>
          <p:cNvPr id="71" name="Gruppo 70">
            <a:extLst>
              <a:ext uri="{FF2B5EF4-FFF2-40B4-BE49-F238E27FC236}">
                <a16:creationId xmlns:a16="http://schemas.microsoft.com/office/drawing/2014/main" id="{CBE437CA-85F3-C69A-A4DA-08D1C7816890}"/>
              </a:ext>
            </a:extLst>
          </p:cNvPr>
          <p:cNvGrpSpPr/>
          <p:nvPr/>
        </p:nvGrpSpPr>
        <p:grpSpPr>
          <a:xfrm>
            <a:off x="-156700" y="3561871"/>
            <a:ext cx="1521950" cy="369332"/>
            <a:chOff x="1211062" y="2152381"/>
            <a:chExt cx="1521950" cy="369332"/>
          </a:xfrm>
        </p:grpSpPr>
        <p:sp>
          <p:nvSpPr>
            <p:cNvPr id="72" name="Ovale 71">
              <a:extLst>
                <a:ext uri="{FF2B5EF4-FFF2-40B4-BE49-F238E27FC236}">
                  <a16:creationId xmlns:a16="http://schemas.microsoft.com/office/drawing/2014/main" id="{7AC5A363-5B38-3607-634E-82C42FEA770F}"/>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73" name="CasellaDiTesto 72">
              <a:extLst>
                <a:ext uri="{FF2B5EF4-FFF2-40B4-BE49-F238E27FC236}">
                  <a16:creationId xmlns:a16="http://schemas.microsoft.com/office/drawing/2014/main" id="{1E39DC12-1C2D-D658-7B18-CB82C3928AE2}"/>
                </a:ext>
              </a:extLst>
            </p:cNvPr>
            <p:cNvSpPr txBox="1"/>
            <p:nvPr/>
          </p:nvSpPr>
          <p:spPr>
            <a:xfrm>
              <a:off x="1211062" y="2152381"/>
              <a:ext cx="1377950" cy="369332"/>
            </a:xfrm>
            <a:prstGeom prst="rect">
              <a:avLst/>
            </a:prstGeom>
            <a:noFill/>
          </p:spPr>
          <p:txBody>
            <a:bodyPr wrap="square" rtlCol="0">
              <a:spAutoFit/>
            </a:bodyPr>
            <a:lstStyle/>
            <a:p>
              <a:pPr algn="r"/>
              <a:r>
                <a:rPr lang="it-IT" dirty="0" err="1"/>
                <a:t>nomeLat</a:t>
              </a:r>
              <a:endParaRPr lang="it-IT" dirty="0"/>
            </a:p>
          </p:txBody>
        </p:sp>
      </p:grpSp>
      <p:grpSp>
        <p:nvGrpSpPr>
          <p:cNvPr id="80" name="Gruppo 79">
            <a:extLst>
              <a:ext uri="{FF2B5EF4-FFF2-40B4-BE49-F238E27FC236}">
                <a16:creationId xmlns:a16="http://schemas.microsoft.com/office/drawing/2014/main" id="{C73CB2BE-1A3B-5B99-E182-BF804AFA27B2}"/>
              </a:ext>
            </a:extLst>
          </p:cNvPr>
          <p:cNvGrpSpPr/>
          <p:nvPr/>
        </p:nvGrpSpPr>
        <p:grpSpPr>
          <a:xfrm>
            <a:off x="-156700" y="3976734"/>
            <a:ext cx="1521950" cy="369332"/>
            <a:chOff x="1211062" y="2152381"/>
            <a:chExt cx="1521950" cy="369332"/>
          </a:xfrm>
        </p:grpSpPr>
        <p:sp>
          <p:nvSpPr>
            <p:cNvPr id="81" name="Ovale 80">
              <a:extLst>
                <a:ext uri="{FF2B5EF4-FFF2-40B4-BE49-F238E27FC236}">
                  <a16:creationId xmlns:a16="http://schemas.microsoft.com/office/drawing/2014/main" id="{EE052390-BED3-B46B-C972-9CED8F6FF853}"/>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82" name="CasellaDiTesto 81">
              <a:extLst>
                <a:ext uri="{FF2B5EF4-FFF2-40B4-BE49-F238E27FC236}">
                  <a16:creationId xmlns:a16="http://schemas.microsoft.com/office/drawing/2014/main" id="{FCEEEB71-3A55-C7EC-1FF7-EBCCC56EE00A}"/>
                </a:ext>
              </a:extLst>
            </p:cNvPr>
            <p:cNvSpPr txBox="1"/>
            <p:nvPr/>
          </p:nvSpPr>
          <p:spPr>
            <a:xfrm>
              <a:off x="1211062" y="2152381"/>
              <a:ext cx="1377950" cy="369332"/>
            </a:xfrm>
            <a:prstGeom prst="rect">
              <a:avLst/>
            </a:prstGeom>
            <a:noFill/>
          </p:spPr>
          <p:txBody>
            <a:bodyPr wrap="square" rtlCol="0">
              <a:spAutoFit/>
            </a:bodyPr>
            <a:lstStyle/>
            <a:p>
              <a:pPr algn="r"/>
              <a:r>
                <a:rPr lang="it-IT" dirty="0" err="1"/>
                <a:t>nomeCom</a:t>
              </a:r>
              <a:endParaRPr lang="it-IT" dirty="0"/>
            </a:p>
          </p:txBody>
        </p:sp>
      </p:grpSp>
      <p:grpSp>
        <p:nvGrpSpPr>
          <p:cNvPr id="83" name="Gruppo 82">
            <a:extLst>
              <a:ext uri="{FF2B5EF4-FFF2-40B4-BE49-F238E27FC236}">
                <a16:creationId xmlns:a16="http://schemas.microsoft.com/office/drawing/2014/main" id="{7E501830-0488-2618-03AE-5407907714E2}"/>
              </a:ext>
            </a:extLst>
          </p:cNvPr>
          <p:cNvGrpSpPr/>
          <p:nvPr/>
        </p:nvGrpSpPr>
        <p:grpSpPr>
          <a:xfrm>
            <a:off x="-156700" y="4391596"/>
            <a:ext cx="1521950" cy="369332"/>
            <a:chOff x="1211062" y="2152381"/>
            <a:chExt cx="1521950" cy="369332"/>
          </a:xfrm>
        </p:grpSpPr>
        <p:sp>
          <p:nvSpPr>
            <p:cNvPr id="84" name="Ovale 83">
              <a:extLst>
                <a:ext uri="{FF2B5EF4-FFF2-40B4-BE49-F238E27FC236}">
                  <a16:creationId xmlns:a16="http://schemas.microsoft.com/office/drawing/2014/main" id="{1DEBB59F-9CB5-4FF4-00DD-EC1218765A9A}"/>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85" name="CasellaDiTesto 84">
              <a:extLst>
                <a:ext uri="{FF2B5EF4-FFF2-40B4-BE49-F238E27FC236}">
                  <a16:creationId xmlns:a16="http://schemas.microsoft.com/office/drawing/2014/main" id="{6E02DD36-16A1-0589-FA62-8E2DB1D32174}"/>
                </a:ext>
              </a:extLst>
            </p:cNvPr>
            <p:cNvSpPr txBox="1"/>
            <p:nvPr/>
          </p:nvSpPr>
          <p:spPr>
            <a:xfrm>
              <a:off x="1211062" y="2152381"/>
              <a:ext cx="1377950" cy="369332"/>
            </a:xfrm>
            <a:prstGeom prst="rect">
              <a:avLst/>
            </a:prstGeom>
            <a:noFill/>
          </p:spPr>
          <p:txBody>
            <a:bodyPr wrap="square" rtlCol="0">
              <a:spAutoFit/>
            </a:bodyPr>
            <a:lstStyle/>
            <a:p>
              <a:pPr algn="r"/>
              <a:r>
                <a:rPr lang="it-IT" dirty="0"/>
                <a:t>giardino</a:t>
              </a:r>
            </a:p>
          </p:txBody>
        </p:sp>
      </p:grpSp>
      <p:grpSp>
        <p:nvGrpSpPr>
          <p:cNvPr id="86" name="Gruppo 85">
            <a:extLst>
              <a:ext uri="{FF2B5EF4-FFF2-40B4-BE49-F238E27FC236}">
                <a16:creationId xmlns:a16="http://schemas.microsoft.com/office/drawing/2014/main" id="{69349C79-C8B4-C33F-FB9A-4F995D54A5B3}"/>
              </a:ext>
            </a:extLst>
          </p:cNvPr>
          <p:cNvGrpSpPr/>
          <p:nvPr/>
        </p:nvGrpSpPr>
        <p:grpSpPr>
          <a:xfrm>
            <a:off x="-156700" y="4806458"/>
            <a:ext cx="1521950" cy="369332"/>
            <a:chOff x="1211062" y="2152381"/>
            <a:chExt cx="1521950" cy="369332"/>
          </a:xfrm>
        </p:grpSpPr>
        <p:sp>
          <p:nvSpPr>
            <p:cNvPr id="87" name="Ovale 86">
              <a:extLst>
                <a:ext uri="{FF2B5EF4-FFF2-40B4-BE49-F238E27FC236}">
                  <a16:creationId xmlns:a16="http://schemas.microsoft.com/office/drawing/2014/main" id="{0B0818E0-F6A0-1A03-EBE7-4A96BD1CE92F}"/>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88" name="CasellaDiTesto 87">
              <a:extLst>
                <a:ext uri="{FF2B5EF4-FFF2-40B4-BE49-F238E27FC236}">
                  <a16:creationId xmlns:a16="http://schemas.microsoft.com/office/drawing/2014/main" id="{08B85D23-EEEE-6252-56C7-4BAC0B655236}"/>
                </a:ext>
              </a:extLst>
            </p:cNvPr>
            <p:cNvSpPr txBox="1"/>
            <p:nvPr/>
          </p:nvSpPr>
          <p:spPr>
            <a:xfrm>
              <a:off x="1211062" y="2152381"/>
              <a:ext cx="1377950" cy="369332"/>
            </a:xfrm>
            <a:prstGeom prst="rect">
              <a:avLst/>
            </a:prstGeom>
            <a:noFill/>
          </p:spPr>
          <p:txBody>
            <a:bodyPr wrap="square" rtlCol="0">
              <a:spAutoFit/>
            </a:bodyPr>
            <a:lstStyle/>
            <a:p>
              <a:pPr algn="r"/>
              <a:r>
                <a:rPr lang="it-IT" dirty="0"/>
                <a:t>esotica</a:t>
              </a:r>
            </a:p>
          </p:txBody>
        </p:sp>
      </p:grpSp>
      <p:cxnSp>
        <p:nvCxnSpPr>
          <p:cNvPr id="89" name="Connettore diritto 88">
            <a:extLst>
              <a:ext uri="{FF2B5EF4-FFF2-40B4-BE49-F238E27FC236}">
                <a16:creationId xmlns:a16="http://schemas.microsoft.com/office/drawing/2014/main" id="{4F190BA2-A794-5039-50BE-C0B5E2B11127}"/>
              </a:ext>
            </a:extLst>
          </p:cNvPr>
          <p:cNvCxnSpPr>
            <a:cxnSpLocks/>
            <a:stCxn id="81" idx="6"/>
            <a:endCxn id="67" idx="1"/>
          </p:cNvCxnSpPr>
          <p:nvPr/>
        </p:nvCxnSpPr>
        <p:spPr>
          <a:xfrm flipV="1">
            <a:off x="1365250" y="4121588"/>
            <a:ext cx="616279" cy="56943"/>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Connettore diritto 90">
            <a:extLst>
              <a:ext uri="{FF2B5EF4-FFF2-40B4-BE49-F238E27FC236}">
                <a16:creationId xmlns:a16="http://schemas.microsoft.com/office/drawing/2014/main" id="{5CB698DC-C45A-FD21-4A4C-43CA2B8EBE8A}"/>
              </a:ext>
            </a:extLst>
          </p:cNvPr>
          <p:cNvCxnSpPr>
            <a:cxnSpLocks/>
            <a:stCxn id="72" idx="6"/>
            <a:endCxn id="67" idx="1"/>
          </p:cNvCxnSpPr>
          <p:nvPr/>
        </p:nvCxnSpPr>
        <p:spPr>
          <a:xfrm>
            <a:off x="1365250" y="3763668"/>
            <a:ext cx="616279" cy="35792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Connettore diritto 92">
            <a:extLst>
              <a:ext uri="{FF2B5EF4-FFF2-40B4-BE49-F238E27FC236}">
                <a16:creationId xmlns:a16="http://schemas.microsoft.com/office/drawing/2014/main" id="{85497492-6BA9-136C-39B8-1B30CAC2D7BD}"/>
              </a:ext>
            </a:extLst>
          </p:cNvPr>
          <p:cNvCxnSpPr>
            <a:cxnSpLocks/>
            <a:stCxn id="69" idx="6"/>
            <a:endCxn id="67" idx="1"/>
          </p:cNvCxnSpPr>
          <p:nvPr/>
        </p:nvCxnSpPr>
        <p:spPr>
          <a:xfrm>
            <a:off x="1365250" y="3348805"/>
            <a:ext cx="616279" cy="772783"/>
          </a:xfrm>
          <a:prstGeom prst="line">
            <a:avLst/>
          </a:prstGeom>
          <a:ln w="19050"/>
        </p:spPr>
        <p:style>
          <a:lnRef idx="1">
            <a:schemeClr val="dk1"/>
          </a:lnRef>
          <a:fillRef idx="0">
            <a:schemeClr val="dk1"/>
          </a:fillRef>
          <a:effectRef idx="0">
            <a:schemeClr val="dk1"/>
          </a:effectRef>
          <a:fontRef idx="minor">
            <a:schemeClr val="tx1"/>
          </a:fontRef>
        </p:style>
      </p:cxnSp>
      <p:cxnSp>
        <p:nvCxnSpPr>
          <p:cNvPr id="98" name="Connettore diritto 97">
            <a:extLst>
              <a:ext uri="{FF2B5EF4-FFF2-40B4-BE49-F238E27FC236}">
                <a16:creationId xmlns:a16="http://schemas.microsoft.com/office/drawing/2014/main" id="{F5B9B720-A97A-AC2A-28EE-9162283A74BD}"/>
              </a:ext>
            </a:extLst>
          </p:cNvPr>
          <p:cNvCxnSpPr>
            <a:cxnSpLocks/>
            <a:stCxn id="84" idx="6"/>
            <a:endCxn id="67" idx="1"/>
          </p:cNvCxnSpPr>
          <p:nvPr/>
        </p:nvCxnSpPr>
        <p:spPr>
          <a:xfrm flipV="1">
            <a:off x="1365250" y="4121588"/>
            <a:ext cx="616279" cy="471805"/>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Connettore diritto 100">
            <a:extLst>
              <a:ext uri="{FF2B5EF4-FFF2-40B4-BE49-F238E27FC236}">
                <a16:creationId xmlns:a16="http://schemas.microsoft.com/office/drawing/2014/main" id="{84822A64-3DDA-39D1-121E-6F8EBEE0585F}"/>
              </a:ext>
            </a:extLst>
          </p:cNvPr>
          <p:cNvCxnSpPr>
            <a:cxnSpLocks/>
            <a:stCxn id="87" idx="6"/>
            <a:endCxn id="67" idx="1"/>
          </p:cNvCxnSpPr>
          <p:nvPr/>
        </p:nvCxnSpPr>
        <p:spPr>
          <a:xfrm flipV="1">
            <a:off x="1365250" y="4121588"/>
            <a:ext cx="616279" cy="886667"/>
          </a:xfrm>
          <a:prstGeom prst="line">
            <a:avLst/>
          </a:prstGeom>
          <a:ln w="19050"/>
        </p:spPr>
        <p:style>
          <a:lnRef idx="1">
            <a:schemeClr val="dk1"/>
          </a:lnRef>
          <a:fillRef idx="0">
            <a:schemeClr val="dk1"/>
          </a:fillRef>
          <a:effectRef idx="0">
            <a:schemeClr val="dk1"/>
          </a:effectRef>
          <a:fontRef idx="minor">
            <a:schemeClr val="tx1"/>
          </a:fontRef>
        </p:style>
      </p:cxnSp>
      <p:sp>
        <p:nvSpPr>
          <p:cNvPr id="115" name="Rettangolo 114">
            <a:extLst>
              <a:ext uri="{FF2B5EF4-FFF2-40B4-BE49-F238E27FC236}">
                <a16:creationId xmlns:a16="http://schemas.microsoft.com/office/drawing/2014/main" id="{62F10A6F-B819-5D2C-8F3D-98012B870535}"/>
              </a:ext>
            </a:extLst>
          </p:cNvPr>
          <p:cNvSpPr/>
          <p:nvPr/>
        </p:nvSpPr>
        <p:spPr>
          <a:xfrm>
            <a:off x="1981529" y="5302851"/>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FIORITA</a:t>
            </a:r>
          </a:p>
        </p:txBody>
      </p:sp>
      <p:cxnSp>
        <p:nvCxnSpPr>
          <p:cNvPr id="117" name="Connettore 2 116">
            <a:extLst>
              <a:ext uri="{FF2B5EF4-FFF2-40B4-BE49-F238E27FC236}">
                <a16:creationId xmlns:a16="http://schemas.microsoft.com/office/drawing/2014/main" id="{8B29FCD9-BE3F-5F98-A55C-588471A4425B}"/>
              </a:ext>
            </a:extLst>
          </p:cNvPr>
          <p:cNvCxnSpPr>
            <a:cxnSpLocks/>
            <a:stCxn id="115" idx="0"/>
            <a:endCxn id="67" idx="2"/>
          </p:cNvCxnSpPr>
          <p:nvPr/>
        </p:nvCxnSpPr>
        <p:spPr>
          <a:xfrm flipV="1">
            <a:off x="2599200" y="4496639"/>
            <a:ext cx="0" cy="8062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20" name="Gruppo 119">
            <a:extLst>
              <a:ext uri="{FF2B5EF4-FFF2-40B4-BE49-F238E27FC236}">
                <a16:creationId xmlns:a16="http://schemas.microsoft.com/office/drawing/2014/main" id="{4E36D7AF-D69C-CB93-AEA7-481A5B99B643}"/>
              </a:ext>
            </a:extLst>
          </p:cNvPr>
          <p:cNvGrpSpPr/>
          <p:nvPr/>
        </p:nvGrpSpPr>
        <p:grpSpPr>
          <a:xfrm>
            <a:off x="-23217" y="5660771"/>
            <a:ext cx="1521950" cy="369332"/>
            <a:chOff x="1211062" y="2152381"/>
            <a:chExt cx="1521950" cy="369332"/>
          </a:xfrm>
        </p:grpSpPr>
        <p:sp>
          <p:nvSpPr>
            <p:cNvPr id="121" name="Ovale 120">
              <a:extLst>
                <a:ext uri="{FF2B5EF4-FFF2-40B4-BE49-F238E27FC236}">
                  <a16:creationId xmlns:a16="http://schemas.microsoft.com/office/drawing/2014/main" id="{5268BCD7-9DF9-CE95-1C22-E00CD514476B}"/>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22" name="CasellaDiTesto 121">
              <a:extLst>
                <a:ext uri="{FF2B5EF4-FFF2-40B4-BE49-F238E27FC236}">
                  <a16:creationId xmlns:a16="http://schemas.microsoft.com/office/drawing/2014/main" id="{22D44E7B-6311-CDB4-068F-8F6F8A99E8F2}"/>
                </a:ext>
              </a:extLst>
            </p:cNvPr>
            <p:cNvSpPr txBox="1"/>
            <p:nvPr/>
          </p:nvSpPr>
          <p:spPr>
            <a:xfrm>
              <a:off x="1211062" y="2152381"/>
              <a:ext cx="1377950" cy="369332"/>
            </a:xfrm>
            <a:prstGeom prst="rect">
              <a:avLst/>
            </a:prstGeom>
            <a:noFill/>
          </p:spPr>
          <p:txBody>
            <a:bodyPr wrap="square" rtlCol="0">
              <a:spAutoFit/>
            </a:bodyPr>
            <a:lstStyle/>
            <a:p>
              <a:pPr algn="r"/>
              <a:r>
                <a:rPr lang="it-IT" dirty="0"/>
                <a:t>colorazione</a:t>
              </a:r>
            </a:p>
          </p:txBody>
        </p:sp>
      </p:grpSp>
      <p:cxnSp>
        <p:nvCxnSpPr>
          <p:cNvPr id="123" name="Connettore diritto 122">
            <a:extLst>
              <a:ext uri="{FF2B5EF4-FFF2-40B4-BE49-F238E27FC236}">
                <a16:creationId xmlns:a16="http://schemas.microsoft.com/office/drawing/2014/main" id="{DDDA06C0-1658-3B7E-7DE4-1ED317362749}"/>
              </a:ext>
            </a:extLst>
          </p:cNvPr>
          <p:cNvCxnSpPr>
            <a:cxnSpLocks/>
            <a:stCxn id="121" idx="6"/>
            <a:endCxn id="115" idx="1"/>
          </p:cNvCxnSpPr>
          <p:nvPr/>
        </p:nvCxnSpPr>
        <p:spPr>
          <a:xfrm flipV="1">
            <a:off x="1498733" y="5677902"/>
            <a:ext cx="482796" cy="184666"/>
          </a:xfrm>
          <a:prstGeom prst="line">
            <a:avLst/>
          </a:prstGeom>
          <a:ln w="19050"/>
        </p:spPr>
        <p:style>
          <a:lnRef idx="1">
            <a:schemeClr val="dk1"/>
          </a:lnRef>
          <a:fillRef idx="0">
            <a:schemeClr val="dk1"/>
          </a:fillRef>
          <a:effectRef idx="0">
            <a:schemeClr val="dk1"/>
          </a:effectRef>
          <a:fontRef idx="minor">
            <a:schemeClr val="tx1"/>
          </a:fontRef>
        </p:style>
      </p:cxnSp>
      <p:sp>
        <p:nvSpPr>
          <p:cNvPr id="126" name="CasellaDiTesto 125">
            <a:extLst>
              <a:ext uri="{FF2B5EF4-FFF2-40B4-BE49-F238E27FC236}">
                <a16:creationId xmlns:a16="http://schemas.microsoft.com/office/drawing/2014/main" id="{55B5EE7D-003E-F703-CA73-836F7C094548}"/>
              </a:ext>
            </a:extLst>
          </p:cNvPr>
          <p:cNvSpPr txBox="1"/>
          <p:nvPr/>
        </p:nvSpPr>
        <p:spPr>
          <a:xfrm>
            <a:off x="1471587" y="5819233"/>
            <a:ext cx="401104" cy="276999"/>
          </a:xfrm>
          <a:prstGeom prst="rect">
            <a:avLst/>
          </a:prstGeom>
          <a:noFill/>
        </p:spPr>
        <p:txBody>
          <a:bodyPr wrap="square" rtlCol="0">
            <a:spAutoFit/>
          </a:bodyPr>
          <a:lstStyle/>
          <a:p>
            <a:r>
              <a:rPr lang="it-IT" sz="1200" dirty="0"/>
              <a:t>1,N</a:t>
            </a:r>
          </a:p>
        </p:txBody>
      </p:sp>
      <p:sp>
        <p:nvSpPr>
          <p:cNvPr id="129" name="Rombo 128">
            <a:extLst>
              <a:ext uri="{FF2B5EF4-FFF2-40B4-BE49-F238E27FC236}">
                <a16:creationId xmlns:a16="http://schemas.microsoft.com/office/drawing/2014/main" id="{17A535C8-E9D5-466C-9C54-5E441B88BA01}"/>
              </a:ext>
            </a:extLst>
          </p:cNvPr>
          <p:cNvSpPr/>
          <p:nvPr/>
        </p:nvSpPr>
        <p:spPr>
          <a:xfrm>
            <a:off x="2125330" y="2680370"/>
            <a:ext cx="947738"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800" dirty="0"/>
              <a:t>COSTO</a:t>
            </a:r>
          </a:p>
        </p:txBody>
      </p:sp>
      <p:cxnSp>
        <p:nvCxnSpPr>
          <p:cNvPr id="130" name="Connettore diritto 129">
            <a:extLst>
              <a:ext uri="{FF2B5EF4-FFF2-40B4-BE49-F238E27FC236}">
                <a16:creationId xmlns:a16="http://schemas.microsoft.com/office/drawing/2014/main" id="{82D2DA1B-346B-C732-1FFE-D6E765362DA2}"/>
              </a:ext>
            </a:extLst>
          </p:cNvPr>
          <p:cNvCxnSpPr>
            <a:cxnSpLocks/>
            <a:stCxn id="67" idx="0"/>
            <a:endCxn id="129" idx="2"/>
          </p:cNvCxnSpPr>
          <p:nvPr/>
        </p:nvCxnSpPr>
        <p:spPr>
          <a:xfrm flipH="1" flipV="1">
            <a:off x="2599199" y="3420805"/>
            <a:ext cx="1" cy="325732"/>
          </a:xfrm>
          <a:prstGeom prst="line">
            <a:avLst/>
          </a:prstGeom>
          <a:ln w="19050"/>
        </p:spPr>
        <p:style>
          <a:lnRef idx="1">
            <a:schemeClr val="dk1"/>
          </a:lnRef>
          <a:fillRef idx="0">
            <a:schemeClr val="dk1"/>
          </a:fillRef>
          <a:effectRef idx="0">
            <a:schemeClr val="dk1"/>
          </a:effectRef>
          <a:fontRef idx="minor">
            <a:schemeClr val="tx1"/>
          </a:fontRef>
        </p:style>
      </p:cxnSp>
      <p:sp>
        <p:nvSpPr>
          <p:cNvPr id="142" name="Rettangolo 141">
            <a:extLst>
              <a:ext uri="{FF2B5EF4-FFF2-40B4-BE49-F238E27FC236}">
                <a16:creationId xmlns:a16="http://schemas.microsoft.com/office/drawing/2014/main" id="{1FA8EB89-05A8-C675-5F11-4923A2A136D4}"/>
              </a:ext>
            </a:extLst>
          </p:cNvPr>
          <p:cNvSpPr/>
          <p:nvPr/>
        </p:nvSpPr>
        <p:spPr>
          <a:xfrm>
            <a:off x="3268977" y="1955948"/>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LISTINO</a:t>
            </a:r>
          </a:p>
        </p:txBody>
      </p:sp>
      <p:cxnSp>
        <p:nvCxnSpPr>
          <p:cNvPr id="144" name="Connettore a gomito 143">
            <a:extLst>
              <a:ext uri="{FF2B5EF4-FFF2-40B4-BE49-F238E27FC236}">
                <a16:creationId xmlns:a16="http://schemas.microsoft.com/office/drawing/2014/main" id="{827CF60C-7DBA-8752-17F3-C2AC2870C06C}"/>
              </a:ext>
            </a:extLst>
          </p:cNvPr>
          <p:cNvCxnSpPr>
            <a:cxnSpLocks/>
            <a:stCxn id="142" idx="2"/>
            <a:endCxn id="129" idx="3"/>
          </p:cNvCxnSpPr>
          <p:nvPr/>
        </p:nvCxnSpPr>
        <p:spPr>
          <a:xfrm rot="5400000">
            <a:off x="3307589" y="2471529"/>
            <a:ext cx="344538" cy="813580"/>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151" name="Gruppo 150">
            <a:extLst>
              <a:ext uri="{FF2B5EF4-FFF2-40B4-BE49-F238E27FC236}">
                <a16:creationId xmlns:a16="http://schemas.microsoft.com/office/drawing/2014/main" id="{AB77D5AD-E5E4-AA6D-756F-432F846F137A}"/>
              </a:ext>
            </a:extLst>
          </p:cNvPr>
          <p:cNvGrpSpPr/>
          <p:nvPr/>
        </p:nvGrpSpPr>
        <p:grpSpPr>
          <a:xfrm>
            <a:off x="979156" y="1829275"/>
            <a:ext cx="1521950" cy="369332"/>
            <a:chOff x="1211062" y="2152381"/>
            <a:chExt cx="1521950" cy="369332"/>
          </a:xfrm>
        </p:grpSpPr>
        <p:sp>
          <p:nvSpPr>
            <p:cNvPr id="152" name="Ovale 151">
              <a:extLst>
                <a:ext uri="{FF2B5EF4-FFF2-40B4-BE49-F238E27FC236}">
                  <a16:creationId xmlns:a16="http://schemas.microsoft.com/office/drawing/2014/main" id="{A3086585-1558-6571-5A1D-BB9CC834834A}"/>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53" name="CasellaDiTesto 152">
              <a:extLst>
                <a:ext uri="{FF2B5EF4-FFF2-40B4-BE49-F238E27FC236}">
                  <a16:creationId xmlns:a16="http://schemas.microsoft.com/office/drawing/2014/main" id="{CE053000-AB05-545B-3D68-09EB52BB6913}"/>
                </a:ext>
              </a:extLst>
            </p:cNvPr>
            <p:cNvSpPr txBox="1"/>
            <p:nvPr/>
          </p:nvSpPr>
          <p:spPr>
            <a:xfrm>
              <a:off x="1211062" y="2152381"/>
              <a:ext cx="1377950" cy="369332"/>
            </a:xfrm>
            <a:prstGeom prst="rect">
              <a:avLst/>
            </a:prstGeom>
            <a:noFill/>
          </p:spPr>
          <p:txBody>
            <a:bodyPr wrap="square" rtlCol="0">
              <a:spAutoFit/>
            </a:bodyPr>
            <a:lstStyle/>
            <a:p>
              <a:pPr algn="r"/>
              <a:r>
                <a:rPr lang="it-IT" dirty="0"/>
                <a:t>prezzo</a:t>
              </a:r>
            </a:p>
          </p:txBody>
        </p:sp>
      </p:grpSp>
      <p:grpSp>
        <p:nvGrpSpPr>
          <p:cNvPr id="154" name="Gruppo 153">
            <a:extLst>
              <a:ext uri="{FF2B5EF4-FFF2-40B4-BE49-F238E27FC236}">
                <a16:creationId xmlns:a16="http://schemas.microsoft.com/office/drawing/2014/main" id="{4AC6732E-FD89-7258-2A24-788776F508D6}"/>
              </a:ext>
            </a:extLst>
          </p:cNvPr>
          <p:cNvGrpSpPr/>
          <p:nvPr/>
        </p:nvGrpSpPr>
        <p:grpSpPr>
          <a:xfrm>
            <a:off x="979156" y="2108029"/>
            <a:ext cx="1521950" cy="369332"/>
            <a:chOff x="1211062" y="2152381"/>
            <a:chExt cx="1521950" cy="369332"/>
          </a:xfrm>
        </p:grpSpPr>
        <p:sp>
          <p:nvSpPr>
            <p:cNvPr id="155" name="Ovale 154">
              <a:extLst>
                <a:ext uri="{FF2B5EF4-FFF2-40B4-BE49-F238E27FC236}">
                  <a16:creationId xmlns:a16="http://schemas.microsoft.com/office/drawing/2014/main" id="{941C973E-88DF-BA8F-D1C1-7B934BE00622}"/>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56" name="CasellaDiTesto 155">
              <a:extLst>
                <a:ext uri="{FF2B5EF4-FFF2-40B4-BE49-F238E27FC236}">
                  <a16:creationId xmlns:a16="http://schemas.microsoft.com/office/drawing/2014/main" id="{ADA6C2B4-1022-2A69-8CC4-2CFCE0454805}"/>
                </a:ext>
              </a:extLst>
            </p:cNvPr>
            <p:cNvSpPr txBox="1"/>
            <p:nvPr/>
          </p:nvSpPr>
          <p:spPr>
            <a:xfrm>
              <a:off x="1211062" y="2152381"/>
              <a:ext cx="1377950" cy="369332"/>
            </a:xfrm>
            <a:prstGeom prst="rect">
              <a:avLst/>
            </a:prstGeom>
            <a:noFill/>
          </p:spPr>
          <p:txBody>
            <a:bodyPr wrap="square" rtlCol="0">
              <a:spAutoFit/>
            </a:bodyPr>
            <a:lstStyle/>
            <a:p>
              <a:pPr algn="r"/>
              <a:r>
                <a:rPr lang="it-IT" dirty="0" err="1"/>
                <a:t>data_fine</a:t>
              </a:r>
              <a:r>
                <a:rPr lang="it-IT" dirty="0"/>
                <a:t>*</a:t>
              </a:r>
            </a:p>
          </p:txBody>
        </p:sp>
      </p:grpSp>
      <p:cxnSp>
        <p:nvCxnSpPr>
          <p:cNvPr id="163" name="Connettore diritto 162">
            <a:extLst>
              <a:ext uri="{FF2B5EF4-FFF2-40B4-BE49-F238E27FC236}">
                <a16:creationId xmlns:a16="http://schemas.microsoft.com/office/drawing/2014/main" id="{A9E7C79D-C40B-1A7E-A9F9-9873DB21E089}"/>
              </a:ext>
            </a:extLst>
          </p:cNvPr>
          <p:cNvCxnSpPr>
            <a:cxnSpLocks/>
            <a:stCxn id="152" idx="6"/>
            <a:endCxn id="142" idx="1"/>
          </p:cNvCxnSpPr>
          <p:nvPr/>
        </p:nvCxnSpPr>
        <p:spPr>
          <a:xfrm>
            <a:off x="2501106" y="2031072"/>
            <a:ext cx="767871" cy="299927"/>
          </a:xfrm>
          <a:prstGeom prst="line">
            <a:avLst/>
          </a:prstGeom>
          <a:ln w="19050"/>
        </p:spPr>
        <p:style>
          <a:lnRef idx="1">
            <a:schemeClr val="dk1"/>
          </a:lnRef>
          <a:fillRef idx="0">
            <a:schemeClr val="dk1"/>
          </a:fillRef>
          <a:effectRef idx="0">
            <a:schemeClr val="dk1"/>
          </a:effectRef>
          <a:fontRef idx="minor">
            <a:schemeClr val="tx1"/>
          </a:fontRef>
        </p:style>
      </p:cxnSp>
      <p:cxnSp>
        <p:nvCxnSpPr>
          <p:cNvPr id="166" name="Connettore diritto 165">
            <a:extLst>
              <a:ext uri="{FF2B5EF4-FFF2-40B4-BE49-F238E27FC236}">
                <a16:creationId xmlns:a16="http://schemas.microsoft.com/office/drawing/2014/main" id="{D2636177-CD7A-4619-F470-2E9E129E8A5D}"/>
              </a:ext>
            </a:extLst>
          </p:cNvPr>
          <p:cNvCxnSpPr>
            <a:cxnSpLocks/>
            <a:stCxn id="155" idx="6"/>
            <a:endCxn id="142" idx="1"/>
          </p:cNvCxnSpPr>
          <p:nvPr/>
        </p:nvCxnSpPr>
        <p:spPr>
          <a:xfrm>
            <a:off x="2501106" y="2309826"/>
            <a:ext cx="767871" cy="21173"/>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Connettore diritto 168">
            <a:extLst>
              <a:ext uri="{FF2B5EF4-FFF2-40B4-BE49-F238E27FC236}">
                <a16:creationId xmlns:a16="http://schemas.microsoft.com/office/drawing/2014/main" id="{BCECD8F0-EACD-7879-C87E-98CA9F7164C6}"/>
              </a:ext>
            </a:extLst>
          </p:cNvPr>
          <p:cNvCxnSpPr>
            <a:cxnSpLocks/>
            <a:stCxn id="179" idx="2"/>
            <a:endCxn id="142" idx="3"/>
          </p:cNvCxnSpPr>
          <p:nvPr/>
        </p:nvCxnSpPr>
        <p:spPr>
          <a:xfrm flipH="1">
            <a:off x="4504318" y="2326340"/>
            <a:ext cx="542707" cy="4659"/>
          </a:xfrm>
          <a:prstGeom prst="line">
            <a:avLst/>
          </a:prstGeom>
          <a:ln w="19050"/>
        </p:spPr>
        <p:style>
          <a:lnRef idx="1">
            <a:schemeClr val="dk1"/>
          </a:lnRef>
          <a:fillRef idx="0">
            <a:schemeClr val="dk1"/>
          </a:fillRef>
          <a:effectRef idx="0">
            <a:schemeClr val="dk1"/>
          </a:effectRef>
          <a:fontRef idx="minor">
            <a:schemeClr val="tx1"/>
          </a:fontRef>
        </p:style>
      </p:cxnSp>
      <p:sp>
        <p:nvSpPr>
          <p:cNvPr id="172" name="CasellaDiTesto 171">
            <a:extLst>
              <a:ext uri="{FF2B5EF4-FFF2-40B4-BE49-F238E27FC236}">
                <a16:creationId xmlns:a16="http://schemas.microsoft.com/office/drawing/2014/main" id="{895D6AD1-1AE4-9367-7A17-C640CF208CD9}"/>
              </a:ext>
            </a:extLst>
          </p:cNvPr>
          <p:cNvSpPr txBox="1"/>
          <p:nvPr/>
        </p:nvSpPr>
        <p:spPr>
          <a:xfrm>
            <a:off x="2542648" y="3469538"/>
            <a:ext cx="401104" cy="276999"/>
          </a:xfrm>
          <a:prstGeom prst="rect">
            <a:avLst/>
          </a:prstGeom>
          <a:noFill/>
        </p:spPr>
        <p:txBody>
          <a:bodyPr wrap="square" rtlCol="0">
            <a:spAutoFit/>
          </a:bodyPr>
          <a:lstStyle/>
          <a:p>
            <a:r>
              <a:rPr lang="it-IT" sz="1200" dirty="0"/>
              <a:t>1,1</a:t>
            </a:r>
          </a:p>
        </p:txBody>
      </p:sp>
      <p:sp>
        <p:nvSpPr>
          <p:cNvPr id="173" name="CasellaDiTesto 172">
            <a:extLst>
              <a:ext uri="{FF2B5EF4-FFF2-40B4-BE49-F238E27FC236}">
                <a16:creationId xmlns:a16="http://schemas.microsoft.com/office/drawing/2014/main" id="{9DC839EF-AF87-83E6-A7FC-536E481CDBAE}"/>
              </a:ext>
            </a:extLst>
          </p:cNvPr>
          <p:cNvSpPr txBox="1"/>
          <p:nvPr/>
        </p:nvSpPr>
        <p:spPr>
          <a:xfrm>
            <a:off x="2970471" y="2820198"/>
            <a:ext cx="401104" cy="276999"/>
          </a:xfrm>
          <a:prstGeom prst="rect">
            <a:avLst/>
          </a:prstGeom>
          <a:noFill/>
        </p:spPr>
        <p:txBody>
          <a:bodyPr wrap="square" rtlCol="0">
            <a:spAutoFit/>
          </a:bodyPr>
          <a:lstStyle/>
          <a:p>
            <a:r>
              <a:rPr lang="it-IT" sz="1200" dirty="0"/>
              <a:t>1,N</a:t>
            </a:r>
          </a:p>
        </p:txBody>
      </p:sp>
      <p:cxnSp>
        <p:nvCxnSpPr>
          <p:cNvPr id="174" name="Connettore diritto 173">
            <a:extLst>
              <a:ext uri="{FF2B5EF4-FFF2-40B4-BE49-F238E27FC236}">
                <a16:creationId xmlns:a16="http://schemas.microsoft.com/office/drawing/2014/main" id="{EE6ED9AA-26B7-39E6-2090-9F5BB5ED807C}"/>
              </a:ext>
            </a:extLst>
          </p:cNvPr>
          <p:cNvCxnSpPr>
            <a:cxnSpLocks/>
          </p:cNvCxnSpPr>
          <p:nvPr/>
        </p:nvCxnSpPr>
        <p:spPr>
          <a:xfrm>
            <a:off x="3721722" y="2820198"/>
            <a:ext cx="1104278" cy="0"/>
          </a:xfrm>
          <a:prstGeom prst="line">
            <a:avLst/>
          </a:prstGeom>
          <a:ln w="19050"/>
        </p:spPr>
        <p:style>
          <a:lnRef idx="1">
            <a:schemeClr val="dk1"/>
          </a:lnRef>
          <a:fillRef idx="0">
            <a:schemeClr val="dk1"/>
          </a:fillRef>
          <a:effectRef idx="0">
            <a:schemeClr val="dk1"/>
          </a:effectRef>
          <a:fontRef idx="minor">
            <a:schemeClr val="tx1"/>
          </a:fontRef>
        </p:style>
      </p:cxnSp>
      <p:sp>
        <p:nvSpPr>
          <p:cNvPr id="176" name="Ovale 175">
            <a:extLst>
              <a:ext uri="{FF2B5EF4-FFF2-40B4-BE49-F238E27FC236}">
                <a16:creationId xmlns:a16="http://schemas.microsoft.com/office/drawing/2014/main" id="{CBED9FD9-3E2F-6FB3-2878-FC3313725151}"/>
              </a:ext>
            </a:extLst>
          </p:cNvPr>
          <p:cNvSpPr/>
          <p:nvPr/>
        </p:nvSpPr>
        <p:spPr>
          <a:xfrm>
            <a:off x="4754000" y="2041765"/>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nvGrpSpPr>
          <p:cNvPr id="178" name="Gruppo 177">
            <a:extLst>
              <a:ext uri="{FF2B5EF4-FFF2-40B4-BE49-F238E27FC236}">
                <a16:creationId xmlns:a16="http://schemas.microsoft.com/office/drawing/2014/main" id="{5B33760E-87B8-2403-BD6F-6CE1E0CEC996}"/>
              </a:ext>
            </a:extLst>
          </p:cNvPr>
          <p:cNvGrpSpPr/>
          <p:nvPr/>
        </p:nvGrpSpPr>
        <p:grpSpPr>
          <a:xfrm>
            <a:off x="5047025" y="2125160"/>
            <a:ext cx="1379340" cy="369332"/>
            <a:chOff x="10154781" y="2584478"/>
            <a:chExt cx="1379340" cy="369332"/>
          </a:xfrm>
        </p:grpSpPr>
        <p:sp>
          <p:nvSpPr>
            <p:cNvPr id="179" name="Ovale 178">
              <a:extLst>
                <a:ext uri="{FF2B5EF4-FFF2-40B4-BE49-F238E27FC236}">
                  <a16:creationId xmlns:a16="http://schemas.microsoft.com/office/drawing/2014/main" id="{70A8A3AE-92B1-E910-7947-8C2162ABBD10}"/>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80" name="CasellaDiTesto 179">
              <a:extLst>
                <a:ext uri="{FF2B5EF4-FFF2-40B4-BE49-F238E27FC236}">
                  <a16:creationId xmlns:a16="http://schemas.microsoft.com/office/drawing/2014/main" id="{88CC4EDB-CBEC-943C-B1D4-A1099810D0AA}"/>
                </a:ext>
              </a:extLst>
            </p:cNvPr>
            <p:cNvSpPr txBox="1"/>
            <p:nvPr/>
          </p:nvSpPr>
          <p:spPr>
            <a:xfrm>
              <a:off x="10298781" y="2584478"/>
              <a:ext cx="1235340" cy="369332"/>
            </a:xfrm>
            <a:prstGeom prst="rect">
              <a:avLst/>
            </a:prstGeom>
            <a:noFill/>
          </p:spPr>
          <p:txBody>
            <a:bodyPr wrap="square" rtlCol="0">
              <a:spAutoFit/>
            </a:bodyPr>
            <a:lstStyle/>
            <a:p>
              <a:r>
                <a:rPr lang="it-IT" dirty="0" err="1"/>
                <a:t>data_inizio</a:t>
              </a:r>
              <a:endParaRPr lang="it-IT" dirty="0"/>
            </a:p>
          </p:txBody>
        </p:sp>
      </p:grpSp>
      <p:cxnSp>
        <p:nvCxnSpPr>
          <p:cNvPr id="190" name="Connettore diritto 189">
            <a:extLst>
              <a:ext uri="{FF2B5EF4-FFF2-40B4-BE49-F238E27FC236}">
                <a16:creationId xmlns:a16="http://schemas.microsoft.com/office/drawing/2014/main" id="{DED941D3-1B28-73C0-E163-6AFBAF102086}"/>
              </a:ext>
            </a:extLst>
          </p:cNvPr>
          <p:cNvCxnSpPr>
            <a:cxnSpLocks/>
          </p:cNvCxnSpPr>
          <p:nvPr/>
        </p:nvCxnSpPr>
        <p:spPr>
          <a:xfrm>
            <a:off x="4826000" y="2152650"/>
            <a:ext cx="0" cy="667548"/>
          </a:xfrm>
          <a:prstGeom prst="line">
            <a:avLst/>
          </a:prstGeom>
          <a:ln w="19050"/>
        </p:spPr>
        <p:style>
          <a:lnRef idx="1">
            <a:schemeClr val="dk1"/>
          </a:lnRef>
          <a:fillRef idx="0">
            <a:schemeClr val="dk1"/>
          </a:fillRef>
          <a:effectRef idx="0">
            <a:schemeClr val="dk1"/>
          </a:effectRef>
          <a:fontRef idx="minor">
            <a:schemeClr val="tx1"/>
          </a:fontRef>
        </p:style>
      </p:cxnSp>
      <p:cxnSp>
        <p:nvCxnSpPr>
          <p:cNvPr id="193" name="Connettore a gomito 192">
            <a:extLst>
              <a:ext uri="{FF2B5EF4-FFF2-40B4-BE49-F238E27FC236}">
                <a16:creationId xmlns:a16="http://schemas.microsoft.com/office/drawing/2014/main" id="{74A53427-5CF2-E32E-8643-900250D6341F}"/>
              </a:ext>
            </a:extLst>
          </p:cNvPr>
          <p:cNvCxnSpPr>
            <a:cxnSpLocks/>
            <a:stCxn id="23" idx="1"/>
            <a:endCxn id="67" idx="3"/>
          </p:cNvCxnSpPr>
          <p:nvPr/>
        </p:nvCxnSpPr>
        <p:spPr>
          <a:xfrm rot="10800000">
            <a:off x="3216871" y="4121589"/>
            <a:ext cx="493077" cy="770023"/>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196" name="Connettore diritto 195">
            <a:extLst>
              <a:ext uri="{FF2B5EF4-FFF2-40B4-BE49-F238E27FC236}">
                <a16:creationId xmlns:a16="http://schemas.microsoft.com/office/drawing/2014/main" id="{7602FB32-BE58-3FDF-25B6-DDD202FFA2FB}"/>
              </a:ext>
            </a:extLst>
          </p:cNvPr>
          <p:cNvCxnSpPr>
            <a:cxnSpLocks/>
            <a:stCxn id="23" idx="3"/>
            <a:endCxn id="6" idx="1"/>
          </p:cNvCxnSpPr>
          <p:nvPr/>
        </p:nvCxnSpPr>
        <p:spPr>
          <a:xfrm flipV="1">
            <a:off x="5374868" y="4859475"/>
            <a:ext cx="2483457" cy="32136"/>
          </a:xfrm>
          <a:prstGeom prst="line">
            <a:avLst/>
          </a:prstGeom>
          <a:ln w="19050"/>
        </p:spPr>
        <p:style>
          <a:lnRef idx="1">
            <a:schemeClr val="dk1"/>
          </a:lnRef>
          <a:fillRef idx="0">
            <a:schemeClr val="dk1"/>
          </a:fillRef>
          <a:effectRef idx="0">
            <a:schemeClr val="dk1"/>
          </a:effectRef>
          <a:fontRef idx="minor">
            <a:schemeClr val="tx1"/>
          </a:fontRef>
        </p:style>
      </p:cxnSp>
      <p:grpSp>
        <p:nvGrpSpPr>
          <p:cNvPr id="203" name="Gruppo 202">
            <a:extLst>
              <a:ext uri="{FF2B5EF4-FFF2-40B4-BE49-F238E27FC236}">
                <a16:creationId xmlns:a16="http://schemas.microsoft.com/office/drawing/2014/main" id="{B3E509FF-43C6-909B-CFCE-A65AE19456D4}"/>
              </a:ext>
            </a:extLst>
          </p:cNvPr>
          <p:cNvGrpSpPr/>
          <p:nvPr/>
        </p:nvGrpSpPr>
        <p:grpSpPr>
          <a:xfrm>
            <a:off x="4472668" y="3911909"/>
            <a:ext cx="881258" cy="369332"/>
            <a:chOff x="10154781" y="2584478"/>
            <a:chExt cx="881258" cy="369332"/>
          </a:xfrm>
        </p:grpSpPr>
        <p:sp>
          <p:nvSpPr>
            <p:cNvPr id="204" name="Ovale 203">
              <a:extLst>
                <a:ext uri="{FF2B5EF4-FFF2-40B4-BE49-F238E27FC236}">
                  <a16:creationId xmlns:a16="http://schemas.microsoft.com/office/drawing/2014/main" id="{0B1146B1-BC12-3CDF-E568-7E693E2D9075}"/>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05" name="CasellaDiTesto 204">
              <a:extLst>
                <a:ext uri="{FF2B5EF4-FFF2-40B4-BE49-F238E27FC236}">
                  <a16:creationId xmlns:a16="http://schemas.microsoft.com/office/drawing/2014/main" id="{7AC23710-AF4D-9080-3B3E-A7A8ED805E34}"/>
                </a:ext>
              </a:extLst>
            </p:cNvPr>
            <p:cNvSpPr txBox="1"/>
            <p:nvPr/>
          </p:nvSpPr>
          <p:spPr>
            <a:xfrm>
              <a:off x="10298781" y="2584478"/>
              <a:ext cx="737258" cy="369332"/>
            </a:xfrm>
            <a:prstGeom prst="rect">
              <a:avLst/>
            </a:prstGeom>
            <a:noFill/>
          </p:spPr>
          <p:txBody>
            <a:bodyPr wrap="square" rtlCol="0">
              <a:spAutoFit/>
            </a:bodyPr>
            <a:lstStyle/>
            <a:p>
              <a:r>
                <a:rPr lang="it-IT" dirty="0"/>
                <a:t>date</a:t>
              </a:r>
            </a:p>
          </p:txBody>
        </p:sp>
      </p:grpSp>
      <p:cxnSp>
        <p:nvCxnSpPr>
          <p:cNvPr id="206" name="Connettore diritto 205">
            <a:extLst>
              <a:ext uri="{FF2B5EF4-FFF2-40B4-BE49-F238E27FC236}">
                <a16:creationId xmlns:a16="http://schemas.microsoft.com/office/drawing/2014/main" id="{2B0D5EAD-7C4F-56A3-9C08-FC04320D8FC4}"/>
              </a:ext>
            </a:extLst>
          </p:cNvPr>
          <p:cNvCxnSpPr>
            <a:cxnSpLocks/>
            <a:stCxn id="23" idx="2"/>
            <a:endCxn id="26" idx="0"/>
          </p:cNvCxnSpPr>
          <p:nvPr/>
        </p:nvCxnSpPr>
        <p:spPr>
          <a:xfrm flipH="1">
            <a:off x="4438714" y="5261828"/>
            <a:ext cx="103694" cy="343457"/>
          </a:xfrm>
          <a:prstGeom prst="line">
            <a:avLst/>
          </a:prstGeom>
          <a:ln w="19050"/>
        </p:spPr>
        <p:style>
          <a:lnRef idx="1">
            <a:schemeClr val="dk1"/>
          </a:lnRef>
          <a:fillRef idx="0">
            <a:schemeClr val="dk1"/>
          </a:fillRef>
          <a:effectRef idx="0">
            <a:schemeClr val="dk1"/>
          </a:effectRef>
          <a:fontRef idx="minor">
            <a:schemeClr val="tx1"/>
          </a:fontRef>
        </p:style>
      </p:cxnSp>
      <p:cxnSp>
        <p:nvCxnSpPr>
          <p:cNvPr id="209" name="Connettore diritto 208">
            <a:extLst>
              <a:ext uri="{FF2B5EF4-FFF2-40B4-BE49-F238E27FC236}">
                <a16:creationId xmlns:a16="http://schemas.microsoft.com/office/drawing/2014/main" id="{32076B63-C197-EEC9-4239-C2EA152061B7}"/>
              </a:ext>
            </a:extLst>
          </p:cNvPr>
          <p:cNvCxnSpPr>
            <a:cxnSpLocks/>
            <a:stCxn id="23" idx="0"/>
            <a:endCxn id="204" idx="4"/>
          </p:cNvCxnSpPr>
          <p:nvPr/>
        </p:nvCxnSpPr>
        <p:spPr>
          <a:xfrm flipV="1">
            <a:off x="4542408" y="4185089"/>
            <a:ext cx="2260" cy="336304"/>
          </a:xfrm>
          <a:prstGeom prst="line">
            <a:avLst/>
          </a:prstGeom>
          <a:ln w="19050"/>
        </p:spPr>
        <p:style>
          <a:lnRef idx="1">
            <a:schemeClr val="dk1"/>
          </a:lnRef>
          <a:fillRef idx="0">
            <a:schemeClr val="dk1"/>
          </a:fillRef>
          <a:effectRef idx="0">
            <a:schemeClr val="dk1"/>
          </a:effectRef>
          <a:fontRef idx="minor">
            <a:schemeClr val="tx1"/>
          </a:fontRef>
        </p:style>
      </p:cxnSp>
      <p:sp>
        <p:nvSpPr>
          <p:cNvPr id="212" name="CasellaDiTesto 211">
            <a:extLst>
              <a:ext uri="{FF2B5EF4-FFF2-40B4-BE49-F238E27FC236}">
                <a16:creationId xmlns:a16="http://schemas.microsoft.com/office/drawing/2014/main" id="{ADA46E2D-E942-35EC-D18C-B22A45922C80}"/>
              </a:ext>
            </a:extLst>
          </p:cNvPr>
          <p:cNvSpPr txBox="1"/>
          <p:nvPr/>
        </p:nvSpPr>
        <p:spPr>
          <a:xfrm>
            <a:off x="5353926" y="4656557"/>
            <a:ext cx="401104" cy="276999"/>
          </a:xfrm>
          <a:prstGeom prst="rect">
            <a:avLst/>
          </a:prstGeom>
          <a:noFill/>
        </p:spPr>
        <p:txBody>
          <a:bodyPr wrap="square" rtlCol="0">
            <a:spAutoFit/>
          </a:bodyPr>
          <a:lstStyle/>
          <a:p>
            <a:r>
              <a:rPr lang="it-IT" sz="1200" dirty="0"/>
              <a:t>0,N</a:t>
            </a:r>
          </a:p>
        </p:txBody>
      </p:sp>
      <p:sp>
        <p:nvSpPr>
          <p:cNvPr id="217" name="Rettangolo 216">
            <a:extLst>
              <a:ext uri="{FF2B5EF4-FFF2-40B4-BE49-F238E27FC236}">
                <a16:creationId xmlns:a16="http://schemas.microsoft.com/office/drawing/2014/main" id="{1AF0B4D9-8943-DB3E-4759-96C50C02CE97}"/>
              </a:ext>
            </a:extLst>
          </p:cNvPr>
          <p:cNvSpPr/>
          <p:nvPr/>
        </p:nvSpPr>
        <p:spPr>
          <a:xfrm>
            <a:off x="8018893" y="2146582"/>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FORNITORE</a:t>
            </a:r>
          </a:p>
        </p:txBody>
      </p:sp>
      <p:grpSp>
        <p:nvGrpSpPr>
          <p:cNvPr id="218" name="Gruppo 217">
            <a:extLst>
              <a:ext uri="{FF2B5EF4-FFF2-40B4-BE49-F238E27FC236}">
                <a16:creationId xmlns:a16="http://schemas.microsoft.com/office/drawing/2014/main" id="{F7138E50-A7B7-E958-FAF1-449C04B0EC83}"/>
              </a:ext>
            </a:extLst>
          </p:cNvPr>
          <p:cNvGrpSpPr/>
          <p:nvPr/>
        </p:nvGrpSpPr>
        <p:grpSpPr>
          <a:xfrm>
            <a:off x="9807511" y="2057044"/>
            <a:ext cx="1521950" cy="369332"/>
            <a:chOff x="10147963" y="2303310"/>
            <a:chExt cx="1521950" cy="369332"/>
          </a:xfrm>
        </p:grpSpPr>
        <p:sp>
          <p:nvSpPr>
            <p:cNvPr id="219" name="Ovale 218">
              <a:extLst>
                <a:ext uri="{FF2B5EF4-FFF2-40B4-BE49-F238E27FC236}">
                  <a16:creationId xmlns:a16="http://schemas.microsoft.com/office/drawing/2014/main" id="{C0EAFB47-908E-41E3-1C84-079086E5B9BE}"/>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20" name="CasellaDiTesto 219">
              <a:extLst>
                <a:ext uri="{FF2B5EF4-FFF2-40B4-BE49-F238E27FC236}">
                  <a16:creationId xmlns:a16="http://schemas.microsoft.com/office/drawing/2014/main" id="{AAA70B90-1C51-1E20-81CB-75149B537968}"/>
                </a:ext>
              </a:extLst>
            </p:cNvPr>
            <p:cNvSpPr txBox="1"/>
            <p:nvPr/>
          </p:nvSpPr>
          <p:spPr>
            <a:xfrm>
              <a:off x="10291963" y="2303310"/>
              <a:ext cx="1377950" cy="369332"/>
            </a:xfrm>
            <a:prstGeom prst="rect">
              <a:avLst/>
            </a:prstGeom>
            <a:noFill/>
          </p:spPr>
          <p:txBody>
            <a:bodyPr wrap="square" rtlCol="0">
              <a:spAutoFit/>
            </a:bodyPr>
            <a:lstStyle/>
            <a:p>
              <a:r>
                <a:rPr lang="it-IT" dirty="0"/>
                <a:t>codice</a:t>
              </a:r>
            </a:p>
          </p:txBody>
        </p:sp>
      </p:grpSp>
      <p:cxnSp>
        <p:nvCxnSpPr>
          <p:cNvPr id="221" name="Connettore diritto 220">
            <a:extLst>
              <a:ext uri="{FF2B5EF4-FFF2-40B4-BE49-F238E27FC236}">
                <a16:creationId xmlns:a16="http://schemas.microsoft.com/office/drawing/2014/main" id="{B64DEB27-9D39-2AAC-1E6C-DB46D9B161BB}"/>
              </a:ext>
            </a:extLst>
          </p:cNvPr>
          <p:cNvCxnSpPr>
            <a:cxnSpLocks/>
            <a:stCxn id="219" idx="2"/>
            <a:endCxn id="217" idx="3"/>
          </p:cNvCxnSpPr>
          <p:nvPr/>
        </p:nvCxnSpPr>
        <p:spPr>
          <a:xfrm flipH="1">
            <a:off x="9254234" y="2254340"/>
            <a:ext cx="553277" cy="267293"/>
          </a:xfrm>
          <a:prstGeom prst="line">
            <a:avLst/>
          </a:prstGeom>
          <a:ln w="19050"/>
        </p:spPr>
        <p:style>
          <a:lnRef idx="1">
            <a:schemeClr val="dk1"/>
          </a:lnRef>
          <a:fillRef idx="0">
            <a:schemeClr val="dk1"/>
          </a:fillRef>
          <a:effectRef idx="0">
            <a:schemeClr val="dk1"/>
          </a:effectRef>
          <a:fontRef idx="minor">
            <a:schemeClr val="tx1"/>
          </a:fontRef>
        </p:style>
      </p:cxnSp>
      <p:grpSp>
        <p:nvGrpSpPr>
          <p:cNvPr id="229" name="Gruppo 228">
            <a:extLst>
              <a:ext uri="{FF2B5EF4-FFF2-40B4-BE49-F238E27FC236}">
                <a16:creationId xmlns:a16="http://schemas.microsoft.com/office/drawing/2014/main" id="{B8F56CF3-7FB1-D61A-93D5-0FF546D184B8}"/>
              </a:ext>
            </a:extLst>
          </p:cNvPr>
          <p:cNvGrpSpPr/>
          <p:nvPr/>
        </p:nvGrpSpPr>
        <p:grpSpPr>
          <a:xfrm>
            <a:off x="9807511" y="2290067"/>
            <a:ext cx="1185400" cy="369332"/>
            <a:chOff x="10154781" y="2584478"/>
            <a:chExt cx="1185400" cy="369332"/>
          </a:xfrm>
        </p:grpSpPr>
        <p:sp>
          <p:nvSpPr>
            <p:cNvPr id="230" name="Ovale 229">
              <a:extLst>
                <a:ext uri="{FF2B5EF4-FFF2-40B4-BE49-F238E27FC236}">
                  <a16:creationId xmlns:a16="http://schemas.microsoft.com/office/drawing/2014/main" id="{AED2C3FC-4293-4E93-3070-21F64709FC69}"/>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1" name="CasellaDiTesto 230">
              <a:extLst>
                <a:ext uri="{FF2B5EF4-FFF2-40B4-BE49-F238E27FC236}">
                  <a16:creationId xmlns:a16="http://schemas.microsoft.com/office/drawing/2014/main" id="{EE4ECA79-6888-307D-CD22-1CFC94DCF983}"/>
                </a:ext>
              </a:extLst>
            </p:cNvPr>
            <p:cNvSpPr txBox="1"/>
            <p:nvPr/>
          </p:nvSpPr>
          <p:spPr>
            <a:xfrm>
              <a:off x="10298781" y="2584478"/>
              <a:ext cx="1041400" cy="369332"/>
            </a:xfrm>
            <a:prstGeom prst="rect">
              <a:avLst/>
            </a:prstGeom>
            <a:noFill/>
          </p:spPr>
          <p:txBody>
            <a:bodyPr wrap="square" rtlCol="0">
              <a:spAutoFit/>
            </a:bodyPr>
            <a:lstStyle/>
            <a:p>
              <a:r>
                <a:rPr lang="it-IT" dirty="0"/>
                <a:t>nome</a:t>
              </a:r>
            </a:p>
          </p:txBody>
        </p:sp>
      </p:grpSp>
      <p:grpSp>
        <p:nvGrpSpPr>
          <p:cNvPr id="232" name="Gruppo 231">
            <a:extLst>
              <a:ext uri="{FF2B5EF4-FFF2-40B4-BE49-F238E27FC236}">
                <a16:creationId xmlns:a16="http://schemas.microsoft.com/office/drawing/2014/main" id="{A0FD0391-B254-FECA-66AA-3C9F359EBC5D}"/>
              </a:ext>
            </a:extLst>
          </p:cNvPr>
          <p:cNvGrpSpPr/>
          <p:nvPr/>
        </p:nvGrpSpPr>
        <p:grpSpPr>
          <a:xfrm>
            <a:off x="9807511" y="2523090"/>
            <a:ext cx="1185400" cy="369332"/>
            <a:chOff x="10154781" y="2584478"/>
            <a:chExt cx="1185400" cy="369332"/>
          </a:xfrm>
        </p:grpSpPr>
        <p:sp>
          <p:nvSpPr>
            <p:cNvPr id="233" name="Ovale 232">
              <a:extLst>
                <a:ext uri="{FF2B5EF4-FFF2-40B4-BE49-F238E27FC236}">
                  <a16:creationId xmlns:a16="http://schemas.microsoft.com/office/drawing/2014/main" id="{927C8D7B-4985-1EF4-E2EA-B70D1CEB2A8E}"/>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4" name="CasellaDiTesto 233">
              <a:extLst>
                <a:ext uri="{FF2B5EF4-FFF2-40B4-BE49-F238E27FC236}">
                  <a16:creationId xmlns:a16="http://schemas.microsoft.com/office/drawing/2014/main" id="{E7D482BC-5585-0788-355A-62BF96ED833E}"/>
                </a:ext>
              </a:extLst>
            </p:cNvPr>
            <p:cNvSpPr txBox="1"/>
            <p:nvPr/>
          </p:nvSpPr>
          <p:spPr>
            <a:xfrm>
              <a:off x="10298781" y="2584478"/>
              <a:ext cx="1041400" cy="369332"/>
            </a:xfrm>
            <a:prstGeom prst="rect">
              <a:avLst/>
            </a:prstGeom>
            <a:noFill/>
          </p:spPr>
          <p:txBody>
            <a:bodyPr wrap="square" rtlCol="0">
              <a:spAutoFit/>
            </a:bodyPr>
            <a:lstStyle/>
            <a:p>
              <a:r>
                <a:rPr lang="it-IT" dirty="0" err="1"/>
                <a:t>cf</a:t>
              </a:r>
              <a:endParaRPr lang="it-IT" dirty="0"/>
            </a:p>
          </p:txBody>
        </p:sp>
      </p:grpSp>
      <p:grpSp>
        <p:nvGrpSpPr>
          <p:cNvPr id="241" name="Gruppo 240">
            <a:extLst>
              <a:ext uri="{FF2B5EF4-FFF2-40B4-BE49-F238E27FC236}">
                <a16:creationId xmlns:a16="http://schemas.microsoft.com/office/drawing/2014/main" id="{A0A353A4-1342-CEEB-1FFF-CAC9522C915D}"/>
              </a:ext>
            </a:extLst>
          </p:cNvPr>
          <p:cNvGrpSpPr/>
          <p:nvPr/>
        </p:nvGrpSpPr>
        <p:grpSpPr>
          <a:xfrm>
            <a:off x="9807511" y="2756114"/>
            <a:ext cx="1185400" cy="369332"/>
            <a:chOff x="10154781" y="2584478"/>
            <a:chExt cx="1185400" cy="369332"/>
          </a:xfrm>
        </p:grpSpPr>
        <p:sp>
          <p:nvSpPr>
            <p:cNvPr id="242" name="Ovale 241">
              <a:extLst>
                <a:ext uri="{FF2B5EF4-FFF2-40B4-BE49-F238E27FC236}">
                  <a16:creationId xmlns:a16="http://schemas.microsoft.com/office/drawing/2014/main" id="{6BCED5B6-428C-230A-6FA0-3A8A0D8D41B6}"/>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43" name="CasellaDiTesto 242">
              <a:extLst>
                <a:ext uri="{FF2B5EF4-FFF2-40B4-BE49-F238E27FC236}">
                  <a16:creationId xmlns:a16="http://schemas.microsoft.com/office/drawing/2014/main" id="{DCB3CE39-F547-4C95-0B75-BBADC07EC207}"/>
                </a:ext>
              </a:extLst>
            </p:cNvPr>
            <p:cNvSpPr txBox="1"/>
            <p:nvPr/>
          </p:nvSpPr>
          <p:spPr>
            <a:xfrm>
              <a:off x="10298781" y="2584478"/>
              <a:ext cx="1041400" cy="369332"/>
            </a:xfrm>
            <a:prstGeom prst="rect">
              <a:avLst/>
            </a:prstGeom>
            <a:noFill/>
          </p:spPr>
          <p:txBody>
            <a:bodyPr wrap="square" rtlCol="0">
              <a:spAutoFit/>
            </a:bodyPr>
            <a:lstStyle/>
            <a:p>
              <a:r>
                <a:rPr lang="it-IT" dirty="0"/>
                <a:t>indirizzo</a:t>
              </a:r>
            </a:p>
          </p:txBody>
        </p:sp>
      </p:grpSp>
      <p:cxnSp>
        <p:nvCxnSpPr>
          <p:cNvPr id="244" name="Connettore diritto 243">
            <a:extLst>
              <a:ext uri="{FF2B5EF4-FFF2-40B4-BE49-F238E27FC236}">
                <a16:creationId xmlns:a16="http://schemas.microsoft.com/office/drawing/2014/main" id="{A8D4580A-84D0-101F-D8B9-B945BA508A4B}"/>
              </a:ext>
            </a:extLst>
          </p:cNvPr>
          <p:cNvCxnSpPr>
            <a:cxnSpLocks/>
            <a:stCxn id="230" idx="2"/>
            <a:endCxn id="217" idx="3"/>
          </p:cNvCxnSpPr>
          <p:nvPr/>
        </p:nvCxnSpPr>
        <p:spPr>
          <a:xfrm flipH="1">
            <a:off x="9254234" y="2491247"/>
            <a:ext cx="553277" cy="30386"/>
          </a:xfrm>
          <a:prstGeom prst="line">
            <a:avLst/>
          </a:prstGeom>
          <a:ln w="19050"/>
        </p:spPr>
        <p:style>
          <a:lnRef idx="1">
            <a:schemeClr val="dk1"/>
          </a:lnRef>
          <a:fillRef idx="0">
            <a:schemeClr val="dk1"/>
          </a:fillRef>
          <a:effectRef idx="0">
            <a:schemeClr val="dk1"/>
          </a:effectRef>
          <a:fontRef idx="minor">
            <a:schemeClr val="tx1"/>
          </a:fontRef>
        </p:style>
      </p:cxnSp>
      <p:cxnSp>
        <p:nvCxnSpPr>
          <p:cNvPr id="247" name="Connettore diritto 246">
            <a:extLst>
              <a:ext uri="{FF2B5EF4-FFF2-40B4-BE49-F238E27FC236}">
                <a16:creationId xmlns:a16="http://schemas.microsoft.com/office/drawing/2014/main" id="{A305ECF1-8809-5CFD-C368-FB8C16F2BA2F}"/>
              </a:ext>
            </a:extLst>
          </p:cNvPr>
          <p:cNvCxnSpPr>
            <a:cxnSpLocks/>
            <a:stCxn id="233" idx="2"/>
            <a:endCxn id="217" idx="3"/>
          </p:cNvCxnSpPr>
          <p:nvPr/>
        </p:nvCxnSpPr>
        <p:spPr>
          <a:xfrm flipH="1" flipV="1">
            <a:off x="9254234" y="2521633"/>
            <a:ext cx="553277" cy="202637"/>
          </a:xfrm>
          <a:prstGeom prst="line">
            <a:avLst/>
          </a:prstGeom>
          <a:ln w="19050"/>
        </p:spPr>
        <p:style>
          <a:lnRef idx="1">
            <a:schemeClr val="dk1"/>
          </a:lnRef>
          <a:fillRef idx="0">
            <a:schemeClr val="dk1"/>
          </a:fillRef>
          <a:effectRef idx="0">
            <a:schemeClr val="dk1"/>
          </a:effectRef>
          <a:fontRef idx="minor">
            <a:schemeClr val="tx1"/>
          </a:fontRef>
        </p:style>
      </p:cxnSp>
      <p:cxnSp>
        <p:nvCxnSpPr>
          <p:cNvPr id="250" name="Connettore diritto 249">
            <a:extLst>
              <a:ext uri="{FF2B5EF4-FFF2-40B4-BE49-F238E27FC236}">
                <a16:creationId xmlns:a16="http://schemas.microsoft.com/office/drawing/2014/main" id="{7A69F42E-559A-4C06-0585-08DD3D65E5E9}"/>
              </a:ext>
            </a:extLst>
          </p:cNvPr>
          <p:cNvCxnSpPr>
            <a:cxnSpLocks/>
            <a:stCxn id="242" idx="2"/>
            <a:endCxn id="217" idx="3"/>
          </p:cNvCxnSpPr>
          <p:nvPr/>
        </p:nvCxnSpPr>
        <p:spPr>
          <a:xfrm flipH="1" flipV="1">
            <a:off x="9254234" y="2521633"/>
            <a:ext cx="553277" cy="435661"/>
          </a:xfrm>
          <a:prstGeom prst="line">
            <a:avLst/>
          </a:prstGeom>
          <a:ln w="19050"/>
        </p:spPr>
        <p:style>
          <a:lnRef idx="1">
            <a:schemeClr val="dk1"/>
          </a:lnRef>
          <a:fillRef idx="0">
            <a:schemeClr val="dk1"/>
          </a:fillRef>
          <a:effectRef idx="0">
            <a:schemeClr val="dk1"/>
          </a:effectRef>
          <a:fontRef idx="minor">
            <a:schemeClr val="tx1"/>
          </a:fontRef>
        </p:style>
      </p:cxnSp>
      <p:sp>
        <p:nvSpPr>
          <p:cNvPr id="263" name="Rombo 262">
            <a:extLst>
              <a:ext uri="{FF2B5EF4-FFF2-40B4-BE49-F238E27FC236}">
                <a16:creationId xmlns:a16="http://schemas.microsoft.com/office/drawing/2014/main" id="{0794C4DF-F2B5-B9BF-6FD9-18E0A3D56B2D}"/>
              </a:ext>
            </a:extLst>
          </p:cNvPr>
          <p:cNvSpPr/>
          <p:nvPr/>
        </p:nvSpPr>
        <p:spPr>
          <a:xfrm>
            <a:off x="5047025" y="3315236"/>
            <a:ext cx="1664920"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FORNISCE</a:t>
            </a:r>
          </a:p>
        </p:txBody>
      </p:sp>
      <p:cxnSp>
        <p:nvCxnSpPr>
          <p:cNvPr id="280" name="Connettore a gomito 279">
            <a:extLst>
              <a:ext uri="{FF2B5EF4-FFF2-40B4-BE49-F238E27FC236}">
                <a16:creationId xmlns:a16="http://schemas.microsoft.com/office/drawing/2014/main" id="{62B45E85-C371-C6E7-75A2-E6154154C2CF}"/>
              </a:ext>
            </a:extLst>
          </p:cNvPr>
          <p:cNvCxnSpPr>
            <a:cxnSpLocks/>
            <a:stCxn id="263" idx="1"/>
            <a:endCxn id="67" idx="3"/>
          </p:cNvCxnSpPr>
          <p:nvPr/>
        </p:nvCxnSpPr>
        <p:spPr>
          <a:xfrm rot="10800000" flipV="1">
            <a:off x="3216871" y="3685454"/>
            <a:ext cx="1830155" cy="436134"/>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283" name="Connettore a gomito 282">
            <a:extLst>
              <a:ext uri="{FF2B5EF4-FFF2-40B4-BE49-F238E27FC236}">
                <a16:creationId xmlns:a16="http://schemas.microsoft.com/office/drawing/2014/main" id="{F9AB3394-A093-E8AE-978E-D8602C3A460A}"/>
              </a:ext>
            </a:extLst>
          </p:cNvPr>
          <p:cNvCxnSpPr>
            <a:cxnSpLocks/>
            <a:stCxn id="217" idx="1"/>
            <a:endCxn id="263" idx="3"/>
          </p:cNvCxnSpPr>
          <p:nvPr/>
        </p:nvCxnSpPr>
        <p:spPr>
          <a:xfrm rot="10800000" flipV="1">
            <a:off x="6711945" y="2521632"/>
            <a:ext cx="1306948" cy="1163821"/>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sp>
        <p:nvSpPr>
          <p:cNvPr id="286" name="CasellaDiTesto 285">
            <a:extLst>
              <a:ext uri="{FF2B5EF4-FFF2-40B4-BE49-F238E27FC236}">
                <a16:creationId xmlns:a16="http://schemas.microsoft.com/office/drawing/2014/main" id="{CCAB87C8-0E8C-C270-15DD-640E5918BE14}"/>
              </a:ext>
            </a:extLst>
          </p:cNvPr>
          <p:cNvSpPr txBox="1"/>
          <p:nvPr/>
        </p:nvSpPr>
        <p:spPr>
          <a:xfrm>
            <a:off x="6712323" y="3439555"/>
            <a:ext cx="401104" cy="276999"/>
          </a:xfrm>
          <a:prstGeom prst="rect">
            <a:avLst/>
          </a:prstGeom>
          <a:noFill/>
        </p:spPr>
        <p:txBody>
          <a:bodyPr wrap="square" rtlCol="0">
            <a:spAutoFit/>
          </a:bodyPr>
          <a:lstStyle/>
          <a:p>
            <a:r>
              <a:rPr lang="it-IT" sz="1200" dirty="0"/>
              <a:t>1,1</a:t>
            </a:r>
          </a:p>
        </p:txBody>
      </p:sp>
      <p:sp>
        <p:nvSpPr>
          <p:cNvPr id="287" name="CasellaDiTesto 286">
            <a:extLst>
              <a:ext uri="{FF2B5EF4-FFF2-40B4-BE49-F238E27FC236}">
                <a16:creationId xmlns:a16="http://schemas.microsoft.com/office/drawing/2014/main" id="{6A3DFB99-542D-659F-65EB-4C4F385599D7}"/>
              </a:ext>
            </a:extLst>
          </p:cNvPr>
          <p:cNvSpPr txBox="1"/>
          <p:nvPr/>
        </p:nvSpPr>
        <p:spPr>
          <a:xfrm>
            <a:off x="4734922" y="3458197"/>
            <a:ext cx="401104" cy="276999"/>
          </a:xfrm>
          <a:prstGeom prst="rect">
            <a:avLst/>
          </a:prstGeom>
          <a:noFill/>
        </p:spPr>
        <p:txBody>
          <a:bodyPr wrap="square" rtlCol="0">
            <a:spAutoFit/>
          </a:bodyPr>
          <a:lstStyle/>
          <a:p>
            <a:r>
              <a:rPr lang="it-IT" sz="1200" dirty="0"/>
              <a:t>1,N</a:t>
            </a:r>
          </a:p>
        </p:txBody>
      </p:sp>
      <p:sp>
        <p:nvSpPr>
          <p:cNvPr id="288" name="Ovale 287">
            <a:extLst>
              <a:ext uri="{FF2B5EF4-FFF2-40B4-BE49-F238E27FC236}">
                <a16:creationId xmlns:a16="http://schemas.microsoft.com/office/drawing/2014/main" id="{BDA211A9-7402-B373-77EF-14B73A136CB9}"/>
              </a:ext>
            </a:extLst>
          </p:cNvPr>
          <p:cNvSpPr/>
          <p:nvPr/>
        </p:nvSpPr>
        <p:spPr>
          <a:xfrm>
            <a:off x="5673167" y="4411920"/>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94" name="Connettore diritto 293">
            <a:extLst>
              <a:ext uri="{FF2B5EF4-FFF2-40B4-BE49-F238E27FC236}">
                <a16:creationId xmlns:a16="http://schemas.microsoft.com/office/drawing/2014/main" id="{806C332B-222F-48B1-B4A9-BD8DCA04268C}"/>
              </a:ext>
            </a:extLst>
          </p:cNvPr>
          <p:cNvCxnSpPr>
            <a:cxnSpLocks/>
          </p:cNvCxnSpPr>
          <p:nvPr/>
        </p:nvCxnSpPr>
        <p:spPr>
          <a:xfrm>
            <a:off x="3306360" y="4449453"/>
            <a:ext cx="2441067" cy="22062"/>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Connettore diritto 295">
            <a:extLst>
              <a:ext uri="{FF2B5EF4-FFF2-40B4-BE49-F238E27FC236}">
                <a16:creationId xmlns:a16="http://schemas.microsoft.com/office/drawing/2014/main" id="{CDF30581-D4A4-95A4-949F-02999F1A031B}"/>
              </a:ext>
            </a:extLst>
          </p:cNvPr>
          <p:cNvCxnSpPr>
            <a:cxnSpLocks/>
          </p:cNvCxnSpPr>
          <p:nvPr/>
        </p:nvCxnSpPr>
        <p:spPr>
          <a:xfrm>
            <a:off x="5729284" y="4471515"/>
            <a:ext cx="12873" cy="58434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473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500" fill="hold"/>
                                        <p:tgtEl>
                                          <p:spTgt spid="35"/>
                                        </p:tgtEl>
                                        <p:attrNameLst>
                                          <p:attrName>ppt_x</p:attrName>
                                        </p:attrNameLst>
                                      </p:cBhvr>
                                      <p:tavLst>
                                        <p:tav tm="0">
                                          <p:val>
                                            <p:strVal val="#ppt_x"/>
                                          </p:val>
                                        </p:tav>
                                        <p:tav tm="100000">
                                          <p:val>
                                            <p:strVal val="#ppt_x"/>
                                          </p:val>
                                        </p:tav>
                                      </p:tavLst>
                                    </p:anim>
                                    <p:anim calcmode="lin" valueType="num">
                                      <p:cBhvr additive="base">
                                        <p:cTn id="62" dur="500" fill="hold"/>
                                        <p:tgtEl>
                                          <p:spTgt spid="3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additive="base">
                                        <p:cTn id="76" dur="500" fill="hold"/>
                                        <p:tgtEl>
                                          <p:spTgt spid="71"/>
                                        </p:tgtEl>
                                        <p:attrNameLst>
                                          <p:attrName>ppt_x</p:attrName>
                                        </p:attrNameLst>
                                      </p:cBhvr>
                                      <p:tavLst>
                                        <p:tav tm="0">
                                          <p:val>
                                            <p:strVal val="#ppt_x"/>
                                          </p:val>
                                        </p:tav>
                                        <p:tav tm="100000">
                                          <p:val>
                                            <p:strVal val="#ppt_x"/>
                                          </p:val>
                                        </p:tav>
                                      </p:tavLst>
                                    </p:anim>
                                    <p:anim calcmode="lin" valueType="num">
                                      <p:cBhvr additive="base">
                                        <p:cTn id="77" dur="500" fill="hold"/>
                                        <p:tgtEl>
                                          <p:spTgt spid="71"/>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 calcmode="lin" valueType="num">
                                      <p:cBhvr additive="base">
                                        <p:cTn id="80" dur="500" fill="hold"/>
                                        <p:tgtEl>
                                          <p:spTgt spid="80"/>
                                        </p:tgtEl>
                                        <p:attrNameLst>
                                          <p:attrName>ppt_x</p:attrName>
                                        </p:attrNameLst>
                                      </p:cBhvr>
                                      <p:tavLst>
                                        <p:tav tm="0">
                                          <p:val>
                                            <p:strVal val="#ppt_x"/>
                                          </p:val>
                                        </p:tav>
                                        <p:tav tm="100000">
                                          <p:val>
                                            <p:strVal val="#ppt_x"/>
                                          </p:val>
                                        </p:tav>
                                      </p:tavLst>
                                    </p:anim>
                                    <p:anim calcmode="lin" valueType="num">
                                      <p:cBhvr additive="base">
                                        <p:cTn id="81" dur="500" fill="hold"/>
                                        <p:tgtEl>
                                          <p:spTgt spid="80"/>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83"/>
                                        </p:tgtEl>
                                        <p:attrNameLst>
                                          <p:attrName>style.visibility</p:attrName>
                                        </p:attrNameLst>
                                      </p:cBhvr>
                                      <p:to>
                                        <p:strVal val="visible"/>
                                      </p:to>
                                    </p:set>
                                    <p:anim calcmode="lin" valueType="num">
                                      <p:cBhvr additive="base">
                                        <p:cTn id="84" dur="500" fill="hold"/>
                                        <p:tgtEl>
                                          <p:spTgt spid="83"/>
                                        </p:tgtEl>
                                        <p:attrNameLst>
                                          <p:attrName>ppt_x</p:attrName>
                                        </p:attrNameLst>
                                      </p:cBhvr>
                                      <p:tavLst>
                                        <p:tav tm="0">
                                          <p:val>
                                            <p:strVal val="#ppt_x"/>
                                          </p:val>
                                        </p:tav>
                                        <p:tav tm="100000">
                                          <p:val>
                                            <p:strVal val="#ppt_x"/>
                                          </p:val>
                                        </p:tav>
                                      </p:tavLst>
                                    </p:anim>
                                    <p:anim calcmode="lin" valueType="num">
                                      <p:cBhvr additive="base">
                                        <p:cTn id="85" dur="500" fill="hold"/>
                                        <p:tgtEl>
                                          <p:spTgt spid="83"/>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86"/>
                                        </p:tgtEl>
                                        <p:attrNameLst>
                                          <p:attrName>style.visibility</p:attrName>
                                        </p:attrNameLst>
                                      </p:cBhvr>
                                      <p:to>
                                        <p:strVal val="visible"/>
                                      </p:to>
                                    </p:set>
                                    <p:anim calcmode="lin" valueType="num">
                                      <p:cBhvr additive="base">
                                        <p:cTn id="88" dur="500" fill="hold"/>
                                        <p:tgtEl>
                                          <p:spTgt spid="86"/>
                                        </p:tgtEl>
                                        <p:attrNameLst>
                                          <p:attrName>ppt_x</p:attrName>
                                        </p:attrNameLst>
                                      </p:cBhvr>
                                      <p:tavLst>
                                        <p:tav tm="0">
                                          <p:val>
                                            <p:strVal val="#ppt_x"/>
                                          </p:val>
                                        </p:tav>
                                        <p:tav tm="100000">
                                          <p:val>
                                            <p:strVal val="#ppt_x"/>
                                          </p:val>
                                        </p:tav>
                                      </p:tavLst>
                                    </p:anim>
                                    <p:anim calcmode="lin" valueType="num">
                                      <p:cBhvr additive="base">
                                        <p:cTn id="89" dur="500" fill="hold"/>
                                        <p:tgtEl>
                                          <p:spTgt spid="86"/>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89"/>
                                        </p:tgtEl>
                                        <p:attrNameLst>
                                          <p:attrName>style.visibility</p:attrName>
                                        </p:attrNameLst>
                                      </p:cBhvr>
                                      <p:to>
                                        <p:strVal val="visible"/>
                                      </p:to>
                                    </p:set>
                                    <p:anim calcmode="lin" valueType="num">
                                      <p:cBhvr additive="base">
                                        <p:cTn id="92" dur="500" fill="hold"/>
                                        <p:tgtEl>
                                          <p:spTgt spid="89"/>
                                        </p:tgtEl>
                                        <p:attrNameLst>
                                          <p:attrName>ppt_x</p:attrName>
                                        </p:attrNameLst>
                                      </p:cBhvr>
                                      <p:tavLst>
                                        <p:tav tm="0">
                                          <p:val>
                                            <p:strVal val="#ppt_x"/>
                                          </p:val>
                                        </p:tav>
                                        <p:tav tm="100000">
                                          <p:val>
                                            <p:strVal val="#ppt_x"/>
                                          </p:val>
                                        </p:tav>
                                      </p:tavLst>
                                    </p:anim>
                                    <p:anim calcmode="lin" valueType="num">
                                      <p:cBhvr additive="base">
                                        <p:cTn id="93" dur="500" fill="hold"/>
                                        <p:tgtEl>
                                          <p:spTgt spid="89"/>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91"/>
                                        </p:tgtEl>
                                        <p:attrNameLst>
                                          <p:attrName>style.visibility</p:attrName>
                                        </p:attrNameLst>
                                      </p:cBhvr>
                                      <p:to>
                                        <p:strVal val="visible"/>
                                      </p:to>
                                    </p:set>
                                    <p:anim calcmode="lin" valueType="num">
                                      <p:cBhvr additive="base">
                                        <p:cTn id="96" dur="500" fill="hold"/>
                                        <p:tgtEl>
                                          <p:spTgt spid="91"/>
                                        </p:tgtEl>
                                        <p:attrNameLst>
                                          <p:attrName>ppt_x</p:attrName>
                                        </p:attrNameLst>
                                      </p:cBhvr>
                                      <p:tavLst>
                                        <p:tav tm="0">
                                          <p:val>
                                            <p:strVal val="#ppt_x"/>
                                          </p:val>
                                        </p:tav>
                                        <p:tav tm="100000">
                                          <p:val>
                                            <p:strVal val="#ppt_x"/>
                                          </p:val>
                                        </p:tav>
                                      </p:tavLst>
                                    </p:anim>
                                    <p:anim calcmode="lin" valueType="num">
                                      <p:cBhvr additive="base">
                                        <p:cTn id="97" dur="500" fill="hold"/>
                                        <p:tgtEl>
                                          <p:spTgt spid="91"/>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98"/>
                                        </p:tgtEl>
                                        <p:attrNameLst>
                                          <p:attrName>style.visibility</p:attrName>
                                        </p:attrNameLst>
                                      </p:cBhvr>
                                      <p:to>
                                        <p:strVal val="visible"/>
                                      </p:to>
                                    </p:set>
                                    <p:anim calcmode="lin" valueType="num">
                                      <p:cBhvr additive="base">
                                        <p:cTn id="100" dur="500" fill="hold"/>
                                        <p:tgtEl>
                                          <p:spTgt spid="98"/>
                                        </p:tgtEl>
                                        <p:attrNameLst>
                                          <p:attrName>ppt_x</p:attrName>
                                        </p:attrNameLst>
                                      </p:cBhvr>
                                      <p:tavLst>
                                        <p:tav tm="0">
                                          <p:val>
                                            <p:strVal val="#ppt_x"/>
                                          </p:val>
                                        </p:tav>
                                        <p:tav tm="100000">
                                          <p:val>
                                            <p:strVal val="#ppt_x"/>
                                          </p:val>
                                        </p:tav>
                                      </p:tavLst>
                                    </p:anim>
                                    <p:anim calcmode="lin" valueType="num">
                                      <p:cBhvr additive="base">
                                        <p:cTn id="101" dur="500" fill="hold"/>
                                        <p:tgtEl>
                                          <p:spTgt spid="98"/>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101"/>
                                        </p:tgtEl>
                                        <p:attrNameLst>
                                          <p:attrName>style.visibility</p:attrName>
                                        </p:attrNameLst>
                                      </p:cBhvr>
                                      <p:to>
                                        <p:strVal val="visible"/>
                                      </p:to>
                                    </p:set>
                                    <p:anim calcmode="lin" valueType="num">
                                      <p:cBhvr additive="base">
                                        <p:cTn id="104" dur="500" fill="hold"/>
                                        <p:tgtEl>
                                          <p:spTgt spid="101"/>
                                        </p:tgtEl>
                                        <p:attrNameLst>
                                          <p:attrName>ppt_x</p:attrName>
                                        </p:attrNameLst>
                                      </p:cBhvr>
                                      <p:tavLst>
                                        <p:tav tm="0">
                                          <p:val>
                                            <p:strVal val="#ppt_x"/>
                                          </p:val>
                                        </p:tav>
                                        <p:tav tm="100000">
                                          <p:val>
                                            <p:strVal val="#ppt_x"/>
                                          </p:val>
                                        </p:tav>
                                      </p:tavLst>
                                    </p:anim>
                                    <p:anim calcmode="lin" valueType="num">
                                      <p:cBhvr additive="base">
                                        <p:cTn id="105"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93"/>
                                        </p:tgtEl>
                                        <p:attrNameLst>
                                          <p:attrName>style.visibility</p:attrName>
                                        </p:attrNameLst>
                                      </p:cBhvr>
                                      <p:to>
                                        <p:strVal val="visible"/>
                                      </p:to>
                                    </p:set>
                                    <p:anim calcmode="lin" valueType="num">
                                      <p:cBhvr additive="base">
                                        <p:cTn id="110" dur="500" fill="hold"/>
                                        <p:tgtEl>
                                          <p:spTgt spid="93"/>
                                        </p:tgtEl>
                                        <p:attrNameLst>
                                          <p:attrName>ppt_x</p:attrName>
                                        </p:attrNameLst>
                                      </p:cBhvr>
                                      <p:tavLst>
                                        <p:tav tm="0">
                                          <p:val>
                                            <p:strVal val="#ppt_x"/>
                                          </p:val>
                                        </p:tav>
                                        <p:tav tm="100000">
                                          <p:val>
                                            <p:strVal val="#ppt_x"/>
                                          </p:val>
                                        </p:tav>
                                      </p:tavLst>
                                    </p:anim>
                                    <p:anim calcmode="lin" valueType="num">
                                      <p:cBhvr additive="base">
                                        <p:cTn id="111" dur="500" fill="hold"/>
                                        <p:tgtEl>
                                          <p:spTgt spid="93"/>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fade">
                                      <p:cBhvr>
                                        <p:cTn id="120" dur="500"/>
                                        <p:tgtEl>
                                          <p:spTgt spid="115"/>
                                        </p:tgtEl>
                                      </p:cBhvr>
                                    </p:animEffect>
                                  </p:childTnLst>
                                </p:cTn>
                              </p:par>
                              <p:par>
                                <p:cTn id="121" presetID="10" presetClass="entr" presetSubtype="0" fill="hold"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fade">
                                      <p:cBhvr>
                                        <p:cTn id="123" dur="500"/>
                                        <p:tgtEl>
                                          <p:spTgt spid="117"/>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120"/>
                                        </p:tgtEl>
                                        <p:attrNameLst>
                                          <p:attrName>style.visibility</p:attrName>
                                        </p:attrNameLst>
                                      </p:cBhvr>
                                      <p:to>
                                        <p:strVal val="visible"/>
                                      </p:to>
                                    </p:set>
                                    <p:anim calcmode="lin" valueType="num">
                                      <p:cBhvr additive="base">
                                        <p:cTn id="128" dur="500" fill="hold"/>
                                        <p:tgtEl>
                                          <p:spTgt spid="120"/>
                                        </p:tgtEl>
                                        <p:attrNameLst>
                                          <p:attrName>ppt_x</p:attrName>
                                        </p:attrNameLst>
                                      </p:cBhvr>
                                      <p:tavLst>
                                        <p:tav tm="0">
                                          <p:val>
                                            <p:strVal val="#ppt_x"/>
                                          </p:val>
                                        </p:tav>
                                        <p:tav tm="100000">
                                          <p:val>
                                            <p:strVal val="#ppt_x"/>
                                          </p:val>
                                        </p:tav>
                                      </p:tavLst>
                                    </p:anim>
                                    <p:anim calcmode="lin" valueType="num">
                                      <p:cBhvr additive="base">
                                        <p:cTn id="129" dur="500" fill="hold"/>
                                        <p:tgtEl>
                                          <p:spTgt spid="120"/>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123"/>
                                        </p:tgtEl>
                                        <p:attrNameLst>
                                          <p:attrName>style.visibility</p:attrName>
                                        </p:attrNameLst>
                                      </p:cBhvr>
                                      <p:to>
                                        <p:strVal val="visible"/>
                                      </p:to>
                                    </p:set>
                                    <p:anim calcmode="lin" valueType="num">
                                      <p:cBhvr additive="base">
                                        <p:cTn id="132" dur="500" fill="hold"/>
                                        <p:tgtEl>
                                          <p:spTgt spid="123"/>
                                        </p:tgtEl>
                                        <p:attrNameLst>
                                          <p:attrName>ppt_x</p:attrName>
                                        </p:attrNameLst>
                                      </p:cBhvr>
                                      <p:tavLst>
                                        <p:tav tm="0">
                                          <p:val>
                                            <p:strVal val="#ppt_x"/>
                                          </p:val>
                                        </p:tav>
                                        <p:tav tm="100000">
                                          <p:val>
                                            <p:strVal val="#ppt_x"/>
                                          </p:val>
                                        </p:tav>
                                      </p:tavLst>
                                    </p:anim>
                                    <p:anim calcmode="lin" valueType="num">
                                      <p:cBhvr additive="base">
                                        <p:cTn id="133" dur="500" fill="hold"/>
                                        <p:tgtEl>
                                          <p:spTgt spid="123"/>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126"/>
                                        </p:tgtEl>
                                        <p:attrNameLst>
                                          <p:attrName>style.visibility</p:attrName>
                                        </p:attrNameLst>
                                      </p:cBhvr>
                                      <p:to>
                                        <p:strVal val="visible"/>
                                      </p:to>
                                    </p:set>
                                    <p:anim calcmode="lin" valueType="num">
                                      <p:cBhvr additive="base">
                                        <p:cTn id="136" dur="500" fill="hold"/>
                                        <p:tgtEl>
                                          <p:spTgt spid="126"/>
                                        </p:tgtEl>
                                        <p:attrNameLst>
                                          <p:attrName>ppt_x</p:attrName>
                                        </p:attrNameLst>
                                      </p:cBhvr>
                                      <p:tavLst>
                                        <p:tav tm="0">
                                          <p:val>
                                            <p:strVal val="#ppt_x"/>
                                          </p:val>
                                        </p:tav>
                                        <p:tav tm="100000">
                                          <p:val>
                                            <p:strVal val="#ppt_x"/>
                                          </p:val>
                                        </p:tav>
                                      </p:tavLst>
                                    </p:anim>
                                    <p:anim calcmode="lin" valueType="num">
                                      <p:cBhvr additive="base">
                                        <p:cTn id="13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17"/>
                                        </p:tgtEl>
                                        <p:attrNameLst>
                                          <p:attrName>style.visibility</p:attrName>
                                        </p:attrNameLst>
                                      </p:cBhvr>
                                      <p:to>
                                        <p:strVal val="visible"/>
                                      </p:to>
                                    </p:set>
                                    <p:animEffect transition="in" filter="fade">
                                      <p:cBhvr>
                                        <p:cTn id="142" dur="500"/>
                                        <p:tgtEl>
                                          <p:spTgt spid="217"/>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232"/>
                                        </p:tgtEl>
                                        <p:attrNameLst>
                                          <p:attrName>style.visibility</p:attrName>
                                        </p:attrNameLst>
                                      </p:cBhvr>
                                      <p:to>
                                        <p:strVal val="visible"/>
                                      </p:to>
                                    </p:set>
                                    <p:anim calcmode="lin" valueType="num">
                                      <p:cBhvr additive="base">
                                        <p:cTn id="147" dur="500" fill="hold"/>
                                        <p:tgtEl>
                                          <p:spTgt spid="232"/>
                                        </p:tgtEl>
                                        <p:attrNameLst>
                                          <p:attrName>ppt_x</p:attrName>
                                        </p:attrNameLst>
                                      </p:cBhvr>
                                      <p:tavLst>
                                        <p:tav tm="0">
                                          <p:val>
                                            <p:strVal val="#ppt_x"/>
                                          </p:val>
                                        </p:tav>
                                        <p:tav tm="100000">
                                          <p:val>
                                            <p:strVal val="#ppt_x"/>
                                          </p:val>
                                        </p:tav>
                                      </p:tavLst>
                                    </p:anim>
                                    <p:anim calcmode="lin" valueType="num">
                                      <p:cBhvr additive="base">
                                        <p:cTn id="148" dur="500" fill="hold"/>
                                        <p:tgtEl>
                                          <p:spTgt spid="23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241"/>
                                        </p:tgtEl>
                                        <p:attrNameLst>
                                          <p:attrName>style.visibility</p:attrName>
                                        </p:attrNameLst>
                                      </p:cBhvr>
                                      <p:to>
                                        <p:strVal val="visible"/>
                                      </p:to>
                                    </p:set>
                                    <p:anim calcmode="lin" valueType="num">
                                      <p:cBhvr additive="base">
                                        <p:cTn id="151" dur="500" fill="hold"/>
                                        <p:tgtEl>
                                          <p:spTgt spid="241"/>
                                        </p:tgtEl>
                                        <p:attrNameLst>
                                          <p:attrName>ppt_x</p:attrName>
                                        </p:attrNameLst>
                                      </p:cBhvr>
                                      <p:tavLst>
                                        <p:tav tm="0">
                                          <p:val>
                                            <p:strVal val="#ppt_x"/>
                                          </p:val>
                                        </p:tav>
                                        <p:tav tm="100000">
                                          <p:val>
                                            <p:strVal val="#ppt_x"/>
                                          </p:val>
                                        </p:tav>
                                      </p:tavLst>
                                    </p:anim>
                                    <p:anim calcmode="lin" valueType="num">
                                      <p:cBhvr additive="base">
                                        <p:cTn id="152" dur="500" fill="hold"/>
                                        <p:tgtEl>
                                          <p:spTgt spid="241"/>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244"/>
                                        </p:tgtEl>
                                        <p:attrNameLst>
                                          <p:attrName>style.visibility</p:attrName>
                                        </p:attrNameLst>
                                      </p:cBhvr>
                                      <p:to>
                                        <p:strVal val="visible"/>
                                      </p:to>
                                    </p:set>
                                    <p:anim calcmode="lin" valueType="num">
                                      <p:cBhvr additive="base">
                                        <p:cTn id="155" dur="500" fill="hold"/>
                                        <p:tgtEl>
                                          <p:spTgt spid="244"/>
                                        </p:tgtEl>
                                        <p:attrNameLst>
                                          <p:attrName>ppt_x</p:attrName>
                                        </p:attrNameLst>
                                      </p:cBhvr>
                                      <p:tavLst>
                                        <p:tav tm="0">
                                          <p:val>
                                            <p:strVal val="#ppt_x"/>
                                          </p:val>
                                        </p:tav>
                                        <p:tav tm="100000">
                                          <p:val>
                                            <p:strVal val="#ppt_x"/>
                                          </p:val>
                                        </p:tav>
                                      </p:tavLst>
                                    </p:anim>
                                    <p:anim calcmode="lin" valueType="num">
                                      <p:cBhvr additive="base">
                                        <p:cTn id="156" dur="500" fill="hold"/>
                                        <p:tgtEl>
                                          <p:spTgt spid="24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247"/>
                                        </p:tgtEl>
                                        <p:attrNameLst>
                                          <p:attrName>style.visibility</p:attrName>
                                        </p:attrNameLst>
                                      </p:cBhvr>
                                      <p:to>
                                        <p:strVal val="visible"/>
                                      </p:to>
                                    </p:set>
                                    <p:anim calcmode="lin" valueType="num">
                                      <p:cBhvr additive="base">
                                        <p:cTn id="159" dur="500" fill="hold"/>
                                        <p:tgtEl>
                                          <p:spTgt spid="247"/>
                                        </p:tgtEl>
                                        <p:attrNameLst>
                                          <p:attrName>ppt_x</p:attrName>
                                        </p:attrNameLst>
                                      </p:cBhvr>
                                      <p:tavLst>
                                        <p:tav tm="0">
                                          <p:val>
                                            <p:strVal val="#ppt_x"/>
                                          </p:val>
                                        </p:tav>
                                        <p:tav tm="100000">
                                          <p:val>
                                            <p:strVal val="#ppt_x"/>
                                          </p:val>
                                        </p:tav>
                                      </p:tavLst>
                                    </p:anim>
                                    <p:anim calcmode="lin" valueType="num">
                                      <p:cBhvr additive="base">
                                        <p:cTn id="160" dur="500" fill="hold"/>
                                        <p:tgtEl>
                                          <p:spTgt spid="247"/>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250"/>
                                        </p:tgtEl>
                                        <p:attrNameLst>
                                          <p:attrName>style.visibility</p:attrName>
                                        </p:attrNameLst>
                                      </p:cBhvr>
                                      <p:to>
                                        <p:strVal val="visible"/>
                                      </p:to>
                                    </p:set>
                                    <p:anim calcmode="lin" valueType="num">
                                      <p:cBhvr additive="base">
                                        <p:cTn id="163" dur="500" fill="hold"/>
                                        <p:tgtEl>
                                          <p:spTgt spid="250"/>
                                        </p:tgtEl>
                                        <p:attrNameLst>
                                          <p:attrName>ppt_x</p:attrName>
                                        </p:attrNameLst>
                                      </p:cBhvr>
                                      <p:tavLst>
                                        <p:tav tm="0">
                                          <p:val>
                                            <p:strVal val="#ppt_x"/>
                                          </p:val>
                                        </p:tav>
                                        <p:tav tm="100000">
                                          <p:val>
                                            <p:strVal val="#ppt_x"/>
                                          </p:val>
                                        </p:tav>
                                      </p:tavLst>
                                    </p:anim>
                                    <p:anim calcmode="lin" valueType="num">
                                      <p:cBhvr additive="base">
                                        <p:cTn id="164" dur="500" fill="hold"/>
                                        <p:tgtEl>
                                          <p:spTgt spid="250"/>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229"/>
                                        </p:tgtEl>
                                        <p:attrNameLst>
                                          <p:attrName>style.visibility</p:attrName>
                                        </p:attrNameLst>
                                      </p:cBhvr>
                                      <p:to>
                                        <p:strVal val="visible"/>
                                      </p:to>
                                    </p:set>
                                    <p:anim calcmode="lin" valueType="num">
                                      <p:cBhvr additive="base">
                                        <p:cTn id="167" dur="500" fill="hold"/>
                                        <p:tgtEl>
                                          <p:spTgt spid="229"/>
                                        </p:tgtEl>
                                        <p:attrNameLst>
                                          <p:attrName>ppt_x</p:attrName>
                                        </p:attrNameLst>
                                      </p:cBhvr>
                                      <p:tavLst>
                                        <p:tav tm="0">
                                          <p:val>
                                            <p:strVal val="#ppt_x"/>
                                          </p:val>
                                        </p:tav>
                                        <p:tav tm="100000">
                                          <p:val>
                                            <p:strVal val="#ppt_x"/>
                                          </p:val>
                                        </p:tav>
                                      </p:tavLst>
                                    </p:anim>
                                    <p:anim calcmode="lin" valueType="num">
                                      <p:cBhvr additive="base">
                                        <p:cTn id="168" dur="500" fill="hold"/>
                                        <p:tgtEl>
                                          <p:spTgt spid="229"/>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nodeType="clickEffect">
                                  <p:stCondLst>
                                    <p:cond delay="0"/>
                                  </p:stCondLst>
                                  <p:childTnLst>
                                    <p:set>
                                      <p:cBhvr>
                                        <p:cTn id="172" dur="1" fill="hold">
                                          <p:stCondLst>
                                            <p:cond delay="0"/>
                                          </p:stCondLst>
                                        </p:cTn>
                                        <p:tgtEl>
                                          <p:spTgt spid="218"/>
                                        </p:tgtEl>
                                        <p:attrNameLst>
                                          <p:attrName>style.visibility</p:attrName>
                                        </p:attrNameLst>
                                      </p:cBhvr>
                                      <p:to>
                                        <p:strVal val="visible"/>
                                      </p:to>
                                    </p:set>
                                    <p:anim calcmode="lin" valueType="num">
                                      <p:cBhvr additive="base">
                                        <p:cTn id="173" dur="500" fill="hold"/>
                                        <p:tgtEl>
                                          <p:spTgt spid="218"/>
                                        </p:tgtEl>
                                        <p:attrNameLst>
                                          <p:attrName>ppt_x</p:attrName>
                                        </p:attrNameLst>
                                      </p:cBhvr>
                                      <p:tavLst>
                                        <p:tav tm="0">
                                          <p:val>
                                            <p:strVal val="#ppt_x"/>
                                          </p:val>
                                        </p:tav>
                                        <p:tav tm="100000">
                                          <p:val>
                                            <p:strVal val="#ppt_x"/>
                                          </p:val>
                                        </p:tav>
                                      </p:tavLst>
                                    </p:anim>
                                    <p:anim calcmode="lin" valueType="num">
                                      <p:cBhvr additive="base">
                                        <p:cTn id="174" dur="500" fill="hold"/>
                                        <p:tgtEl>
                                          <p:spTgt spid="218"/>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221"/>
                                        </p:tgtEl>
                                        <p:attrNameLst>
                                          <p:attrName>style.visibility</p:attrName>
                                        </p:attrNameLst>
                                      </p:cBhvr>
                                      <p:to>
                                        <p:strVal val="visible"/>
                                      </p:to>
                                    </p:set>
                                    <p:anim calcmode="lin" valueType="num">
                                      <p:cBhvr additive="base">
                                        <p:cTn id="177" dur="500" fill="hold"/>
                                        <p:tgtEl>
                                          <p:spTgt spid="221"/>
                                        </p:tgtEl>
                                        <p:attrNameLst>
                                          <p:attrName>ppt_x</p:attrName>
                                        </p:attrNameLst>
                                      </p:cBhvr>
                                      <p:tavLst>
                                        <p:tav tm="0">
                                          <p:val>
                                            <p:strVal val="#ppt_x"/>
                                          </p:val>
                                        </p:tav>
                                        <p:tav tm="100000">
                                          <p:val>
                                            <p:strVal val="#ppt_x"/>
                                          </p:val>
                                        </p:tav>
                                      </p:tavLst>
                                    </p:anim>
                                    <p:anim calcmode="lin" valueType="num">
                                      <p:cBhvr additive="base">
                                        <p:cTn id="17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263"/>
                                        </p:tgtEl>
                                        <p:attrNameLst>
                                          <p:attrName>style.visibility</p:attrName>
                                        </p:attrNameLst>
                                      </p:cBhvr>
                                      <p:to>
                                        <p:strVal val="visible"/>
                                      </p:to>
                                    </p:set>
                                    <p:anim calcmode="lin" valueType="num">
                                      <p:cBhvr additive="base">
                                        <p:cTn id="183" dur="500" fill="hold"/>
                                        <p:tgtEl>
                                          <p:spTgt spid="263"/>
                                        </p:tgtEl>
                                        <p:attrNameLst>
                                          <p:attrName>ppt_x</p:attrName>
                                        </p:attrNameLst>
                                      </p:cBhvr>
                                      <p:tavLst>
                                        <p:tav tm="0">
                                          <p:val>
                                            <p:strVal val="#ppt_x"/>
                                          </p:val>
                                        </p:tav>
                                        <p:tav tm="100000">
                                          <p:val>
                                            <p:strVal val="#ppt_x"/>
                                          </p:val>
                                        </p:tav>
                                      </p:tavLst>
                                    </p:anim>
                                    <p:anim calcmode="lin" valueType="num">
                                      <p:cBhvr additive="base">
                                        <p:cTn id="184"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283"/>
                                        </p:tgtEl>
                                        <p:attrNameLst>
                                          <p:attrName>style.visibility</p:attrName>
                                        </p:attrNameLst>
                                      </p:cBhvr>
                                      <p:to>
                                        <p:strVal val="visible"/>
                                      </p:to>
                                    </p:set>
                                    <p:animEffect transition="in" filter="fade">
                                      <p:cBhvr>
                                        <p:cTn id="189" dur="500"/>
                                        <p:tgtEl>
                                          <p:spTgt spid="283"/>
                                        </p:tgtEl>
                                      </p:cBhvr>
                                    </p:animEffect>
                                  </p:childTnLst>
                                </p:cTn>
                              </p:par>
                              <p:par>
                                <p:cTn id="190" presetID="10" presetClass="entr" presetSubtype="0" fill="hold" nodeType="withEffect">
                                  <p:stCondLst>
                                    <p:cond delay="0"/>
                                  </p:stCondLst>
                                  <p:childTnLst>
                                    <p:set>
                                      <p:cBhvr>
                                        <p:cTn id="191" dur="1" fill="hold">
                                          <p:stCondLst>
                                            <p:cond delay="0"/>
                                          </p:stCondLst>
                                        </p:cTn>
                                        <p:tgtEl>
                                          <p:spTgt spid="280"/>
                                        </p:tgtEl>
                                        <p:attrNameLst>
                                          <p:attrName>style.visibility</p:attrName>
                                        </p:attrNameLst>
                                      </p:cBhvr>
                                      <p:to>
                                        <p:strVal val="visible"/>
                                      </p:to>
                                    </p:set>
                                    <p:animEffect transition="in" filter="fade">
                                      <p:cBhvr>
                                        <p:cTn id="192" dur="500"/>
                                        <p:tgtEl>
                                          <p:spTgt spid="280"/>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286"/>
                                        </p:tgtEl>
                                        <p:attrNameLst>
                                          <p:attrName>style.visibility</p:attrName>
                                        </p:attrNameLst>
                                      </p:cBhvr>
                                      <p:to>
                                        <p:strVal val="visible"/>
                                      </p:to>
                                    </p:set>
                                    <p:anim calcmode="lin" valueType="num">
                                      <p:cBhvr additive="base">
                                        <p:cTn id="197" dur="500" fill="hold"/>
                                        <p:tgtEl>
                                          <p:spTgt spid="286"/>
                                        </p:tgtEl>
                                        <p:attrNameLst>
                                          <p:attrName>ppt_x</p:attrName>
                                        </p:attrNameLst>
                                      </p:cBhvr>
                                      <p:tavLst>
                                        <p:tav tm="0">
                                          <p:val>
                                            <p:strVal val="#ppt_x"/>
                                          </p:val>
                                        </p:tav>
                                        <p:tav tm="100000">
                                          <p:val>
                                            <p:strVal val="#ppt_x"/>
                                          </p:val>
                                        </p:tav>
                                      </p:tavLst>
                                    </p:anim>
                                    <p:anim calcmode="lin" valueType="num">
                                      <p:cBhvr additive="base">
                                        <p:cTn id="198" dur="500" fill="hold"/>
                                        <p:tgtEl>
                                          <p:spTgt spid="286"/>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287"/>
                                        </p:tgtEl>
                                        <p:attrNameLst>
                                          <p:attrName>style.visibility</p:attrName>
                                        </p:attrNameLst>
                                      </p:cBhvr>
                                      <p:to>
                                        <p:strVal val="visible"/>
                                      </p:to>
                                    </p:set>
                                    <p:anim calcmode="lin" valueType="num">
                                      <p:cBhvr additive="base">
                                        <p:cTn id="201" dur="500" fill="hold"/>
                                        <p:tgtEl>
                                          <p:spTgt spid="287"/>
                                        </p:tgtEl>
                                        <p:attrNameLst>
                                          <p:attrName>ppt_x</p:attrName>
                                        </p:attrNameLst>
                                      </p:cBhvr>
                                      <p:tavLst>
                                        <p:tav tm="0">
                                          <p:val>
                                            <p:strVal val="#ppt_x"/>
                                          </p:val>
                                        </p:tav>
                                        <p:tav tm="100000">
                                          <p:val>
                                            <p:strVal val="#ppt_x"/>
                                          </p:val>
                                        </p:tav>
                                      </p:tavLst>
                                    </p:anim>
                                    <p:anim calcmode="lin" valueType="num">
                                      <p:cBhvr additive="base">
                                        <p:cTn id="202" dur="500" fill="hold"/>
                                        <p:tgtEl>
                                          <p:spTgt spid="287"/>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23"/>
                                        </p:tgtEl>
                                        <p:attrNameLst>
                                          <p:attrName>style.visibility</p:attrName>
                                        </p:attrNameLst>
                                      </p:cBhvr>
                                      <p:to>
                                        <p:strVal val="visible"/>
                                      </p:to>
                                    </p:set>
                                    <p:animEffect transition="in" filter="fade">
                                      <p:cBhvr>
                                        <p:cTn id="207" dur="500"/>
                                        <p:tgtEl>
                                          <p:spTgt spid="23"/>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25"/>
                                        </p:tgtEl>
                                        <p:attrNameLst>
                                          <p:attrName>style.visibility</p:attrName>
                                        </p:attrNameLst>
                                      </p:cBhvr>
                                      <p:to>
                                        <p:strVal val="visible"/>
                                      </p:to>
                                    </p:set>
                                    <p:animEffect transition="in" filter="fade">
                                      <p:cBhvr>
                                        <p:cTn id="212" dur="500"/>
                                        <p:tgtEl>
                                          <p:spTgt spid="25"/>
                                        </p:tgtEl>
                                      </p:cBhvr>
                                    </p:animEffect>
                                  </p:childTnLst>
                                </p:cTn>
                              </p:par>
                              <p:par>
                                <p:cTn id="213" presetID="10" presetClass="entr" presetSubtype="0" fill="hold" nodeType="withEffect">
                                  <p:stCondLst>
                                    <p:cond delay="0"/>
                                  </p:stCondLst>
                                  <p:childTnLst>
                                    <p:set>
                                      <p:cBhvr>
                                        <p:cTn id="214" dur="1" fill="hold">
                                          <p:stCondLst>
                                            <p:cond delay="0"/>
                                          </p:stCondLst>
                                        </p:cTn>
                                        <p:tgtEl>
                                          <p:spTgt spid="203"/>
                                        </p:tgtEl>
                                        <p:attrNameLst>
                                          <p:attrName>style.visibility</p:attrName>
                                        </p:attrNameLst>
                                      </p:cBhvr>
                                      <p:to>
                                        <p:strVal val="visible"/>
                                      </p:to>
                                    </p:set>
                                    <p:animEffect transition="in" filter="fade">
                                      <p:cBhvr>
                                        <p:cTn id="215" dur="500"/>
                                        <p:tgtEl>
                                          <p:spTgt spid="203"/>
                                        </p:tgtEl>
                                      </p:cBhvr>
                                    </p:animEffect>
                                  </p:childTnLst>
                                </p:cTn>
                              </p:par>
                              <p:par>
                                <p:cTn id="216" presetID="10" presetClass="entr" presetSubtype="0" fill="hold" nodeType="withEffect">
                                  <p:stCondLst>
                                    <p:cond delay="0"/>
                                  </p:stCondLst>
                                  <p:childTnLst>
                                    <p:set>
                                      <p:cBhvr>
                                        <p:cTn id="217" dur="1" fill="hold">
                                          <p:stCondLst>
                                            <p:cond delay="0"/>
                                          </p:stCondLst>
                                        </p:cTn>
                                        <p:tgtEl>
                                          <p:spTgt spid="206"/>
                                        </p:tgtEl>
                                        <p:attrNameLst>
                                          <p:attrName>style.visibility</p:attrName>
                                        </p:attrNameLst>
                                      </p:cBhvr>
                                      <p:to>
                                        <p:strVal val="visible"/>
                                      </p:to>
                                    </p:set>
                                    <p:animEffect transition="in" filter="fade">
                                      <p:cBhvr>
                                        <p:cTn id="218" dur="500"/>
                                        <p:tgtEl>
                                          <p:spTgt spid="206"/>
                                        </p:tgtEl>
                                      </p:cBhvr>
                                    </p:animEffect>
                                  </p:childTnLst>
                                </p:cTn>
                              </p:par>
                              <p:par>
                                <p:cTn id="219" presetID="10" presetClass="entr" presetSubtype="0" fill="hold" nodeType="withEffect">
                                  <p:stCondLst>
                                    <p:cond delay="0"/>
                                  </p:stCondLst>
                                  <p:childTnLst>
                                    <p:set>
                                      <p:cBhvr>
                                        <p:cTn id="220" dur="1" fill="hold">
                                          <p:stCondLst>
                                            <p:cond delay="0"/>
                                          </p:stCondLst>
                                        </p:cTn>
                                        <p:tgtEl>
                                          <p:spTgt spid="209"/>
                                        </p:tgtEl>
                                        <p:attrNameLst>
                                          <p:attrName>style.visibility</p:attrName>
                                        </p:attrNameLst>
                                      </p:cBhvr>
                                      <p:to>
                                        <p:strVal val="visible"/>
                                      </p:to>
                                    </p:set>
                                    <p:animEffect transition="in" filter="fade">
                                      <p:cBhvr>
                                        <p:cTn id="221" dur="500"/>
                                        <p:tgtEl>
                                          <p:spTgt spid="209"/>
                                        </p:tgtEl>
                                      </p:cBhvr>
                                    </p:animEffect>
                                  </p:childTnLst>
                                </p:cTn>
                              </p:par>
                            </p:childTnLst>
                          </p:cTn>
                        </p:par>
                      </p:childTnLst>
                    </p:cTn>
                  </p:par>
                  <p:par>
                    <p:cTn id="222" fill="hold">
                      <p:stCondLst>
                        <p:cond delay="indefinite"/>
                      </p:stCondLst>
                      <p:childTnLst>
                        <p:par>
                          <p:cTn id="223" fill="hold">
                            <p:stCondLst>
                              <p:cond delay="0"/>
                            </p:stCondLst>
                            <p:childTnLst>
                              <p:par>
                                <p:cTn id="224" presetID="2" presetClass="entr" presetSubtype="4" fill="hold" nodeType="clickEffect">
                                  <p:stCondLst>
                                    <p:cond delay="0"/>
                                  </p:stCondLst>
                                  <p:childTnLst>
                                    <p:set>
                                      <p:cBhvr>
                                        <p:cTn id="225" dur="1" fill="hold">
                                          <p:stCondLst>
                                            <p:cond delay="0"/>
                                          </p:stCondLst>
                                        </p:cTn>
                                        <p:tgtEl>
                                          <p:spTgt spid="193"/>
                                        </p:tgtEl>
                                        <p:attrNameLst>
                                          <p:attrName>style.visibility</p:attrName>
                                        </p:attrNameLst>
                                      </p:cBhvr>
                                      <p:to>
                                        <p:strVal val="visible"/>
                                      </p:to>
                                    </p:set>
                                    <p:anim calcmode="lin" valueType="num">
                                      <p:cBhvr additive="base">
                                        <p:cTn id="226" dur="500" fill="hold"/>
                                        <p:tgtEl>
                                          <p:spTgt spid="193"/>
                                        </p:tgtEl>
                                        <p:attrNameLst>
                                          <p:attrName>ppt_x</p:attrName>
                                        </p:attrNameLst>
                                      </p:cBhvr>
                                      <p:tavLst>
                                        <p:tav tm="0">
                                          <p:val>
                                            <p:strVal val="#ppt_x"/>
                                          </p:val>
                                        </p:tav>
                                        <p:tav tm="100000">
                                          <p:val>
                                            <p:strVal val="#ppt_x"/>
                                          </p:val>
                                        </p:tav>
                                      </p:tavLst>
                                    </p:anim>
                                    <p:anim calcmode="lin" valueType="num">
                                      <p:cBhvr additive="base">
                                        <p:cTn id="227" dur="500" fill="hold"/>
                                        <p:tgtEl>
                                          <p:spTgt spid="193"/>
                                        </p:tgtEl>
                                        <p:attrNameLst>
                                          <p:attrName>ppt_y</p:attrName>
                                        </p:attrNameLst>
                                      </p:cBhvr>
                                      <p:tavLst>
                                        <p:tav tm="0">
                                          <p:val>
                                            <p:strVal val="1+#ppt_h/2"/>
                                          </p:val>
                                        </p:tav>
                                        <p:tav tm="100000">
                                          <p:val>
                                            <p:strVal val="#ppt_y"/>
                                          </p:val>
                                        </p:tav>
                                      </p:tavLst>
                                    </p:anim>
                                  </p:childTnLst>
                                </p:cTn>
                              </p:par>
                              <p:par>
                                <p:cTn id="228" presetID="2" presetClass="entr" presetSubtype="4" fill="hold" nodeType="withEffect">
                                  <p:stCondLst>
                                    <p:cond delay="0"/>
                                  </p:stCondLst>
                                  <p:childTnLst>
                                    <p:set>
                                      <p:cBhvr>
                                        <p:cTn id="229" dur="1" fill="hold">
                                          <p:stCondLst>
                                            <p:cond delay="0"/>
                                          </p:stCondLst>
                                        </p:cTn>
                                        <p:tgtEl>
                                          <p:spTgt spid="196"/>
                                        </p:tgtEl>
                                        <p:attrNameLst>
                                          <p:attrName>style.visibility</p:attrName>
                                        </p:attrNameLst>
                                      </p:cBhvr>
                                      <p:to>
                                        <p:strVal val="visible"/>
                                      </p:to>
                                    </p:set>
                                    <p:anim calcmode="lin" valueType="num">
                                      <p:cBhvr additive="base">
                                        <p:cTn id="230" dur="500" fill="hold"/>
                                        <p:tgtEl>
                                          <p:spTgt spid="196"/>
                                        </p:tgtEl>
                                        <p:attrNameLst>
                                          <p:attrName>ppt_x</p:attrName>
                                        </p:attrNameLst>
                                      </p:cBhvr>
                                      <p:tavLst>
                                        <p:tav tm="0">
                                          <p:val>
                                            <p:strVal val="#ppt_x"/>
                                          </p:val>
                                        </p:tav>
                                        <p:tav tm="100000">
                                          <p:val>
                                            <p:strVal val="#ppt_x"/>
                                          </p:val>
                                        </p:tav>
                                      </p:tavLst>
                                    </p:anim>
                                    <p:anim calcmode="lin" valueType="num">
                                      <p:cBhvr additive="base">
                                        <p:cTn id="231"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grpId="0" nodeType="clickEffect">
                                  <p:stCondLst>
                                    <p:cond delay="0"/>
                                  </p:stCondLst>
                                  <p:childTnLst>
                                    <p:set>
                                      <p:cBhvr>
                                        <p:cTn id="235" dur="1" fill="hold">
                                          <p:stCondLst>
                                            <p:cond delay="0"/>
                                          </p:stCondLst>
                                        </p:cTn>
                                        <p:tgtEl>
                                          <p:spTgt spid="212"/>
                                        </p:tgtEl>
                                        <p:attrNameLst>
                                          <p:attrName>style.visibility</p:attrName>
                                        </p:attrNameLst>
                                      </p:cBhvr>
                                      <p:to>
                                        <p:strVal val="visible"/>
                                      </p:to>
                                    </p:set>
                                    <p:animEffect transition="in" filter="fade">
                                      <p:cBhvr>
                                        <p:cTn id="236" dur="500"/>
                                        <p:tgtEl>
                                          <p:spTgt spid="212"/>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28"/>
                                        </p:tgtEl>
                                        <p:attrNameLst>
                                          <p:attrName>style.visibility</p:attrName>
                                        </p:attrNameLst>
                                      </p:cBhvr>
                                      <p:to>
                                        <p:strVal val="visible"/>
                                      </p:to>
                                    </p:set>
                                    <p:animEffect transition="in" filter="fade">
                                      <p:cBhvr>
                                        <p:cTn id="239" dur="500"/>
                                        <p:tgtEl>
                                          <p:spTgt spid="28"/>
                                        </p:tgtEl>
                                      </p:cBhvr>
                                    </p:animEffect>
                                  </p:childTnLst>
                                </p:cTn>
                              </p:par>
                            </p:childTnLst>
                          </p:cTn>
                        </p:par>
                      </p:childTnLst>
                    </p:cTn>
                  </p:par>
                  <p:par>
                    <p:cTn id="240" fill="hold">
                      <p:stCondLst>
                        <p:cond delay="indefinite"/>
                      </p:stCondLst>
                      <p:childTnLst>
                        <p:par>
                          <p:cTn id="241" fill="hold">
                            <p:stCondLst>
                              <p:cond delay="0"/>
                            </p:stCondLst>
                            <p:childTnLst>
                              <p:par>
                                <p:cTn id="242" presetID="2" presetClass="entr" presetSubtype="4" fill="hold" grpId="0" nodeType="clickEffect">
                                  <p:stCondLst>
                                    <p:cond delay="0"/>
                                  </p:stCondLst>
                                  <p:childTnLst>
                                    <p:set>
                                      <p:cBhvr>
                                        <p:cTn id="243" dur="1" fill="hold">
                                          <p:stCondLst>
                                            <p:cond delay="0"/>
                                          </p:stCondLst>
                                        </p:cTn>
                                        <p:tgtEl>
                                          <p:spTgt spid="288"/>
                                        </p:tgtEl>
                                        <p:attrNameLst>
                                          <p:attrName>style.visibility</p:attrName>
                                        </p:attrNameLst>
                                      </p:cBhvr>
                                      <p:to>
                                        <p:strVal val="visible"/>
                                      </p:to>
                                    </p:set>
                                    <p:anim calcmode="lin" valueType="num">
                                      <p:cBhvr additive="base">
                                        <p:cTn id="244" dur="500" fill="hold"/>
                                        <p:tgtEl>
                                          <p:spTgt spid="288"/>
                                        </p:tgtEl>
                                        <p:attrNameLst>
                                          <p:attrName>ppt_x</p:attrName>
                                        </p:attrNameLst>
                                      </p:cBhvr>
                                      <p:tavLst>
                                        <p:tav tm="0">
                                          <p:val>
                                            <p:strVal val="#ppt_x"/>
                                          </p:val>
                                        </p:tav>
                                        <p:tav tm="100000">
                                          <p:val>
                                            <p:strVal val="#ppt_x"/>
                                          </p:val>
                                        </p:tav>
                                      </p:tavLst>
                                    </p:anim>
                                    <p:anim calcmode="lin" valueType="num">
                                      <p:cBhvr additive="base">
                                        <p:cTn id="245" dur="500" fill="hold"/>
                                        <p:tgtEl>
                                          <p:spTgt spid="288"/>
                                        </p:tgtEl>
                                        <p:attrNameLst>
                                          <p:attrName>ppt_y</p:attrName>
                                        </p:attrNameLst>
                                      </p:cBhvr>
                                      <p:tavLst>
                                        <p:tav tm="0">
                                          <p:val>
                                            <p:strVal val="1+#ppt_h/2"/>
                                          </p:val>
                                        </p:tav>
                                        <p:tav tm="100000">
                                          <p:val>
                                            <p:strVal val="#ppt_y"/>
                                          </p:val>
                                        </p:tav>
                                      </p:tavLst>
                                    </p:anim>
                                  </p:childTnLst>
                                </p:cTn>
                              </p:par>
                              <p:par>
                                <p:cTn id="246" presetID="2" presetClass="entr" presetSubtype="4" fill="hold" nodeType="withEffect">
                                  <p:stCondLst>
                                    <p:cond delay="0"/>
                                  </p:stCondLst>
                                  <p:childTnLst>
                                    <p:set>
                                      <p:cBhvr>
                                        <p:cTn id="247" dur="1" fill="hold">
                                          <p:stCondLst>
                                            <p:cond delay="0"/>
                                          </p:stCondLst>
                                        </p:cTn>
                                        <p:tgtEl>
                                          <p:spTgt spid="296"/>
                                        </p:tgtEl>
                                        <p:attrNameLst>
                                          <p:attrName>style.visibility</p:attrName>
                                        </p:attrNameLst>
                                      </p:cBhvr>
                                      <p:to>
                                        <p:strVal val="visible"/>
                                      </p:to>
                                    </p:set>
                                    <p:anim calcmode="lin" valueType="num">
                                      <p:cBhvr additive="base">
                                        <p:cTn id="248" dur="500" fill="hold"/>
                                        <p:tgtEl>
                                          <p:spTgt spid="296"/>
                                        </p:tgtEl>
                                        <p:attrNameLst>
                                          <p:attrName>ppt_x</p:attrName>
                                        </p:attrNameLst>
                                      </p:cBhvr>
                                      <p:tavLst>
                                        <p:tav tm="0">
                                          <p:val>
                                            <p:strVal val="#ppt_x"/>
                                          </p:val>
                                        </p:tav>
                                        <p:tav tm="100000">
                                          <p:val>
                                            <p:strVal val="#ppt_x"/>
                                          </p:val>
                                        </p:tav>
                                      </p:tavLst>
                                    </p:anim>
                                    <p:anim calcmode="lin" valueType="num">
                                      <p:cBhvr additive="base">
                                        <p:cTn id="249" dur="500" fill="hold"/>
                                        <p:tgtEl>
                                          <p:spTgt spid="296"/>
                                        </p:tgtEl>
                                        <p:attrNameLst>
                                          <p:attrName>ppt_y</p:attrName>
                                        </p:attrNameLst>
                                      </p:cBhvr>
                                      <p:tavLst>
                                        <p:tav tm="0">
                                          <p:val>
                                            <p:strVal val="1+#ppt_h/2"/>
                                          </p:val>
                                        </p:tav>
                                        <p:tav tm="100000">
                                          <p:val>
                                            <p:strVal val="#ppt_y"/>
                                          </p:val>
                                        </p:tav>
                                      </p:tavLst>
                                    </p:anim>
                                  </p:childTnLst>
                                </p:cTn>
                              </p:par>
                              <p:par>
                                <p:cTn id="250" presetID="2" presetClass="entr" presetSubtype="4" fill="hold" nodeType="withEffect">
                                  <p:stCondLst>
                                    <p:cond delay="0"/>
                                  </p:stCondLst>
                                  <p:childTnLst>
                                    <p:set>
                                      <p:cBhvr>
                                        <p:cTn id="251" dur="1" fill="hold">
                                          <p:stCondLst>
                                            <p:cond delay="0"/>
                                          </p:stCondLst>
                                        </p:cTn>
                                        <p:tgtEl>
                                          <p:spTgt spid="294"/>
                                        </p:tgtEl>
                                        <p:attrNameLst>
                                          <p:attrName>style.visibility</p:attrName>
                                        </p:attrNameLst>
                                      </p:cBhvr>
                                      <p:to>
                                        <p:strVal val="visible"/>
                                      </p:to>
                                    </p:set>
                                    <p:anim calcmode="lin" valueType="num">
                                      <p:cBhvr additive="base">
                                        <p:cTn id="252" dur="500" fill="hold"/>
                                        <p:tgtEl>
                                          <p:spTgt spid="294"/>
                                        </p:tgtEl>
                                        <p:attrNameLst>
                                          <p:attrName>ppt_x</p:attrName>
                                        </p:attrNameLst>
                                      </p:cBhvr>
                                      <p:tavLst>
                                        <p:tav tm="0">
                                          <p:val>
                                            <p:strVal val="#ppt_x"/>
                                          </p:val>
                                        </p:tav>
                                        <p:tav tm="100000">
                                          <p:val>
                                            <p:strVal val="#ppt_x"/>
                                          </p:val>
                                        </p:tav>
                                      </p:tavLst>
                                    </p:anim>
                                    <p:anim calcmode="lin" valueType="num">
                                      <p:cBhvr additive="base">
                                        <p:cTn id="253" dur="500" fill="hold"/>
                                        <p:tgtEl>
                                          <p:spTgt spid="294"/>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42"/>
                                        </p:tgtEl>
                                        <p:attrNameLst>
                                          <p:attrName>style.visibility</p:attrName>
                                        </p:attrNameLst>
                                      </p:cBhvr>
                                      <p:to>
                                        <p:strVal val="visible"/>
                                      </p:to>
                                    </p:set>
                                    <p:animEffect transition="in" filter="fade">
                                      <p:cBhvr>
                                        <p:cTn id="258" dur="500"/>
                                        <p:tgtEl>
                                          <p:spTgt spid="142"/>
                                        </p:tgtEl>
                                      </p:cBhvr>
                                    </p:animEffect>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nodeType="clickEffect">
                                  <p:stCondLst>
                                    <p:cond delay="0"/>
                                  </p:stCondLst>
                                  <p:childTnLst>
                                    <p:set>
                                      <p:cBhvr>
                                        <p:cTn id="262" dur="1" fill="hold">
                                          <p:stCondLst>
                                            <p:cond delay="0"/>
                                          </p:stCondLst>
                                        </p:cTn>
                                        <p:tgtEl>
                                          <p:spTgt spid="151"/>
                                        </p:tgtEl>
                                        <p:attrNameLst>
                                          <p:attrName>style.visibility</p:attrName>
                                        </p:attrNameLst>
                                      </p:cBhvr>
                                      <p:to>
                                        <p:strVal val="visible"/>
                                      </p:to>
                                    </p:set>
                                    <p:anim calcmode="lin" valueType="num">
                                      <p:cBhvr additive="base">
                                        <p:cTn id="263" dur="500" fill="hold"/>
                                        <p:tgtEl>
                                          <p:spTgt spid="151"/>
                                        </p:tgtEl>
                                        <p:attrNameLst>
                                          <p:attrName>ppt_x</p:attrName>
                                        </p:attrNameLst>
                                      </p:cBhvr>
                                      <p:tavLst>
                                        <p:tav tm="0">
                                          <p:val>
                                            <p:strVal val="#ppt_x"/>
                                          </p:val>
                                        </p:tav>
                                        <p:tav tm="100000">
                                          <p:val>
                                            <p:strVal val="#ppt_x"/>
                                          </p:val>
                                        </p:tav>
                                      </p:tavLst>
                                    </p:anim>
                                    <p:anim calcmode="lin" valueType="num">
                                      <p:cBhvr additive="base">
                                        <p:cTn id="264" dur="500" fill="hold"/>
                                        <p:tgtEl>
                                          <p:spTgt spid="151"/>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154"/>
                                        </p:tgtEl>
                                        <p:attrNameLst>
                                          <p:attrName>style.visibility</p:attrName>
                                        </p:attrNameLst>
                                      </p:cBhvr>
                                      <p:to>
                                        <p:strVal val="visible"/>
                                      </p:to>
                                    </p:set>
                                    <p:anim calcmode="lin" valueType="num">
                                      <p:cBhvr additive="base">
                                        <p:cTn id="267" dur="500" fill="hold"/>
                                        <p:tgtEl>
                                          <p:spTgt spid="154"/>
                                        </p:tgtEl>
                                        <p:attrNameLst>
                                          <p:attrName>ppt_x</p:attrName>
                                        </p:attrNameLst>
                                      </p:cBhvr>
                                      <p:tavLst>
                                        <p:tav tm="0">
                                          <p:val>
                                            <p:strVal val="#ppt_x"/>
                                          </p:val>
                                        </p:tav>
                                        <p:tav tm="100000">
                                          <p:val>
                                            <p:strVal val="#ppt_x"/>
                                          </p:val>
                                        </p:tav>
                                      </p:tavLst>
                                    </p:anim>
                                    <p:anim calcmode="lin" valueType="num">
                                      <p:cBhvr additive="base">
                                        <p:cTn id="268" dur="500" fill="hold"/>
                                        <p:tgtEl>
                                          <p:spTgt spid="154"/>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178"/>
                                        </p:tgtEl>
                                        <p:attrNameLst>
                                          <p:attrName>style.visibility</p:attrName>
                                        </p:attrNameLst>
                                      </p:cBhvr>
                                      <p:to>
                                        <p:strVal val="visible"/>
                                      </p:to>
                                    </p:set>
                                    <p:anim calcmode="lin" valueType="num">
                                      <p:cBhvr additive="base">
                                        <p:cTn id="271" dur="500" fill="hold"/>
                                        <p:tgtEl>
                                          <p:spTgt spid="178"/>
                                        </p:tgtEl>
                                        <p:attrNameLst>
                                          <p:attrName>ppt_x</p:attrName>
                                        </p:attrNameLst>
                                      </p:cBhvr>
                                      <p:tavLst>
                                        <p:tav tm="0">
                                          <p:val>
                                            <p:strVal val="#ppt_x"/>
                                          </p:val>
                                        </p:tav>
                                        <p:tav tm="100000">
                                          <p:val>
                                            <p:strVal val="#ppt_x"/>
                                          </p:val>
                                        </p:tav>
                                      </p:tavLst>
                                    </p:anim>
                                    <p:anim calcmode="lin" valueType="num">
                                      <p:cBhvr additive="base">
                                        <p:cTn id="272" dur="500" fill="hold"/>
                                        <p:tgtEl>
                                          <p:spTgt spid="178"/>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169"/>
                                        </p:tgtEl>
                                        <p:attrNameLst>
                                          <p:attrName>style.visibility</p:attrName>
                                        </p:attrNameLst>
                                      </p:cBhvr>
                                      <p:to>
                                        <p:strVal val="visible"/>
                                      </p:to>
                                    </p:set>
                                    <p:anim calcmode="lin" valueType="num">
                                      <p:cBhvr additive="base">
                                        <p:cTn id="275" dur="500" fill="hold"/>
                                        <p:tgtEl>
                                          <p:spTgt spid="169"/>
                                        </p:tgtEl>
                                        <p:attrNameLst>
                                          <p:attrName>ppt_x</p:attrName>
                                        </p:attrNameLst>
                                      </p:cBhvr>
                                      <p:tavLst>
                                        <p:tav tm="0">
                                          <p:val>
                                            <p:strVal val="#ppt_x"/>
                                          </p:val>
                                        </p:tav>
                                        <p:tav tm="100000">
                                          <p:val>
                                            <p:strVal val="#ppt_x"/>
                                          </p:val>
                                        </p:tav>
                                      </p:tavLst>
                                    </p:anim>
                                    <p:anim calcmode="lin" valueType="num">
                                      <p:cBhvr additive="base">
                                        <p:cTn id="276" dur="500" fill="hold"/>
                                        <p:tgtEl>
                                          <p:spTgt spid="169"/>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163"/>
                                        </p:tgtEl>
                                        <p:attrNameLst>
                                          <p:attrName>style.visibility</p:attrName>
                                        </p:attrNameLst>
                                      </p:cBhvr>
                                      <p:to>
                                        <p:strVal val="visible"/>
                                      </p:to>
                                    </p:set>
                                    <p:anim calcmode="lin" valueType="num">
                                      <p:cBhvr additive="base">
                                        <p:cTn id="279" dur="500" fill="hold"/>
                                        <p:tgtEl>
                                          <p:spTgt spid="163"/>
                                        </p:tgtEl>
                                        <p:attrNameLst>
                                          <p:attrName>ppt_x</p:attrName>
                                        </p:attrNameLst>
                                      </p:cBhvr>
                                      <p:tavLst>
                                        <p:tav tm="0">
                                          <p:val>
                                            <p:strVal val="#ppt_x"/>
                                          </p:val>
                                        </p:tav>
                                        <p:tav tm="100000">
                                          <p:val>
                                            <p:strVal val="#ppt_x"/>
                                          </p:val>
                                        </p:tav>
                                      </p:tavLst>
                                    </p:anim>
                                    <p:anim calcmode="lin" valueType="num">
                                      <p:cBhvr additive="base">
                                        <p:cTn id="280" dur="500" fill="hold"/>
                                        <p:tgtEl>
                                          <p:spTgt spid="163"/>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166"/>
                                        </p:tgtEl>
                                        <p:attrNameLst>
                                          <p:attrName>style.visibility</p:attrName>
                                        </p:attrNameLst>
                                      </p:cBhvr>
                                      <p:to>
                                        <p:strVal val="visible"/>
                                      </p:to>
                                    </p:set>
                                    <p:anim calcmode="lin" valueType="num">
                                      <p:cBhvr additive="base">
                                        <p:cTn id="283" dur="500" fill="hold"/>
                                        <p:tgtEl>
                                          <p:spTgt spid="166"/>
                                        </p:tgtEl>
                                        <p:attrNameLst>
                                          <p:attrName>ppt_x</p:attrName>
                                        </p:attrNameLst>
                                      </p:cBhvr>
                                      <p:tavLst>
                                        <p:tav tm="0">
                                          <p:val>
                                            <p:strVal val="#ppt_x"/>
                                          </p:val>
                                        </p:tav>
                                        <p:tav tm="100000">
                                          <p:val>
                                            <p:strVal val="#ppt_x"/>
                                          </p:val>
                                        </p:tav>
                                      </p:tavLst>
                                    </p:anim>
                                    <p:anim calcmode="lin" valueType="num">
                                      <p:cBhvr additive="base">
                                        <p:cTn id="284"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10" presetClass="entr" presetSubtype="0" fill="hold" grpId="0" nodeType="clickEffect">
                                  <p:stCondLst>
                                    <p:cond delay="0"/>
                                  </p:stCondLst>
                                  <p:childTnLst>
                                    <p:set>
                                      <p:cBhvr>
                                        <p:cTn id="288" dur="1" fill="hold">
                                          <p:stCondLst>
                                            <p:cond delay="0"/>
                                          </p:stCondLst>
                                        </p:cTn>
                                        <p:tgtEl>
                                          <p:spTgt spid="129"/>
                                        </p:tgtEl>
                                        <p:attrNameLst>
                                          <p:attrName>style.visibility</p:attrName>
                                        </p:attrNameLst>
                                      </p:cBhvr>
                                      <p:to>
                                        <p:strVal val="visible"/>
                                      </p:to>
                                    </p:set>
                                    <p:animEffect transition="in" filter="fade">
                                      <p:cBhvr>
                                        <p:cTn id="289" dur="500"/>
                                        <p:tgtEl>
                                          <p:spTgt spid="129"/>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ntr" presetSubtype="0" fill="hold" nodeType="clickEffect">
                                  <p:stCondLst>
                                    <p:cond delay="0"/>
                                  </p:stCondLst>
                                  <p:childTnLst>
                                    <p:set>
                                      <p:cBhvr>
                                        <p:cTn id="293" dur="1" fill="hold">
                                          <p:stCondLst>
                                            <p:cond delay="0"/>
                                          </p:stCondLst>
                                        </p:cTn>
                                        <p:tgtEl>
                                          <p:spTgt spid="130"/>
                                        </p:tgtEl>
                                        <p:attrNameLst>
                                          <p:attrName>style.visibility</p:attrName>
                                        </p:attrNameLst>
                                      </p:cBhvr>
                                      <p:to>
                                        <p:strVal val="visible"/>
                                      </p:to>
                                    </p:set>
                                    <p:animEffect transition="in" filter="fade">
                                      <p:cBhvr>
                                        <p:cTn id="294" dur="500"/>
                                        <p:tgtEl>
                                          <p:spTgt spid="130"/>
                                        </p:tgtEl>
                                      </p:cBhvr>
                                    </p:animEffect>
                                  </p:childTnLst>
                                </p:cTn>
                              </p:par>
                              <p:par>
                                <p:cTn id="295" presetID="10" presetClass="entr" presetSubtype="0" fill="hold" nodeType="withEffect">
                                  <p:stCondLst>
                                    <p:cond delay="0"/>
                                  </p:stCondLst>
                                  <p:childTnLst>
                                    <p:set>
                                      <p:cBhvr>
                                        <p:cTn id="296" dur="1" fill="hold">
                                          <p:stCondLst>
                                            <p:cond delay="0"/>
                                          </p:stCondLst>
                                        </p:cTn>
                                        <p:tgtEl>
                                          <p:spTgt spid="144"/>
                                        </p:tgtEl>
                                        <p:attrNameLst>
                                          <p:attrName>style.visibility</p:attrName>
                                        </p:attrNameLst>
                                      </p:cBhvr>
                                      <p:to>
                                        <p:strVal val="visible"/>
                                      </p:to>
                                    </p:set>
                                    <p:animEffect transition="in" filter="fade">
                                      <p:cBhvr>
                                        <p:cTn id="297" dur="500"/>
                                        <p:tgtEl>
                                          <p:spTgt spid="144"/>
                                        </p:tgtEl>
                                      </p:cBhvr>
                                    </p:animEffect>
                                  </p:childTnLst>
                                </p:cTn>
                              </p:par>
                            </p:childTnLst>
                          </p:cTn>
                        </p:par>
                      </p:childTnLst>
                    </p:cTn>
                  </p:par>
                  <p:par>
                    <p:cTn id="298" fill="hold">
                      <p:stCondLst>
                        <p:cond delay="indefinite"/>
                      </p:stCondLst>
                      <p:childTnLst>
                        <p:par>
                          <p:cTn id="299" fill="hold">
                            <p:stCondLst>
                              <p:cond delay="0"/>
                            </p:stCondLst>
                            <p:childTnLst>
                              <p:par>
                                <p:cTn id="300" presetID="2" presetClass="entr" presetSubtype="4" fill="hold" grpId="0" nodeType="clickEffect">
                                  <p:stCondLst>
                                    <p:cond delay="0"/>
                                  </p:stCondLst>
                                  <p:childTnLst>
                                    <p:set>
                                      <p:cBhvr>
                                        <p:cTn id="301" dur="1" fill="hold">
                                          <p:stCondLst>
                                            <p:cond delay="0"/>
                                          </p:stCondLst>
                                        </p:cTn>
                                        <p:tgtEl>
                                          <p:spTgt spid="172"/>
                                        </p:tgtEl>
                                        <p:attrNameLst>
                                          <p:attrName>style.visibility</p:attrName>
                                        </p:attrNameLst>
                                      </p:cBhvr>
                                      <p:to>
                                        <p:strVal val="visible"/>
                                      </p:to>
                                    </p:set>
                                    <p:anim calcmode="lin" valueType="num">
                                      <p:cBhvr additive="base">
                                        <p:cTn id="302" dur="500" fill="hold"/>
                                        <p:tgtEl>
                                          <p:spTgt spid="172"/>
                                        </p:tgtEl>
                                        <p:attrNameLst>
                                          <p:attrName>ppt_x</p:attrName>
                                        </p:attrNameLst>
                                      </p:cBhvr>
                                      <p:tavLst>
                                        <p:tav tm="0">
                                          <p:val>
                                            <p:strVal val="#ppt_x"/>
                                          </p:val>
                                        </p:tav>
                                        <p:tav tm="100000">
                                          <p:val>
                                            <p:strVal val="#ppt_x"/>
                                          </p:val>
                                        </p:tav>
                                      </p:tavLst>
                                    </p:anim>
                                    <p:anim calcmode="lin" valueType="num">
                                      <p:cBhvr additive="base">
                                        <p:cTn id="303" dur="500" fill="hold"/>
                                        <p:tgtEl>
                                          <p:spTgt spid="172"/>
                                        </p:tgtEl>
                                        <p:attrNameLst>
                                          <p:attrName>ppt_y</p:attrName>
                                        </p:attrNameLst>
                                      </p:cBhvr>
                                      <p:tavLst>
                                        <p:tav tm="0">
                                          <p:val>
                                            <p:strVal val="1+#ppt_h/2"/>
                                          </p:val>
                                        </p:tav>
                                        <p:tav tm="100000">
                                          <p:val>
                                            <p:strVal val="#ppt_y"/>
                                          </p:val>
                                        </p:tav>
                                      </p:tavLst>
                                    </p:anim>
                                  </p:childTnLst>
                                </p:cTn>
                              </p:par>
                              <p:par>
                                <p:cTn id="304" presetID="2" presetClass="entr" presetSubtype="4" fill="hold" grpId="0" nodeType="withEffect">
                                  <p:stCondLst>
                                    <p:cond delay="0"/>
                                  </p:stCondLst>
                                  <p:childTnLst>
                                    <p:set>
                                      <p:cBhvr>
                                        <p:cTn id="305" dur="1" fill="hold">
                                          <p:stCondLst>
                                            <p:cond delay="0"/>
                                          </p:stCondLst>
                                        </p:cTn>
                                        <p:tgtEl>
                                          <p:spTgt spid="173"/>
                                        </p:tgtEl>
                                        <p:attrNameLst>
                                          <p:attrName>style.visibility</p:attrName>
                                        </p:attrNameLst>
                                      </p:cBhvr>
                                      <p:to>
                                        <p:strVal val="visible"/>
                                      </p:to>
                                    </p:set>
                                    <p:anim calcmode="lin" valueType="num">
                                      <p:cBhvr additive="base">
                                        <p:cTn id="306" dur="500" fill="hold"/>
                                        <p:tgtEl>
                                          <p:spTgt spid="173"/>
                                        </p:tgtEl>
                                        <p:attrNameLst>
                                          <p:attrName>ppt_x</p:attrName>
                                        </p:attrNameLst>
                                      </p:cBhvr>
                                      <p:tavLst>
                                        <p:tav tm="0">
                                          <p:val>
                                            <p:strVal val="#ppt_x"/>
                                          </p:val>
                                        </p:tav>
                                        <p:tav tm="100000">
                                          <p:val>
                                            <p:strVal val="#ppt_x"/>
                                          </p:val>
                                        </p:tav>
                                      </p:tavLst>
                                    </p:anim>
                                    <p:anim calcmode="lin" valueType="num">
                                      <p:cBhvr additive="base">
                                        <p:cTn id="307"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par>
                    <p:cTn id="308" fill="hold">
                      <p:stCondLst>
                        <p:cond delay="indefinite"/>
                      </p:stCondLst>
                      <p:childTnLst>
                        <p:par>
                          <p:cTn id="309" fill="hold">
                            <p:stCondLst>
                              <p:cond delay="0"/>
                            </p:stCondLst>
                            <p:childTnLst>
                              <p:par>
                                <p:cTn id="310" presetID="10" presetClass="entr" presetSubtype="0" fill="hold" nodeType="clickEffect">
                                  <p:stCondLst>
                                    <p:cond delay="0"/>
                                  </p:stCondLst>
                                  <p:childTnLst>
                                    <p:set>
                                      <p:cBhvr>
                                        <p:cTn id="311" dur="1" fill="hold">
                                          <p:stCondLst>
                                            <p:cond delay="0"/>
                                          </p:stCondLst>
                                        </p:cTn>
                                        <p:tgtEl>
                                          <p:spTgt spid="174"/>
                                        </p:tgtEl>
                                        <p:attrNameLst>
                                          <p:attrName>style.visibility</p:attrName>
                                        </p:attrNameLst>
                                      </p:cBhvr>
                                      <p:to>
                                        <p:strVal val="visible"/>
                                      </p:to>
                                    </p:set>
                                    <p:animEffect transition="in" filter="fade">
                                      <p:cBhvr>
                                        <p:cTn id="312" dur="500"/>
                                        <p:tgtEl>
                                          <p:spTgt spid="174"/>
                                        </p:tgtEl>
                                      </p:cBhvr>
                                    </p:animEffect>
                                  </p:childTnLst>
                                </p:cTn>
                              </p:par>
                              <p:par>
                                <p:cTn id="313" presetID="10" presetClass="entr" presetSubtype="0" fill="hold" grpId="0" nodeType="withEffect">
                                  <p:stCondLst>
                                    <p:cond delay="0"/>
                                  </p:stCondLst>
                                  <p:childTnLst>
                                    <p:set>
                                      <p:cBhvr>
                                        <p:cTn id="314" dur="1" fill="hold">
                                          <p:stCondLst>
                                            <p:cond delay="0"/>
                                          </p:stCondLst>
                                        </p:cTn>
                                        <p:tgtEl>
                                          <p:spTgt spid="176"/>
                                        </p:tgtEl>
                                        <p:attrNameLst>
                                          <p:attrName>style.visibility</p:attrName>
                                        </p:attrNameLst>
                                      </p:cBhvr>
                                      <p:to>
                                        <p:strVal val="visible"/>
                                      </p:to>
                                    </p:set>
                                    <p:animEffect transition="in" filter="fade">
                                      <p:cBhvr>
                                        <p:cTn id="315"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3" grpId="0" animBg="1"/>
      <p:bldP spid="28" grpId="0"/>
      <p:bldP spid="49" grpId="0"/>
      <p:bldP spid="67" grpId="0" animBg="1"/>
      <p:bldP spid="115" grpId="0" animBg="1"/>
      <p:bldP spid="126" grpId="0"/>
      <p:bldP spid="129" grpId="0" animBg="1"/>
      <p:bldP spid="142" grpId="0" animBg="1"/>
      <p:bldP spid="172" grpId="0"/>
      <p:bldP spid="173" grpId="0"/>
      <p:bldP spid="176" grpId="0" animBg="1"/>
      <p:bldP spid="212" grpId="0"/>
      <p:bldP spid="217" grpId="0" animBg="1"/>
      <p:bldP spid="263" grpId="0" animBg="1"/>
      <p:bldP spid="286" grpId="0"/>
      <p:bldP spid="287" grpId="0"/>
      <p:bldP spid="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CD87D8-C78E-ED0C-8AD6-54175AE1ED47}"/>
              </a:ext>
            </a:extLst>
          </p:cNvPr>
          <p:cNvSpPr>
            <a:spLocks noGrp="1"/>
          </p:cNvSpPr>
          <p:nvPr>
            <p:ph type="title"/>
          </p:nvPr>
        </p:nvSpPr>
        <p:spPr/>
        <p:txBody>
          <a:bodyPr/>
          <a:lstStyle/>
          <a:p>
            <a:r>
              <a:rPr lang="it-IT" dirty="0"/>
              <a:t>Banca</a:t>
            </a:r>
          </a:p>
        </p:txBody>
      </p:sp>
      <p:sp>
        <p:nvSpPr>
          <p:cNvPr id="3" name="Segnaposto contenuto 2">
            <a:extLst>
              <a:ext uri="{FF2B5EF4-FFF2-40B4-BE49-F238E27FC236}">
                <a16:creationId xmlns:a16="http://schemas.microsoft.com/office/drawing/2014/main" id="{7A745A2C-E647-8A1B-9E11-2A06B432FE8C}"/>
              </a:ext>
            </a:extLst>
          </p:cNvPr>
          <p:cNvSpPr>
            <a:spLocks noGrp="1"/>
          </p:cNvSpPr>
          <p:nvPr>
            <p:ph idx="1"/>
          </p:nvPr>
        </p:nvSpPr>
        <p:spPr/>
        <p:txBody>
          <a:bodyPr/>
          <a:lstStyle/>
          <a:p>
            <a:pPr marL="0" indent="0">
              <a:buNone/>
            </a:pPr>
            <a:r>
              <a:rPr lang="it-IT" dirty="0"/>
              <a:t>Realizzare un DBMS relativo alla gestione dei </a:t>
            </a:r>
            <a:r>
              <a:rPr lang="it-IT" dirty="0">
                <a:highlight>
                  <a:srgbClr val="FFFF00"/>
                </a:highlight>
              </a:rPr>
              <a:t>conti correnti bancari</a:t>
            </a:r>
            <a:r>
              <a:rPr lang="it-IT" dirty="0"/>
              <a:t>. Ogni </a:t>
            </a:r>
            <a:r>
              <a:rPr lang="it-IT" dirty="0">
                <a:highlight>
                  <a:srgbClr val="FFFF00"/>
                </a:highlight>
              </a:rPr>
              <a:t>cliente</a:t>
            </a:r>
            <a:r>
              <a:rPr lang="it-IT" dirty="0"/>
              <a:t> </a:t>
            </a:r>
            <a:r>
              <a:rPr lang="it-IT" dirty="0">
                <a:highlight>
                  <a:srgbClr val="00FFFF"/>
                </a:highlight>
              </a:rPr>
              <a:t>gestisce uno o più </a:t>
            </a:r>
            <a:r>
              <a:rPr lang="it-IT" dirty="0">
                <a:highlight>
                  <a:srgbClr val="FFFF00"/>
                </a:highlight>
              </a:rPr>
              <a:t>conti correnti</a:t>
            </a:r>
            <a:r>
              <a:rPr lang="it-IT" dirty="0"/>
              <a:t>. I conti non possono essere cointestati. Ogni </a:t>
            </a:r>
            <a:r>
              <a:rPr lang="it-IT" dirty="0">
                <a:highlight>
                  <a:srgbClr val="FFFF00"/>
                </a:highlight>
              </a:rPr>
              <a:t>cliente</a:t>
            </a:r>
            <a:r>
              <a:rPr lang="it-IT" dirty="0"/>
              <a:t> è caratterizzato da un </a:t>
            </a:r>
            <a:r>
              <a:rPr lang="it-IT" u="sng" dirty="0"/>
              <a:t>codice univoco</a:t>
            </a:r>
            <a:r>
              <a:rPr lang="it-IT" dirty="0"/>
              <a:t>, </a:t>
            </a:r>
            <a:r>
              <a:rPr lang="it-IT" u="sng" dirty="0"/>
              <a:t>nome</a:t>
            </a:r>
            <a:r>
              <a:rPr lang="it-IT" dirty="0"/>
              <a:t>, </a:t>
            </a:r>
            <a:r>
              <a:rPr lang="it-IT" u="sng" dirty="0"/>
              <a:t>cognome</a:t>
            </a:r>
            <a:r>
              <a:rPr lang="it-IT" dirty="0"/>
              <a:t>, </a:t>
            </a:r>
            <a:r>
              <a:rPr lang="it-IT" u="sng" dirty="0"/>
              <a:t>luogo di nascita</a:t>
            </a:r>
            <a:r>
              <a:rPr lang="it-IT" dirty="0"/>
              <a:t>, </a:t>
            </a:r>
            <a:r>
              <a:rPr lang="it-IT" u="sng" dirty="0"/>
              <a:t>data di nascita</a:t>
            </a:r>
            <a:r>
              <a:rPr lang="it-IT" dirty="0"/>
              <a:t>, </a:t>
            </a:r>
            <a:r>
              <a:rPr lang="it-IT" u="sng" dirty="0"/>
              <a:t>sesso</a:t>
            </a:r>
            <a:r>
              <a:rPr lang="it-IT" dirty="0"/>
              <a:t> e un </a:t>
            </a:r>
            <a:r>
              <a:rPr lang="it-IT" u="sng" dirty="0"/>
              <a:t>indirizzo</a:t>
            </a:r>
            <a:r>
              <a:rPr lang="it-IT" dirty="0"/>
              <a:t>. </a:t>
            </a:r>
          </a:p>
          <a:p>
            <a:pPr marL="0" indent="0">
              <a:buNone/>
            </a:pPr>
            <a:r>
              <a:rPr lang="it-IT" dirty="0"/>
              <a:t>Il </a:t>
            </a:r>
            <a:r>
              <a:rPr lang="it-IT" dirty="0">
                <a:highlight>
                  <a:srgbClr val="FFFF00"/>
                </a:highlight>
              </a:rPr>
              <a:t>cliente </a:t>
            </a:r>
            <a:r>
              <a:rPr lang="it-IT" dirty="0"/>
              <a:t>può avere dei </a:t>
            </a:r>
            <a:r>
              <a:rPr lang="it-IT" dirty="0">
                <a:highlight>
                  <a:srgbClr val="FFFF00"/>
                </a:highlight>
              </a:rPr>
              <a:t>conti correnti</a:t>
            </a:r>
            <a:r>
              <a:rPr lang="it-IT" dirty="0"/>
              <a:t>, ciascuno </a:t>
            </a:r>
            <a:r>
              <a:rPr lang="it-IT" u="sng" dirty="0"/>
              <a:t>identificato da un numero</a:t>
            </a:r>
            <a:r>
              <a:rPr lang="it-IT" dirty="0"/>
              <a:t>. Ogni </a:t>
            </a:r>
            <a:r>
              <a:rPr lang="it-IT" dirty="0">
                <a:highlight>
                  <a:srgbClr val="FFFF00"/>
                </a:highlight>
              </a:rPr>
              <a:t>conto</a:t>
            </a:r>
            <a:r>
              <a:rPr lang="it-IT" dirty="0"/>
              <a:t> ha anche un </a:t>
            </a:r>
            <a:r>
              <a:rPr lang="it-IT" u="sng" dirty="0"/>
              <a:t>IBAN</a:t>
            </a:r>
            <a:r>
              <a:rPr lang="it-IT" dirty="0"/>
              <a:t>. </a:t>
            </a:r>
          </a:p>
          <a:p>
            <a:pPr marL="0" indent="0">
              <a:buNone/>
            </a:pPr>
            <a:r>
              <a:rPr lang="it-IT" dirty="0"/>
              <a:t>Su ogni </a:t>
            </a:r>
            <a:r>
              <a:rPr lang="it-IT" dirty="0">
                <a:highlight>
                  <a:srgbClr val="FFFF00"/>
                </a:highlight>
              </a:rPr>
              <a:t>conto</a:t>
            </a:r>
            <a:r>
              <a:rPr lang="it-IT" dirty="0"/>
              <a:t> </a:t>
            </a:r>
            <a:r>
              <a:rPr lang="it-IT" dirty="0">
                <a:highlight>
                  <a:srgbClr val="00FFFF"/>
                </a:highlight>
              </a:rPr>
              <a:t>possono essere svolte anche diverse </a:t>
            </a:r>
            <a:r>
              <a:rPr lang="it-IT" dirty="0">
                <a:highlight>
                  <a:srgbClr val="FFFF00"/>
                </a:highlight>
              </a:rPr>
              <a:t>operazioni</a:t>
            </a:r>
            <a:r>
              <a:rPr lang="it-IT" dirty="0"/>
              <a:t>.</a:t>
            </a:r>
          </a:p>
          <a:p>
            <a:pPr marL="0" indent="0">
              <a:buNone/>
            </a:pPr>
            <a:r>
              <a:rPr lang="it-IT" dirty="0"/>
              <a:t>Nel sistema si vuole tenere traccia anche di </a:t>
            </a:r>
            <a:r>
              <a:rPr lang="it-IT" u="sng" dirty="0"/>
              <a:t>quando è stato creato </a:t>
            </a:r>
            <a:r>
              <a:rPr lang="it-IT" dirty="0"/>
              <a:t>ogni singolo </a:t>
            </a:r>
            <a:r>
              <a:rPr lang="it-IT" dirty="0">
                <a:highlight>
                  <a:srgbClr val="FFFF00"/>
                </a:highlight>
              </a:rPr>
              <a:t>conto</a:t>
            </a:r>
            <a:r>
              <a:rPr lang="it-IT" dirty="0"/>
              <a:t> e di </a:t>
            </a:r>
            <a:r>
              <a:rPr lang="it-IT" u="sng" dirty="0"/>
              <a:t>quando è stato aggiornato </a:t>
            </a:r>
            <a:r>
              <a:rPr lang="it-IT" dirty="0"/>
              <a:t>e per ragioni di sicurezza anche il </a:t>
            </a:r>
            <a:r>
              <a:rPr lang="it-IT" u="sng" dirty="0"/>
              <a:t>precedente saldo</a:t>
            </a:r>
            <a:r>
              <a:rPr lang="it-IT" dirty="0"/>
              <a:t> prima di eventuali </a:t>
            </a:r>
            <a:r>
              <a:rPr lang="it-IT" dirty="0">
                <a:highlight>
                  <a:srgbClr val="FFFF00"/>
                </a:highlight>
              </a:rPr>
              <a:t>operazioni</a:t>
            </a:r>
            <a:r>
              <a:rPr lang="it-IT" dirty="0"/>
              <a:t>.</a:t>
            </a:r>
          </a:p>
          <a:p>
            <a:pPr marL="0" indent="0">
              <a:buNone/>
            </a:pPr>
            <a:endParaRPr lang="it-IT" dirty="0"/>
          </a:p>
        </p:txBody>
      </p:sp>
    </p:spTree>
    <p:extLst>
      <p:ext uri="{BB962C8B-B14F-4D97-AF65-F5344CB8AC3E}">
        <p14:creationId xmlns:p14="http://schemas.microsoft.com/office/powerpoint/2010/main" val="295194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C16A9C-70AE-A084-7748-77BAE6E4584F}"/>
              </a:ext>
            </a:extLst>
          </p:cNvPr>
          <p:cNvSpPr>
            <a:spLocks noGrp="1"/>
          </p:cNvSpPr>
          <p:nvPr>
            <p:ph type="title"/>
          </p:nvPr>
        </p:nvSpPr>
        <p:spPr/>
        <p:txBody>
          <a:bodyPr/>
          <a:lstStyle/>
          <a:p>
            <a:r>
              <a:rPr lang="it-IT" dirty="0"/>
              <a:t>Progetto concettuale – Diagramma E/R</a:t>
            </a:r>
          </a:p>
        </p:txBody>
      </p:sp>
      <p:sp>
        <p:nvSpPr>
          <p:cNvPr id="4" name="Rettangolo 3">
            <a:extLst>
              <a:ext uri="{FF2B5EF4-FFF2-40B4-BE49-F238E27FC236}">
                <a16:creationId xmlns:a16="http://schemas.microsoft.com/office/drawing/2014/main" id="{B2A9C8B7-9702-4FFD-3F39-1093360D5D07}"/>
              </a:ext>
            </a:extLst>
          </p:cNvPr>
          <p:cNvSpPr/>
          <p:nvPr/>
        </p:nvSpPr>
        <p:spPr>
          <a:xfrm>
            <a:off x="2041864"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CLIENTE</a:t>
            </a:r>
          </a:p>
        </p:txBody>
      </p:sp>
      <p:sp>
        <p:nvSpPr>
          <p:cNvPr id="5" name="Rettangolo 4">
            <a:extLst>
              <a:ext uri="{FF2B5EF4-FFF2-40B4-BE49-F238E27FC236}">
                <a16:creationId xmlns:a16="http://schemas.microsoft.com/office/drawing/2014/main" id="{E4962823-4337-1A64-9DA3-22F27779248D}"/>
              </a:ext>
            </a:extLst>
          </p:cNvPr>
          <p:cNvSpPr/>
          <p:nvPr/>
        </p:nvSpPr>
        <p:spPr>
          <a:xfrm>
            <a:off x="8414553" y="2173796"/>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CONTO</a:t>
            </a:r>
          </a:p>
        </p:txBody>
      </p:sp>
      <p:sp>
        <p:nvSpPr>
          <p:cNvPr id="6" name="Rettangolo 5">
            <a:extLst>
              <a:ext uri="{FF2B5EF4-FFF2-40B4-BE49-F238E27FC236}">
                <a16:creationId xmlns:a16="http://schemas.microsoft.com/office/drawing/2014/main" id="{8F726379-888A-4A69-8B75-24AE6077BCAB}"/>
              </a:ext>
            </a:extLst>
          </p:cNvPr>
          <p:cNvSpPr/>
          <p:nvPr/>
        </p:nvSpPr>
        <p:spPr>
          <a:xfrm>
            <a:off x="2041864" y="5007006"/>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OPERAZIONE</a:t>
            </a:r>
          </a:p>
        </p:txBody>
      </p:sp>
      <p:grpSp>
        <p:nvGrpSpPr>
          <p:cNvPr id="7" name="Gruppo 6">
            <a:extLst>
              <a:ext uri="{FF2B5EF4-FFF2-40B4-BE49-F238E27FC236}">
                <a16:creationId xmlns:a16="http://schemas.microsoft.com/office/drawing/2014/main" id="{E909A295-283B-060E-2434-78BA124C53F6}"/>
              </a:ext>
            </a:extLst>
          </p:cNvPr>
          <p:cNvGrpSpPr/>
          <p:nvPr/>
        </p:nvGrpSpPr>
        <p:grpSpPr>
          <a:xfrm>
            <a:off x="4333784" y="2863126"/>
            <a:ext cx="1362722" cy="369332"/>
            <a:chOff x="4043779" y="4933310"/>
            <a:chExt cx="1362722" cy="369332"/>
          </a:xfrm>
        </p:grpSpPr>
        <p:sp>
          <p:nvSpPr>
            <p:cNvPr id="8" name="CasellaDiTesto 7">
              <a:extLst>
                <a:ext uri="{FF2B5EF4-FFF2-40B4-BE49-F238E27FC236}">
                  <a16:creationId xmlns:a16="http://schemas.microsoft.com/office/drawing/2014/main" id="{682F13FB-832B-4540-2ACF-C9C85E1BF129}"/>
                </a:ext>
              </a:extLst>
            </p:cNvPr>
            <p:cNvSpPr txBox="1"/>
            <p:nvPr/>
          </p:nvSpPr>
          <p:spPr>
            <a:xfrm>
              <a:off x="4212455" y="4933310"/>
              <a:ext cx="1194046" cy="369332"/>
            </a:xfrm>
            <a:prstGeom prst="rect">
              <a:avLst/>
            </a:prstGeom>
            <a:noFill/>
          </p:spPr>
          <p:txBody>
            <a:bodyPr wrap="square" rtlCol="0">
              <a:spAutoFit/>
            </a:bodyPr>
            <a:lstStyle/>
            <a:p>
              <a:r>
                <a:rPr lang="it-IT" dirty="0"/>
                <a:t>nome</a:t>
              </a:r>
            </a:p>
          </p:txBody>
        </p:sp>
        <p:sp>
          <p:nvSpPr>
            <p:cNvPr id="9" name="Ovale 8">
              <a:extLst>
                <a:ext uri="{FF2B5EF4-FFF2-40B4-BE49-F238E27FC236}">
                  <a16:creationId xmlns:a16="http://schemas.microsoft.com/office/drawing/2014/main" id="{B34F8DA8-0903-1F4A-D424-1B5638A5E88D}"/>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0" name="Connettore diritto 9">
            <a:extLst>
              <a:ext uri="{FF2B5EF4-FFF2-40B4-BE49-F238E27FC236}">
                <a16:creationId xmlns:a16="http://schemas.microsoft.com/office/drawing/2014/main" id="{4175F36A-4EC7-0803-A460-2EE029312C47}"/>
              </a:ext>
            </a:extLst>
          </p:cNvPr>
          <p:cNvCxnSpPr>
            <a:cxnSpLocks/>
          </p:cNvCxnSpPr>
          <p:nvPr/>
        </p:nvCxnSpPr>
        <p:spPr>
          <a:xfrm flipH="1" flipV="1">
            <a:off x="4092606" y="2704361"/>
            <a:ext cx="241178" cy="343431"/>
          </a:xfrm>
          <a:prstGeom prst="line">
            <a:avLst/>
          </a:prstGeom>
          <a:ln w="12700"/>
        </p:spPr>
        <p:style>
          <a:lnRef idx="1">
            <a:schemeClr val="dk1"/>
          </a:lnRef>
          <a:fillRef idx="0">
            <a:schemeClr val="dk1"/>
          </a:fillRef>
          <a:effectRef idx="0">
            <a:schemeClr val="dk1"/>
          </a:effectRef>
          <a:fontRef idx="minor">
            <a:schemeClr val="tx1"/>
          </a:fontRef>
        </p:style>
      </p:cxnSp>
      <p:grpSp>
        <p:nvGrpSpPr>
          <p:cNvPr id="11" name="Gruppo 10">
            <a:extLst>
              <a:ext uri="{FF2B5EF4-FFF2-40B4-BE49-F238E27FC236}">
                <a16:creationId xmlns:a16="http://schemas.microsoft.com/office/drawing/2014/main" id="{3E56503B-9B5B-996F-EAD1-C5ED0730A6B5}"/>
              </a:ext>
            </a:extLst>
          </p:cNvPr>
          <p:cNvGrpSpPr/>
          <p:nvPr/>
        </p:nvGrpSpPr>
        <p:grpSpPr>
          <a:xfrm>
            <a:off x="4333784" y="3255585"/>
            <a:ext cx="1362722" cy="369332"/>
            <a:chOff x="3972758" y="2899669"/>
            <a:chExt cx="1362722" cy="369332"/>
          </a:xfrm>
        </p:grpSpPr>
        <p:sp>
          <p:nvSpPr>
            <p:cNvPr id="12" name="CasellaDiTesto 11">
              <a:extLst>
                <a:ext uri="{FF2B5EF4-FFF2-40B4-BE49-F238E27FC236}">
                  <a16:creationId xmlns:a16="http://schemas.microsoft.com/office/drawing/2014/main" id="{AFDBC818-28D2-8EF5-D8FB-0BD5602E9ED2}"/>
                </a:ext>
              </a:extLst>
            </p:cNvPr>
            <p:cNvSpPr txBox="1"/>
            <p:nvPr/>
          </p:nvSpPr>
          <p:spPr>
            <a:xfrm>
              <a:off x="4141434" y="2899669"/>
              <a:ext cx="1194046" cy="369332"/>
            </a:xfrm>
            <a:prstGeom prst="rect">
              <a:avLst/>
            </a:prstGeom>
            <a:noFill/>
          </p:spPr>
          <p:txBody>
            <a:bodyPr wrap="square" rtlCol="0">
              <a:spAutoFit/>
            </a:bodyPr>
            <a:lstStyle/>
            <a:p>
              <a:r>
                <a:rPr lang="it-IT" dirty="0"/>
                <a:t>cognome</a:t>
              </a:r>
            </a:p>
          </p:txBody>
        </p:sp>
        <p:sp>
          <p:nvSpPr>
            <p:cNvPr id="13" name="Ovale 12">
              <a:extLst>
                <a:ext uri="{FF2B5EF4-FFF2-40B4-BE49-F238E27FC236}">
                  <a16:creationId xmlns:a16="http://schemas.microsoft.com/office/drawing/2014/main" id="{7F40A3A7-D1C5-D752-00F6-4C99F3977705}"/>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4" name="Connettore diritto 13">
            <a:extLst>
              <a:ext uri="{FF2B5EF4-FFF2-40B4-BE49-F238E27FC236}">
                <a16:creationId xmlns:a16="http://schemas.microsoft.com/office/drawing/2014/main" id="{8F894C26-0435-1F28-4C8B-EC3D5FE84324}"/>
              </a:ext>
            </a:extLst>
          </p:cNvPr>
          <p:cNvCxnSpPr>
            <a:cxnSpLocks/>
            <a:stCxn id="13" idx="2"/>
          </p:cNvCxnSpPr>
          <p:nvPr/>
        </p:nvCxnSpPr>
        <p:spPr>
          <a:xfrm flipH="1" flipV="1">
            <a:off x="4092606" y="2704361"/>
            <a:ext cx="241178" cy="735890"/>
          </a:xfrm>
          <a:prstGeom prst="line">
            <a:avLst/>
          </a:prstGeom>
          <a:ln w="12700"/>
        </p:spPr>
        <p:style>
          <a:lnRef idx="1">
            <a:schemeClr val="dk1"/>
          </a:lnRef>
          <a:fillRef idx="0">
            <a:schemeClr val="dk1"/>
          </a:fillRef>
          <a:effectRef idx="0">
            <a:schemeClr val="dk1"/>
          </a:effectRef>
          <a:fontRef idx="minor">
            <a:schemeClr val="tx1"/>
          </a:fontRef>
        </p:style>
      </p:cxnSp>
      <p:grpSp>
        <p:nvGrpSpPr>
          <p:cNvPr id="30" name="Gruppo 29">
            <a:extLst>
              <a:ext uri="{FF2B5EF4-FFF2-40B4-BE49-F238E27FC236}">
                <a16:creationId xmlns:a16="http://schemas.microsoft.com/office/drawing/2014/main" id="{77C480CB-EDAE-BEC6-80F0-6D892179FFE5}"/>
              </a:ext>
            </a:extLst>
          </p:cNvPr>
          <p:cNvGrpSpPr/>
          <p:nvPr/>
        </p:nvGrpSpPr>
        <p:grpSpPr>
          <a:xfrm>
            <a:off x="4333784" y="3255585"/>
            <a:ext cx="1362722" cy="369332"/>
            <a:chOff x="3972758" y="2899669"/>
            <a:chExt cx="1362722" cy="369332"/>
          </a:xfrm>
        </p:grpSpPr>
        <p:sp>
          <p:nvSpPr>
            <p:cNvPr id="31" name="CasellaDiTesto 30">
              <a:extLst>
                <a:ext uri="{FF2B5EF4-FFF2-40B4-BE49-F238E27FC236}">
                  <a16:creationId xmlns:a16="http://schemas.microsoft.com/office/drawing/2014/main" id="{8AD01AD0-BEE1-3370-DFDB-9CDF72CF6CFF}"/>
                </a:ext>
              </a:extLst>
            </p:cNvPr>
            <p:cNvSpPr txBox="1"/>
            <p:nvPr/>
          </p:nvSpPr>
          <p:spPr>
            <a:xfrm>
              <a:off x="4141434" y="2899669"/>
              <a:ext cx="1194046" cy="369332"/>
            </a:xfrm>
            <a:prstGeom prst="rect">
              <a:avLst/>
            </a:prstGeom>
            <a:noFill/>
          </p:spPr>
          <p:txBody>
            <a:bodyPr wrap="square" rtlCol="0">
              <a:spAutoFit/>
            </a:bodyPr>
            <a:lstStyle/>
            <a:p>
              <a:r>
                <a:rPr lang="it-IT" dirty="0"/>
                <a:t>cognome</a:t>
              </a:r>
            </a:p>
          </p:txBody>
        </p:sp>
        <p:sp>
          <p:nvSpPr>
            <p:cNvPr id="32" name="Ovale 31">
              <a:extLst>
                <a:ext uri="{FF2B5EF4-FFF2-40B4-BE49-F238E27FC236}">
                  <a16:creationId xmlns:a16="http://schemas.microsoft.com/office/drawing/2014/main" id="{729D2021-1B28-6308-2024-E0F7C5E7D787}"/>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8080F9EB-29C2-A2CA-FCCD-A8E0BD07EA00}"/>
              </a:ext>
            </a:extLst>
          </p:cNvPr>
          <p:cNvGrpSpPr/>
          <p:nvPr/>
        </p:nvGrpSpPr>
        <p:grpSpPr>
          <a:xfrm>
            <a:off x="2964033" y="3791759"/>
            <a:ext cx="1655684" cy="369332"/>
            <a:chOff x="4043779" y="4933310"/>
            <a:chExt cx="1655684" cy="369332"/>
          </a:xfrm>
        </p:grpSpPr>
        <p:sp>
          <p:nvSpPr>
            <p:cNvPr id="34" name="CasellaDiTesto 33">
              <a:extLst>
                <a:ext uri="{FF2B5EF4-FFF2-40B4-BE49-F238E27FC236}">
                  <a16:creationId xmlns:a16="http://schemas.microsoft.com/office/drawing/2014/main" id="{2D6B6B01-3BAD-A784-6238-DB5F60785EC6}"/>
                </a:ext>
              </a:extLst>
            </p:cNvPr>
            <p:cNvSpPr txBox="1"/>
            <p:nvPr/>
          </p:nvSpPr>
          <p:spPr>
            <a:xfrm>
              <a:off x="4212454" y="4933310"/>
              <a:ext cx="1487009" cy="369332"/>
            </a:xfrm>
            <a:prstGeom prst="rect">
              <a:avLst/>
            </a:prstGeom>
            <a:noFill/>
          </p:spPr>
          <p:txBody>
            <a:bodyPr wrap="square" rtlCol="0">
              <a:spAutoFit/>
            </a:bodyPr>
            <a:lstStyle/>
            <a:p>
              <a:r>
                <a:rPr lang="it-IT" dirty="0" err="1"/>
                <a:t>data_nascita</a:t>
              </a:r>
              <a:endParaRPr lang="it-IT" dirty="0"/>
            </a:p>
          </p:txBody>
        </p:sp>
        <p:sp>
          <p:nvSpPr>
            <p:cNvPr id="35" name="Ovale 34">
              <a:extLst>
                <a:ext uri="{FF2B5EF4-FFF2-40B4-BE49-F238E27FC236}">
                  <a16:creationId xmlns:a16="http://schemas.microsoft.com/office/drawing/2014/main" id="{AA11E102-270F-F8A6-4C7A-4A04AE1483F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6" name="Gruppo 35">
            <a:extLst>
              <a:ext uri="{FF2B5EF4-FFF2-40B4-BE49-F238E27FC236}">
                <a16:creationId xmlns:a16="http://schemas.microsoft.com/office/drawing/2014/main" id="{0ABCEB13-837C-5110-6FA0-BCC97E9DEEC3}"/>
              </a:ext>
            </a:extLst>
          </p:cNvPr>
          <p:cNvGrpSpPr/>
          <p:nvPr/>
        </p:nvGrpSpPr>
        <p:grpSpPr>
          <a:xfrm>
            <a:off x="4333783" y="3648044"/>
            <a:ext cx="1924973" cy="646331"/>
            <a:chOff x="4043779" y="4933310"/>
            <a:chExt cx="1655684" cy="646331"/>
          </a:xfrm>
        </p:grpSpPr>
        <p:sp>
          <p:nvSpPr>
            <p:cNvPr id="37" name="CasellaDiTesto 36">
              <a:extLst>
                <a:ext uri="{FF2B5EF4-FFF2-40B4-BE49-F238E27FC236}">
                  <a16:creationId xmlns:a16="http://schemas.microsoft.com/office/drawing/2014/main" id="{EA84BF15-9F36-0AA3-D685-F3779554DF5B}"/>
                </a:ext>
              </a:extLst>
            </p:cNvPr>
            <p:cNvSpPr txBox="1"/>
            <p:nvPr/>
          </p:nvSpPr>
          <p:spPr>
            <a:xfrm>
              <a:off x="4212454" y="4933310"/>
              <a:ext cx="1487009" cy="646331"/>
            </a:xfrm>
            <a:prstGeom prst="rect">
              <a:avLst/>
            </a:prstGeom>
            <a:noFill/>
          </p:spPr>
          <p:txBody>
            <a:bodyPr wrap="square" rtlCol="0">
              <a:spAutoFit/>
            </a:bodyPr>
            <a:lstStyle/>
            <a:p>
              <a:r>
                <a:rPr lang="it-IT" dirty="0" err="1"/>
                <a:t>luogo_nascita</a:t>
              </a:r>
              <a:r>
                <a:rPr lang="it-IT" dirty="0"/>
                <a:t>*</a:t>
              </a:r>
            </a:p>
          </p:txBody>
        </p:sp>
        <p:sp>
          <p:nvSpPr>
            <p:cNvPr id="38" name="Ovale 37">
              <a:extLst>
                <a:ext uri="{FF2B5EF4-FFF2-40B4-BE49-F238E27FC236}">
                  <a16:creationId xmlns:a16="http://schemas.microsoft.com/office/drawing/2014/main" id="{B74EE130-1FAD-A905-D353-7C4015C843AA}"/>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39" name="Connettore diritto 38">
            <a:extLst>
              <a:ext uri="{FF2B5EF4-FFF2-40B4-BE49-F238E27FC236}">
                <a16:creationId xmlns:a16="http://schemas.microsoft.com/office/drawing/2014/main" id="{EBD0F52E-C85C-B463-64E2-DA33EBFCF2D7}"/>
              </a:ext>
            </a:extLst>
          </p:cNvPr>
          <p:cNvCxnSpPr>
            <a:cxnSpLocks/>
          </p:cNvCxnSpPr>
          <p:nvPr/>
        </p:nvCxnSpPr>
        <p:spPr>
          <a:xfrm flipH="1">
            <a:off x="2107339" y="3233692"/>
            <a:ext cx="941033" cy="340251"/>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Connettore diritto 39">
            <a:extLst>
              <a:ext uri="{FF2B5EF4-FFF2-40B4-BE49-F238E27FC236}">
                <a16:creationId xmlns:a16="http://schemas.microsoft.com/office/drawing/2014/main" id="{2292FC3D-A846-9156-5A05-AED6A0A9C8A9}"/>
              </a:ext>
            </a:extLst>
          </p:cNvPr>
          <p:cNvCxnSpPr>
            <a:cxnSpLocks/>
            <a:stCxn id="38" idx="2"/>
          </p:cNvCxnSpPr>
          <p:nvPr/>
        </p:nvCxnSpPr>
        <p:spPr>
          <a:xfrm flipH="1" flipV="1">
            <a:off x="3048372" y="3233692"/>
            <a:ext cx="1285411" cy="599018"/>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Connettore diritto 40">
            <a:extLst>
              <a:ext uri="{FF2B5EF4-FFF2-40B4-BE49-F238E27FC236}">
                <a16:creationId xmlns:a16="http://schemas.microsoft.com/office/drawing/2014/main" id="{99B1F4B2-8FE9-CEC0-98E5-7306ECE5B0EC}"/>
              </a:ext>
            </a:extLst>
          </p:cNvPr>
          <p:cNvCxnSpPr>
            <a:cxnSpLocks/>
            <a:stCxn id="35" idx="0"/>
          </p:cNvCxnSpPr>
          <p:nvPr/>
        </p:nvCxnSpPr>
        <p:spPr>
          <a:xfrm flipV="1">
            <a:off x="3048371" y="3233692"/>
            <a:ext cx="1" cy="658395"/>
          </a:xfrm>
          <a:prstGeom prst="line">
            <a:avLst/>
          </a:prstGeom>
          <a:ln w="12700"/>
        </p:spPr>
        <p:style>
          <a:lnRef idx="1">
            <a:schemeClr val="dk1"/>
          </a:lnRef>
          <a:fillRef idx="0">
            <a:schemeClr val="dk1"/>
          </a:fillRef>
          <a:effectRef idx="0">
            <a:schemeClr val="dk1"/>
          </a:effectRef>
          <a:fontRef idx="minor">
            <a:schemeClr val="tx1"/>
          </a:fontRef>
        </p:style>
      </p:cxnSp>
      <p:sp>
        <p:nvSpPr>
          <p:cNvPr id="42" name="CasellaDiTesto 41">
            <a:extLst>
              <a:ext uri="{FF2B5EF4-FFF2-40B4-BE49-F238E27FC236}">
                <a16:creationId xmlns:a16="http://schemas.microsoft.com/office/drawing/2014/main" id="{D348063D-ECEF-5AD9-EC51-9DCAAA1BD4F3}"/>
              </a:ext>
            </a:extLst>
          </p:cNvPr>
          <p:cNvSpPr txBox="1"/>
          <p:nvPr/>
        </p:nvSpPr>
        <p:spPr>
          <a:xfrm>
            <a:off x="2136191" y="3439643"/>
            <a:ext cx="827841" cy="369332"/>
          </a:xfrm>
          <a:prstGeom prst="rect">
            <a:avLst/>
          </a:prstGeom>
          <a:noFill/>
        </p:spPr>
        <p:txBody>
          <a:bodyPr wrap="square" rtlCol="0">
            <a:spAutoFit/>
          </a:bodyPr>
          <a:lstStyle/>
          <a:p>
            <a:r>
              <a:rPr lang="it-IT" dirty="0"/>
              <a:t>sesso</a:t>
            </a:r>
          </a:p>
        </p:txBody>
      </p:sp>
      <p:sp>
        <p:nvSpPr>
          <p:cNvPr id="43" name="Ovale 42">
            <a:extLst>
              <a:ext uri="{FF2B5EF4-FFF2-40B4-BE49-F238E27FC236}">
                <a16:creationId xmlns:a16="http://schemas.microsoft.com/office/drawing/2014/main" id="{EB88FF60-22D9-5A91-EF9B-A644DD58903A}"/>
              </a:ext>
            </a:extLst>
          </p:cNvPr>
          <p:cNvSpPr/>
          <p:nvPr/>
        </p:nvSpPr>
        <p:spPr>
          <a:xfrm>
            <a:off x="1967516" y="3539971"/>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60" name="Connettore diritto 59">
            <a:extLst>
              <a:ext uri="{FF2B5EF4-FFF2-40B4-BE49-F238E27FC236}">
                <a16:creationId xmlns:a16="http://schemas.microsoft.com/office/drawing/2014/main" id="{4E1D809B-4610-3311-142B-D41D983BAD6C}"/>
              </a:ext>
            </a:extLst>
          </p:cNvPr>
          <p:cNvCxnSpPr>
            <a:cxnSpLocks/>
          </p:cNvCxnSpPr>
          <p:nvPr/>
        </p:nvCxnSpPr>
        <p:spPr>
          <a:xfrm flipH="1">
            <a:off x="2107339" y="3233692"/>
            <a:ext cx="941033" cy="340251"/>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Connettore diritto 60">
            <a:extLst>
              <a:ext uri="{FF2B5EF4-FFF2-40B4-BE49-F238E27FC236}">
                <a16:creationId xmlns:a16="http://schemas.microsoft.com/office/drawing/2014/main" id="{0FB02497-3917-37CD-5087-893C4902C422}"/>
              </a:ext>
            </a:extLst>
          </p:cNvPr>
          <p:cNvCxnSpPr>
            <a:cxnSpLocks/>
          </p:cNvCxnSpPr>
          <p:nvPr/>
        </p:nvCxnSpPr>
        <p:spPr>
          <a:xfrm flipV="1">
            <a:off x="3048371" y="3233692"/>
            <a:ext cx="1" cy="658395"/>
          </a:xfrm>
          <a:prstGeom prst="line">
            <a:avLst/>
          </a:prstGeom>
          <a:ln w="12700"/>
        </p:spPr>
        <p:style>
          <a:lnRef idx="1">
            <a:schemeClr val="dk1"/>
          </a:lnRef>
          <a:fillRef idx="0">
            <a:schemeClr val="dk1"/>
          </a:fillRef>
          <a:effectRef idx="0">
            <a:schemeClr val="dk1"/>
          </a:effectRef>
          <a:fontRef idx="minor">
            <a:schemeClr val="tx1"/>
          </a:fontRef>
        </p:style>
      </p:cxnSp>
      <p:sp>
        <p:nvSpPr>
          <p:cNvPr id="64" name="CasellaDiTesto 63">
            <a:extLst>
              <a:ext uri="{FF2B5EF4-FFF2-40B4-BE49-F238E27FC236}">
                <a16:creationId xmlns:a16="http://schemas.microsoft.com/office/drawing/2014/main" id="{ADEC1D14-24CB-B7A5-E682-80402C5C8C21}"/>
              </a:ext>
            </a:extLst>
          </p:cNvPr>
          <p:cNvSpPr txBox="1"/>
          <p:nvPr/>
        </p:nvSpPr>
        <p:spPr>
          <a:xfrm>
            <a:off x="737588" y="3439643"/>
            <a:ext cx="1194046" cy="369332"/>
          </a:xfrm>
          <a:prstGeom prst="rect">
            <a:avLst/>
          </a:prstGeom>
          <a:noFill/>
        </p:spPr>
        <p:txBody>
          <a:bodyPr wrap="square" rtlCol="0">
            <a:spAutoFit/>
          </a:bodyPr>
          <a:lstStyle/>
          <a:p>
            <a:r>
              <a:rPr lang="it-IT" dirty="0"/>
              <a:t>indirizzo</a:t>
            </a:r>
          </a:p>
        </p:txBody>
      </p:sp>
      <p:sp>
        <p:nvSpPr>
          <p:cNvPr id="65" name="Ovale 64">
            <a:extLst>
              <a:ext uri="{FF2B5EF4-FFF2-40B4-BE49-F238E27FC236}">
                <a16:creationId xmlns:a16="http://schemas.microsoft.com/office/drawing/2014/main" id="{FE458707-DCE7-D299-4302-1E9381A0591D}"/>
              </a:ext>
            </a:extLst>
          </p:cNvPr>
          <p:cNvSpPr/>
          <p:nvPr/>
        </p:nvSpPr>
        <p:spPr>
          <a:xfrm>
            <a:off x="928829" y="2993421"/>
            <a:ext cx="497149" cy="4971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nvGrpSpPr>
          <p:cNvPr id="66" name="Gruppo 65">
            <a:extLst>
              <a:ext uri="{FF2B5EF4-FFF2-40B4-BE49-F238E27FC236}">
                <a16:creationId xmlns:a16="http://schemas.microsoft.com/office/drawing/2014/main" id="{A0C064AF-8685-26F1-CE1C-AB5FE4431503}"/>
              </a:ext>
            </a:extLst>
          </p:cNvPr>
          <p:cNvGrpSpPr/>
          <p:nvPr/>
        </p:nvGrpSpPr>
        <p:grpSpPr>
          <a:xfrm>
            <a:off x="297404" y="2446397"/>
            <a:ext cx="1362722" cy="369332"/>
            <a:chOff x="4043779" y="4933310"/>
            <a:chExt cx="1362722" cy="369332"/>
          </a:xfrm>
        </p:grpSpPr>
        <p:sp>
          <p:nvSpPr>
            <p:cNvPr id="67" name="CasellaDiTesto 66">
              <a:extLst>
                <a:ext uri="{FF2B5EF4-FFF2-40B4-BE49-F238E27FC236}">
                  <a16:creationId xmlns:a16="http://schemas.microsoft.com/office/drawing/2014/main" id="{801793FC-4C04-42B4-1991-B2E014A352C8}"/>
                </a:ext>
              </a:extLst>
            </p:cNvPr>
            <p:cNvSpPr txBox="1"/>
            <p:nvPr/>
          </p:nvSpPr>
          <p:spPr>
            <a:xfrm>
              <a:off x="4212455" y="4933310"/>
              <a:ext cx="1194046" cy="369332"/>
            </a:xfrm>
            <a:prstGeom prst="rect">
              <a:avLst/>
            </a:prstGeom>
            <a:noFill/>
          </p:spPr>
          <p:txBody>
            <a:bodyPr wrap="square" rtlCol="0">
              <a:spAutoFit/>
            </a:bodyPr>
            <a:lstStyle/>
            <a:p>
              <a:r>
                <a:rPr lang="it-IT" dirty="0"/>
                <a:t>via</a:t>
              </a:r>
            </a:p>
          </p:txBody>
        </p:sp>
        <p:sp>
          <p:nvSpPr>
            <p:cNvPr id="68" name="Ovale 67">
              <a:extLst>
                <a:ext uri="{FF2B5EF4-FFF2-40B4-BE49-F238E27FC236}">
                  <a16:creationId xmlns:a16="http://schemas.microsoft.com/office/drawing/2014/main" id="{5BA5D69B-6DDA-0E89-47FA-F8BEC673EA8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69" name="Gruppo 68">
            <a:extLst>
              <a:ext uri="{FF2B5EF4-FFF2-40B4-BE49-F238E27FC236}">
                <a16:creationId xmlns:a16="http://schemas.microsoft.com/office/drawing/2014/main" id="{C8B27902-0A4E-37CA-85ED-E0414676F968}"/>
              </a:ext>
            </a:extLst>
          </p:cNvPr>
          <p:cNvGrpSpPr/>
          <p:nvPr/>
        </p:nvGrpSpPr>
        <p:grpSpPr>
          <a:xfrm>
            <a:off x="1063103" y="1801380"/>
            <a:ext cx="1362722" cy="369332"/>
            <a:chOff x="4043779" y="4933310"/>
            <a:chExt cx="1362722" cy="369332"/>
          </a:xfrm>
        </p:grpSpPr>
        <p:sp>
          <p:nvSpPr>
            <p:cNvPr id="70" name="CasellaDiTesto 69">
              <a:extLst>
                <a:ext uri="{FF2B5EF4-FFF2-40B4-BE49-F238E27FC236}">
                  <a16:creationId xmlns:a16="http://schemas.microsoft.com/office/drawing/2014/main" id="{743FA5EE-69F9-7FDF-8CCE-C1E44B85767B}"/>
                </a:ext>
              </a:extLst>
            </p:cNvPr>
            <p:cNvSpPr txBox="1"/>
            <p:nvPr/>
          </p:nvSpPr>
          <p:spPr>
            <a:xfrm>
              <a:off x="4212455" y="4933310"/>
              <a:ext cx="1194046" cy="369332"/>
            </a:xfrm>
            <a:prstGeom prst="rect">
              <a:avLst/>
            </a:prstGeom>
            <a:noFill/>
          </p:spPr>
          <p:txBody>
            <a:bodyPr wrap="square" rtlCol="0">
              <a:spAutoFit/>
            </a:bodyPr>
            <a:lstStyle/>
            <a:p>
              <a:r>
                <a:rPr lang="it-IT" dirty="0"/>
                <a:t>civico</a:t>
              </a:r>
            </a:p>
          </p:txBody>
        </p:sp>
        <p:sp>
          <p:nvSpPr>
            <p:cNvPr id="71" name="Ovale 70">
              <a:extLst>
                <a:ext uri="{FF2B5EF4-FFF2-40B4-BE49-F238E27FC236}">
                  <a16:creationId xmlns:a16="http://schemas.microsoft.com/office/drawing/2014/main" id="{156706E9-93D6-CAFE-E62C-A399B7B3AD2F}"/>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72" name="Gruppo 71">
            <a:extLst>
              <a:ext uri="{FF2B5EF4-FFF2-40B4-BE49-F238E27FC236}">
                <a16:creationId xmlns:a16="http://schemas.microsoft.com/office/drawing/2014/main" id="{1E807756-2821-F7C1-7D52-DE3B3C5F904E}"/>
              </a:ext>
            </a:extLst>
          </p:cNvPr>
          <p:cNvGrpSpPr/>
          <p:nvPr/>
        </p:nvGrpSpPr>
        <p:grpSpPr>
          <a:xfrm>
            <a:off x="436856" y="2042844"/>
            <a:ext cx="1362722" cy="369332"/>
            <a:chOff x="4043779" y="4933310"/>
            <a:chExt cx="1362722" cy="369332"/>
          </a:xfrm>
        </p:grpSpPr>
        <p:sp>
          <p:nvSpPr>
            <p:cNvPr id="73" name="CasellaDiTesto 72">
              <a:extLst>
                <a:ext uri="{FF2B5EF4-FFF2-40B4-BE49-F238E27FC236}">
                  <a16:creationId xmlns:a16="http://schemas.microsoft.com/office/drawing/2014/main" id="{B4067B16-40F9-38DB-8D57-662B49454E94}"/>
                </a:ext>
              </a:extLst>
            </p:cNvPr>
            <p:cNvSpPr txBox="1"/>
            <p:nvPr/>
          </p:nvSpPr>
          <p:spPr>
            <a:xfrm>
              <a:off x="4212455" y="4933310"/>
              <a:ext cx="1194046" cy="369332"/>
            </a:xfrm>
            <a:prstGeom prst="rect">
              <a:avLst/>
            </a:prstGeom>
            <a:noFill/>
          </p:spPr>
          <p:txBody>
            <a:bodyPr wrap="square" rtlCol="0">
              <a:spAutoFit/>
            </a:bodyPr>
            <a:lstStyle/>
            <a:p>
              <a:r>
                <a:rPr lang="it-IT" dirty="0" err="1"/>
                <a:t>cap</a:t>
              </a:r>
              <a:endParaRPr lang="it-IT" dirty="0"/>
            </a:p>
          </p:txBody>
        </p:sp>
        <p:sp>
          <p:nvSpPr>
            <p:cNvPr id="74" name="Ovale 73">
              <a:extLst>
                <a:ext uri="{FF2B5EF4-FFF2-40B4-BE49-F238E27FC236}">
                  <a16:creationId xmlns:a16="http://schemas.microsoft.com/office/drawing/2014/main" id="{1C727C2C-A001-E560-536C-8D2C20E761D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75" name="Connettore diritto 74">
            <a:extLst>
              <a:ext uri="{FF2B5EF4-FFF2-40B4-BE49-F238E27FC236}">
                <a16:creationId xmlns:a16="http://schemas.microsoft.com/office/drawing/2014/main" id="{18E16378-3C0B-9F72-EA76-860C8189C3AA}"/>
              </a:ext>
            </a:extLst>
          </p:cNvPr>
          <p:cNvCxnSpPr>
            <a:cxnSpLocks/>
            <a:stCxn id="65" idx="0"/>
            <a:endCxn id="68" idx="4"/>
          </p:cNvCxnSpPr>
          <p:nvPr/>
        </p:nvCxnSpPr>
        <p:spPr>
          <a:xfrm flipH="1" flipV="1">
            <a:off x="381742" y="2715401"/>
            <a:ext cx="795662" cy="278020"/>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Connettore diritto 75">
            <a:extLst>
              <a:ext uri="{FF2B5EF4-FFF2-40B4-BE49-F238E27FC236}">
                <a16:creationId xmlns:a16="http://schemas.microsoft.com/office/drawing/2014/main" id="{60801511-C841-95F1-D816-2748CC2681C2}"/>
              </a:ext>
            </a:extLst>
          </p:cNvPr>
          <p:cNvCxnSpPr>
            <a:cxnSpLocks/>
            <a:endCxn id="65" idx="6"/>
          </p:cNvCxnSpPr>
          <p:nvPr/>
        </p:nvCxnSpPr>
        <p:spPr>
          <a:xfrm flipH="1">
            <a:off x="1425978" y="2704361"/>
            <a:ext cx="615886" cy="537635"/>
          </a:xfrm>
          <a:prstGeom prst="line">
            <a:avLst/>
          </a:prstGeom>
          <a:ln w="12700"/>
        </p:spPr>
        <p:style>
          <a:lnRef idx="1">
            <a:schemeClr val="dk1"/>
          </a:lnRef>
          <a:fillRef idx="0">
            <a:schemeClr val="dk1"/>
          </a:fillRef>
          <a:effectRef idx="0">
            <a:schemeClr val="dk1"/>
          </a:effectRef>
          <a:fontRef idx="minor">
            <a:schemeClr val="tx1"/>
          </a:fontRef>
        </p:style>
      </p:cxnSp>
      <p:cxnSp>
        <p:nvCxnSpPr>
          <p:cNvPr id="77" name="Connettore diritto 76">
            <a:extLst>
              <a:ext uri="{FF2B5EF4-FFF2-40B4-BE49-F238E27FC236}">
                <a16:creationId xmlns:a16="http://schemas.microsoft.com/office/drawing/2014/main" id="{79FCCD31-D4F8-5543-CF16-5D99A9F78140}"/>
              </a:ext>
            </a:extLst>
          </p:cNvPr>
          <p:cNvCxnSpPr>
            <a:cxnSpLocks/>
            <a:stCxn id="74" idx="4"/>
            <a:endCxn id="65" idx="0"/>
          </p:cNvCxnSpPr>
          <p:nvPr/>
        </p:nvCxnSpPr>
        <p:spPr>
          <a:xfrm>
            <a:off x="521194" y="2311848"/>
            <a:ext cx="656210" cy="681573"/>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Connettore diritto 77">
            <a:extLst>
              <a:ext uri="{FF2B5EF4-FFF2-40B4-BE49-F238E27FC236}">
                <a16:creationId xmlns:a16="http://schemas.microsoft.com/office/drawing/2014/main" id="{FACF6FA1-0F0B-C1D0-3249-47EA68B48E7A}"/>
              </a:ext>
            </a:extLst>
          </p:cNvPr>
          <p:cNvCxnSpPr>
            <a:cxnSpLocks/>
            <a:stCxn id="71" idx="4"/>
            <a:endCxn id="65" idx="0"/>
          </p:cNvCxnSpPr>
          <p:nvPr/>
        </p:nvCxnSpPr>
        <p:spPr>
          <a:xfrm>
            <a:off x="1147441" y="2070384"/>
            <a:ext cx="29963" cy="923037"/>
          </a:xfrm>
          <a:prstGeom prst="line">
            <a:avLst/>
          </a:prstGeom>
          <a:ln w="12700"/>
        </p:spPr>
        <p:style>
          <a:lnRef idx="1">
            <a:schemeClr val="dk1"/>
          </a:lnRef>
          <a:fillRef idx="0">
            <a:schemeClr val="dk1"/>
          </a:fillRef>
          <a:effectRef idx="0">
            <a:schemeClr val="dk1"/>
          </a:effectRef>
          <a:fontRef idx="minor">
            <a:schemeClr val="tx1"/>
          </a:fontRef>
        </p:style>
      </p:cxnSp>
      <p:grpSp>
        <p:nvGrpSpPr>
          <p:cNvPr id="79" name="Gruppo 78">
            <a:extLst>
              <a:ext uri="{FF2B5EF4-FFF2-40B4-BE49-F238E27FC236}">
                <a16:creationId xmlns:a16="http://schemas.microsoft.com/office/drawing/2014/main" id="{645C864A-3100-A28A-C137-DE31B40566F7}"/>
              </a:ext>
            </a:extLst>
          </p:cNvPr>
          <p:cNvGrpSpPr/>
          <p:nvPr/>
        </p:nvGrpSpPr>
        <p:grpSpPr>
          <a:xfrm>
            <a:off x="1335801" y="2467968"/>
            <a:ext cx="1362722" cy="369332"/>
            <a:chOff x="4043779" y="4933310"/>
            <a:chExt cx="1362722" cy="369332"/>
          </a:xfrm>
        </p:grpSpPr>
        <p:sp>
          <p:nvSpPr>
            <p:cNvPr id="80" name="CasellaDiTesto 79">
              <a:extLst>
                <a:ext uri="{FF2B5EF4-FFF2-40B4-BE49-F238E27FC236}">
                  <a16:creationId xmlns:a16="http://schemas.microsoft.com/office/drawing/2014/main" id="{EDB7DC7E-31B3-828D-6466-6A140E595AA9}"/>
                </a:ext>
              </a:extLst>
            </p:cNvPr>
            <p:cNvSpPr txBox="1"/>
            <p:nvPr/>
          </p:nvSpPr>
          <p:spPr>
            <a:xfrm>
              <a:off x="4212455" y="4933310"/>
              <a:ext cx="1194046" cy="369332"/>
            </a:xfrm>
            <a:prstGeom prst="rect">
              <a:avLst/>
            </a:prstGeom>
            <a:noFill/>
          </p:spPr>
          <p:txBody>
            <a:bodyPr wrap="square" rtlCol="0">
              <a:spAutoFit/>
            </a:bodyPr>
            <a:lstStyle/>
            <a:p>
              <a:r>
                <a:rPr lang="it-IT" dirty="0"/>
                <a:t>città</a:t>
              </a:r>
            </a:p>
          </p:txBody>
        </p:sp>
        <p:sp>
          <p:nvSpPr>
            <p:cNvPr id="81" name="Ovale 80">
              <a:extLst>
                <a:ext uri="{FF2B5EF4-FFF2-40B4-BE49-F238E27FC236}">
                  <a16:creationId xmlns:a16="http://schemas.microsoft.com/office/drawing/2014/main" id="{E18978CB-F357-B02A-34BB-2DE8BF878614}"/>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82" name="Gruppo 81">
            <a:extLst>
              <a:ext uri="{FF2B5EF4-FFF2-40B4-BE49-F238E27FC236}">
                <a16:creationId xmlns:a16="http://schemas.microsoft.com/office/drawing/2014/main" id="{DB1726FD-12C7-C946-FD3A-5AC8331D6177}"/>
              </a:ext>
            </a:extLst>
          </p:cNvPr>
          <p:cNvGrpSpPr/>
          <p:nvPr/>
        </p:nvGrpSpPr>
        <p:grpSpPr>
          <a:xfrm>
            <a:off x="1270246" y="2115211"/>
            <a:ext cx="1362722" cy="369332"/>
            <a:chOff x="4043779" y="4933310"/>
            <a:chExt cx="1362722" cy="369332"/>
          </a:xfrm>
        </p:grpSpPr>
        <p:sp>
          <p:nvSpPr>
            <p:cNvPr id="83" name="CasellaDiTesto 82">
              <a:extLst>
                <a:ext uri="{FF2B5EF4-FFF2-40B4-BE49-F238E27FC236}">
                  <a16:creationId xmlns:a16="http://schemas.microsoft.com/office/drawing/2014/main" id="{43421413-90D8-D726-7827-E365C16E8786}"/>
                </a:ext>
              </a:extLst>
            </p:cNvPr>
            <p:cNvSpPr txBox="1"/>
            <p:nvPr/>
          </p:nvSpPr>
          <p:spPr>
            <a:xfrm>
              <a:off x="4212455" y="4933310"/>
              <a:ext cx="1194046" cy="369332"/>
            </a:xfrm>
            <a:prstGeom prst="rect">
              <a:avLst/>
            </a:prstGeom>
            <a:noFill/>
          </p:spPr>
          <p:txBody>
            <a:bodyPr wrap="square" rtlCol="0">
              <a:spAutoFit/>
            </a:bodyPr>
            <a:lstStyle/>
            <a:p>
              <a:r>
                <a:rPr lang="it-IT" dirty="0" err="1"/>
                <a:t>prov</a:t>
              </a:r>
              <a:endParaRPr lang="it-IT" dirty="0"/>
            </a:p>
          </p:txBody>
        </p:sp>
        <p:sp>
          <p:nvSpPr>
            <p:cNvPr id="84" name="Ovale 83">
              <a:extLst>
                <a:ext uri="{FF2B5EF4-FFF2-40B4-BE49-F238E27FC236}">
                  <a16:creationId xmlns:a16="http://schemas.microsoft.com/office/drawing/2014/main" id="{A0E85165-3C6C-3A88-8776-067B46885DE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85" name="Connettore diritto 84">
            <a:extLst>
              <a:ext uri="{FF2B5EF4-FFF2-40B4-BE49-F238E27FC236}">
                <a16:creationId xmlns:a16="http://schemas.microsoft.com/office/drawing/2014/main" id="{783A4DAF-EB2D-6D43-2051-3EBF4066EE06}"/>
              </a:ext>
            </a:extLst>
          </p:cNvPr>
          <p:cNvCxnSpPr>
            <a:cxnSpLocks/>
            <a:stCxn id="84" idx="4"/>
            <a:endCxn id="65" idx="0"/>
          </p:cNvCxnSpPr>
          <p:nvPr/>
        </p:nvCxnSpPr>
        <p:spPr>
          <a:xfrm flipH="1">
            <a:off x="1177404" y="2384215"/>
            <a:ext cx="177180" cy="609206"/>
          </a:xfrm>
          <a:prstGeom prst="line">
            <a:avLst/>
          </a:prstGeom>
          <a:ln w="12700"/>
        </p:spPr>
        <p:style>
          <a:lnRef idx="1">
            <a:schemeClr val="dk1"/>
          </a:lnRef>
          <a:fillRef idx="0">
            <a:schemeClr val="dk1"/>
          </a:fillRef>
          <a:effectRef idx="0">
            <a:schemeClr val="dk1"/>
          </a:effectRef>
          <a:fontRef idx="minor">
            <a:schemeClr val="tx1"/>
          </a:fontRef>
        </p:style>
      </p:cxnSp>
      <p:cxnSp>
        <p:nvCxnSpPr>
          <p:cNvPr id="86" name="Connettore diritto 85">
            <a:extLst>
              <a:ext uri="{FF2B5EF4-FFF2-40B4-BE49-F238E27FC236}">
                <a16:creationId xmlns:a16="http://schemas.microsoft.com/office/drawing/2014/main" id="{1686AC52-AD06-50AD-D0F7-405D031221FD}"/>
              </a:ext>
            </a:extLst>
          </p:cNvPr>
          <p:cNvCxnSpPr>
            <a:cxnSpLocks/>
            <a:stCxn id="81" idx="3"/>
            <a:endCxn id="65" idx="0"/>
          </p:cNvCxnSpPr>
          <p:nvPr/>
        </p:nvCxnSpPr>
        <p:spPr>
          <a:xfrm flipH="1">
            <a:off x="1177404" y="2712270"/>
            <a:ext cx="183099" cy="281151"/>
          </a:xfrm>
          <a:prstGeom prst="line">
            <a:avLst/>
          </a:prstGeom>
          <a:ln w="12700"/>
        </p:spPr>
        <p:style>
          <a:lnRef idx="1">
            <a:schemeClr val="dk1"/>
          </a:lnRef>
          <a:fillRef idx="0">
            <a:schemeClr val="dk1"/>
          </a:fillRef>
          <a:effectRef idx="0">
            <a:schemeClr val="dk1"/>
          </a:effectRef>
          <a:fontRef idx="minor">
            <a:schemeClr val="tx1"/>
          </a:fontRef>
        </p:style>
      </p:cxnSp>
      <p:grpSp>
        <p:nvGrpSpPr>
          <p:cNvPr id="92" name="Gruppo 91">
            <a:extLst>
              <a:ext uri="{FF2B5EF4-FFF2-40B4-BE49-F238E27FC236}">
                <a16:creationId xmlns:a16="http://schemas.microsoft.com/office/drawing/2014/main" id="{7C9F62D4-2758-3681-9EED-EF45DCAFA008}"/>
              </a:ext>
            </a:extLst>
          </p:cNvPr>
          <p:cNvGrpSpPr/>
          <p:nvPr/>
        </p:nvGrpSpPr>
        <p:grpSpPr>
          <a:xfrm>
            <a:off x="4372253" y="2007903"/>
            <a:ext cx="1349779" cy="369332"/>
            <a:chOff x="4082248" y="4470546"/>
            <a:chExt cx="1349779" cy="369332"/>
          </a:xfrm>
        </p:grpSpPr>
        <p:sp>
          <p:nvSpPr>
            <p:cNvPr id="93" name="CasellaDiTesto 92">
              <a:extLst>
                <a:ext uri="{FF2B5EF4-FFF2-40B4-BE49-F238E27FC236}">
                  <a16:creationId xmlns:a16="http://schemas.microsoft.com/office/drawing/2014/main" id="{2528C671-EBB8-217F-2991-3A2E324F2B93}"/>
                </a:ext>
              </a:extLst>
            </p:cNvPr>
            <p:cNvSpPr txBox="1"/>
            <p:nvPr/>
          </p:nvSpPr>
          <p:spPr>
            <a:xfrm>
              <a:off x="4237981" y="4470546"/>
              <a:ext cx="1194046" cy="369332"/>
            </a:xfrm>
            <a:prstGeom prst="rect">
              <a:avLst/>
            </a:prstGeom>
            <a:noFill/>
          </p:spPr>
          <p:txBody>
            <a:bodyPr wrap="square" rtlCol="0">
              <a:spAutoFit/>
            </a:bodyPr>
            <a:lstStyle/>
            <a:p>
              <a:r>
                <a:rPr lang="it-IT" dirty="0"/>
                <a:t>codice</a:t>
              </a:r>
            </a:p>
          </p:txBody>
        </p:sp>
        <p:sp>
          <p:nvSpPr>
            <p:cNvPr id="94" name="Ovale 93">
              <a:extLst>
                <a:ext uri="{FF2B5EF4-FFF2-40B4-BE49-F238E27FC236}">
                  <a16:creationId xmlns:a16="http://schemas.microsoft.com/office/drawing/2014/main" id="{17649066-1511-F840-2841-48D10970E97C}"/>
                </a:ext>
              </a:extLst>
            </p:cNvPr>
            <p:cNvSpPr/>
            <p:nvPr/>
          </p:nvSpPr>
          <p:spPr>
            <a:xfrm>
              <a:off x="4082248" y="4598991"/>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95" name="Connettore diritto 94">
            <a:extLst>
              <a:ext uri="{FF2B5EF4-FFF2-40B4-BE49-F238E27FC236}">
                <a16:creationId xmlns:a16="http://schemas.microsoft.com/office/drawing/2014/main" id="{E59E6AFB-E605-F7FB-B99D-C799824472E2}"/>
              </a:ext>
            </a:extLst>
          </p:cNvPr>
          <p:cNvCxnSpPr>
            <a:cxnSpLocks/>
            <a:stCxn id="94" idx="2"/>
          </p:cNvCxnSpPr>
          <p:nvPr/>
        </p:nvCxnSpPr>
        <p:spPr>
          <a:xfrm flipH="1">
            <a:off x="4092606" y="2220686"/>
            <a:ext cx="279647" cy="483675"/>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Connettore diritto 95">
            <a:extLst>
              <a:ext uri="{FF2B5EF4-FFF2-40B4-BE49-F238E27FC236}">
                <a16:creationId xmlns:a16="http://schemas.microsoft.com/office/drawing/2014/main" id="{86C7F2BA-01B5-4915-A832-7387B4AE996C}"/>
              </a:ext>
            </a:extLst>
          </p:cNvPr>
          <p:cNvCxnSpPr>
            <a:cxnSpLocks/>
          </p:cNvCxnSpPr>
          <p:nvPr/>
        </p:nvCxnSpPr>
        <p:spPr>
          <a:xfrm flipH="1" flipV="1">
            <a:off x="4092606" y="2704361"/>
            <a:ext cx="241178" cy="343431"/>
          </a:xfrm>
          <a:prstGeom prst="line">
            <a:avLst/>
          </a:prstGeom>
          <a:ln w="12700"/>
        </p:spPr>
        <p:style>
          <a:lnRef idx="1">
            <a:schemeClr val="dk1"/>
          </a:lnRef>
          <a:fillRef idx="0">
            <a:schemeClr val="dk1"/>
          </a:fillRef>
          <a:effectRef idx="0">
            <a:schemeClr val="dk1"/>
          </a:effectRef>
          <a:fontRef idx="minor">
            <a:schemeClr val="tx1"/>
          </a:fontRef>
        </p:style>
      </p:cxnSp>
      <p:grpSp>
        <p:nvGrpSpPr>
          <p:cNvPr id="99" name="Gruppo 98">
            <a:extLst>
              <a:ext uri="{FF2B5EF4-FFF2-40B4-BE49-F238E27FC236}">
                <a16:creationId xmlns:a16="http://schemas.microsoft.com/office/drawing/2014/main" id="{3EC0A62F-AF6C-2787-675A-8755F00AD640}"/>
              </a:ext>
            </a:extLst>
          </p:cNvPr>
          <p:cNvGrpSpPr/>
          <p:nvPr/>
        </p:nvGrpSpPr>
        <p:grpSpPr>
          <a:xfrm>
            <a:off x="10672439" y="1907575"/>
            <a:ext cx="1362722" cy="369332"/>
            <a:chOff x="4043779" y="4933310"/>
            <a:chExt cx="1362722" cy="369332"/>
          </a:xfrm>
        </p:grpSpPr>
        <p:sp>
          <p:nvSpPr>
            <p:cNvPr id="100" name="CasellaDiTesto 99">
              <a:extLst>
                <a:ext uri="{FF2B5EF4-FFF2-40B4-BE49-F238E27FC236}">
                  <a16:creationId xmlns:a16="http://schemas.microsoft.com/office/drawing/2014/main" id="{513D28D0-01D9-511B-2C8D-A5627B991324}"/>
                </a:ext>
              </a:extLst>
            </p:cNvPr>
            <p:cNvSpPr txBox="1"/>
            <p:nvPr/>
          </p:nvSpPr>
          <p:spPr>
            <a:xfrm>
              <a:off x="4212455" y="4933310"/>
              <a:ext cx="1194046" cy="369332"/>
            </a:xfrm>
            <a:prstGeom prst="rect">
              <a:avLst/>
            </a:prstGeom>
            <a:noFill/>
          </p:spPr>
          <p:txBody>
            <a:bodyPr wrap="square" rtlCol="0">
              <a:spAutoFit/>
            </a:bodyPr>
            <a:lstStyle/>
            <a:p>
              <a:r>
                <a:rPr lang="it-IT" dirty="0"/>
                <a:t>numero</a:t>
              </a:r>
            </a:p>
          </p:txBody>
        </p:sp>
        <p:sp>
          <p:nvSpPr>
            <p:cNvPr id="101" name="Ovale 100">
              <a:extLst>
                <a:ext uri="{FF2B5EF4-FFF2-40B4-BE49-F238E27FC236}">
                  <a16:creationId xmlns:a16="http://schemas.microsoft.com/office/drawing/2014/main" id="{3AE58D3C-B335-6AF7-D4D2-B142B78DFF94}"/>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102" name="Connettore diritto 101">
            <a:extLst>
              <a:ext uri="{FF2B5EF4-FFF2-40B4-BE49-F238E27FC236}">
                <a16:creationId xmlns:a16="http://schemas.microsoft.com/office/drawing/2014/main" id="{B15FEE91-9885-6BC4-117D-6BC7D11723CD}"/>
              </a:ext>
            </a:extLst>
          </p:cNvPr>
          <p:cNvCxnSpPr>
            <a:cxnSpLocks/>
            <a:stCxn id="101" idx="2"/>
          </p:cNvCxnSpPr>
          <p:nvPr/>
        </p:nvCxnSpPr>
        <p:spPr>
          <a:xfrm flipH="1">
            <a:off x="10465295" y="2092241"/>
            <a:ext cx="207144" cy="610886"/>
          </a:xfrm>
          <a:prstGeom prst="line">
            <a:avLst/>
          </a:prstGeom>
          <a:ln w="12700"/>
        </p:spPr>
        <p:style>
          <a:lnRef idx="1">
            <a:schemeClr val="dk1"/>
          </a:lnRef>
          <a:fillRef idx="0">
            <a:schemeClr val="dk1"/>
          </a:fillRef>
          <a:effectRef idx="0">
            <a:schemeClr val="dk1"/>
          </a:effectRef>
          <a:fontRef idx="minor">
            <a:schemeClr val="tx1"/>
          </a:fontRef>
        </p:style>
      </p:cxnSp>
      <p:grpSp>
        <p:nvGrpSpPr>
          <p:cNvPr id="103" name="Gruppo 102">
            <a:extLst>
              <a:ext uri="{FF2B5EF4-FFF2-40B4-BE49-F238E27FC236}">
                <a16:creationId xmlns:a16="http://schemas.microsoft.com/office/drawing/2014/main" id="{A6170BC9-883A-6693-CA8B-7913D1119324}"/>
              </a:ext>
            </a:extLst>
          </p:cNvPr>
          <p:cNvGrpSpPr/>
          <p:nvPr/>
        </p:nvGrpSpPr>
        <p:grpSpPr>
          <a:xfrm>
            <a:off x="10672439" y="2377235"/>
            <a:ext cx="1362722" cy="369332"/>
            <a:chOff x="4043779" y="4933310"/>
            <a:chExt cx="1362722" cy="369332"/>
          </a:xfrm>
        </p:grpSpPr>
        <p:sp>
          <p:nvSpPr>
            <p:cNvPr id="104" name="CasellaDiTesto 103">
              <a:extLst>
                <a:ext uri="{FF2B5EF4-FFF2-40B4-BE49-F238E27FC236}">
                  <a16:creationId xmlns:a16="http://schemas.microsoft.com/office/drawing/2014/main" id="{C9020396-7C98-C82C-150B-30B21254C4AF}"/>
                </a:ext>
              </a:extLst>
            </p:cNvPr>
            <p:cNvSpPr txBox="1"/>
            <p:nvPr/>
          </p:nvSpPr>
          <p:spPr>
            <a:xfrm>
              <a:off x="4212455" y="4933310"/>
              <a:ext cx="1194046" cy="369332"/>
            </a:xfrm>
            <a:prstGeom prst="rect">
              <a:avLst/>
            </a:prstGeom>
            <a:noFill/>
          </p:spPr>
          <p:txBody>
            <a:bodyPr wrap="square" rtlCol="0">
              <a:spAutoFit/>
            </a:bodyPr>
            <a:lstStyle/>
            <a:p>
              <a:r>
                <a:rPr lang="it-IT" dirty="0"/>
                <a:t>IBAN</a:t>
              </a:r>
            </a:p>
          </p:txBody>
        </p:sp>
        <p:sp>
          <p:nvSpPr>
            <p:cNvPr id="105" name="Ovale 104">
              <a:extLst>
                <a:ext uri="{FF2B5EF4-FFF2-40B4-BE49-F238E27FC236}">
                  <a16:creationId xmlns:a16="http://schemas.microsoft.com/office/drawing/2014/main" id="{2129E3CD-58E1-FB09-6FBD-B8B1E1B04359}"/>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06" name="Connettore diritto 105">
            <a:extLst>
              <a:ext uri="{FF2B5EF4-FFF2-40B4-BE49-F238E27FC236}">
                <a16:creationId xmlns:a16="http://schemas.microsoft.com/office/drawing/2014/main" id="{5FEAC087-7385-448A-989C-D52DB75E1D78}"/>
              </a:ext>
            </a:extLst>
          </p:cNvPr>
          <p:cNvCxnSpPr>
            <a:cxnSpLocks/>
            <a:stCxn id="105" idx="2"/>
          </p:cNvCxnSpPr>
          <p:nvPr/>
        </p:nvCxnSpPr>
        <p:spPr>
          <a:xfrm flipH="1">
            <a:off x="10465295" y="2561901"/>
            <a:ext cx="207144" cy="141226"/>
          </a:xfrm>
          <a:prstGeom prst="line">
            <a:avLst/>
          </a:prstGeom>
          <a:ln w="12700"/>
        </p:spPr>
        <p:style>
          <a:lnRef idx="1">
            <a:schemeClr val="dk1"/>
          </a:lnRef>
          <a:fillRef idx="0">
            <a:schemeClr val="dk1"/>
          </a:fillRef>
          <a:effectRef idx="0">
            <a:schemeClr val="dk1"/>
          </a:effectRef>
          <a:fontRef idx="minor">
            <a:schemeClr val="tx1"/>
          </a:fontRef>
        </p:style>
      </p:cxnSp>
      <p:grpSp>
        <p:nvGrpSpPr>
          <p:cNvPr id="107" name="Gruppo 106">
            <a:extLst>
              <a:ext uri="{FF2B5EF4-FFF2-40B4-BE49-F238E27FC236}">
                <a16:creationId xmlns:a16="http://schemas.microsoft.com/office/drawing/2014/main" id="{D28E3BEF-8B88-9DB6-19E2-A268BD22DCE3}"/>
              </a:ext>
            </a:extLst>
          </p:cNvPr>
          <p:cNvGrpSpPr/>
          <p:nvPr/>
        </p:nvGrpSpPr>
        <p:grpSpPr>
          <a:xfrm>
            <a:off x="10672439" y="2778788"/>
            <a:ext cx="1362722" cy="369332"/>
            <a:chOff x="4043779" y="4933310"/>
            <a:chExt cx="1362722" cy="369332"/>
          </a:xfrm>
        </p:grpSpPr>
        <p:sp>
          <p:nvSpPr>
            <p:cNvPr id="108" name="CasellaDiTesto 107">
              <a:extLst>
                <a:ext uri="{FF2B5EF4-FFF2-40B4-BE49-F238E27FC236}">
                  <a16:creationId xmlns:a16="http://schemas.microsoft.com/office/drawing/2014/main" id="{3A6D41EC-608D-1DC7-7445-57930172B7C4}"/>
                </a:ext>
              </a:extLst>
            </p:cNvPr>
            <p:cNvSpPr txBox="1"/>
            <p:nvPr/>
          </p:nvSpPr>
          <p:spPr>
            <a:xfrm>
              <a:off x="4212455" y="4933310"/>
              <a:ext cx="1194046" cy="369332"/>
            </a:xfrm>
            <a:prstGeom prst="rect">
              <a:avLst/>
            </a:prstGeom>
            <a:noFill/>
          </p:spPr>
          <p:txBody>
            <a:bodyPr wrap="square" rtlCol="0">
              <a:spAutoFit/>
            </a:bodyPr>
            <a:lstStyle/>
            <a:p>
              <a:r>
                <a:rPr lang="it-IT" dirty="0"/>
                <a:t>saldo</a:t>
              </a:r>
            </a:p>
          </p:txBody>
        </p:sp>
        <p:sp>
          <p:nvSpPr>
            <p:cNvPr id="109" name="Ovale 108">
              <a:extLst>
                <a:ext uri="{FF2B5EF4-FFF2-40B4-BE49-F238E27FC236}">
                  <a16:creationId xmlns:a16="http://schemas.microsoft.com/office/drawing/2014/main" id="{1B9010C5-2AAC-4710-ABA3-4203CCDA30EA}"/>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10" name="Gruppo 109">
            <a:extLst>
              <a:ext uri="{FF2B5EF4-FFF2-40B4-BE49-F238E27FC236}">
                <a16:creationId xmlns:a16="http://schemas.microsoft.com/office/drawing/2014/main" id="{3A4580AA-12F8-0168-E63C-0BBA1B5281D7}"/>
              </a:ext>
            </a:extLst>
          </p:cNvPr>
          <p:cNvGrpSpPr/>
          <p:nvPr/>
        </p:nvGrpSpPr>
        <p:grpSpPr>
          <a:xfrm>
            <a:off x="10672439" y="3177162"/>
            <a:ext cx="1362722" cy="338554"/>
            <a:chOff x="4043779" y="4933310"/>
            <a:chExt cx="1362722" cy="338554"/>
          </a:xfrm>
        </p:grpSpPr>
        <p:sp>
          <p:nvSpPr>
            <p:cNvPr id="111" name="CasellaDiTesto 110">
              <a:extLst>
                <a:ext uri="{FF2B5EF4-FFF2-40B4-BE49-F238E27FC236}">
                  <a16:creationId xmlns:a16="http://schemas.microsoft.com/office/drawing/2014/main" id="{A1AA4DE2-1E79-3CBF-A7BC-C39C890906FB}"/>
                </a:ext>
              </a:extLst>
            </p:cNvPr>
            <p:cNvSpPr txBox="1"/>
            <p:nvPr/>
          </p:nvSpPr>
          <p:spPr>
            <a:xfrm>
              <a:off x="4212455" y="4933310"/>
              <a:ext cx="1194046" cy="338554"/>
            </a:xfrm>
            <a:prstGeom prst="rect">
              <a:avLst/>
            </a:prstGeom>
            <a:noFill/>
          </p:spPr>
          <p:txBody>
            <a:bodyPr wrap="square" rtlCol="0">
              <a:spAutoFit/>
            </a:bodyPr>
            <a:lstStyle/>
            <a:p>
              <a:r>
                <a:rPr lang="it-IT" sz="1600" dirty="0" err="1"/>
                <a:t>saldo_prec</a:t>
              </a:r>
              <a:r>
                <a:rPr lang="it-IT" sz="1600" dirty="0"/>
                <a:t>*</a:t>
              </a:r>
            </a:p>
          </p:txBody>
        </p:sp>
        <p:sp>
          <p:nvSpPr>
            <p:cNvPr id="112" name="Ovale 111">
              <a:extLst>
                <a:ext uri="{FF2B5EF4-FFF2-40B4-BE49-F238E27FC236}">
                  <a16:creationId xmlns:a16="http://schemas.microsoft.com/office/drawing/2014/main" id="{8E43BA0D-CD43-4BC1-D54A-FCD171BEE0A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13" name="Connettore diritto 112">
            <a:extLst>
              <a:ext uri="{FF2B5EF4-FFF2-40B4-BE49-F238E27FC236}">
                <a16:creationId xmlns:a16="http://schemas.microsoft.com/office/drawing/2014/main" id="{13BD1BAF-F827-23E0-6EB8-BF00FF8D319B}"/>
              </a:ext>
            </a:extLst>
          </p:cNvPr>
          <p:cNvCxnSpPr>
            <a:cxnSpLocks/>
            <a:stCxn id="109" idx="2"/>
          </p:cNvCxnSpPr>
          <p:nvPr/>
        </p:nvCxnSpPr>
        <p:spPr>
          <a:xfrm flipH="1" flipV="1">
            <a:off x="10465295" y="2703127"/>
            <a:ext cx="207144" cy="2603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Connettore diritto 113">
            <a:extLst>
              <a:ext uri="{FF2B5EF4-FFF2-40B4-BE49-F238E27FC236}">
                <a16:creationId xmlns:a16="http://schemas.microsoft.com/office/drawing/2014/main" id="{A3564D5D-EE6B-11C1-F5B5-A896B12566BD}"/>
              </a:ext>
            </a:extLst>
          </p:cNvPr>
          <p:cNvCxnSpPr>
            <a:cxnSpLocks/>
            <a:stCxn id="109" idx="2"/>
          </p:cNvCxnSpPr>
          <p:nvPr/>
        </p:nvCxnSpPr>
        <p:spPr>
          <a:xfrm flipH="1" flipV="1">
            <a:off x="10465295" y="2703127"/>
            <a:ext cx="207144" cy="2603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Connettore diritto 114">
            <a:extLst>
              <a:ext uri="{FF2B5EF4-FFF2-40B4-BE49-F238E27FC236}">
                <a16:creationId xmlns:a16="http://schemas.microsoft.com/office/drawing/2014/main" id="{C62B12DC-22BA-F150-51D5-8DE581C8456A}"/>
              </a:ext>
            </a:extLst>
          </p:cNvPr>
          <p:cNvCxnSpPr>
            <a:cxnSpLocks/>
            <a:stCxn id="112" idx="1"/>
          </p:cNvCxnSpPr>
          <p:nvPr/>
        </p:nvCxnSpPr>
        <p:spPr>
          <a:xfrm flipH="1" flipV="1">
            <a:off x="10465295" y="2703127"/>
            <a:ext cx="231846" cy="599065"/>
          </a:xfrm>
          <a:prstGeom prst="line">
            <a:avLst/>
          </a:prstGeom>
          <a:ln w="12700"/>
        </p:spPr>
        <p:style>
          <a:lnRef idx="1">
            <a:schemeClr val="dk1"/>
          </a:lnRef>
          <a:fillRef idx="0">
            <a:schemeClr val="dk1"/>
          </a:fillRef>
          <a:effectRef idx="0">
            <a:schemeClr val="dk1"/>
          </a:effectRef>
          <a:fontRef idx="minor">
            <a:schemeClr val="tx1"/>
          </a:fontRef>
        </p:style>
      </p:cxnSp>
      <p:grpSp>
        <p:nvGrpSpPr>
          <p:cNvPr id="116" name="Gruppo 115">
            <a:extLst>
              <a:ext uri="{FF2B5EF4-FFF2-40B4-BE49-F238E27FC236}">
                <a16:creationId xmlns:a16="http://schemas.microsoft.com/office/drawing/2014/main" id="{178259D3-FB85-9AC7-C12F-934D2887A9E1}"/>
              </a:ext>
            </a:extLst>
          </p:cNvPr>
          <p:cNvGrpSpPr/>
          <p:nvPr/>
        </p:nvGrpSpPr>
        <p:grpSpPr>
          <a:xfrm>
            <a:off x="9991078" y="3588169"/>
            <a:ext cx="1362722" cy="369332"/>
            <a:chOff x="4043779" y="4933310"/>
            <a:chExt cx="1362722" cy="369332"/>
          </a:xfrm>
        </p:grpSpPr>
        <p:sp>
          <p:nvSpPr>
            <p:cNvPr id="117" name="CasellaDiTesto 116">
              <a:extLst>
                <a:ext uri="{FF2B5EF4-FFF2-40B4-BE49-F238E27FC236}">
                  <a16:creationId xmlns:a16="http://schemas.microsoft.com/office/drawing/2014/main" id="{54FEF681-F6B6-B063-C8C7-83386FB1936A}"/>
                </a:ext>
              </a:extLst>
            </p:cNvPr>
            <p:cNvSpPr txBox="1"/>
            <p:nvPr/>
          </p:nvSpPr>
          <p:spPr>
            <a:xfrm>
              <a:off x="4212455" y="4933310"/>
              <a:ext cx="1194046" cy="369332"/>
            </a:xfrm>
            <a:prstGeom prst="rect">
              <a:avLst/>
            </a:prstGeom>
            <a:noFill/>
          </p:spPr>
          <p:txBody>
            <a:bodyPr wrap="square" rtlCol="0">
              <a:spAutoFit/>
            </a:bodyPr>
            <a:lstStyle/>
            <a:p>
              <a:r>
                <a:rPr lang="it-IT" dirty="0" err="1"/>
                <a:t>data_c</a:t>
              </a:r>
              <a:endParaRPr lang="it-IT" dirty="0"/>
            </a:p>
          </p:txBody>
        </p:sp>
        <p:sp>
          <p:nvSpPr>
            <p:cNvPr id="118" name="Ovale 117">
              <a:extLst>
                <a:ext uri="{FF2B5EF4-FFF2-40B4-BE49-F238E27FC236}">
                  <a16:creationId xmlns:a16="http://schemas.microsoft.com/office/drawing/2014/main" id="{E4003B39-1B8F-5ECB-0E3E-EC435DC27E8D}"/>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19" name="Gruppo 118">
            <a:extLst>
              <a:ext uri="{FF2B5EF4-FFF2-40B4-BE49-F238E27FC236}">
                <a16:creationId xmlns:a16="http://schemas.microsoft.com/office/drawing/2014/main" id="{B7191A6E-C0E1-BBE9-5258-2A89EBF2E20D}"/>
              </a:ext>
            </a:extLst>
          </p:cNvPr>
          <p:cNvGrpSpPr/>
          <p:nvPr/>
        </p:nvGrpSpPr>
        <p:grpSpPr>
          <a:xfrm>
            <a:off x="9991078" y="3905634"/>
            <a:ext cx="1362722" cy="369332"/>
            <a:chOff x="4043779" y="4933310"/>
            <a:chExt cx="1362722" cy="369332"/>
          </a:xfrm>
        </p:grpSpPr>
        <p:sp>
          <p:nvSpPr>
            <p:cNvPr id="120" name="CasellaDiTesto 119">
              <a:extLst>
                <a:ext uri="{FF2B5EF4-FFF2-40B4-BE49-F238E27FC236}">
                  <a16:creationId xmlns:a16="http://schemas.microsoft.com/office/drawing/2014/main" id="{F17545F9-6DF6-776F-993B-9996063A9838}"/>
                </a:ext>
              </a:extLst>
            </p:cNvPr>
            <p:cNvSpPr txBox="1"/>
            <p:nvPr/>
          </p:nvSpPr>
          <p:spPr>
            <a:xfrm>
              <a:off x="4212455" y="4933310"/>
              <a:ext cx="1194046" cy="369332"/>
            </a:xfrm>
            <a:prstGeom prst="rect">
              <a:avLst/>
            </a:prstGeom>
            <a:noFill/>
          </p:spPr>
          <p:txBody>
            <a:bodyPr wrap="square" rtlCol="0">
              <a:spAutoFit/>
            </a:bodyPr>
            <a:lstStyle/>
            <a:p>
              <a:r>
                <a:rPr lang="it-IT" dirty="0" err="1"/>
                <a:t>data_a</a:t>
              </a:r>
              <a:r>
                <a:rPr lang="it-IT" dirty="0"/>
                <a:t>*</a:t>
              </a:r>
            </a:p>
          </p:txBody>
        </p:sp>
        <p:sp>
          <p:nvSpPr>
            <p:cNvPr id="121" name="Ovale 120">
              <a:extLst>
                <a:ext uri="{FF2B5EF4-FFF2-40B4-BE49-F238E27FC236}">
                  <a16:creationId xmlns:a16="http://schemas.microsoft.com/office/drawing/2014/main" id="{A86BF646-8FE4-553F-B1D8-A7B40B372CD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22" name="Connettore diritto 121">
            <a:extLst>
              <a:ext uri="{FF2B5EF4-FFF2-40B4-BE49-F238E27FC236}">
                <a16:creationId xmlns:a16="http://schemas.microsoft.com/office/drawing/2014/main" id="{8FD34007-11E6-EAF2-55C0-94DCF058F90C}"/>
              </a:ext>
            </a:extLst>
          </p:cNvPr>
          <p:cNvCxnSpPr>
            <a:cxnSpLocks/>
            <a:stCxn id="118" idx="2"/>
          </p:cNvCxnSpPr>
          <p:nvPr/>
        </p:nvCxnSpPr>
        <p:spPr>
          <a:xfrm flipH="1" flipV="1">
            <a:off x="9439924" y="3232458"/>
            <a:ext cx="551154" cy="540377"/>
          </a:xfrm>
          <a:prstGeom prst="line">
            <a:avLst/>
          </a:prstGeom>
          <a:ln w="12700"/>
        </p:spPr>
        <p:style>
          <a:lnRef idx="1">
            <a:schemeClr val="dk1"/>
          </a:lnRef>
          <a:fillRef idx="0">
            <a:schemeClr val="dk1"/>
          </a:fillRef>
          <a:effectRef idx="0">
            <a:schemeClr val="dk1"/>
          </a:effectRef>
          <a:fontRef idx="minor">
            <a:schemeClr val="tx1"/>
          </a:fontRef>
        </p:style>
      </p:cxnSp>
      <p:cxnSp>
        <p:nvCxnSpPr>
          <p:cNvPr id="123" name="Connettore diritto 122">
            <a:extLst>
              <a:ext uri="{FF2B5EF4-FFF2-40B4-BE49-F238E27FC236}">
                <a16:creationId xmlns:a16="http://schemas.microsoft.com/office/drawing/2014/main" id="{821091D6-8EAF-7B12-08E7-DD58C5C44D31}"/>
              </a:ext>
            </a:extLst>
          </p:cNvPr>
          <p:cNvCxnSpPr>
            <a:cxnSpLocks/>
            <a:stCxn id="121" idx="2"/>
          </p:cNvCxnSpPr>
          <p:nvPr/>
        </p:nvCxnSpPr>
        <p:spPr>
          <a:xfrm flipH="1" flipV="1">
            <a:off x="9439924" y="3232458"/>
            <a:ext cx="551154" cy="857842"/>
          </a:xfrm>
          <a:prstGeom prst="line">
            <a:avLst/>
          </a:prstGeom>
          <a:ln w="12700"/>
        </p:spPr>
        <p:style>
          <a:lnRef idx="1">
            <a:schemeClr val="dk1"/>
          </a:lnRef>
          <a:fillRef idx="0">
            <a:schemeClr val="dk1"/>
          </a:fillRef>
          <a:effectRef idx="0">
            <a:schemeClr val="dk1"/>
          </a:effectRef>
          <a:fontRef idx="minor">
            <a:schemeClr val="tx1"/>
          </a:fontRef>
        </p:style>
      </p:cxnSp>
      <p:grpSp>
        <p:nvGrpSpPr>
          <p:cNvPr id="124" name="Gruppo 123">
            <a:extLst>
              <a:ext uri="{FF2B5EF4-FFF2-40B4-BE49-F238E27FC236}">
                <a16:creationId xmlns:a16="http://schemas.microsoft.com/office/drawing/2014/main" id="{D8CB9142-3AED-A132-BE48-CE56D7823B86}"/>
              </a:ext>
            </a:extLst>
          </p:cNvPr>
          <p:cNvGrpSpPr/>
          <p:nvPr/>
        </p:nvGrpSpPr>
        <p:grpSpPr>
          <a:xfrm>
            <a:off x="4418122" y="4904820"/>
            <a:ext cx="1362722" cy="369332"/>
            <a:chOff x="4043779" y="4933310"/>
            <a:chExt cx="1362722" cy="369332"/>
          </a:xfrm>
        </p:grpSpPr>
        <p:sp>
          <p:nvSpPr>
            <p:cNvPr id="125" name="CasellaDiTesto 124">
              <a:extLst>
                <a:ext uri="{FF2B5EF4-FFF2-40B4-BE49-F238E27FC236}">
                  <a16:creationId xmlns:a16="http://schemas.microsoft.com/office/drawing/2014/main" id="{9DF960A7-2406-8229-84FA-5E28C535595F}"/>
                </a:ext>
              </a:extLst>
            </p:cNvPr>
            <p:cNvSpPr txBox="1"/>
            <p:nvPr/>
          </p:nvSpPr>
          <p:spPr>
            <a:xfrm>
              <a:off x="4212455" y="4933310"/>
              <a:ext cx="1194046" cy="369332"/>
            </a:xfrm>
            <a:prstGeom prst="rect">
              <a:avLst/>
            </a:prstGeom>
            <a:noFill/>
          </p:spPr>
          <p:txBody>
            <a:bodyPr wrap="square" rtlCol="0">
              <a:spAutoFit/>
            </a:bodyPr>
            <a:lstStyle/>
            <a:p>
              <a:r>
                <a:rPr lang="it-IT" dirty="0"/>
                <a:t>Id</a:t>
              </a:r>
            </a:p>
          </p:txBody>
        </p:sp>
        <p:sp>
          <p:nvSpPr>
            <p:cNvPr id="126" name="Ovale 125">
              <a:extLst>
                <a:ext uri="{FF2B5EF4-FFF2-40B4-BE49-F238E27FC236}">
                  <a16:creationId xmlns:a16="http://schemas.microsoft.com/office/drawing/2014/main" id="{3671218C-51C3-47C0-72E0-4FBB96E86EC0}"/>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27" name="Gruppo 126">
            <a:extLst>
              <a:ext uri="{FF2B5EF4-FFF2-40B4-BE49-F238E27FC236}">
                <a16:creationId xmlns:a16="http://schemas.microsoft.com/office/drawing/2014/main" id="{85FF7A92-5C64-F910-82E6-866B64926EA5}"/>
              </a:ext>
            </a:extLst>
          </p:cNvPr>
          <p:cNvGrpSpPr/>
          <p:nvPr/>
        </p:nvGrpSpPr>
        <p:grpSpPr>
          <a:xfrm>
            <a:off x="4395929" y="5197783"/>
            <a:ext cx="1362722" cy="338554"/>
            <a:chOff x="4043779" y="4933310"/>
            <a:chExt cx="1362722" cy="338554"/>
          </a:xfrm>
        </p:grpSpPr>
        <p:sp>
          <p:nvSpPr>
            <p:cNvPr id="128" name="CasellaDiTesto 127">
              <a:extLst>
                <a:ext uri="{FF2B5EF4-FFF2-40B4-BE49-F238E27FC236}">
                  <a16:creationId xmlns:a16="http://schemas.microsoft.com/office/drawing/2014/main" id="{C44E038C-7C50-3E2E-3C77-CDD0BB2129DA}"/>
                </a:ext>
              </a:extLst>
            </p:cNvPr>
            <p:cNvSpPr txBox="1"/>
            <p:nvPr/>
          </p:nvSpPr>
          <p:spPr>
            <a:xfrm>
              <a:off x="4212455" y="4933310"/>
              <a:ext cx="1194046" cy="338554"/>
            </a:xfrm>
            <a:prstGeom prst="rect">
              <a:avLst/>
            </a:prstGeom>
            <a:noFill/>
          </p:spPr>
          <p:txBody>
            <a:bodyPr wrap="square" rtlCol="0">
              <a:spAutoFit/>
            </a:bodyPr>
            <a:lstStyle/>
            <a:p>
              <a:r>
                <a:rPr lang="it-IT" sz="1600" dirty="0"/>
                <a:t>descrizione</a:t>
              </a:r>
            </a:p>
          </p:txBody>
        </p:sp>
        <p:sp>
          <p:nvSpPr>
            <p:cNvPr id="129" name="Ovale 128">
              <a:extLst>
                <a:ext uri="{FF2B5EF4-FFF2-40B4-BE49-F238E27FC236}">
                  <a16:creationId xmlns:a16="http://schemas.microsoft.com/office/drawing/2014/main" id="{8D952706-3161-4245-3DFE-5427266136C5}"/>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30" name="Gruppo 129">
            <a:extLst>
              <a:ext uri="{FF2B5EF4-FFF2-40B4-BE49-F238E27FC236}">
                <a16:creationId xmlns:a16="http://schemas.microsoft.com/office/drawing/2014/main" id="{19616ACE-1829-BB79-2515-D355BBF05743}"/>
              </a:ext>
            </a:extLst>
          </p:cNvPr>
          <p:cNvGrpSpPr/>
          <p:nvPr/>
        </p:nvGrpSpPr>
        <p:grpSpPr>
          <a:xfrm>
            <a:off x="4375216" y="5648549"/>
            <a:ext cx="1362722" cy="369332"/>
            <a:chOff x="3972758" y="2899669"/>
            <a:chExt cx="1362722" cy="369332"/>
          </a:xfrm>
        </p:grpSpPr>
        <p:sp>
          <p:nvSpPr>
            <p:cNvPr id="131" name="CasellaDiTesto 130">
              <a:extLst>
                <a:ext uri="{FF2B5EF4-FFF2-40B4-BE49-F238E27FC236}">
                  <a16:creationId xmlns:a16="http://schemas.microsoft.com/office/drawing/2014/main" id="{400E5B69-347F-CC54-E56B-F8C06D68225F}"/>
                </a:ext>
              </a:extLst>
            </p:cNvPr>
            <p:cNvSpPr txBox="1"/>
            <p:nvPr/>
          </p:nvSpPr>
          <p:spPr>
            <a:xfrm>
              <a:off x="4141434" y="2899669"/>
              <a:ext cx="1194046" cy="369332"/>
            </a:xfrm>
            <a:prstGeom prst="rect">
              <a:avLst/>
            </a:prstGeom>
            <a:noFill/>
          </p:spPr>
          <p:txBody>
            <a:bodyPr wrap="square" rtlCol="0">
              <a:spAutoFit/>
            </a:bodyPr>
            <a:lstStyle/>
            <a:p>
              <a:r>
                <a:rPr lang="it-IT" dirty="0"/>
                <a:t>data</a:t>
              </a:r>
            </a:p>
          </p:txBody>
        </p:sp>
        <p:sp>
          <p:nvSpPr>
            <p:cNvPr id="132" name="Ovale 131">
              <a:extLst>
                <a:ext uri="{FF2B5EF4-FFF2-40B4-BE49-F238E27FC236}">
                  <a16:creationId xmlns:a16="http://schemas.microsoft.com/office/drawing/2014/main" id="{AE13F2B2-7BC7-691B-A2FB-25120CA69B99}"/>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33" name="Gruppo 132">
            <a:extLst>
              <a:ext uri="{FF2B5EF4-FFF2-40B4-BE49-F238E27FC236}">
                <a16:creationId xmlns:a16="http://schemas.microsoft.com/office/drawing/2014/main" id="{10AA4974-113D-2637-2E75-1A97F2CA2DBD}"/>
              </a:ext>
            </a:extLst>
          </p:cNvPr>
          <p:cNvGrpSpPr/>
          <p:nvPr/>
        </p:nvGrpSpPr>
        <p:grpSpPr>
          <a:xfrm>
            <a:off x="4395929" y="6024977"/>
            <a:ext cx="1362722" cy="369332"/>
            <a:chOff x="3972758" y="2899669"/>
            <a:chExt cx="1362722" cy="369332"/>
          </a:xfrm>
        </p:grpSpPr>
        <p:sp>
          <p:nvSpPr>
            <p:cNvPr id="134" name="CasellaDiTesto 133">
              <a:extLst>
                <a:ext uri="{FF2B5EF4-FFF2-40B4-BE49-F238E27FC236}">
                  <a16:creationId xmlns:a16="http://schemas.microsoft.com/office/drawing/2014/main" id="{ECB6D436-8B2E-E470-CAFF-2AF7D1E94C33}"/>
                </a:ext>
              </a:extLst>
            </p:cNvPr>
            <p:cNvSpPr txBox="1"/>
            <p:nvPr/>
          </p:nvSpPr>
          <p:spPr>
            <a:xfrm>
              <a:off x="4141434" y="2899669"/>
              <a:ext cx="1194046" cy="369332"/>
            </a:xfrm>
            <a:prstGeom prst="rect">
              <a:avLst/>
            </a:prstGeom>
            <a:noFill/>
          </p:spPr>
          <p:txBody>
            <a:bodyPr wrap="square" rtlCol="0">
              <a:spAutoFit/>
            </a:bodyPr>
            <a:lstStyle/>
            <a:p>
              <a:r>
                <a:rPr lang="it-IT" dirty="0"/>
                <a:t>importo</a:t>
              </a:r>
            </a:p>
          </p:txBody>
        </p:sp>
        <p:sp>
          <p:nvSpPr>
            <p:cNvPr id="135" name="Ovale 134">
              <a:extLst>
                <a:ext uri="{FF2B5EF4-FFF2-40B4-BE49-F238E27FC236}">
                  <a16:creationId xmlns:a16="http://schemas.microsoft.com/office/drawing/2014/main" id="{1806CA8B-7D13-89CF-5DA9-AD8D1F2305C0}"/>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36" name="Connettore diritto 135">
            <a:extLst>
              <a:ext uri="{FF2B5EF4-FFF2-40B4-BE49-F238E27FC236}">
                <a16:creationId xmlns:a16="http://schemas.microsoft.com/office/drawing/2014/main" id="{25FBE907-38B0-3855-0C08-F1043CB50628}"/>
              </a:ext>
            </a:extLst>
          </p:cNvPr>
          <p:cNvCxnSpPr>
            <a:cxnSpLocks/>
            <a:stCxn id="126" idx="2"/>
          </p:cNvCxnSpPr>
          <p:nvPr/>
        </p:nvCxnSpPr>
        <p:spPr>
          <a:xfrm flipH="1">
            <a:off x="4092606" y="5089486"/>
            <a:ext cx="325516" cy="446851"/>
          </a:xfrm>
          <a:prstGeom prst="line">
            <a:avLst/>
          </a:prstGeom>
          <a:ln w="12700"/>
        </p:spPr>
        <p:style>
          <a:lnRef idx="1">
            <a:schemeClr val="dk1"/>
          </a:lnRef>
          <a:fillRef idx="0">
            <a:schemeClr val="dk1"/>
          </a:fillRef>
          <a:effectRef idx="0">
            <a:schemeClr val="dk1"/>
          </a:effectRef>
          <a:fontRef idx="minor">
            <a:schemeClr val="tx1"/>
          </a:fontRef>
        </p:style>
      </p:cxnSp>
      <p:cxnSp>
        <p:nvCxnSpPr>
          <p:cNvPr id="137" name="Connettore diritto 136">
            <a:extLst>
              <a:ext uri="{FF2B5EF4-FFF2-40B4-BE49-F238E27FC236}">
                <a16:creationId xmlns:a16="http://schemas.microsoft.com/office/drawing/2014/main" id="{B0CDAD04-B107-6DFF-D0AB-6FB82B901CA9}"/>
              </a:ext>
            </a:extLst>
          </p:cNvPr>
          <p:cNvCxnSpPr>
            <a:cxnSpLocks/>
            <a:stCxn id="135" idx="2"/>
          </p:cNvCxnSpPr>
          <p:nvPr/>
        </p:nvCxnSpPr>
        <p:spPr>
          <a:xfrm flipH="1" flipV="1">
            <a:off x="4092606" y="5536337"/>
            <a:ext cx="303323" cy="67330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Connettore diritto 137">
            <a:extLst>
              <a:ext uri="{FF2B5EF4-FFF2-40B4-BE49-F238E27FC236}">
                <a16:creationId xmlns:a16="http://schemas.microsoft.com/office/drawing/2014/main" id="{08E55A1A-1F0D-EE2B-EF2C-5EA3A6689F18}"/>
              </a:ext>
            </a:extLst>
          </p:cNvPr>
          <p:cNvCxnSpPr>
            <a:cxnSpLocks/>
            <a:stCxn id="132" idx="2"/>
          </p:cNvCxnSpPr>
          <p:nvPr/>
        </p:nvCxnSpPr>
        <p:spPr>
          <a:xfrm flipH="1" flipV="1">
            <a:off x="4092606" y="5536337"/>
            <a:ext cx="282610" cy="296878"/>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Connettore diritto 138">
            <a:extLst>
              <a:ext uri="{FF2B5EF4-FFF2-40B4-BE49-F238E27FC236}">
                <a16:creationId xmlns:a16="http://schemas.microsoft.com/office/drawing/2014/main" id="{A2615C7D-9A21-9F4B-14D7-7319AB18D1D6}"/>
              </a:ext>
            </a:extLst>
          </p:cNvPr>
          <p:cNvCxnSpPr>
            <a:cxnSpLocks/>
            <a:stCxn id="129" idx="2"/>
            <a:endCxn id="6" idx="3"/>
          </p:cNvCxnSpPr>
          <p:nvPr/>
        </p:nvCxnSpPr>
        <p:spPr>
          <a:xfrm flipH="1">
            <a:off x="4092606" y="5382449"/>
            <a:ext cx="303323" cy="153888"/>
          </a:xfrm>
          <a:prstGeom prst="line">
            <a:avLst/>
          </a:prstGeom>
          <a:ln w="12700"/>
        </p:spPr>
        <p:style>
          <a:lnRef idx="1">
            <a:schemeClr val="dk1"/>
          </a:lnRef>
          <a:fillRef idx="0">
            <a:schemeClr val="dk1"/>
          </a:fillRef>
          <a:effectRef idx="0">
            <a:schemeClr val="dk1"/>
          </a:effectRef>
          <a:fontRef idx="minor">
            <a:schemeClr val="tx1"/>
          </a:fontRef>
        </p:style>
      </p:cxnSp>
      <p:sp>
        <p:nvSpPr>
          <p:cNvPr id="140" name="Rombo 139">
            <a:extLst>
              <a:ext uri="{FF2B5EF4-FFF2-40B4-BE49-F238E27FC236}">
                <a16:creationId xmlns:a16="http://schemas.microsoft.com/office/drawing/2014/main" id="{E14B459C-EA0E-BE0C-8E7A-C65FE79B3C2D}"/>
              </a:ext>
            </a:extLst>
          </p:cNvPr>
          <p:cNvSpPr/>
          <p:nvPr/>
        </p:nvSpPr>
        <p:spPr>
          <a:xfrm>
            <a:off x="6116125" y="2343222"/>
            <a:ext cx="1532878"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HA</a:t>
            </a:r>
          </a:p>
        </p:txBody>
      </p:sp>
      <p:cxnSp>
        <p:nvCxnSpPr>
          <p:cNvPr id="141" name="Connettore diritto 140">
            <a:extLst>
              <a:ext uri="{FF2B5EF4-FFF2-40B4-BE49-F238E27FC236}">
                <a16:creationId xmlns:a16="http://schemas.microsoft.com/office/drawing/2014/main" id="{1D671F87-489C-5CF2-6EB0-145A969E93B6}"/>
              </a:ext>
            </a:extLst>
          </p:cNvPr>
          <p:cNvCxnSpPr>
            <a:cxnSpLocks/>
          </p:cNvCxnSpPr>
          <p:nvPr/>
        </p:nvCxnSpPr>
        <p:spPr>
          <a:xfrm flipV="1">
            <a:off x="7649003" y="2703127"/>
            <a:ext cx="765550" cy="9143"/>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Connettore diritto 141">
            <a:extLst>
              <a:ext uri="{FF2B5EF4-FFF2-40B4-BE49-F238E27FC236}">
                <a16:creationId xmlns:a16="http://schemas.microsoft.com/office/drawing/2014/main" id="{5A6288E9-203C-DE10-A00F-954E75CC4868}"/>
              </a:ext>
            </a:extLst>
          </p:cNvPr>
          <p:cNvCxnSpPr>
            <a:cxnSpLocks/>
          </p:cNvCxnSpPr>
          <p:nvPr/>
        </p:nvCxnSpPr>
        <p:spPr>
          <a:xfrm>
            <a:off x="4092606" y="2704361"/>
            <a:ext cx="2023519" cy="7909"/>
          </a:xfrm>
          <a:prstGeom prst="line">
            <a:avLst/>
          </a:prstGeom>
          <a:ln w="12700"/>
        </p:spPr>
        <p:style>
          <a:lnRef idx="1">
            <a:schemeClr val="dk1"/>
          </a:lnRef>
          <a:fillRef idx="0">
            <a:schemeClr val="dk1"/>
          </a:fillRef>
          <a:effectRef idx="0">
            <a:schemeClr val="dk1"/>
          </a:effectRef>
          <a:fontRef idx="minor">
            <a:schemeClr val="tx1"/>
          </a:fontRef>
        </p:style>
      </p:cxnSp>
      <p:sp>
        <p:nvSpPr>
          <p:cNvPr id="143" name="CasellaDiTesto 142">
            <a:extLst>
              <a:ext uri="{FF2B5EF4-FFF2-40B4-BE49-F238E27FC236}">
                <a16:creationId xmlns:a16="http://schemas.microsoft.com/office/drawing/2014/main" id="{041291AB-89F2-C976-3DE8-86A8DCEC9775}"/>
              </a:ext>
            </a:extLst>
          </p:cNvPr>
          <p:cNvSpPr txBox="1"/>
          <p:nvPr/>
        </p:nvSpPr>
        <p:spPr>
          <a:xfrm>
            <a:off x="8013114" y="2441312"/>
            <a:ext cx="634202" cy="307777"/>
          </a:xfrm>
          <a:prstGeom prst="rect">
            <a:avLst/>
          </a:prstGeom>
          <a:noFill/>
        </p:spPr>
        <p:txBody>
          <a:bodyPr wrap="square" rtlCol="0">
            <a:spAutoFit/>
          </a:bodyPr>
          <a:lstStyle/>
          <a:p>
            <a:r>
              <a:rPr lang="it-IT" sz="1400" dirty="0"/>
              <a:t>1,N</a:t>
            </a:r>
          </a:p>
        </p:txBody>
      </p:sp>
      <p:sp>
        <p:nvSpPr>
          <p:cNvPr id="144" name="CasellaDiTesto 143">
            <a:extLst>
              <a:ext uri="{FF2B5EF4-FFF2-40B4-BE49-F238E27FC236}">
                <a16:creationId xmlns:a16="http://schemas.microsoft.com/office/drawing/2014/main" id="{A7B90053-A562-78E4-9836-C8898783599E}"/>
              </a:ext>
            </a:extLst>
          </p:cNvPr>
          <p:cNvSpPr txBox="1"/>
          <p:nvPr/>
        </p:nvSpPr>
        <p:spPr>
          <a:xfrm>
            <a:off x="4148920" y="2453919"/>
            <a:ext cx="634202" cy="307777"/>
          </a:xfrm>
          <a:prstGeom prst="rect">
            <a:avLst/>
          </a:prstGeom>
          <a:noFill/>
        </p:spPr>
        <p:txBody>
          <a:bodyPr wrap="square" rtlCol="0">
            <a:spAutoFit/>
          </a:bodyPr>
          <a:lstStyle/>
          <a:p>
            <a:r>
              <a:rPr lang="it-IT" sz="1400" dirty="0"/>
              <a:t>1,1</a:t>
            </a:r>
          </a:p>
        </p:txBody>
      </p:sp>
      <p:sp>
        <p:nvSpPr>
          <p:cNvPr id="145" name="Rombo 144">
            <a:extLst>
              <a:ext uri="{FF2B5EF4-FFF2-40B4-BE49-F238E27FC236}">
                <a16:creationId xmlns:a16="http://schemas.microsoft.com/office/drawing/2014/main" id="{F3D602AA-9A76-AEEC-0346-AEDC2C50008B}"/>
              </a:ext>
            </a:extLst>
          </p:cNvPr>
          <p:cNvSpPr/>
          <p:nvPr/>
        </p:nvSpPr>
        <p:spPr>
          <a:xfrm>
            <a:off x="8274359" y="5182948"/>
            <a:ext cx="2331130"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REGISTRA</a:t>
            </a:r>
          </a:p>
        </p:txBody>
      </p:sp>
      <p:cxnSp>
        <p:nvCxnSpPr>
          <p:cNvPr id="146" name="Connettore diritto 145">
            <a:extLst>
              <a:ext uri="{FF2B5EF4-FFF2-40B4-BE49-F238E27FC236}">
                <a16:creationId xmlns:a16="http://schemas.microsoft.com/office/drawing/2014/main" id="{7E531972-133D-62CF-DE76-1C2EDDCAFF32}"/>
              </a:ext>
            </a:extLst>
          </p:cNvPr>
          <p:cNvCxnSpPr>
            <a:cxnSpLocks/>
          </p:cNvCxnSpPr>
          <p:nvPr/>
        </p:nvCxnSpPr>
        <p:spPr>
          <a:xfrm flipV="1">
            <a:off x="9439924" y="3232458"/>
            <a:ext cx="0" cy="195049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Connettore diritto 146">
            <a:extLst>
              <a:ext uri="{FF2B5EF4-FFF2-40B4-BE49-F238E27FC236}">
                <a16:creationId xmlns:a16="http://schemas.microsoft.com/office/drawing/2014/main" id="{768C811E-09D0-3D7E-BD22-EB0C8B29340F}"/>
              </a:ext>
            </a:extLst>
          </p:cNvPr>
          <p:cNvCxnSpPr>
            <a:cxnSpLocks/>
          </p:cNvCxnSpPr>
          <p:nvPr/>
        </p:nvCxnSpPr>
        <p:spPr>
          <a:xfrm>
            <a:off x="4092606" y="5536337"/>
            <a:ext cx="4181753" cy="15659"/>
          </a:xfrm>
          <a:prstGeom prst="line">
            <a:avLst/>
          </a:prstGeom>
          <a:ln w="12700"/>
        </p:spPr>
        <p:style>
          <a:lnRef idx="1">
            <a:schemeClr val="dk1"/>
          </a:lnRef>
          <a:fillRef idx="0">
            <a:schemeClr val="dk1"/>
          </a:fillRef>
          <a:effectRef idx="0">
            <a:schemeClr val="dk1"/>
          </a:effectRef>
          <a:fontRef idx="minor">
            <a:schemeClr val="tx1"/>
          </a:fontRef>
        </p:style>
      </p:cxnSp>
      <p:sp>
        <p:nvSpPr>
          <p:cNvPr id="149" name="CasellaDiTesto 148">
            <a:extLst>
              <a:ext uri="{FF2B5EF4-FFF2-40B4-BE49-F238E27FC236}">
                <a16:creationId xmlns:a16="http://schemas.microsoft.com/office/drawing/2014/main" id="{ABE4D54C-F2EA-E2FA-10CE-02DDC2EE1AB8}"/>
              </a:ext>
            </a:extLst>
          </p:cNvPr>
          <p:cNvSpPr txBox="1"/>
          <p:nvPr/>
        </p:nvSpPr>
        <p:spPr>
          <a:xfrm>
            <a:off x="7714677" y="5289540"/>
            <a:ext cx="634202" cy="307777"/>
          </a:xfrm>
          <a:prstGeom prst="rect">
            <a:avLst/>
          </a:prstGeom>
          <a:noFill/>
        </p:spPr>
        <p:txBody>
          <a:bodyPr wrap="square" rtlCol="0">
            <a:spAutoFit/>
          </a:bodyPr>
          <a:lstStyle/>
          <a:p>
            <a:r>
              <a:rPr lang="it-IT" sz="1400" dirty="0"/>
              <a:t>0,N</a:t>
            </a:r>
          </a:p>
        </p:txBody>
      </p:sp>
      <p:sp>
        <p:nvSpPr>
          <p:cNvPr id="150" name="CasellaDiTesto 149">
            <a:extLst>
              <a:ext uri="{FF2B5EF4-FFF2-40B4-BE49-F238E27FC236}">
                <a16:creationId xmlns:a16="http://schemas.microsoft.com/office/drawing/2014/main" id="{490704BD-FE66-E9AB-C4DB-01F20158AF01}"/>
              </a:ext>
            </a:extLst>
          </p:cNvPr>
          <p:cNvSpPr txBox="1"/>
          <p:nvPr/>
        </p:nvSpPr>
        <p:spPr>
          <a:xfrm>
            <a:off x="9081299" y="4711594"/>
            <a:ext cx="634202" cy="307777"/>
          </a:xfrm>
          <a:prstGeom prst="rect">
            <a:avLst/>
          </a:prstGeom>
          <a:noFill/>
        </p:spPr>
        <p:txBody>
          <a:bodyPr wrap="square" rtlCol="0">
            <a:spAutoFit/>
          </a:bodyPr>
          <a:lstStyle/>
          <a:p>
            <a:r>
              <a:rPr lang="it-IT" sz="1400" dirty="0"/>
              <a:t>1,1</a:t>
            </a:r>
          </a:p>
        </p:txBody>
      </p:sp>
      <p:grpSp>
        <p:nvGrpSpPr>
          <p:cNvPr id="151" name="Gruppo 150">
            <a:extLst>
              <a:ext uri="{FF2B5EF4-FFF2-40B4-BE49-F238E27FC236}">
                <a16:creationId xmlns:a16="http://schemas.microsoft.com/office/drawing/2014/main" id="{28EC167F-9D6D-02CB-3642-AC81490BF641}"/>
              </a:ext>
            </a:extLst>
          </p:cNvPr>
          <p:cNvGrpSpPr/>
          <p:nvPr/>
        </p:nvGrpSpPr>
        <p:grpSpPr>
          <a:xfrm>
            <a:off x="3048371" y="6348656"/>
            <a:ext cx="1362722" cy="369332"/>
            <a:chOff x="3972758" y="2899669"/>
            <a:chExt cx="1362722" cy="369332"/>
          </a:xfrm>
        </p:grpSpPr>
        <p:sp>
          <p:nvSpPr>
            <p:cNvPr id="152" name="CasellaDiTesto 151">
              <a:extLst>
                <a:ext uri="{FF2B5EF4-FFF2-40B4-BE49-F238E27FC236}">
                  <a16:creationId xmlns:a16="http://schemas.microsoft.com/office/drawing/2014/main" id="{4884561A-32BA-6B4B-78A6-00EE32E0D093}"/>
                </a:ext>
              </a:extLst>
            </p:cNvPr>
            <p:cNvSpPr txBox="1"/>
            <p:nvPr/>
          </p:nvSpPr>
          <p:spPr>
            <a:xfrm>
              <a:off x="4141434" y="2899669"/>
              <a:ext cx="1194046" cy="369332"/>
            </a:xfrm>
            <a:prstGeom prst="rect">
              <a:avLst/>
            </a:prstGeom>
            <a:noFill/>
          </p:spPr>
          <p:txBody>
            <a:bodyPr wrap="square" rtlCol="0">
              <a:spAutoFit/>
            </a:bodyPr>
            <a:lstStyle/>
            <a:p>
              <a:r>
                <a:rPr lang="it-IT" dirty="0"/>
                <a:t>Iban*</a:t>
              </a:r>
            </a:p>
          </p:txBody>
        </p:sp>
        <p:sp>
          <p:nvSpPr>
            <p:cNvPr id="153" name="Ovale 152">
              <a:extLst>
                <a:ext uri="{FF2B5EF4-FFF2-40B4-BE49-F238E27FC236}">
                  <a16:creationId xmlns:a16="http://schemas.microsoft.com/office/drawing/2014/main" id="{10E012D1-3417-CAA0-9E6A-37F411649652}"/>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54" name="Connettore diritto 153">
            <a:extLst>
              <a:ext uri="{FF2B5EF4-FFF2-40B4-BE49-F238E27FC236}">
                <a16:creationId xmlns:a16="http://schemas.microsoft.com/office/drawing/2014/main" id="{CEE7A66B-601A-6BB7-F07A-F698E2EFFB03}"/>
              </a:ext>
            </a:extLst>
          </p:cNvPr>
          <p:cNvCxnSpPr>
            <a:cxnSpLocks/>
            <a:stCxn id="153" idx="0"/>
            <a:endCxn id="6" idx="2"/>
          </p:cNvCxnSpPr>
          <p:nvPr/>
        </p:nvCxnSpPr>
        <p:spPr>
          <a:xfrm flipH="1" flipV="1">
            <a:off x="3067235" y="6065668"/>
            <a:ext cx="65474" cy="383316"/>
          </a:xfrm>
          <a:prstGeom prst="line">
            <a:avLst/>
          </a:prstGeom>
          <a:ln w="12700"/>
        </p:spPr>
        <p:style>
          <a:lnRef idx="1">
            <a:schemeClr val="dk1"/>
          </a:lnRef>
          <a:fillRef idx="0">
            <a:schemeClr val="dk1"/>
          </a:fillRef>
          <a:effectRef idx="0">
            <a:schemeClr val="dk1"/>
          </a:effectRef>
          <a:fontRef idx="minor">
            <a:schemeClr val="tx1"/>
          </a:fontRef>
        </p:style>
      </p:cxnSp>
      <p:sp>
        <p:nvSpPr>
          <p:cNvPr id="157" name="CasellaDiTesto 156">
            <a:extLst>
              <a:ext uri="{FF2B5EF4-FFF2-40B4-BE49-F238E27FC236}">
                <a16:creationId xmlns:a16="http://schemas.microsoft.com/office/drawing/2014/main" id="{D56F017D-392F-8E83-5F2E-F7BBF093D08D}"/>
              </a:ext>
            </a:extLst>
          </p:cNvPr>
          <p:cNvSpPr txBox="1"/>
          <p:nvPr/>
        </p:nvSpPr>
        <p:spPr>
          <a:xfrm>
            <a:off x="1358015" y="3154037"/>
            <a:ext cx="634202" cy="307777"/>
          </a:xfrm>
          <a:prstGeom prst="rect">
            <a:avLst/>
          </a:prstGeom>
          <a:noFill/>
        </p:spPr>
        <p:txBody>
          <a:bodyPr wrap="square" rtlCol="0">
            <a:spAutoFit/>
          </a:bodyPr>
          <a:lstStyle/>
          <a:p>
            <a:r>
              <a:rPr lang="it-IT" sz="1400" dirty="0"/>
              <a:t>1,1</a:t>
            </a:r>
          </a:p>
        </p:txBody>
      </p:sp>
    </p:spTree>
    <p:extLst>
      <p:ext uri="{BB962C8B-B14F-4D97-AF65-F5344CB8AC3E}">
        <p14:creationId xmlns:p14="http://schemas.microsoft.com/office/powerpoint/2010/main" val="380484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FEDE74-8511-36FB-B456-F9282E929938}"/>
              </a:ext>
            </a:extLst>
          </p:cNvPr>
          <p:cNvSpPr>
            <a:spLocks noGrp="1"/>
          </p:cNvSpPr>
          <p:nvPr>
            <p:ph type="title"/>
          </p:nvPr>
        </p:nvSpPr>
        <p:spPr/>
        <p:txBody>
          <a:bodyPr/>
          <a:lstStyle/>
          <a:p>
            <a:r>
              <a:rPr lang="it-IT" dirty="0"/>
              <a:t>Progettazione Logica – Schema Logico</a:t>
            </a:r>
          </a:p>
        </p:txBody>
      </p:sp>
      <p:sp>
        <p:nvSpPr>
          <p:cNvPr id="4" name="Rettangolo 3">
            <a:extLst>
              <a:ext uri="{FF2B5EF4-FFF2-40B4-BE49-F238E27FC236}">
                <a16:creationId xmlns:a16="http://schemas.microsoft.com/office/drawing/2014/main" id="{13FCECA9-4F37-05C4-8195-A175AEA8F8F6}"/>
              </a:ext>
            </a:extLst>
          </p:cNvPr>
          <p:cNvSpPr/>
          <p:nvPr/>
        </p:nvSpPr>
        <p:spPr>
          <a:xfrm>
            <a:off x="2041864"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CLIENTE</a:t>
            </a:r>
          </a:p>
        </p:txBody>
      </p:sp>
      <p:sp>
        <p:nvSpPr>
          <p:cNvPr id="5" name="Rettangolo 4">
            <a:extLst>
              <a:ext uri="{FF2B5EF4-FFF2-40B4-BE49-F238E27FC236}">
                <a16:creationId xmlns:a16="http://schemas.microsoft.com/office/drawing/2014/main" id="{5FBF0F8F-D45D-261B-D509-4F882E6B7A60}"/>
              </a:ext>
            </a:extLst>
          </p:cNvPr>
          <p:cNvSpPr/>
          <p:nvPr/>
        </p:nvSpPr>
        <p:spPr>
          <a:xfrm>
            <a:off x="6925071"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INDIRIZZO</a:t>
            </a:r>
          </a:p>
        </p:txBody>
      </p:sp>
      <p:sp>
        <p:nvSpPr>
          <p:cNvPr id="6" name="Rombo 5">
            <a:extLst>
              <a:ext uri="{FF2B5EF4-FFF2-40B4-BE49-F238E27FC236}">
                <a16:creationId xmlns:a16="http://schemas.microsoft.com/office/drawing/2014/main" id="{0D77FD2E-CC98-6D82-32CC-DDE7CCBD8BE8}"/>
              </a:ext>
            </a:extLst>
          </p:cNvPr>
          <p:cNvSpPr/>
          <p:nvPr/>
        </p:nvSpPr>
        <p:spPr>
          <a:xfrm>
            <a:off x="4746594" y="2335313"/>
            <a:ext cx="1532878"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ABITA</a:t>
            </a:r>
          </a:p>
        </p:txBody>
      </p:sp>
      <p:cxnSp>
        <p:nvCxnSpPr>
          <p:cNvPr id="7" name="Connettore diritto 6">
            <a:extLst>
              <a:ext uri="{FF2B5EF4-FFF2-40B4-BE49-F238E27FC236}">
                <a16:creationId xmlns:a16="http://schemas.microsoft.com/office/drawing/2014/main" id="{5F8A5F63-EB1E-AFF3-0968-F25521855279}"/>
              </a:ext>
            </a:extLst>
          </p:cNvPr>
          <p:cNvCxnSpPr>
            <a:cxnSpLocks/>
            <a:stCxn id="6" idx="1"/>
            <a:endCxn id="4" idx="3"/>
          </p:cNvCxnSpPr>
          <p:nvPr/>
        </p:nvCxnSpPr>
        <p:spPr>
          <a:xfrm flipH="1">
            <a:off x="4092606" y="2704361"/>
            <a:ext cx="65398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Connettore diritto 7">
            <a:extLst>
              <a:ext uri="{FF2B5EF4-FFF2-40B4-BE49-F238E27FC236}">
                <a16:creationId xmlns:a16="http://schemas.microsoft.com/office/drawing/2014/main" id="{540B002F-C292-BCDA-446C-4B616D040C36}"/>
              </a:ext>
            </a:extLst>
          </p:cNvPr>
          <p:cNvCxnSpPr>
            <a:cxnSpLocks/>
            <a:stCxn id="5" idx="1"/>
            <a:endCxn id="6" idx="3"/>
          </p:cNvCxnSpPr>
          <p:nvPr/>
        </p:nvCxnSpPr>
        <p:spPr>
          <a:xfrm flipH="1">
            <a:off x="6279472" y="2704361"/>
            <a:ext cx="645599"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DFB6096C-76C8-9A4B-E71E-761895962EB0}"/>
              </a:ext>
            </a:extLst>
          </p:cNvPr>
          <p:cNvSpPr txBox="1"/>
          <p:nvPr/>
        </p:nvSpPr>
        <p:spPr>
          <a:xfrm>
            <a:off x="6606466" y="2461578"/>
            <a:ext cx="634202" cy="307777"/>
          </a:xfrm>
          <a:prstGeom prst="rect">
            <a:avLst/>
          </a:prstGeom>
          <a:noFill/>
        </p:spPr>
        <p:txBody>
          <a:bodyPr wrap="square" rtlCol="0">
            <a:spAutoFit/>
          </a:bodyPr>
          <a:lstStyle/>
          <a:p>
            <a:r>
              <a:rPr lang="it-IT" sz="1400" dirty="0"/>
              <a:t>1,1</a:t>
            </a:r>
          </a:p>
        </p:txBody>
      </p:sp>
      <p:sp>
        <p:nvSpPr>
          <p:cNvPr id="10" name="CasellaDiTesto 9">
            <a:extLst>
              <a:ext uri="{FF2B5EF4-FFF2-40B4-BE49-F238E27FC236}">
                <a16:creationId xmlns:a16="http://schemas.microsoft.com/office/drawing/2014/main" id="{85E458E6-5E50-1452-8EBB-8EC2E83EE4A6}"/>
              </a:ext>
            </a:extLst>
          </p:cNvPr>
          <p:cNvSpPr txBox="1"/>
          <p:nvPr/>
        </p:nvSpPr>
        <p:spPr>
          <a:xfrm>
            <a:off x="4036379" y="2461578"/>
            <a:ext cx="634202" cy="307777"/>
          </a:xfrm>
          <a:prstGeom prst="rect">
            <a:avLst/>
          </a:prstGeom>
          <a:noFill/>
        </p:spPr>
        <p:txBody>
          <a:bodyPr wrap="square" rtlCol="0">
            <a:spAutoFit/>
          </a:bodyPr>
          <a:lstStyle/>
          <a:p>
            <a:r>
              <a:rPr lang="it-IT" sz="1400" dirty="0"/>
              <a:t>1,1</a:t>
            </a:r>
          </a:p>
        </p:txBody>
      </p:sp>
      <p:grpSp>
        <p:nvGrpSpPr>
          <p:cNvPr id="11" name="Gruppo 10">
            <a:extLst>
              <a:ext uri="{FF2B5EF4-FFF2-40B4-BE49-F238E27FC236}">
                <a16:creationId xmlns:a16="http://schemas.microsoft.com/office/drawing/2014/main" id="{7A9296CD-2445-3BBE-23C4-7516AC713EDE}"/>
              </a:ext>
            </a:extLst>
          </p:cNvPr>
          <p:cNvGrpSpPr/>
          <p:nvPr/>
        </p:nvGrpSpPr>
        <p:grpSpPr>
          <a:xfrm>
            <a:off x="9311196" y="1828334"/>
            <a:ext cx="1362722" cy="369332"/>
            <a:chOff x="4043779" y="4933310"/>
            <a:chExt cx="1362722" cy="369332"/>
          </a:xfrm>
        </p:grpSpPr>
        <p:sp>
          <p:nvSpPr>
            <p:cNvPr id="12" name="CasellaDiTesto 11">
              <a:extLst>
                <a:ext uri="{FF2B5EF4-FFF2-40B4-BE49-F238E27FC236}">
                  <a16:creationId xmlns:a16="http://schemas.microsoft.com/office/drawing/2014/main" id="{266F6925-C24C-EE29-F1E6-C0ABC3DAA09E}"/>
                </a:ext>
              </a:extLst>
            </p:cNvPr>
            <p:cNvSpPr txBox="1"/>
            <p:nvPr/>
          </p:nvSpPr>
          <p:spPr>
            <a:xfrm>
              <a:off x="4212455" y="4933310"/>
              <a:ext cx="1194046" cy="369332"/>
            </a:xfrm>
            <a:prstGeom prst="rect">
              <a:avLst/>
            </a:prstGeom>
            <a:noFill/>
          </p:spPr>
          <p:txBody>
            <a:bodyPr wrap="square" rtlCol="0">
              <a:spAutoFit/>
            </a:bodyPr>
            <a:lstStyle/>
            <a:p>
              <a:r>
                <a:rPr lang="it-IT" dirty="0"/>
                <a:t>Id</a:t>
              </a:r>
            </a:p>
          </p:txBody>
        </p:sp>
        <p:sp>
          <p:nvSpPr>
            <p:cNvPr id="13" name="Ovale 12">
              <a:extLst>
                <a:ext uri="{FF2B5EF4-FFF2-40B4-BE49-F238E27FC236}">
                  <a16:creationId xmlns:a16="http://schemas.microsoft.com/office/drawing/2014/main" id="{E8FB1DDA-B4F2-A2DE-A5C7-A411946A41F5}"/>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14" name="Connettore diritto 13">
            <a:extLst>
              <a:ext uri="{FF2B5EF4-FFF2-40B4-BE49-F238E27FC236}">
                <a16:creationId xmlns:a16="http://schemas.microsoft.com/office/drawing/2014/main" id="{E7BCEFE0-D757-6E7B-9AFC-9CFEB4302EE6}"/>
              </a:ext>
            </a:extLst>
          </p:cNvPr>
          <p:cNvCxnSpPr>
            <a:cxnSpLocks/>
            <a:stCxn id="13" idx="2"/>
            <a:endCxn id="5" idx="3"/>
          </p:cNvCxnSpPr>
          <p:nvPr/>
        </p:nvCxnSpPr>
        <p:spPr>
          <a:xfrm flipH="1">
            <a:off x="8975813" y="2013000"/>
            <a:ext cx="335383" cy="691361"/>
          </a:xfrm>
          <a:prstGeom prst="line">
            <a:avLst/>
          </a:prstGeom>
          <a:ln w="12700"/>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7D66C9D6-58F6-B62A-89FC-E0B390EE2730}"/>
              </a:ext>
            </a:extLst>
          </p:cNvPr>
          <p:cNvSpPr txBox="1"/>
          <p:nvPr/>
        </p:nvSpPr>
        <p:spPr>
          <a:xfrm>
            <a:off x="1057013" y="4177717"/>
            <a:ext cx="10150679" cy="2031325"/>
          </a:xfrm>
          <a:prstGeom prst="rect">
            <a:avLst/>
          </a:prstGeom>
          <a:noFill/>
        </p:spPr>
        <p:txBody>
          <a:bodyPr wrap="square" rtlCol="0">
            <a:spAutoFit/>
          </a:bodyPr>
          <a:lstStyle/>
          <a:p>
            <a:r>
              <a:rPr lang="it-IT" dirty="0"/>
              <a:t>CLIENTE (</a:t>
            </a:r>
            <a:r>
              <a:rPr lang="it-IT" u="sng" dirty="0"/>
              <a:t>INDIRIZZO: codice</a:t>
            </a:r>
            <a:r>
              <a:rPr lang="it-IT" dirty="0"/>
              <a:t>, nome, cognome, </a:t>
            </a:r>
            <a:r>
              <a:rPr lang="it-IT" dirty="0" err="1"/>
              <a:t>luogo_nascita</a:t>
            </a:r>
            <a:r>
              <a:rPr lang="it-IT" dirty="0"/>
              <a:t>*,</a:t>
            </a:r>
            <a:r>
              <a:rPr lang="it-IT" dirty="0" err="1"/>
              <a:t>data_nascita</a:t>
            </a:r>
            <a:r>
              <a:rPr lang="it-IT" dirty="0"/>
              <a:t>, sesso)</a:t>
            </a:r>
          </a:p>
          <a:p>
            <a:endParaRPr lang="it-IT" dirty="0"/>
          </a:p>
          <a:p>
            <a:r>
              <a:rPr lang="it-IT" dirty="0"/>
              <a:t>CONTO (</a:t>
            </a:r>
            <a:r>
              <a:rPr lang="it-IT" u="sng" dirty="0"/>
              <a:t>numero</a:t>
            </a:r>
            <a:r>
              <a:rPr lang="it-IT" dirty="0"/>
              <a:t>, iban, saldo, </a:t>
            </a:r>
            <a:r>
              <a:rPr lang="it-IT" dirty="0" err="1"/>
              <a:t>saldo_precedente</a:t>
            </a:r>
            <a:r>
              <a:rPr lang="it-IT" dirty="0"/>
              <a:t>* , </a:t>
            </a:r>
            <a:r>
              <a:rPr lang="it-IT" dirty="0" err="1"/>
              <a:t>data_creazione</a:t>
            </a:r>
            <a:r>
              <a:rPr lang="it-IT" dirty="0"/>
              <a:t>, </a:t>
            </a:r>
            <a:r>
              <a:rPr lang="it-IT" dirty="0" err="1"/>
              <a:t>data_aggiornamento</a:t>
            </a:r>
            <a:r>
              <a:rPr lang="it-IT" dirty="0"/>
              <a:t>*, </a:t>
            </a:r>
            <a:r>
              <a:rPr lang="it-IT" dirty="0" err="1"/>
              <a:t>CLIENTE:cliente</a:t>
            </a:r>
            <a:r>
              <a:rPr lang="it-IT" dirty="0"/>
              <a:t>)</a:t>
            </a:r>
          </a:p>
          <a:p>
            <a:endParaRPr lang="it-IT" dirty="0"/>
          </a:p>
          <a:p>
            <a:r>
              <a:rPr lang="it-IT" dirty="0"/>
              <a:t>OPERAZIONE (</a:t>
            </a:r>
            <a:r>
              <a:rPr lang="it-IT" u="sng" dirty="0"/>
              <a:t>id</a:t>
            </a:r>
            <a:r>
              <a:rPr lang="it-IT" dirty="0"/>
              <a:t>, descrizione, data, importo, iban*, </a:t>
            </a:r>
            <a:r>
              <a:rPr lang="it-IT" dirty="0" err="1"/>
              <a:t>CONTO:numero_conto</a:t>
            </a:r>
            <a:r>
              <a:rPr lang="it-IT" dirty="0"/>
              <a:t>)</a:t>
            </a:r>
          </a:p>
          <a:p>
            <a:endParaRPr lang="it-IT" dirty="0"/>
          </a:p>
          <a:p>
            <a:r>
              <a:rPr lang="it-IT" dirty="0"/>
              <a:t>INDIRIZZO (</a:t>
            </a:r>
            <a:r>
              <a:rPr lang="it-IT" u="sng" dirty="0"/>
              <a:t>id</a:t>
            </a:r>
            <a:r>
              <a:rPr lang="it-IT" dirty="0"/>
              <a:t>, via, civico, città, </a:t>
            </a:r>
            <a:r>
              <a:rPr lang="it-IT" dirty="0" err="1"/>
              <a:t>prov</a:t>
            </a:r>
            <a:r>
              <a:rPr lang="it-IT" dirty="0"/>
              <a:t>, </a:t>
            </a:r>
            <a:r>
              <a:rPr lang="it-IT" dirty="0" err="1"/>
              <a:t>cap</a:t>
            </a:r>
            <a:r>
              <a:rPr lang="it-IT" dirty="0"/>
              <a:t>)</a:t>
            </a:r>
          </a:p>
        </p:txBody>
      </p:sp>
      <p:grpSp>
        <p:nvGrpSpPr>
          <p:cNvPr id="19" name="Gruppo 18">
            <a:extLst>
              <a:ext uri="{FF2B5EF4-FFF2-40B4-BE49-F238E27FC236}">
                <a16:creationId xmlns:a16="http://schemas.microsoft.com/office/drawing/2014/main" id="{0154A46F-7991-1C47-B8EE-0E4639CEC30A}"/>
              </a:ext>
            </a:extLst>
          </p:cNvPr>
          <p:cNvGrpSpPr/>
          <p:nvPr/>
        </p:nvGrpSpPr>
        <p:grpSpPr>
          <a:xfrm>
            <a:off x="9553788" y="2754951"/>
            <a:ext cx="1362722" cy="369332"/>
            <a:chOff x="4043779" y="4933310"/>
            <a:chExt cx="1362722" cy="369332"/>
          </a:xfrm>
        </p:grpSpPr>
        <p:sp>
          <p:nvSpPr>
            <p:cNvPr id="20" name="CasellaDiTesto 19">
              <a:extLst>
                <a:ext uri="{FF2B5EF4-FFF2-40B4-BE49-F238E27FC236}">
                  <a16:creationId xmlns:a16="http://schemas.microsoft.com/office/drawing/2014/main" id="{CAE65B5F-EEB8-36D3-C9BB-2577CEB088AC}"/>
                </a:ext>
              </a:extLst>
            </p:cNvPr>
            <p:cNvSpPr txBox="1"/>
            <p:nvPr/>
          </p:nvSpPr>
          <p:spPr>
            <a:xfrm>
              <a:off x="4212455" y="4933310"/>
              <a:ext cx="1194046" cy="369332"/>
            </a:xfrm>
            <a:prstGeom prst="rect">
              <a:avLst/>
            </a:prstGeom>
            <a:noFill/>
          </p:spPr>
          <p:txBody>
            <a:bodyPr wrap="square" rtlCol="0">
              <a:spAutoFit/>
            </a:bodyPr>
            <a:lstStyle/>
            <a:p>
              <a:r>
                <a:rPr lang="it-IT" dirty="0"/>
                <a:t>via</a:t>
              </a:r>
            </a:p>
          </p:txBody>
        </p:sp>
        <p:sp>
          <p:nvSpPr>
            <p:cNvPr id="21" name="Ovale 20">
              <a:extLst>
                <a:ext uri="{FF2B5EF4-FFF2-40B4-BE49-F238E27FC236}">
                  <a16:creationId xmlns:a16="http://schemas.microsoft.com/office/drawing/2014/main" id="{C9A4001A-FBDC-8AB8-07AD-E5D98D1C1121}"/>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2" name="Gruppo 21">
            <a:extLst>
              <a:ext uri="{FF2B5EF4-FFF2-40B4-BE49-F238E27FC236}">
                <a16:creationId xmlns:a16="http://schemas.microsoft.com/office/drawing/2014/main" id="{85EA58C4-9A38-76BB-26AB-7CA811559AA5}"/>
              </a:ext>
            </a:extLst>
          </p:cNvPr>
          <p:cNvGrpSpPr/>
          <p:nvPr/>
        </p:nvGrpSpPr>
        <p:grpSpPr>
          <a:xfrm>
            <a:off x="10141750" y="1958954"/>
            <a:ext cx="1362722" cy="369332"/>
            <a:chOff x="4043779" y="4933310"/>
            <a:chExt cx="1362722" cy="369332"/>
          </a:xfrm>
        </p:grpSpPr>
        <p:sp>
          <p:nvSpPr>
            <p:cNvPr id="23" name="CasellaDiTesto 22">
              <a:extLst>
                <a:ext uri="{FF2B5EF4-FFF2-40B4-BE49-F238E27FC236}">
                  <a16:creationId xmlns:a16="http://schemas.microsoft.com/office/drawing/2014/main" id="{9856F159-8DF2-4123-DE8F-EAA9DCE94C27}"/>
                </a:ext>
              </a:extLst>
            </p:cNvPr>
            <p:cNvSpPr txBox="1"/>
            <p:nvPr/>
          </p:nvSpPr>
          <p:spPr>
            <a:xfrm>
              <a:off x="4212455" y="4933310"/>
              <a:ext cx="1194046" cy="369332"/>
            </a:xfrm>
            <a:prstGeom prst="rect">
              <a:avLst/>
            </a:prstGeom>
            <a:noFill/>
          </p:spPr>
          <p:txBody>
            <a:bodyPr wrap="square" rtlCol="0">
              <a:spAutoFit/>
            </a:bodyPr>
            <a:lstStyle/>
            <a:p>
              <a:r>
                <a:rPr lang="it-IT" dirty="0"/>
                <a:t>civico</a:t>
              </a:r>
            </a:p>
          </p:txBody>
        </p:sp>
        <p:sp>
          <p:nvSpPr>
            <p:cNvPr id="24" name="Ovale 23">
              <a:extLst>
                <a:ext uri="{FF2B5EF4-FFF2-40B4-BE49-F238E27FC236}">
                  <a16:creationId xmlns:a16="http://schemas.microsoft.com/office/drawing/2014/main" id="{E24F051C-4D2B-41D3-DCDA-757F311D74B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B54C24A5-4570-90D8-EE85-BACBE25705F7}"/>
              </a:ext>
            </a:extLst>
          </p:cNvPr>
          <p:cNvGrpSpPr/>
          <p:nvPr/>
        </p:nvGrpSpPr>
        <p:grpSpPr>
          <a:xfrm>
            <a:off x="9693240" y="2351398"/>
            <a:ext cx="1362722" cy="369332"/>
            <a:chOff x="4043779" y="4933310"/>
            <a:chExt cx="1362722" cy="369332"/>
          </a:xfrm>
        </p:grpSpPr>
        <p:sp>
          <p:nvSpPr>
            <p:cNvPr id="26" name="CasellaDiTesto 25">
              <a:extLst>
                <a:ext uri="{FF2B5EF4-FFF2-40B4-BE49-F238E27FC236}">
                  <a16:creationId xmlns:a16="http://schemas.microsoft.com/office/drawing/2014/main" id="{377594A9-EE4A-6A75-49BF-FF82960BC417}"/>
                </a:ext>
              </a:extLst>
            </p:cNvPr>
            <p:cNvSpPr txBox="1"/>
            <p:nvPr/>
          </p:nvSpPr>
          <p:spPr>
            <a:xfrm>
              <a:off x="4212455" y="4933310"/>
              <a:ext cx="1194046" cy="369332"/>
            </a:xfrm>
            <a:prstGeom prst="rect">
              <a:avLst/>
            </a:prstGeom>
            <a:noFill/>
          </p:spPr>
          <p:txBody>
            <a:bodyPr wrap="square" rtlCol="0">
              <a:spAutoFit/>
            </a:bodyPr>
            <a:lstStyle/>
            <a:p>
              <a:r>
                <a:rPr lang="it-IT" dirty="0" err="1"/>
                <a:t>cap</a:t>
              </a:r>
              <a:endParaRPr lang="it-IT" dirty="0"/>
            </a:p>
          </p:txBody>
        </p:sp>
        <p:sp>
          <p:nvSpPr>
            <p:cNvPr id="27" name="Ovale 26">
              <a:extLst>
                <a:ext uri="{FF2B5EF4-FFF2-40B4-BE49-F238E27FC236}">
                  <a16:creationId xmlns:a16="http://schemas.microsoft.com/office/drawing/2014/main" id="{4BE11138-AF60-B8B8-76B0-35D7D6ABBD8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28" name="Connettore diritto 27">
            <a:extLst>
              <a:ext uri="{FF2B5EF4-FFF2-40B4-BE49-F238E27FC236}">
                <a16:creationId xmlns:a16="http://schemas.microsoft.com/office/drawing/2014/main" id="{C8FF8583-9C4B-F35E-981A-53C5AD527E29}"/>
              </a:ext>
            </a:extLst>
          </p:cNvPr>
          <p:cNvCxnSpPr>
            <a:cxnSpLocks/>
            <a:stCxn id="5" idx="3"/>
            <a:endCxn id="21" idx="4"/>
          </p:cNvCxnSpPr>
          <p:nvPr/>
        </p:nvCxnSpPr>
        <p:spPr>
          <a:xfrm>
            <a:off x="8975813" y="2704361"/>
            <a:ext cx="662313" cy="319594"/>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Connettore diritto 29">
            <a:extLst>
              <a:ext uri="{FF2B5EF4-FFF2-40B4-BE49-F238E27FC236}">
                <a16:creationId xmlns:a16="http://schemas.microsoft.com/office/drawing/2014/main" id="{FA041B1B-278A-2297-4FD3-8EB0AEA12B6B}"/>
              </a:ext>
            </a:extLst>
          </p:cNvPr>
          <p:cNvCxnSpPr>
            <a:cxnSpLocks/>
            <a:stCxn id="27" idx="4"/>
            <a:endCxn id="5" idx="3"/>
          </p:cNvCxnSpPr>
          <p:nvPr/>
        </p:nvCxnSpPr>
        <p:spPr>
          <a:xfrm flipH="1">
            <a:off x="8975813" y="2620402"/>
            <a:ext cx="801765" cy="83959"/>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CE589D12-5C95-04FC-CE93-BB287B65C3F3}"/>
              </a:ext>
            </a:extLst>
          </p:cNvPr>
          <p:cNvCxnSpPr>
            <a:cxnSpLocks/>
            <a:stCxn id="24" idx="2"/>
            <a:endCxn id="5" idx="3"/>
          </p:cNvCxnSpPr>
          <p:nvPr/>
        </p:nvCxnSpPr>
        <p:spPr>
          <a:xfrm flipH="1">
            <a:off x="8975813" y="2143620"/>
            <a:ext cx="1165937" cy="560741"/>
          </a:xfrm>
          <a:prstGeom prst="line">
            <a:avLst/>
          </a:prstGeom>
          <a:ln w="12700"/>
        </p:spPr>
        <p:style>
          <a:lnRef idx="1">
            <a:schemeClr val="dk1"/>
          </a:lnRef>
          <a:fillRef idx="0">
            <a:schemeClr val="dk1"/>
          </a:fillRef>
          <a:effectRef idx="0">
            <a:schemeClr val="dk1"/>
          </a:effectRef>
          <a:fontRef idx="minor">
            <a:schemeClr val="tx1"/>
          </a:fontRef>
        </p:style>
      </p:cxnSp>
      <p:grpSp>
        <p:nvGrpSpPr>
          <p:cNvPr id="32" name="Gruppo 31">
            <a:extLst>
              <a:ext uri="{FF2B5EF4-FFF2-40B4-BE49-F238E27FC236}">
                <a16:creationId xmlns:a16="http://schemas.microsoft.com/office/drawing/2014/main" id="{4916E640-1AEF-E2D3-E613-6C93672F492F}"/>
              </a:ext>
            </a:extLst>
          </p:cNvPr>
          <p:cNvGrpSpPr/>
          <p:nvPr/>
        </p:nvGrpSpPr>
        <p:grpSpPr>
          <a:xfrm>
            <a:off x="9777578" y="3197521"/>
            <a:ext cx="1362722" cy="369332"/>
            <a:chOff x="4043779" y="4933310"/>
            <a:chExt cx="1362722" cy="369332"/>
          </a:xfrm>
        </p:grpSpPr>
        <p:sp>
          <p:nvSpPr>
            <p:cNvPr id="33" name="CasellaDiTesto 32">
              <a:extLst>
                <a:ext uri="{FF2B5EF4-FFF2-40B4-BE49-F238E27FC236}">
                  <a16:creationId xmlns:a16="http://schemas.microsoft.com/office/drawing/2014/main" id="{73C96CAE-FA9F-C23F-28FC-9C4055A0F24C}"/>
                </a:ext>
              </a:extLst>
            </p:cNvPr>
            <p:cNvSpPr txBox="1"/>
            <p:nvPr/>
          </p:nvSpPr>
          <p:spPr>
            <a:xfrm>
              <a:off x="4212455" y="4933310"/>
              <a:ext cx="1194046" cy="369332"/>
            </a:xfrm>
            <a:prstGeom prst="rect">
              <a:avLst/>
            </a:prstGeom>
            <a:noFill/>
          </p:spPr>
          <p:txBody>
            <a:bodyPr wrap="square" rtlCol="0">
              <a:spAutoFit/>
            </a:bodyPr>
            <a:lstStyle/>
            <a:p>
              <a:r>
                <a:rPr lang="it-IT" dirty="0"/>
                <a:t>città</a:t>
              </a:r>
            </a:p>
          </p:txBody>
        </p:sp>
        <p:sp>
          <p:nvSpPr>
            <p:cNvPr id="34" name="Ovale 33">
              <a:extLst>
                <a:ext uri="{FF2B5EF4-FFF2-40B4-BE49-F238E27FC236}">
                  <a16:creationId xmlns:a16="http://schemas.microsoft.com/office/drawing/2014/main" id="{F039E76B-473F-C99A-306A-0CBEDF95885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5" name="Gruppo 34">
            <a:extLst>
              <a:ext uri="{FF2B5EF4-FFF2-40B4-BE49-F238E27FC236}">
                <a16:creationId xmlns:a16="http://schemas.microsoft.com/office/drawing/2014/main" id="{38D046D4-ECD9-A28B-5DC3-B67A67F9C105}"/>
              </a:ext>
            </a:extLst>
          </p:cNvPr>
          <p:cNvGrpSpPr/>
          <p:nvPr/>
        </p:nvGrpSpPr>
        <p:grpSpPr>
          <a:xfrm>
            <a:off x="10523794" y="2474885"/>
            <a:ext cx="1362722" cy="369332"/>
            <a:chOff x="4043779" y="4933310"/>
            <a:chExt cx="1362722" cy="369332"/>
          </a:xfrm>
        </p:grpSpPr>
        <p:sp>
          <p:nvSpPr>
            <p:cNvPr id="36" name="CasellaDiTesto 35">
              <a:extLst>
                <a:ext uri="{FF2B5EF4-FFF2-40B4-BE49-F238E27FC236}">
                  <a16:creationId xmlns:a16="http://schemas.microsoft.com/office/drawing/2014/main" id="{FAC4312F-B84C-AAD8-2101-7F7ADB21A878}"/>
                </a:ext>
              </a:extLst>
            </p:cNvPr>
            <p:cNvSpPr txBox="1"/>
            <p:nvPr/>
          </p:nvSpPr>
          <p:spPr>
            <a:xfrm>
              <a:off x="4212455" y="4933310"/>
              <a:ext cx="1194046" cy="369332"/>
            </a:xfrm>
            <a:prstGeom prst="rect">
              <a:avLst/>
            </a:prstGeom>
            <a:noFill/>
          </p:spPr>
          <p:txBody>
            <a:bodyPr wrap="square" rtlCol="0">
              <a:spAutoFit/>
            </a:bodyPr>
            <a:lstStyle/>
            <a:p>
              <a:r>
                <a:rPr lang="it-IT" dirty="0" err="1"/>
                <a:t>prov</a:t>
              </a:r>
              <a:endParaRPr lang="it-IT" dirty="0"/>
            </a:p>
          </p:txBody>
        </p:sp>
        <p:sp>
          <p:nvSpPr>
            <p:cNvPr id="37" name="Ovale 36">
              <a:extLst>
                <a:ext uri="{FF2B5EF4-FFF2-40B4-BE49-F238E27FC236}">
                  <a16:creationId xmlns:a16="http://schemas.microsoft.com/office/drawing/2014/main" id="{0CD77D70-FF1D-9DBF-1470-FF744042C1F9}"/>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38" name="Connettore diritto 37">
            <a:extLst>
              <a:ext uri="{FF2B5EF4-FFF2-40B4-BE49-F238E27FC236}">
                <a16:creationId xmlns:a16="http://schemas.microsoft.com/office/drawing/2014/main" id="{E586B019-0DC4-12C5-2AB6-CF9AF8D5855A}"/>
              </a:ext>
            </a:extLst>
          </p:cNvPr>
          <p:cNvCxnSpPr>
            <a:cxnSpLocks/>
            <a:stCxn id="37" idx="2"/>
            <a:endCxn id="5" idx="3"/>
          </p:cNvCxnSpPr>
          <p:nvPr/>
        </p:nvCxnSpPr>
        <p:spPr>
          <a:xfrm flipH="1">
            <a:off x="8975813" y="2659551"/>
            <a:ext cx="1547981" cy="4481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Connettore diritto 38">
            <a:extLst>
              <a:ext uri="{FF2B5EF4-FFF2-40B4-BE49-F238E27FC236}">
                <a16:creationId xmlns:a16="http://schemas.microsoft.com/office/drawing/2014/main" id="{9155576E-93FC-A725-49E1-95728D17E3BE}"/>
              </a:ext>
            </a:extLst>
          </p:cNvPr>
          <p:cNvCxnSpPr>
            <a:cxnSpLocks/>
            <a:stCxn id="34" idx="3"/>
            <a:endCxn id="5" idx="3"/>
          </p:cNvCxnSpPr>
          <p:nvPr/>
        </p:nvCxnSpPr>
        <p:spPr>
          <a:xfrm flipH="1" flipV="1">
            <a:off x="8975813" y="2704361"/>
            <a:ext cx="826467" cy="737462"/>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483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0E859-E2E2-3F97-17D5-CD6B1E0FBD72}"/>
              </a:ext>
            </a:extLst>
          </p:cNvPr>
          <p:cNvSpPr>
            <a:spLocks noGrp="1"/>
          </p:cNvSpPr>
          <p:nvPr>
            <p:ph type="title"/>
          </p:nvPr>
        </p:nvSpPr>
        <p:spPr/>
        <p:txBody>
          <a:bodyPr/>
          <a:lstStyle/>
          <a:p>
            <a:r>
              <a:rPr lang="it-IT" dirty="0"/>
              <a:t>Progettazione Fisica – Schema fisico</a:t>
            </a:r>
          </a:p>
        </p:txBody>
      </p:sp>
      <p:pic>
        <p:nvPicPr>
          <p:cNvPr id="5" name="Segnaposto contenuto 4">
            <a:extLst>
              <a:ext uri="{FF2B5EF4-FFF2-40B4-BE49-F238E27FC236}">
                <a16:creationId xmlns:a16="http://schemas.microsoft.com/office/drawing/2014/main" id="{4B493590-267E-6A43-C9C5-2AA27FB43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1891506"/>
            <a:ext cx="5676900" cy="4219575"/>
          </a:xfrm>
        </p:spPr>
      </p:pic>
    </p:spTree>
    <p:extLst>
      <p:ext uri="{BB962C8B-B14F-4D97-AF65-F5344CB8AC3E}">
        <p14:creationId xmlns:p14="http://schemas.microsoft.com/office/powerpoint/2010/main" val="314654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77831E-213A-BB16-89C2-F2B08D77872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4EC8146-F9BA-5BDC-AE74-E75DF7A56587}"/>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9178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Roboto" panose="02000000000000000000"/>
                <a:ea typeface="Roboto" panose="02000000000000000000" pitchFamily="2" charset="0"/>
                <a:cs typeface="Roboto" panose="02000000000000000000" pitchFamily="2" charset="0"/>
              </a:rPr>
              <a:t>Esercitazione</a:t>
            </a:r>
            <a:endParaRPr lang="it-IT" b="0" dirty="0">
              <a:latin typeface="Roboto" panose="02000000000000000000"/>
              <a:ea typeface="Roboto" panose="02000000000000000000" pitchFamily="2" charset="0"/>
              <a:cs typeface="Roboto" panose="02000000000000000000" pitchFamily="2" charset="0"/>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it-IT" sz="2400" dirty="0">
              <a:latin typeface="Mkkcxeunwdxmixnorvzwqvlrqum" panose="020B0404020101010102" pitchFamily="34" charset="0"/>
            </a:endParaRPr>
          </a:p>
        </p:txBody>
      </p:sp>
      <p:pic>
        <p:nvPicPr>
          <p:cNvPr id="7" name="Picture 6" descr="Coding Icons - Download Free Vector Icons | Noun Project">
            <a:extLst>
              <a:ext uri="{FF2B5EF4-FFF2-40B4-BE49-F238E27FC236}">
                <a16:creationId xmlns:a16="http://schemas.microsoft.com/office/drawing/2014/main" id="{617E014A-EA1C-454D-8B10-5B75E5582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8698" y="435355"/>
            <a:ext cx="1185102" cy="118510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contenuto 5">
            <a:extLst>
              <a:ext uri="{FF2B5EF4-FFF2-40B4-BE49-F238E27FC236}">
                <a16:creationId xmlns:a16="http://schemas.microsoft.com/office/drawing/2014/main" id="{A85E7615-0DC3-43C4-B4E1-CA013D4C8168}"/>
              </a:ext>
            </a:extLst>
          </p:cNvPr>
          <p:cNvSpPr>
            <a:spLocks noGrp="1"/>
          </p:cNvSpPr>
          <p:nvPr>
            <p:ph idx="1"/>
          </p:nvPr>
        </p:nvSpPr>
        <p:spPr/>
        <p:txBody>
          <a:bodyPr>
            <a:normAutofit/>
          </a:bodyPr>
          <a:lstStyle/>
          <a:p>
            <a:pPr marL="0" indent="0">
              <a:buNone/>
            </a:pPr>
            <a:r>
              <a:rPr lang="it-IT" sz="2000" dirty="0">
                <a:latin typeface="Roboto" panose="02000000000000000000" pitchFamily="2" charset="0"/>
                <a:ea typeface="Roboto" panose="02000000000000000000" pitchFamily="2" charset="0"/>
              </a:rPr>
              <a:t>Il sig. Luigi ha commissionato la creazione di un database che possa tenere traccia di tutte le </a:t>
            </a:r>
            <a:r>
              <a:rPr lang="it-IT" sz="2000" dirty="0">
                <a:highlight>
                  <a:srgbClr val="FFFF00"/>
                </a:highlight>
                <a:latin typeface="Roboto" panose="02000000000000000000" pitchFamily="2" charset="0"/>
                <a:ea typeface="Roboto" panose="02000000000000000000" pitchFamily="2" charset="0"/>
              </a:rPr>
              <a:t>pizze</a:t>
            </a:r>
            <a:r>
              <a:rPr lang="it-IT" sz="2000" dirty="0">
                <a:latin typeface="Roboto" panose="02000000000000000000" pitchFamily="2" charset="0"/>
                <a:ea typeface="Roboto" panose="02000000000000000000" pitchFamily="2" charset="0"/>
              </a:rPr>
              <a:t> che vengono riportate nel suo menù.</a:t>
            </a:r>
          </a:p>
          <a:p>
            <a:pPr marL="0" indent="0">
              <a:buNone/>
            </a:pPr>
            <a:r>
              <a:rPr lang="it-IT" sz="2000" dirty="0">
                <a:latin typeface="Roboto" panose="02000000000000000000" pitchFamily="2" charset="0"/>
                <a:ea typeface="Roboto" panose="02000000000000000000" pitchFamily="2" charset="0"/>
              </a:rPr>
              <a:t>In particolare ogni </a:t>
            </a:r>
            <a:r>
              <a:rPr lang="it-IT" sz="2000" dirty="0">
                <a:highlight>
                  <a:srgbClr val="FFFF00"/>
                </a:highlight>
                <a:latin typeface="Roboto" panose="02000000000000000000" pitchFamily="2" charset="0"/>
                <a:ea typeface="Roboto" panose="02000000000000000000" pitchFamily="2" charset="0"/>
              </a:rPr>
              <a:t>pizza</a:t>
            </a:r>
            <a:r>
              <a:rPr lang="it-IT" sz="2000" dirty="0">
                <a:latin typeface="Roboto" panose="02000000000000000000" pitchFamily="2" charset="0"/>
                <a:ea typeface="Roboto" panose="02000000000000000000" pitchFamily="2" charset="0"/>
              </a:rPr>
              <a:t> deve essere </a:t>
            </a:r>
            <a:r>
              <a:rPr lang="it-IT" sz="2000" u="sng" dirty="0">
                <a:latin typeface="Roboto" panose="02000000000000000000" pitchFamily="2" charset="0"/>
                <a:ea typeface="Roboto" panose="02000000000000000000" pitchFamily="2" charset="0"/>
              </a:rPr>
              <a:t>identificata da un codice, dal nome e dal prezzo</a:t>
            </a:r>
            <a:r>
              <a:rPr lang="it-IT" sz="2000" dirty="0">
                <a:latin typeface="Roboto" panose="02000000000000000000" pitchFamily="2" charset="0"/>
                <a:ea typeface="Roboto" panose="02000000000000000000" pitchFamily="2" charset="0"/>
              </a:rPr>
              <a:t>.</a:t>
            </a:r>
          </a:p>
          <a:p>
            <a:pPr marL="0" indent="0">
              <a:buNone/>
            </a:pPr>
            <a:r>
              <a:rPr lang="it-IT" sz="2000" dirty="0">
                <a:latin typeface="Roboto" panose="02000000000000000000" pitchFamily="2" charset="0"/>
                <a:ea typeface="Roboto" panose="02000000000000000000" pitchFamily="2" charset="0"/>
              </a:rPr>
              <a:t>Ogni </a:t>
            </a:r>
            <a:r>
              <a:rPr lang="it-IT" sz="2000" dirty="0">
                <a:highlight>
                  <a:srgbClr val="FFFF00"/>
                </a:highlight>
                <a:latin typeface="Roboto" panose="02000000000000000000" pitchFamily="2" charset="0"/>
                <a:ea typeface="Roboto" panose="02000000000000000000" pitchFamily="2" charset="0"/>
              </a:rPr>
              <a:t>pizza</a:t>
            </a:r>
            <a:r>
              <a:rPr lang="it-IT" sz="2000" dirty="0">
                <a:latin typeface="Roboto" panose="02000000000000000000" pitchFamily="2" charset="0"/>
                <a:ea typeface="Roboto" panose="02000000000000000000" pitchFamily="2" charset="0"/>
              </a:rPr>
              <a:t> </a:t>
            </a:r>
            <a:r>
              <a:rPr lang="it-IT" sz="2000" dirty="0">
                <a:highlight>
                  <a:srgbClr val="00FFFF"/>
                </a:highlight>
                <a:latin typeface="Roboto" panose="02000000000000000000" pitchFamily="2" charset="0"/>
                <a:ea typeface="Roboto" panose="02000000000000000000" pitchFamily="2" charset="0"/>
              </a:rPr>
              <a:t>può contenere uno o più </a:t>
            </a:r>
            <a:r>
              <a:rPr lang="it-IT" sz="2000" dirty="0">
                <a:highlight>
                  <a:srgbClr val="FFFF00"/>
                </a:highlight>
                <a:latin typeface="Roboto" panose="02000000000000000000" pitchFamily="2" charset="0"/>
                <a:ea typeface="Roboto" panose="02000000000000000000" pitchFamily="2" charset="0"/>
              </a:rPr>
              <a:t>ingredienti</a:t>
            </a:r>
            <a:r>
              <a:rPr lang="it-IT" sz="2000" dirty="0">
                <a:latin typeface="Roboto" panose="02000000000000000000" pitchFamily="2" charset="0"/>
                <a:ea typeface="Roboto" panose="02000000000000000000" pitchFamily="2" charset="0"/>
              </a:rPr>
              <a:t> caratterizzati da </a:t>
            </a:r>
            <a:r>
              <a:rPr lang="it-IT" sz="2000" u="sng" dirty="0">
                <a:latin typeface="Roboto" panose="02000000000000000000" pitchFamily="2" charset="0"/>
                <a:ea typeface="Roboto" panose="02000000000000000000" pitchFamily="2" charset="0"/>
              </a:rPr>
              <a:t>codice, nome, costo e scorte in magazzino</a:t>
            </a:r>
            <a:r>
              <a:rPr lang="it-IT" sz="2000" dirty="0">
                <a:latin typeface="Roboto" panose="02000000000000000000" pitchFamily="2" charset="0"/>
                <a:ea typeface="Roboto" panose="02000000000000000000" pitchFamily="2" charset="0"/>
              </a:rPr>
              <a:t>.</a:t>
            </a:r>
          </a:p>
          <a:p>
            <a:pPr marL="0" indent="0">
              <a:buNone/>
            </a:pPr>
            <a:r>
              <a:rPr lang="it-IT" sz="2000" dirty="0">
                <a:latin typeface="Roboto" panose="02000000000000000000" pitchFamily="2" charset="0"/>
                <a:ea typeface="Roboto" panose="02000000000000000000" pitchFamily="2" charset="0"/>
              </a:rPr>
              <a:t>Deve essere possibile tenere traccia delle </a:t>
            </a:r>
            <a:r>
              <a:rPr lang="it-IT" sz="2000" dirty="0">
                <a:highlight>
                  <a:srgbClr val="FFFF00"/>
                </a:highlight>
                <a:latin typeface="Roboto" panose="02000000000000000000" pitchFamily="2" charset="0"/>
                <a:ea typeface="Roboto" panose="02000000000000000000" pitchFamily="2" charset="0"/>
              </a:rPr>
              <a:t>composizioni</a:t>
            </a:r>
            <a:r>
              <a:rPr lang="it-IT" sz="2000" dirty="0">
                <a:latin typeface="Roboto" panose="02000000000000000000" pitchFamily="2" charset="0"/>
                <a:ea typeface="Roboto" panose="02000000000000000000" pitchFamily="2" charset="0"/>
              </a:rPr>
              <a:t> delle </a:t>
            </a:r>
            <a:r>
              <a:rPr lang="it-IT" sz="2000" dirty="0">
                <a:highlight>
                  <a:srgbClr val="FFFF00"/>
                </a:highlight>
                <a:latin typeface="Roboto" panose="02000000000000000000" pitchFamily="2" charset="0"/>
                <a:ea typeface="Roboto" panose="02000000000000000000" pitchFamily="2" charset="0"/>
              </a:rPr>
              <a:t>pizze</a:t>
            </a:r>
            <a:r>
              <a:rPr lang="it-IT" sz="2000" dirty="0">
                <a:latin typeface="Roboto" panose="02000000000000000000" pitchFamily="2" charset="0"/>
                <a:ea typeface="Roboto" panose="02000000000000000000" pitchFamily="2" charset="0"/>
              </a:rPr>
              <a:t>. </a:t>
            </a:r>
          </a:p>
          <a:p>
            <a:pPr marL="0" indent="0">
              <a:buNone/>
            </a:pPr>
            <a:r>
              <a:rPr lang="it-IT" sz="2000" dirty="0">
                <a:latin typeface="Roboto" panose="02000000000000000000" pitchFamily="2" charset="0"/>
                <a:ea typeface="Roboto" panose="02000000000000000000" pitchFamily="2" charset="0"/>
              </a:rPr>
              <a:t>Impostare i seguenti controlli:</a:t>
            </a:r>
          </a:p>
          <a:p>
            <a:pPr marL="0" indent="0">
              <a:buNone/>
            </a:pPr>
            <a:r>
              <a:rPr lang="it-IT" sz="2000" dirty="0">
                <a:latin typeface="Roboto" panose="02000000000000000000" pitchFamily="2" charset="0"/>
                <a:ea typeface="Roboto" panose="02000000000000000000" pitchFamily="2" charset="0"/>
              </a:rPr>
              <a:t>Il prezzo della pizza, il costo dell’ingrediente e la quantità di un ingrediente presente in una pizza è un numero positivo (&gt; 0)</a:t>
            </a:r>
          </a:p>
          <a:p>
            <a:pPr marL="0" indent="0">
              <a:buNone/>
            </a:pPr>
            <a:r>
              <a:rPr lang="it-IT" sz="2000" dirty="0">
                <a:latin typeface="Roboto" panose="02000000000000000000" pitchFamily="2" charset="0"/>
                <a:ea typeface="Roboto" panose="02000000000000000000" pitchFamily="2" charset="0"/>
              </a:rPr>
              <a:t>Implementare un indice per la ricerca delle pizze per nome, ed uno per la ricerca dell’ingrediente utilizzando il codice.</a:t>
            </a:r>
          </a:p>
          <a:p>
            <a:pPr marL="0" indent="0">
              <a:buNone/>
            </a:pPr>
            <a:endParaRPr lang="it-IT"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7815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Roboto" panose="02000000000000000000"/>
                <a:ea typeface="Roboto" panose="02000000000000000000" pitchFamily="2" charset="0"/>
                <a:cs typeface="Roboto" panose="02000000000000000000" pitchFamily="2" charset="0"/>
              </a:rPr>
              <a:t>Esercitazione</a:t>
            </a:r>
            <a:endParaRPr lang="it-IT" b="0" dirty="0">
              <a:latin typeface="Roboto" panose="02000000000000000000"/>
              <a:ea typeface="Roboto" panose="02000000000000000000" pitchFamily="2" charset="0"/>
              <a:cs typeface="Roboto" panose="02000000000000000000" pitchFamily="2" charset="0"/>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it-IT" sz="2400" dirty="0">
              <a:latin typeface="Mkkcxeunwdxmixnorvzwqvlrqum" panose="020B0404020101010102" pitchFamily="34" charset="0"/>
            </a:endParaRPr>
          </a:p>
        </p:txBody>
      </p:sp>
      <p:pic>
        <p:nvPicPr>
          <p:cNvPr id="7" name="Picture 6" descr="Coding Icons - Download Free Vector Icons | Noun Project">
            <a:extLst>
              <a:ext uri="{FF2B5EF4-FFF2-40B4-BE49-F238E27FC236}">
                <a16:creationId xmlns:a16="http://schemas.microsoft.com/office/drawing/2014/main" id="{617E014A-EA1C-454D-8B10-5B75E5582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8698" y="435355"/>
            <a:ext cx="1185102" cy="1185102"/>
          </a:xfrm>
          <a:prstGeom prst="rect">
            <a:avLst/>
          </a:prstGeom>
          <a:noFill/>
          <a:extLst>
            <a:ext uri="{909E8E84-426E-40DD-AFC4-6F175D3DCCD1}">
              <a14:hiddenFill xmlns:a14="http://schemas.microsoft.com/office/drawing/2010/main">
                <a:solidFill>
                  <a:srgbClr val="FFFFFF"/>
                </a:solidFill>
              </a14:hiddenFill>
            </a:ext>
          </a:extLst>
        </p:spPr>
      </p:pic>
      <p:pic>
        <p:nvPicPr>
          <p:cNvPr id="4" name="Segnaposto contenuto 3">
            <a:extLst>
              <a:ext uri="{FF2B5EF4-FFF2-40B4-BE49-F238E27FC236}">
                <a16:creationId xmlns:a16="http://schemas.microsoft.com/office/drawing/2014/main" id="{72AE21CF-4FD4-444F-B36B-F3EF1BB1BB74}"/>
              </a:ext>
            </a:extLst>
          </p:cNvPr>
          <p:cNvPicPr>
            <a:picLocks noGrp="1" noChangeAspect="1"/>
          </p:cNvPicPr>
          <p:nvPr>
            <p:ph idx="1"/>
          </p:nvPr>
        </p:nvPicPr>
        <p:blipFill>
          <a:blip r:embed="rId3"/>
          <a:stretch>
            <a:fillRect/>
          </a:stretch>
        </p:blipFill>
        <p:spPr>
          <a:xfrm>
            <a:off x="1030443" y="1825625"/>
            <a:ext cx="5240613" cy="4351338"/>
          </a:xfrm>
        </p:spPr>
      </p:pic>
      <p:pic>
        <p:nvPicPr>
          <p:cNvPr id="9" name="Immagine 8">
            <a:extLst>
              <a:ext uri="{FF2B5EF4-FFF2-40B4-BE49-F238E27FC236}">
                <a16:creationId xmlns:a16="http://schemas.microsoft.com/office/drawing/2014/main" id="{FDC07D5B-AA18-4530-9ABB-104F5DDFFF5C}"/>
              </a:ext>
            </a:extLst>
          </p:cNvPr>
          <p:cNvPicPr>
            <a:picLocks noChangeAspect="1"/>
          </p:cNvPicPr>
          <p:nvPr/>
        </p:nvPicPr>
        <p:blipFill>
          <a:blip r:embed="rId4"/>
          <a:stretch>
            <a:fillRect/>
          </a:stretch>
        </p:blipFill>
        <p:spPr>
          <a:xfrm>
            <a:off x="6463299" y="2175262"/>
            <a:ext cx="5240613" cy="3192321"/>
          </a:xfrm>
          <a:prstGeom prst="rect">
            <a:avLst/>
          </a:prstGeom>
        </p:spPr>
      </p:pic>
    </p:spTree>
    <p:extLst>
      <p:ext uri="{BB962C8B-B14F-4D97-AF65-F5344CB8AC3E}">
        <p14:creationId xmlns:p14="http://schemas.microsoft.com/office/powerpoint/2010/main" val="215420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1848B7-B4E3-921F-797B-C68D2C06C9AA}"/>
              </a:ext>
            </a:extLst>
          </p:cNvPr>
          <p:cNvSpPr>
            <a:spLocks noGrp="1"/>
          </p:cNvSpPr>
          <p:nvPr>
            <p:ph type="title"/>
          </p:nvPr>
        </p:nvSpPr>
        <p:spPr/>
        <p:txBody>
          <a:bodyPr/>
          <a:lstStyle/>
          <a:p>
            <a:r>
              <a:rPr lang="it-IT" dirty="0"/>
              <a:t>Progettazione concettuale + logica</a:t>
            </a:r>
          </a:p>
        </p:txBody>
      </p:sp>
      <p:sp>
        <p:nvSpPr>
          <p:cNvPr id="4" name="Rettangolo 3">
            <a:extLst>
              <a:ext uri="{FF2B5EF4-FFF2-40B4-BE49-F238E27FC236}">
                <a16:creationId xmlns:a16="http://schemas.microsoft.com/office/drawing/2014/main" id="{29C21D6B-3DB5-407D-2176-9B0CFB0D9D1E}"/>
              </a:ext>
            </a:extLst>
          </p:cNvPr>
          <p:cNvSpPr/>
          <p:nvPr/>
        </p:nvSpPr>
        <p:spPr>
          <a:xfrm>
            <a:off x="3084990" y="2337047"/>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PIZZA</a:t>
            </a:r>
          </a:p>
        </p:txBody>
      </p:sp>
      <p:sp>
        <p:nvSpPr>
          <p:cNvPr id="5" name="Rettangolo 4">
            <a:extLst>
              <a:ext uri="{FF2B5EF4-FFF2-40B4-BE49-F238E27FC236}">
                <a16:creationId xmlns:a16="http://schemas.microsoft.com/office/drawing/2014/main" id="{CA677D13-9036-F5BD-44FA-31C5842E8424}"/>
              </a:ext>
            </a:extLst>
          </p:cNvPr>
          <p:cNvSpPr/>
          <p:nvPr/>
        </p:nvSpPr>
        <p:spPr>
          <a:xfrm>
            <a:off x="7568210" y="2345591"/>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INGREDIENT</a:t>
            </a:r>
          </a:p>
        </p:txBody>
      </p:sp>
      <p:grpSp>
        <p:nvGrpSpPr>
          <p:cNvPr id="6" name="Gruppo 5">
            <a:extLst>
              <a:ext uri="{FF2B5EF4-FFF2-40B4-BE49-F238E27FC236}">
                <a16:creationId xmlns:a16="http://schemas.microsoft.com/office/drawing/2014/main" id="{4452D2C6-11D1-4DAB-1281-04DFB42E5154}"/>
              </a:ext>
            </a:extLst>
          </p:cNvPr>
          <p:cNvGrpSpPr/>
          <p:nvPr/>
        </p:nvGrpSpPr>
        <p:grpSpPr>
          <a:xfrm>
            <a:off x="1211062" y="2387331"/>
            <a:ext cx="1521950" cy="369332"/>
            <a:chOff x="1211062" y="2152381"/>
            <a:chExt cx="1521950" cy="369332"/>
          </a:xfrm>
        </p:grpSpPr>
        <p:sp>
          <p:nvSpPr>
            <p:cNvPr id="7" name="Ovale 6">
              <a:extLst>
                <a:ext uri="{FF2B5EF4-FFF2-40B4-BE49-F238E27FC236}">
                  <a16:creationId xmlns:a16="http://schemas.microsoft.com/office/drawing/2014/main" id="{7FD16532-3324-7222-3521-E4C6C3DFE445}"/>
                </a:ext>
              </a:extLst>
            </p:cNvPr>
            <p:cNvSpPr/>
            <p:nvPr/>
          </p:nvSpPr>
          <p:spPr>
            <a:xfrm>
              <a:off x="2589012" y="2282178"/>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A7317413-CF0A-BF58-419C-F3CD42D8D973}"/>
                </a:ext>
              </a:extLst>
            </p:cNvPr>
            <p:cNvSpPr txBox="1"/>
            <p:nvPr/>
          </p:nvSpPr>
          <p:spPr>
            <a:xfrm>
              <a:off x="1211062" y="2152381"/>
              <a:ext cx="1377950" cy="369332"/>
            </a:xfrm>
            <a:prstGeom prst="rect">
              <a:avLst/>
            </a:prstGeom>
            <a:noFill/>
          </p:spPr>
          <p:txBody>
            <a:bodyPr wrap="square" rtlCol="0">
              <a:spAutoFit/>
            </a:bodyPr>
            <a:lstStyle/>
            <a:p>
              <a:pPr algn="r"/>
              <a:r>
                <a:rPr lang="it-IT" dirty="0"/>
                <a:t>code</a:t>
              </a:r>
            </a:p>
          </p:txBody>
        </p:sp>
      </p:grpSp>
      <p:grpSp>
        <p:nvGrpSpPr>
          <p:cNvPr id="9" name="Gruppo 8">
            <a:extLst>
              <a:ext uri="{FF2B5EF4-FFF2-40B4-BE49-F238E27FC236}">
                <a16:creationId xmlns:a16="http://schemas.microsoft.com/office/drawing/2014/main" id="{840C33C1-417D-710D-39DA-873FAF4D05B6}"/>
              </a:ext>
            </a:extLst>
          </p:cNvPr>
          <p:cNvGrpSpPr/>
          <p:nvPr/>
        </p:nvGrpSpPr>
        <p:grpSpPr>
          <a:xfrm>
            <a:off x="1211062" y="2683076"/>
            <a:ext cx="1521950" cy="369332"/>
            <a:chOff x="1211062" y="2152381"/>
            <a:chExt cx="1521950" cy="369332"/>
          </a:xfrm>
        </p:grpSpPr>
        <p:sp>
          <p:nvSpPr>
            <p:cNvPr id="10" name="Ovale 9">
              <a:extLst>
                <a:ext uri="{FF2B5EF4-FFF2-40B4-BE49-F238E27FC236}">
                  <a16:creationId xmlns:a16="http://schemas.microsoft.com/office/drawing/2014/main" id="{D0E556E8-9BB0-000C-96C5-E9FB22EE59DD}"/>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A030E4F5-8302-2F1E-580D-959AF02CA6E8}"/>
                </a:ext>
              </a:extLst>
            </p:cNvPr>
            <p:cNvSpPr txBox="1"/>
            <p:nvPr/>
          </p:nvSpPr>
          <p:spPr>
            <a:xfrm>
              <a:off x="1211062" y="2152381"/>
              <a:ext cx="1377950" cy="369332"/>
            </a:xfrm>
            <a:prstGeom prst="rect">
              <a:avLst/>
            </a:prstGeom>
            <a:noFill/>
          </p:spPr>
          <p:txBody>
            <a:bodyPr wrap="square" rtlCol="0">
              <a:spAutoFit/>
            </a:bodyPr>
            <a:lstStyle/>
            <a:p>
              <a:pPr algn="r"/>
              <a:r>
                <a:rPr lang="it-IT" dirty="0"/>
                <a:t>name</a:t>
              </a:r>
            </a:p>
          </p:txBody>
        </p:sp>
      </p:grpSp>
      <p:grpSp>
        <p:nvGrpSpPr>
          <p:cNvPr id="12" name="Gruppo 11">
            <a:extLst>
              <a:ext uri="{FF2B5EF4-FFF2-40B4-BE49-F238E27FC236}">
                <a16:creationId xmlns:a16="http://schemas.microsoft.com/office/drawing/2014/main" id="{71A2F254-6E3D-2E11-9E0C-FA66ECD49539}"/>
              </a:ext>
            </a:extLst>
          </p:cNvPr>
          <p:cNvGrpSpPr/>
          <p:nvPr/>
        </p:nvGrpSpPr>
        <p:grpSpPr>
          <a:xfrm>
            <a:off x="1211062" y="2978821"/>
            <a:ext cx="1521950" cy="369332"/>
            <a:chOff x="1211062" y="2152381"/>
            <a:chExt cx="1521950" cy="369332"/>
          </a:xfrm>
        </p:grpSpPr>
        <p:sp>
          <p:nvSpPr>
            <p:cNvPr id="13" name="Ovale 12">
              <a:extLst>
                <a:ext uri="{FF2B5EF4-FFF2-40B4-BE49-F238E27FC236}">
                  <a16:creationId xmlns:a16="http://schemas.microsoft.com/office/drawing/2014/main" id="{1F40C66E-9FD8-4D40-0630-C0DF889E46D3}"/>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4" name="CasellaDiTesto 13">
              <a:extLst>
                <a:ext uri="{FF2B5EF4-FFF2-40B4-BE49-F238E27FC236}">
                  <a16:creationId xmlns:a16="http://schemas.microsoft.com/office/drawing/2014/main" id="{15165484-9098-D161-3A66-71E5C2F2F459}"/>
                </a:ext>
              </a:extLst>
            </p:cNvPr>
            <p:cNvSpPr txBox="1"/>
            <p:nvPr/>
          </p:nvSpPr>
          <p:spPr>
            <a:xfrm>
              <a:off x="1211062" y="2152381"/>
              <a:ext cx="1377950" cy="369332"/>
            </a:xfrm>
            <a:prstGeom prst="rect">
              <a:avLst/>
            </a:prstGeom>
            <a:noFill/>
          </p:spPr>
          <p:txBody>
            <a:bodyPr wrap="square" rtlCol="0">
              <a:spAutoFit/>
            </a:bodyPr>
            <a:lstStyle/>
            <a:p>
              <a:pPr algn="r"/>
              <a:r>
                <a:rPr lang="it-IT" dirty="0"/>
                <a:t>price</a:t>
              </a:r>
            </a:p>
          </p:txBody>
        </p:sp>
      </p:grpSp>
      <p:cxnSp>
        <p:nvCxnSpPr>
          <p:cNvPr id="15" name="Connettore diritto 14">
            <a:extLst>
              <a:ext uri="{FF2B5EF4-FFF2-40B4-BE49-F238E27FC236}">
                <a16:creationId xmlns:a16="http://schemas.microsoft.com/office/drawing/2014/main" id="{50B65E4F-8D9C-C071-8438-B7BDD341EAC0}"/>
              </a:ext>
            </a:extLst>
          </p:cNvPr>
          <p:cNvCxnSpPr>
            <a:cxnSpLocks/>
            <a:stCxn id="7" idx="6"/>
          </p:cNvCxnSpPr>
          <p:nvPr/>
        </p:nvCxnSpPr>
        <p:spPr>
          <a:xfrm>
            <a:off x="2733012" y="2589128"/>
            <a:ext cx="351978" cy="293896"/>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Connettore diritto 15">
            <a:extLst>
              <a:ext uri="{FF2B5EF4-FFF2-40B4-BE49-F238E27FC236}">
                <a16:creationId xmlns:a16="http://schemas.microsoft.com/office/drawing/2014/main" id="{693635B7-1F87-A121-DCB6-6B65CF885EA3}"/>
              </a:ext>
            </a:extLst>
          </p:cNvPr>
          <p:cNvCxnSpPr>
            <a:cxnSpLocks/>
            <a:endCxn id="10" idx="6"/>
          </p:cNvCxnSpPr>
          <p:nvPr/>
        </p:nvCxnSpPr>
        <p:spPr>
          <a:xfrm flipH="1">
            <a:off x="2733012" y="2883024"/>
            <a:ext cx="351978" cy="1849"/>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Connettore diritto 16">
            <a:extLst>
              <a:ext uri="{FF2B5EF4-FFF2-40B4-BE49-F238E27FC236}">
                <a16:creationId xmlns:a16="http://schemas.microsoft.com/office/drawing/2014/main" id="{2A497839-7D98-0BB8-B4EE-7133A53D63A4}"/>
              </a:ext>
            </a:extLst>
          </p:cNvPr>
          <p:cNvCxnSpPr>
            <a:stCxn id="13" idx="6"/>
          </p:cNvCxnSpPr>
          <p:nvPr/>
        </p:nvCxnSpPr>
        <p:spPr>
          <a:xfrm flipV="1">
            <a:off x="2733012" y="2883024"/>
            <a:ext cx="351978" cy="297594"/>
          </a:xfrm>
          <a:prstGeom prst="line">
            <a:avLst/>
          </a:prstGeom>
          <a:ln w="19050"/>
        </p:spPr>
        <p:style>
          <a:lnRef idx="1">
            <a:schemeClr val="dk1"/>
          </a:lnRef>
          <a:fillRef idx="0">
            <a:schemeClr val="dk1"/>
          </a:fillRef>
          <a:effectRef idx="0">
            <a:schemeClr val="dk1"/>
          </a:effectRef>
          <a:fontRef idx="minor">
            <a:schemeClr val="tx1"/>
          </a:fontRef>
        </p:style>
      </p:cxnSp>
      <p:grpSp>
        <p:nvGrpSpPr>
          <p:cNvPr id="18" name="Gruppo 17">
            <a:extLst>
              <a:ext uri="{FF2B5EF4-FFF2-40B4-BE49-F238E27FC236}">
                <a16:creationId xmlns:a16="http://schemas.microsoft.com/office/drawing/2014/main" id="{2FC2D5B3-CC46-D27F-38BC-A0FDF3E75AE7}"/>
              </a:ext>
            </a:extLst>
          </p:cNvPr>
          <p:cNvGrpSpPr/>
          <p:nvPr/>
        </p:nvGrpSpPr>
        <p:grpSpPr>
          <a:xfrm>
            <a:off x="10328938" y="2387331"/>
            <a:ext cx="1521950" cy="369332"/>
            <a:chOff x="10147963" y="2303310"/>
            <a:chExt cx="1521950" cy="369332"/>
          </a:xfrm>
        </p:grpSpPr>
        <p:sp>
          <p:nvSpPr>
            <p:cNvPr id="19" name="Ovale 18">
              <a:extLst>
                <a:ext uri="{FF2B5EF4-FFF2-40B4-BE49-F238E27FC236}">
                  <a16:creationId xmlns:a16="http://schemas.microsoft.com/office/drawing/2014/main" id="{319C79F4-5167-DB56-960C-37BA2A9C6404}"/>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9F1C7363-98BD-78C2-8024-73481ED06B6E}"/>
                </a:ext>
              </a:extLst>
            </p:cNvPr>
            <p:cNvSpPr txBox="1"/>
            <p:nvPr/>
          </p:nvSpPr>
          <p:spPr>
            <a:xfrm>
              <a:off x="10291963" y="2303310"/>
              <a:ext cx="1377950" cy="369332"/>
            </a:xfrm>
            <a:prstGeom prst="rect">
              <a:avLst/>
            </a:prstGeom>
            <a:noFill/>
          </p:spPr>
          <p:txBody>
            <a:bodyPr wrap="square" rtlCol="0">
              <a:spAutoFit/>
            </a:bodyPr>
            <a:lstStyle/>
            <a:p>
              <a:r>
                <a:rPr lang="it-IT" dirty="0"/>
                <a:t>code</a:t>
              </a:r>
            </a:p>
          </p:txBody>
        </p:sp>
      </p:grpSp>
      <p:grpSp>
        <p:nvGrpSpPr>
          <p:cNvPr id="21" name="Gruppo 20">
            <a:extLst>
              <a:ext uri="{FF2B5EF4-FFF2-40B4-BE49-F238E27FC236}">
                <a16:creationId xmlns:a16="http://schemas.microsoft.com/office/drawing/2014/main" id="{A1BBA90D-50E0-5D45-7C02-A636982329C9}"/>
              </a:ext>
            </a:extLst>
          </p:cNvPr>
          <p:cNvGrpSpPr/>
          <p:nvPr/>
        </p:nvGrpSpPr>
        <p:grpSpPr>
          <a:xfrm>
            <a:off x="10335756" y="2639450"/>
            <a:ext cx="881258" cy="369332"/>
            <a:chOff x="10154781" y="2584478"/>
            <a:chExt cx="881258" cy="369332"/>
          </a:xfrm>
        </p:grpSpPr>
        <p:sp>
          <p:nvSpPr>
            <p:cNvPr id="22" name="Ovale 21">
              <a:extLst>
                <a:ext uri="{FF2B5EF4-FFF2-40B4-BE49-F238E27FC236}">
                  <a16:creationId xmlns:a16="http://schemas.microsoft.com/office/drawing/2014/main" id="{26721709-74F5-CFB7-7250-A7F76347C179}"/>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4C84B0AF-7112-CB12-951D-DB82F04138D2}"/>
                </a:ext>
              </a:extLst>
            </p:cNvPr>
            <p:cNvSpPr txBox="1"/>
            <p:nvPr/>
          </p:nvSpPr>
          <p:spPr>
            <a:xfrm>
              <a:off x="10298781" y="2584478"/>
              <a:ext cx="737258" cy="369332"/>
            </a:xfrm>
            <a:prstGeom prst="rect">
              <a:avLst/>
            </a:prstGeom>
            <a:noFill/>
          </p:spPr>
          <p:txBody>
            <a:bodyPr wrap="square" rtlCol="0">
              <a:spAutoFit/>
            </a:bodyPr>
            <a:lstStyle/>
            <a:p>
              <a:r>
                <a:rPr lang="it-IT" dirty="0"/>
                <a:t>name</a:t>
              </a:r>
            </a:p>
          </p:txBody>
        </p:sp>
      </p:grpSp>
      <p:grpSp>
        <p:nvGrpSpPr>
          <p:cNvPr id="24" name="Gruppo 23">
            <a:extLst>
              <a:ext uri="{FF2B5EF4-FFF2-40B4-BE49-F238E27FC236}">
                <a16:creationId xmlns:a16="http://schemas.microsoft.com/office/drawing/2014/main" id="{6389E5BD-DE14-B96F-CA96-9306CDBED14A}"/>
              </a:ext>
            </a:extLst>
          </p:cNvPr>
          <p:cNvGrpSpPr/>
          <p:nvPr/>
        </p:nvGrpSpPr>
        <p:grpSpPr>
          <a:xfrm>
            <a:off x="10328938" y="2891569"/>
            <a:ext cx="881258" cy="369332"/>
            <a:chOff x="10154781" y="2584478"/>
            <a:chExt cx="881258" cy="369332"/>
          </a:xfrm>
        </p:grpSpPr>
        <p:sp>
          <p:nvSpPr>
            <p:cNvPr id="25" name="Ovale 24">
              <a:extLst>
                <a:ext uri="{FF2B5EF4-FFF2-40B4-BE49-F238E27FC236}">
                  <a16:creationId xmlns:a16="http://schemas.microsoft.com/office/drawing/2014/main" id="{68D2AF0E-4E49-F0C4-8D60-7123DA8C9972}"/>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6" name="CasellaDiTesto 25">
              <a:extLst>
                <a:ext uri="{FF2B5EF4-FFF2-40B4-BE49-F238E27FC236}">
                  <a16:creationId xmlns:a16="http://schemas.microsoft.com/office/drawing/2014/main" id="{E513D548-0658-1131-585D-06FC0EC370B6}"/>
                </a:ext>
              </a:extLst>
            </p:cNvPr>
            <p:cNvSpPr txBox="1"/>
            <p:nvPr/>
          </p:nvSpPr>
          <p:spPr>
            <a:xfrm>
              <a:off x="10298781" y="2584478"/>
              <a:ext cx="737258" cy="369332"/>
            </a:xfrm>
            <a:prstGeom prst="rect">
              <a:avLst/>
            </a:prstGeom>
            <a:noFill/>
          </p:spPr>
          <p:txBody>
            <a:bodyPr wrap="square" rtlCol="0">
              <a:spAutoFit/>
            </a:bodyPr>
            <a:lstStyle/>
            <a:p>
              <a:r>
                <a:rPr lang="it-IT" dirty="0"/>
                <a:t>cost</a:t>
              </a:r>
            </a:p>
          </p:txBody>
        </p:sp>
      </p:grpSp>
      <p:grpSp>
        <p:nvGrpSpPr>
          <p:cNvPr id="27" name="Gruppo 26">
            <a:extLst>
              <a:ext uri="{FF2B5EF4-FFF2-40B4-BE49-F238E27FC236}">
                <a16:creationId xmlns:a16="http://schemas.microsoft.com/office/drawing/2014/main" id="{7D12CA42-8E5B-D7AA-AE14-4F4FF55CBAAD}"/>
              </a:ext>
            </a:extLst>
          </p:cNvPr>
          <p:cNvGrpSpPr/>
          <p:nvPr/>
        </p:nvGrpSpPr>
        <p:grpSpPr>
          <a:xfrm>
            <a:off x="10335756" y="3143689"/>
            <a:ext cx="881258" cy="369332"/>
            <a:chOff x="10154781" y="2584478"/>
            <a:chExt cx="881258" cy="369332"/>
          </a:xfrm>
        </p:grpSpPr>
        <p:sp>
          <p:nvSpPr>
            <p:cNvPr id="28" name="Ovale 27">
              <a:extLst>
                <a:ext uri="{FF2B5EF4-FFF2-40B4-BE49-F238E27FC236}">
                  <a16:creationId xmlns:a16="http://schemas.microsoft.com/office/drawing/2014/main" id="{DFCDD3E4-4A74-F952-66C3-D34BE07C95C0}"/>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9" name="CasellaDiTesto 28">
              <a:extLst>
                <a:ext uri="{FF2B5EF4-FFF2-40B4-BE49-F238E27FC236}">
                  <a16:creationId xmlns:a16="http://schemas.microsoft.com/office/drawing/2014/main" id="{58B7B8F9-8D2C-611A-39F8-5D4104CC0696}"/>
                </a:ext>
              </a:extLst>
            </p:cNvPr>
            <p:cNvSpPr txBox="1"/>
            <p:nvPr/>
          </p:nvSpPr>
          <p:spPr>
            <a:xfrm>
              <a:off x="10298781" y="2584478"/>
              <a:ext cx="737258" cy="369332"/>
            </a:xfrm>
            <a:prstGeom prst="rect">
              <a:avLst/>
            </a:prstGeom>
            <a:noFill/>
          </p:spPr>
          <p:txBody>
            <a:bodyPr wrap="square" rtlCol="0">
              <a:spAutoFit/>
            </a:bodyPr>
            <a:lstStyle/>
            <a:p>
              <a:r>
                <a:rPr lang="it-IT" dirty="0"/>
                <a:t>stock</a:t>
              </a:r>
            </a:p>
          </p:txBody>
        </p:sp>
      </p:grpSp>
      <p:cxnSp>
        <p:nvCxnSpPr>
          <p:cNvPr id="30" name="Connettore diritto 29">
            <a:extLst>
              <a:ext uri="{FF2B5EF4-FFF2-40B4-BE49-F238E27FC236}">
                <a16:creationId xmlns:a16="http://schemas.microsoft.com/office/drawing/2014/main" id="{999BC60F-1216-2F12-E0ED-A23B3270D448}"/>
              </a:ext>
            </a:extLst>
          </p:cNvPr>
          <p:cNvCxnSpPr>
            <a:cxnSpLocks/>
            <a:stCxn id="19" idx="2"/>
          </p:cNvCxnSpPr>
          <p:nvPr/>
        </p:nvCxnSpPr>
        <p:spPr>
          <a:xfrm flipH="1">
            <a:off x="9725484" y="2584627"/>
            <a:ext cx="603454" cy="306941"/>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F0718036-AC79-E72D-2FF1-71DECB224BE1}"/>
              </a:ext>
            </a:extLst>
          </p:cNvPr>
          <p:cNvCxnSpPr>
            <a:cxnSpLocks/>
            <a:stCxn id="22" idx="2"/>
          </p:cNvCxnSpPr>
          <p:nvPr/>
        </p:nvCxnSpPr>
        <p:spPr>
          <a:xfrm flipH="1">
            <a:off x="9725484" y="2840630"/>
            <a:ext cx="610272" cy="50938"/>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Connettore diritto 31">
            <a:extLst>
              <a:ext uri="{FF2B5EF4-FFF2-40B4-BE49-F238E27FC236}">
                <a16:creationId xmlns:a16="http://schemas.microsoft.com/office/drawing/2014/main" id="{69A76AA6-535B-5D34-1FB8-3C7D92C8876C}"/>
              </a:ext>
            </a:extLst>
          </p:cNvPr>
          <p:cNvCxnSpPr>
            <a:cxnSpLocks/>
            <a:stCxn id="25" idx="2"/>
          </p:cNvCxnSpPr>
          <p:nvPr/>
        </p:nvCxnSpPr>
        <p:spPr>
          <a:xfrm flipH="1" flipV="1">
            <a:off x="9725484" y="2891568"/>
            <a:ext cx="603454" cy="201181"/>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Connettore diritto 32">
            <a:extLst>
              <a:ext uri="{FF2B5EF4-FFF2-40B4-BE49-F238E27FC236}">
                <a16:creationId xmlns:a16="http://schemas.microsoft.com/office/drawing/2014/main" id="{235C633B-090E-236E-2E68-5D9A4B69F86E}"/>
              </a:ext>
            </a:extLst>
          </p:cNvPr>
          <p:cNvCxnSpPr>
            <a:cxnSpLocks/>
            <a:stCxn id="28" idx="2"/>
          </p:cNvCxnSpPr>
          <p:nvPr/>
        </p:nvCxnSpPr>
        <p:spPr>
          <a:xfrm flipH="1" flipV="1">
            <a:off x="9725484" y="2891568"/>
            <a:ext cx="610272" cy="453301"/>
          </a:xfrm>
          <a:prstGeom prst="line">
            <a:avLst/>
          </a:prstGeom>
          <a:ln w="19050"/>
        </p:spPr>
        <p:style>
          <a:lnRef idx="1">
            <a:schemeClr val="dk1"/>
          </a:lnRef>
          <a:fillRef idx="0">
            <a:schemeClr val="dk1"/>
          </a:fillRef>
          <a:effectRef idx="0">
            <a:schemeClr val="dk1"/>
          </a:effectRef>
          <a:fontRef idx="minor">
            <a:schemeClr val="tx1"/>
          </a:fontRef>
        </p:style>
      </p:cxnSp>
      <p:sp>
        <p:nvSpPr>
          <p:cNvPr id="50" name="Rombo 49">
            <a:extLst>
              <a:ext uri="{FF2B5EF4-FFF2-40B4-BE49-F238E27FC236}">
                <a16:creationId xmlns:a16="http://schemas.microsoft.com/office/drawing/2014/main" id="{9E18D10D-EFCF-232D-AFC9-B88BCB624A57}"/>
              </a:ext>
            </a:extLst>
          </p:cNvPr>
          <p:cNvSpPr/>
          <p:nvPr/>
        </p:nvSpPr>
        <p:spPr>
          <a:xfrm>
            <a:off x="5931368" y="2521351"/>
            <a:ext cx="947738"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HAS</a:t>
            </a:r>
          </a:p>
        </p:txBody>
      </p:sp>
      <p:cxnSp>
        <p:nvCxnSpPr>
          <p:cNvPr id="51" name="Connettore diritto 50">
            <a:extLst>
              <a:ext uri="{FF2B5EF4-FFF2-40B4-BE49-F238E27FC236}">
                <a16:creationId xmlns:a16="http://schemas.microsoft.com/office/drawing/2014/main" id="{2D8EA217-06BA-03F2-CB06-209C90C2B2A1}"/>
              </a:ext>
            </a:extLst>
          </p:cNvPr>
          <p:cNvCxnSpPr>
            <a:cxnSpLocks/>
          </p:cNvCxnSpPr>
          <p:nvPr/>
        </p:nvCxnSpPr>
        <p:spPr>
          <a:xfrm>
            <a:off x="5242264" y="2883024"/>
            <a:ext cx="689104" cy="8545"/>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Connettore diritto 51">
            <a:extLst>
              <a:ext uri="{FF2B5EF4-FFF2-40B4-BE49-F238E27FC236}">
                <a16:creationId xmlns:a16="http://schemas.microsoft.com/office/drawing/2014/main" id="{565EE3C6-CDB9-92D9-60E6-676453D3EFC1}"/>
              </a:ext>
            </a:extLst>
          </p:cNvPr>
          <p:cNvCxnSpPr>
            <a:cxnSpLocks/>
          </p:cNvCxnSpPr>
          <p:nvPr/>
        </p:nvCxnSpPr>
        <p:spPr>
          <a:xfrm flipV="1">
            <a:off x="6879106" y="2891568"/>
            <a:ext cx="689104"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Connettore diritto 52">
            <a:extLst>
              <a:ext uri="{FF2B5EF4-FFF2-40B4-BE49-F238E27FC236}">
                <a16:creationId xmlns:a16="http://schemas.microsoft.com/office/drawing/2014/main" id="{C4CBF360-0FBD-61B0-0F2B-DB1264DA9813}"/>
              </a:ext>
            </a:extLst>
          </p:cNvPr>
          <p:cNvCxnSpPr>
            <a:cxnSpLocks/>
            <a:stCxn id="55" idx="7"/>
          </p:cNvCxnSpPr>
          <p:nvPr/>
        </p:nvCxnSpPr>
        <p:spPr>
          <a:xfrm flipH="1">
            <a:off x="6405237" y="2279916"/>
            <a:ext cx="156152" cy="241435"/>
          </a:xfrm>
          <a:prstGeom prst="line">
            <a:avLst/>
          </a:prstGeom>
          <a:ln w="19050"/>
        </p:spPr>
        <p:style>
          <a:lnRef idx="1">
            <a:schemeClr val="dk1"/>
          </a:lnRef>
          <a:fillRef idx="0">
            <a:schemeClr val="dk1"/>
          </a:fillRef>
          <a:effectRef idx="0">
            <a:schemeClr val="dk1"/>
          </a:effectRef>
          <a:fontRef idx="minor">
            <a:schemeClr val="tx1"/>
          </a:fontRef>
        </p:style>
      </p:cxnSp>
      <p:grpSp>
        <p:nvGrpSpPr>
          <p:cNvPr id="54" name="Gruppo 53">
            <a:extLst>
              <a:ext uri="{FF2B5EF4-FFF2-40B4-BE49-F238E27FC236}">
                <a16:creationId xmlns:a16="http://schemas.microsoft.com/office/drawing/2014/main" id="{FE77A85D-3115-1C1E-57DB-AAA048EB0088}"/>
              </a:ext>
            </a:extLst>
          </p:cNvPr>
          <p:cNvGrpSpPr/>
          <p:nvPr/>
        </p:nvGrpSpPr>
        <p:grpSpPr>
          <a:xfrm>
            <a:off x="6438477" y="2129648"/>
            <a:ext cx="881258" cy="369332"/>
            <a:chOff x="10154781" y="2584478"/>
            <a:chExt cx="881258" cy="369332"/>
          </a:xfrm>
        </p:grpSpPr>
        <p:sp>
          <p:nvSpPr>
            <p:cNvPr id="55" name="Ovale 54">
              <a:extLst>
                <a:ext uri="{FF2B5EF4-FFF2-40B4-BE49-F238E27FC236}">
                  <a16:creationId xmlns:a16="http://schemas.microsoft.com/office/drawing/2014/main" id="{79794892-AB5A-8E5C-C4CE-E4E61F9ACA14}"/>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6" name="CasellaDiTesto 55">
              <a:extLst>
                <a:ext uri="{FF2B5EF4-FFF2-40B4-BE49-F238E27FC236}">
                  <a16:creationId xmlns:a16="http://schemas.microsoft.com/office/drawing/2014/main" id="{195F56B9-0EE4-93D1-53B5-93F8882DFBDB}"/>
                </a:ext>
              </a:extLst>
            </p:cNvPr>
            <p:cNvSpPr txBox="1"/>
            <p:nvPr/>
          </p:nvSpPr>
          <p:spPr>
            <a:xfrm>
              <a:off x="10298781" y="2584478"/>
              <a:ext cx="737258" cy="369332"/>
            </a:xfrm>
            <a:prstGeom prst="rect">
              <a:avLst/>
            </a:prstGeom>
            <a:noFill/>
          </p:spPr>
          <p:txBody>
            <a:bodyPr wrap="square" rtlCol="0">
              <a:spAutoFit/>
            </a:bodyPr>
            <a:lstStyle/>
            <a:p>
              <a:r>
                <a:rPr lang="it-IT" dirty="0" err="1"/>
                <a:t>qty</a:t>
              </a:r>
              <a:endParaRPr lang="it-IT" dirty="0"/>
            </a:p>
          </p:txBody>
        </p:sp>
      </p:grpSp>
      <p:sp>
        <p:nvSpPr>
          <p:cNvPr id="57" name="CasellaDiTesto 56">
            <a:extLst>
              <a:ext uri="{FF2B5EF4-FFF2-40B4-BE49-F238E27FC236}">
                <a16:creationId xmlns:a16="http://schemas.microsoft.com/office/drawing/2014/main" id="{514E6750-83D9-FAB5-CB58-B22CCDBBAA9D}"/>
              </a:ext>
            </a:extLst>
          </p:cNvPr>
          <p:cNvSpPr txBox="1"/>
          <p:nvPr/>
        </p:nvSpPr>
        <p:spPr>
          <a:xfrm>
            <a:off x="7160288" y="2656627"/>
            <a:ext cx="401104" cy="276999"/>
          </a:xfrm>
          <a:prstGeom prst="rect">
            <a:avLst/>
          </a:prstGeom>
          <a:noFill/>
        </p:spPr>
        <p:txBody>
          <a:bodyPr wrap="square" rtlCol="0">
            <a:spAutoFit/>
          </a:bodyPr>
          <a:lstStyle/>
          <a:p>
            <a:r>
              <a:rPr lang="it-IT" sz="1200" dirty="0"/>
              <a:t>1,N</a:t>
            </a:r>
          </a:p>
        </p:txBody>
      </p:sp>
      <p:sp>
        <p:nvSpPr>
          <p:cNvPr id="58" name="CasellaDiTesto 57">
            <a:extLst>
              <a:ext uri="{FF2B5EF4-FFF2-40B4-BE49-F238E27FC236}">
                <a16:creationId xmlns:a16="http://schemas.microsoft.com/office/drawing/2014/main" id="{20CB0B6A-618E-DD09-C26E-C91C7540B646}"/>
              </a:ext>
            </a:extLst>
          </p:cNvPr>
          <p:cNvSpPr txBox="1"/>
          <p:nvPr/>
        </p:nvSpPr>
        <p:spPr>
          <a:xfrm>
            <a:off x="5247767" y="2628207"/>
            <a:ext cx="401104" cy="276999"/>
          </a:xfrm>
          <a:prstGeom prst="rect">
            <a:avLst/>
          </a:prstGeom>
          <a:noFill/>
        </p:spPr>
        <p:txBody>
          <a:bodyPr wrap="square" rtlCol="0">
            <a:spAutoFit/>
          </a:bodyPr>
          <a:lstStyle/>
          <a:p>
            <a:r>
              <a:rPr lang="it-IT" sz="1200" dirty="0"/>
              <a:t>0,N</a:t>
            </a:r>
          </a:p>
        </p:txBody>
      </p:sp>
      <p:sp>
        <p:nvSpPr>
          <p:cNvPr id="59" name="CasellaDiTesto 58">
            <a:extLst>
              <a:ext uri="{FF2B5EF4-FFF2-40B4-BE49-F238E27FC236}">
                <a16:creationId xmlns:a16="http://schemas.microsoft.com/office/drawing/2014/main" id="{C9DE3B20-26A4-E886-4F0F-3580C1A342B7}"/>
              </a:ext>
            </a:extLst>
          </p:cNvPr>
          <p:cNvSpPr txBox="1"/>
          <p:nvPr/>
        </p:nvSpPr>
        <p:spPr>
          <a:xfrm>
            <a:off x="1518407" y="4101338"/>
            <a:ext cx="9286613" cy="923330"/>
          </a:xfrm>
          <a:prstGeom prst="rect">
            <a:avLst/>
          </a:prstGeom>
          <a:noFill/>
        </p:spPr>
        <p:txBody>
          <a:bodyPr wrap="square" rtlCol="0">
            <a:spAutoFit/>
          </a:bodyPr>
          <a:lstStyle/>
          <a:p>
            <a:r>
              <a:rPr lang="it-IT" dirty="0"/>
              <a:t>PIZZA (</a:t>
            </a:r>
            <a:r>
              <a:rPr lang="it-IT" u="sng" dirty="0"/>
              <a:t>code</a:t>
            </a:r>
            <a:r>
              <a:rPr lang="it-IT" dirty="0"/>
              <a:t>, name, price)</a:t>
            </a:r>
          </a:p>
          <a:p>
            <a:r>
              <a:rPr lang="it-IT" dirty="0"/>
              <a:t>INGREDIENT (</a:t>
            </a:r>
            <a:r>
              <a:rPr lang="it-IT" u="sng" dirty="0"/>
              <a:t>code</a:t>
            </a:r>
            <a:r>
              <a:rPr lang="it-IT" dirty="0"/>
              <a:t>, name, cost, stock)</a:t>
            </a:r>
          </a:p>
          <a:p>
            <a:r>
              <a:rPr lang="it-IT" dirty="0"/>
              <a:t>COMPOSITION (</a:t>
            </a:r>
            <a:r>
              <a:rPr lang="it-IT" u="sng" dirty="0"/>
              <a:t>PIZZA: </a:t>
            </a:r>
            <a:r>
              <a:rPr lang="it-IT" u="sng" dirty="0" err="1"/>
              <a:t>codePizza</a:t>
            </a:r>
            <a:r>
              <a:rPr lang="it-IT" u="sng" dirty="0"/>
              <a:t>, INGREDIENT: </a:t>
            </a:r>
            <a:r>
              <a:rPr lang="it-IT" u="sng" dirty="0" err="1"/>
              <a:t>codeIngredient</a:t>
            </a:r>
            <a:r>
              <a:rPr lang="it-IT" dirty="0"/>
              <a:t>, </a:t>
            </a:r>
            <a:r>
              <a:rPr lang="it-IT" dirty="0" err="1"/>
              <a:t>quantity</a:t>
            </a:r>
            <a:r>
              <a:rPr lang="it-IT" dirty="0"/>
              <a:t>)</a:t>
            </a:r>
          </a:p>
        </p:txBody>
      </p:sp>
    </p:spTree>
    <p:extLst>
      <p:ext uri="{BB962C8B-B14F-4D97-AF65-F5344CB8AC3E}">
        <p14:creationId xmlns:p14="http://schemas.microsoft.com/office/powerpoint/2010/main" val="12055338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842</Words>
  <Application>Microsoft Office PowerPoint</Application>
  <PresentationFormat>Widescreen</PresentationFormat>
  <Paragraphs>149</Paragraphs>
  <Slides>14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14</vt:i4>
      </vt:variant>
    </vt:vector>
  </HeadingPairs>
  <TitlesOfParts>
    <vt:vector size="20" baseType="lpstr">
      <vt:lpstr>Arial</vt:lpstr>
      <vt:lpstr>Calibri</vt:lpstr>
      <vt:lpstr>Calibri Light</vt:lpstr>
      <vt:lpstr>Mkkcxeunwdxmixnorvzwqvlrqum</vt:lpstr>
      <vt:lpstr>Roboto</vt:lpstr>
      <vt:lpstr>Tema di Office</vt:lpstr>
      <vt:lpstr>DBMS – Esercizi</vt:lpstr>
      <vt:lpstr>Banca</vt:lpstr>
      <vt:lpstr>Progetto concettuale – Diagramma E/R</vt:lpstr>
      <vt:lpstr>Progettazione Logica – Schema Logico</vt:lpstr>
      <vt:lpstr>Progettazione Fisica – Schema fisico</vt:lpstr>
      <vt:lpstr>Presentazione standard di PowerPoint</vt:lpstr>
      <vt:lpstr>Esercitazione</vt:lpstr>
      <vt:lpstr>Esercitazione</vt:lpstr>
      <vt:lpstr>Progettazione concettuale + logica</vt:lpstr>
      <vt:lpstr>Esercizio Vendita Piante</vt:lpstr>
      <vt:lpstr>Esercizio Vendita Piante</vt:lpstr>
      <vt:lpstr>Vendita piante – Progetto concettuale</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 Esercizio Banca</dc:title>
  <dc:creator>Davide Maggiulli</dc:creator>
  <cp:lastModifiedBy>Davide Maggiulli</cp:lastModifiedBy>
  <cp:revision>24</cp:revision>
  <dcterms:created xsi:type="dcterms:W3CDTF">2022-03-21T10:39:56Z</dcterms:created>
  <dcterms:modified xsi:type="dcterms:W3CDTF">2022-06-29T08:34:38Z</dcterms:modified>
</cp:coreProperties>
</file>