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Emily@veteransunited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d-of-line_blocking" TargetMode="External"/><Relationship Id="rId2" Type="http://schemas.openxmlformats.org/officeDocument/2006/relationships/hyperlink" Target="https://developers.google.com/protocol-buffers/docs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tp2demo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grpc.io/" TargetMode="External"/><Relationship Id="rId2" Type="http://schemas.openxmlformats.org/officeDocument/2006/relationships/hyperlink" Target="https://github.com/grpc/grpc/blob/master/doc/PROTOCOL-HTTP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protocol-buff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r>
              <a:rPr lang="en-US" dirty="0" smtClean="0"/>
              <a:t> for fun and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david</a:t>
            </a:r>
            <a:r>
              <a:rPr lang="en-US" dirty="0" smtClean="0"/>
              <a:t> </a:t>
            </a:r>
            <a:r>
              <a:rPr lang="en-US" dirty="0" err="1" smtClean="0"/>
              <a:t>emily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chat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151" y="3025806"/>
            <a:ext cx="7729728" cy="3101983"/>
          </a:xfrm>
        </p:spPr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–save </a:t>
            </a:r>
            <a:r>
              <a:rPr lang="en-US" dirty="0" err="1" smtClean="0"/>
              <a:t>grpc</a:t>
            </a:r>
            <a:r>
              <a:rPr lang="en-US" dirty="0" smtClean="0"/>
              <a:t> @</a:t>
            </a:r>
            <a:r>
              <a:rPr lang="en-US" dirty="0" err="1" smtClean="0"/>
              <a:t>grpc</a:t>
            </a:r>
            <a:r>
              <a:rPr lang="en-US" dirty="0" smtClean="0"/>
              <a:t>/proto-loader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protos</a:t>
            </a:r>
            <a:r>
              <a:rPr lang="en-US" dirty="0" smtClean="0"/>
              <a:t> folder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Protos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31136" y="3775359"/>
            <a:ext cx="79753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syntax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"proto3"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//Specify proto3 version.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package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example;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service Chat {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//Service class to be used by the clients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rpc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join(stream Message) returns (stream Message){}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rpc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send(Message) returns (Message){}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message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user = 1;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text = 2;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890" y="477501"/>
            <a:ext cx="3176887" cy="1188720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70264" y="1758554"/>
            <a:ext cx="35966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grpc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require(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grpc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protoLoader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require(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grpc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/proto-loader"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server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grpc.Server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SERVER_ADDRESS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"0.0.0.0:5001"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Load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protobuf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grpc.loadPackageDefinition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protoLoader.loadSync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protos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chat.proto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keepCase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longs: String,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enums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String,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defaults: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oneofs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users = [];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Receive message from client joining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join(call, callback) 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users.push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(call);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notifyChat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({ user: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"Server"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text: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"new user joined ..."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6273" y="1573888"/>
            <a:ext cx="70365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200"/>
                </a:solidFill>
                <a:latin typeface="Monaco"/>
              </a:rPr>
              <a:t>// Receive message from client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6699"/>
                </a:solidFill>
                <a:latin typeface="Monaco"/>
              </a:rPr>
              <a:t>function</a:t>
            </a: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send(call, callback) {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notifyChat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call.request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200"/>
                </a:solidFill>
                <a:latin typeface="Monaco"/>
              </a:rPr>
              <a:t>// Send message to all connected clients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6699"/>
                </a:solidFill>
                <a:latin typeface="Monaco"/>
              </a:rPr>
              <a:t>function</a:t>
            </a: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notifyChat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(message) {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users.forEach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(user =&gt; {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   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user.write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(message);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});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200"/>
                </a:solidFill>
                <a:latin typeface="Monaco"/>
              </a:rPr>
              <a:t>// Define server with the methods and start it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server.addService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proto.example.Chat.service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, { join: join, send: send });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server.bind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(SERVER_ADDRESS, </a:t>
            </a: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grpc.ServerCredentials.createInsecure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());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Monaco"/>
              </a:rPr>
              <a:t>server.start</a:t>
            </a: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();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4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322216"/>
            <a:ext cx="2680498" cy="925503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7697" y="1717035"/>
            <a:ext cx="33278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grpc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require(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grpc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require(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"@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grpc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/proto-loader"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readline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require(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readline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//Read terminal Lines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readline.createInterface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input: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process.stdin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output: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process.stdout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//Load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protobuf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grpc.loadPackageDefinition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protoLoader.loadSync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protos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chat.proto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keepCase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longs: String,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enums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String,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defaults: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oneofs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true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REMOTE_SERVER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"0.0.0.0:5001"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538" y="364097"/>
            <a:ext cx="52425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let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username;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200"/>
                </a:solidFill>
                <a:latin typeface="Monaco"/>
              </a:rPr>
              <a:t>//Create </a:t>
            </a:r>
            <a:r>
              <a:rPr lang="en-US" altLang="en-US" sz="1200" dirty="0" err="1">
                <a:solidFill>
                  <a:srgbClr val="008200"/>
                </a:solidFill>
                <a:latin typeface="Monaco"/>
              </a:rPr>
              <a:t>gRPC</a:t>
            </a:r>
            <a:r>
              <a:rPr lang="en-US" altLang="en-US" sz="1200" dirty="0">
                <a:solidFill>
                  <a:srgbClr val="008200"/>
                </a:solidFill>
                <a:latin typeface="Monaco"/>
              </a:rPr>
              <a:t> client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let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client = </a:t>
            </a: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new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proto.example.Chat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REMOTE_SERVER,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grpc.credentials.createInsecure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()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200"/>
                </a:solidFill>
                <a:latin typeface="Monaco"/>
              </a:rPr>
              <a:t>//Start the stream between server and client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function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startChat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()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let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channel = 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client.join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({ user: username });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channel.on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Monaco"/>
              </a:rPr>
              <a:t>"data"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onData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rl.on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Monaco"/>
              </a:rPr>
              <a:t>"line"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function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(text)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  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client.send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({ user: username, text: text }, res =&gt; {});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200"/>
                </a:solidFill>
                <a:latin typeface="Monaco"/>
              </a:rPr>
              <a:t>//When server send a message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function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onData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(message)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if</a:t>
            </a: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message.user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 == username)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  </a:t>
            </a:r>
            <a:r>
              <a:rPr lang="en-US" altLang="en-US" sz="1200" b="1" dirty="0">
                <a:solidFill>
                  <a:srgbClr val="006699"/>
                </a:solidFill>
                <a:latin typeface="Monaco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console.log(`${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message.user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}: ${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message.text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}`);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200"/>
                </a:solidFill>
                <a:latin typeface="Monaco"/>
              </a:rPr>
              <a:t>//Ask user name then start the chat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rl.question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Monaco"/>
              </a:rPr>
              <a:t>"What's </a:t>
            </a:r>
            <a:r>
              <a:rPr lang="en-US" altLang="en-US" sz="1200" dirty="0" err="1">
                <a:solidFill>
                  <a:srgbClr val="0000FF"/>
                </a:solidFill>
                <a:latin typeface="Monaco"/>
              </a:rPr>
              <a:t>ur</a:t>
            </a:r>
            <a:r>
              <a:rPr lang="en-US" altLang="en-US" sz="1200" dirty="0">
                <a:solidFill>
                  <a:srgbClr val="0000FF"/>
                </a:solidFill>
                <a:latin typeface="Monaco"/>
              </a:rPr>
              <a:t> name? "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, answer =&gt;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username = answer;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D3D3D"/>
                </a:solidFill>
                <a:latin typeface="Monaco"/>
              </a:rPr>
              <a:t>  </a:t>
            </a:r>
            <a:r>
              <a:rPr lang="en-US" altLang="en-US" sz="1200" dirty="0" err="1">
                <a:solidFill>
                  <a:srgbClr val="000000"/>
                </a:solidFill>
                <a:latin typeface="Monaco"/>
              </a:rPr>
              <a:t>startChat</a:t>
            </a: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();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onaco"/>
              </a:rPr>
              <a:t>});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server</a:t>
            </a:r>
          </a:p>
          <a:p>
            <a:r>
              <a:rPr lang="en-US" dirty="0" smtClean="0"/>
              <a:t>Node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emily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David.Emily@veteransunited.com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Github.com/david.emily</a:t>
            </a:r>
          </a:p>
          <a:p>
            <a:endParaRPr lang="en-US" dirty="0" smtClean="0"/>
          </a:p>
          <a:p>
            <a:r>
              <a:rPr lang="en-US" dirty="0" smtClean="0"/>
              <a:t>Veterans United is fun to work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am</a:t>
            </a:r>
            <a:endParaRPr lang="en-US" dirty="0"/>
          </a:p>
        </p:txBody>
      </p:sp>
      <p:pic>
        <p:nvPicPr>
          <p:cNvPr id="1026" name="Picture 2" descr="Image may contain: 4 people, including Gracie Kelly, Julie Hale and David Emily, people smiling, people standing, pool and outdo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51" y="2279332"/>
            <a:ext cx="2466098" cy="43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4 people, including David Emily, people smiling, people standing, mountain, sky, cloud, outdoor, nature and 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4822"/>
            <a:ext cx="4836826" cy="3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Remote Procedure Call</a:t>
            </a:r>
          </a:p>
          <a:p>
            <a:pPr lvl="1"/>
            <a:r>
              <a:rPr lang="en-US" dirty="0" smtClean="0"/>
              <a:t>Operates over Http/2</a:t>
            </a:r>
          </a:p>
          <a:p>
            <a:pPr lvl="1"/>
            <a:r>
              <a:rPr lang="en-US" dirty="0" smtClean="0"/>
              <a:t>Uses protocol buffers</a:t>
            </a:r>
          </a:p>
          <a:p>
            <a:pPr lvl="2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Bidirectional streaming</a:t>
            </a:r>
            <a:endParaRPr lang="en-US" dirty="0"/>
          </a:p>
        </p:txBody>
      </p:sp>
      <p:pic>
        <p:nvPicPr>
          <p:cNvPr id="2050" name="Picture 2" descr="Image result for math equation woman me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03" y="1693680"/>
            <a:ext cx="6477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Monster systems unable to maintain or add new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Impossible to navigate code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fun.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do everything in main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9" y="2409819"/>
            <a:ext cx="3492137" cy="40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3248298"/>
            <a:ext cx="4171406" cy="2413353"/>
          </a:xfrm>
        </p:spPr>
        <p:txBody>
          <a:bodyPr/>
          <a:lstStyle/>
          <a:p>
            <a:r>
              <a:rPr lang="en-US" dirty="0" smtClean="0"/>
              <a:t>Breaking code into functions</a:t>
            </a:r>
          </a:p>
          <a:p>
            <a:pPr lvl="1"/>
            <a:r>
              <a:rPr lang="en-US" dirty="0" smtClean="0"/>
              <a:t>Breaking monolith into small pieces</a:t>
            </a:r>
          </a:p>
          <a:p>
            <a:pPr lvl="1"/>
            <a:r>
              <a:rPr lang="en-US" dirty="0" smtClean="0"/>
              <a:t>Everything does it’s own thing</a:t>
            </a:r>
          </a:p>
          <a:p>
            <a:pPr lvl="1"/>
            <a:r>
              <a:rPr lang="en-US" dirty="0" smtClean="0"/>
              <a:t>Easier to work on and easier to maintain</a:t>
            </a:r>
            <a:endParaRPr lang="en-US" dirty="0"/>
          </a:p>
        </p:txBody>
      </p:sp>
      <p:pic>
        <p:nvPicPr>
          <p:cNvPr id="4098" name="Picture 2" descr="Image result for microservic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51" y="2460899"/>
            <a:ext cx="6353629" cy="34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35" y="2481943"/>
            <a:ext cx="3000375" cy="4251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10" y="2481943"/>
            <a:ext cx="3295650" cy="4251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60" y="2481943"/>
            <a:ext cx="3076575" cy="42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68" y="2629336"/>
            <a:ext cx="7729728" cy="3492790"/>
          </a:xfrm>
        </p:spPr>
        <p:txBody>
          <a:bodyPr>
            <a:normAutofit/>
          </a:bodyPr>
          <a:lstStyle/>
          <a:p>
            <a:r>
              <a:rPr lang="en-US" dirty="0" err="1"/>
              <a:t>gRPC</a:t>
            </a:r>
            <a:r>
              <a:rPr lang="en-US" dirty="0"/>
              <a:t> messages are serialized using </a:t>
            </a:r>
            <a:r>
              <a:rPr lang="en-US" u="sng" dirty="0" err="1">
                <a:hlinkClick r:id="rId2"/>
              </a:rPr>
              <a:t>Protobuf</a:t>
            </a:r>
            <a:r>
              <a:rPr lang="en-US" dirty="0"/>
              <a:t>, an efficient binary message format. </a:t>
            </a:r>
            <a:r>
              <a:rPr lang="en-US" dirty="0" err="1"/>
              <a:t>Protobuf</a:t>
            </a:r>
            <a:r>
              <a:rPr lang="en-US" dirty="0"/>
              <a:t> serializes very quickly on the server and client. </a:t>
            </a:r>
            <a:r>
              <a:rPr lang="en-US" dirty="0" err="1"/>
              <a:t>Protobuf</a:t>
            </a:r>
            <a:r>
              <a:rPr lang="en-US" dirty="0"/>
              <a:t> serialization results in small message payloads, important in limited bandwidth scenarios like mobile apps.</a:t>
            </a:r>
          </a:p>
          <a:p>
            <a:r>
              <a:rPr lang="en-US" dirty="0" err="1"/>
              <a:t>gRPC</a:t>
            </a:r>
            <a:r>
              <a:rPr lang="en-US" dirty="0"/>
              <a:t> is designed for HTTP/2, a major revision of HTTP that provides significant performance benefits over HTTP 1.x:</a:t>
            </a:r>
          </a:p>
          <a:p>
            <a:r>
              <a:rPr lang="en-US" dirty="0"/>
              <a:t>Binary framing and compression. HTTP/2 protocol is compact and efficient both in sending and receiving.</a:t>
            </a:r>
          </a:p>
          <a:p>
            <a:r>
              <a:rPr lang="en-US" dirty="0"/>
              <a:t>Multiplexing of multiple HTTP/2 calls over a single TCP connection. Multiplexing eliminates </a:t>
            </a:r>
            <a:r>
              <a:rPr lang="en-US" dirty="0">
                <a:hlinkClick r:id="rId3"/>
              </a:rPr>
              <a:t>head-of-line blocking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581564" y="4006399"/>
            <a:ext cx="26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http://www.http2demo.io/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Streaming</a:t>
            </a:r>
          </a:p>
          <a:p>
            <a:r>
              <a:rPr lang="en-US" dirty="0"/>
              <a:t>HTTP/2 provides a foundation for long-lived, real-time communication streams. </a:t>
            </a:r>
            <a:r>
              <a:rPr lang="en-US" dirty="0" err="1"/>
              <a:t>gRPC</a:t>
            </a:r>
            <a:r>
              <a:rPr lang="en-US" dirty="0"/>
              <a:t> provides first-class support for streaming through HTTP/2.</a:t>
            </a:r>
          </a:p>
          <a:p>
            <a:r>
              <a:rPr lang="en-US" dirty="0"/>
              <a:t>A </a:t>
            </a:r>
            <a:r>
              <a:rPr lang="en-US" dirty="0" err="1"/>
              <a:t>gRPC</a:t>
            </a:r>
            <a:r>
              <a:rPr lang="en-US" dirty="0"/>
              <a:t> service supports all streaming combinations:</a:t>
            </a:r>
          </a:p>
          <a:p>
            <a:r>
              <a:rPr lang="en-US" dirty="0"/>
              <a:t>Unary (no streaming)</a:t>
            </a:r>
          </a:p>
          <a:p>
            <a:r>
              <a:rPr lang="en-US" dirty="0"/>
              <a:t>Server to client streaming</a:t>
            </a:r>
          </a:p>
          <a:p>
            <a:r>
              <a:rPr lang="en-US" dirty="0"/>
              <a:t>Client to server streaming</a:t>
            </a:r>
          </a:p>
          <a:p>
            <a:r>
              <a:rPr lang="en-US" dirty="0"/>
              <a:t>Bi-directional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specification</a:t>
            </a:r>
          </a:p>
          <a:p>
            <a:r>
              <a:rPr lang="en-US" dirty="0"/>
              <a:t>A formal specification for HTTP API with JSON doesn't exist. Developers debate the best format of URLs, HTTP verbs, and response codes.</a:t>
            </a:r>
          </a:p>
          <a:p>
            <a:r>
              <a:rPr lang="en-US" dirty="0"/>
              <a:t>The </a:t>
            </a:r>
            <a:r>
              <a:rPr lang="en-US" u="sng" dirty="0" err="1">
                <a:hlinkClick r:id="rId2"/>
              </a:rPr>
              <a:t>gRPC</a:t>
            </a:r>
            <a:r>
              <a:rPr lang="en-US" u="sng" dirty="0">
                <a:hlinkClick r:id="rId2"/>
              </a:rPr>
              <a:t> specification</a:t>
            </a:r>
            <a:r>
              <a:rPr lang="en-US" dirty="0"/>
              <a:t> is prescriptive about the format a </a:t>
            </a:r>
            <a:r>
              <a:rPr lang="en-US" dirty="0" err="1"/>
              <a:t>gRPC</a:t>
            </a:r>
            <a:r>
              <a:rPr lang="en-US" dirty="0"/>
              <a:t> service must follow. </a:t>
            </a:r>
            <a:r>
              <a:rPr lang="en-US" dirty="0" err="1"/>
              <a:t>gRPC</a:t>
            </a:r>
            <a:r>
              <a:rPr lang="en-US" dirty="0"/>
              <a:t> eliminates debate and saves developer time because </a:t>
            </a:r>
            <a:r>
              <a:rPr lang="en-US" dirty="0" err="1"/>
              <a:t>gRPC</a:t>
            </a:r>
            <a:r>
              <a:rPr lang="en-US" dirty="0"/>
              <a:t> is consistent across platforms and implementations.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2431" y="5370695"/>
            <a:ext cx="241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https://packages.grpc.io/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5560" y="5978825"/>
            <a:ext cx="462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https://developers.google.com/protocol-buffers/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259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Monaco</vt:lpstr>
      <vt:lpstr>Parcel</vt:lpstr>
      <vt:lpstr>gRPC for fun and profit</vt:lpstr>
      <vt:lpstr>Who I am</vt:lpstr>
      <vt:lpstr>Grpc</vt:lpstr>
      <vt:lpstr>Monoliths</vt:lpstr>
      <vt:lpstr>microservices</vt:lpstr>
      <vt:lpstr>Web api</vt:lpstr>
      <vt:lpstr>Performance</vt:lpstr>
      <vt:lpstr>steaming</vt:lpstr>
      <vt:lpstr>standard</vt:lpstr>
      <vt:lpstr>Build a chat client</vt:lpstr>
      <vt:lpstr>Protos folder</vt:lpstr>
      <vt:lpstr>server</vt:lpstr>
      <vt:lpstr>client</vt:lpstr>
      <vt:lpstr>Start it</vt:lpstr>
      <vt:lpstr>David emily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for fun and profit</dc:title>
  <dc:creator>David Emily</dc:creator>
  <cp:lastModifiedBy>David Emily</cp:lastModifiedBy>
  <cp:revision>5</cp:revision>
  <dcterms:created xsi:type="dcterms:W3CDTF">2019-11-09T19:18:41Z</dcterms:created>
  <dcterms:modified xsi:type="dcterms:W3CDTF">2019-11-09T19:51:23Z</dcterms:modified>
</cp:coreProperties>
</file>