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0" d="100"/>
          <a:sy n="70" d="100"/>
        </p:scale>
        <p:origin x="-1939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2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7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4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9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4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0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634A4-9B46-4A40-8427-031D653CE65D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58E2C-912A-4A33-A0CB-3501A1234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1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F97F84C-199E-D723-61DF-065E5AF47E22}"/>
              </a:ext>
            </a:extLst>
          </p:cNvPr>
          <p:cNvSpPr/>
          <p:nvPr/>
        </p:nvSpPr>
        <p:spPr>
          <a:xfrm>
            <a:off x="7619417" y="198296"/>
            <a:ext cx="19781164" cy="64666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C4C21E7C-1C01-8899-FBDF-EA4F7E3CBB74}"/>
              </a:ext>
            </a:extLst>
          </p:cNvPr>
          <p:cNvSpPr/>
          <p:nvPr/>
        </p:nvSpPr>
        <p:spPr>
          <a:xfrm>
            <a:off x="7650836" y="6690309"/>
            <a:ext cx="19781164" cy="62128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547897-125E-D727-BD1D-0FB7A95A31D8}"/>
              </a:ext>
            </a:extLst>
          </p:cNvPr>
          <p:cNvGrpSpPr/>
          <p:nvPr/>
        </p:nvGrpSpPr>
        <p:grpSpPr>
          <a:xfrm>
            <a:off x="4239985" y="4402365"/>
            <a:ext cx="3211283" cy="4635500"/>
            <a:chOff x="1926769" y="3906157"/>
            <a:chExt cx="3935187" cy="4635500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F2856059-8711-4C0B-D2AB-988CA2DBB77D}"/>
                </a:ext>
              </a:extLst>
            </p:cNvPr>
            <p:cNvSpPr/>
            <p:nvPr/>
          </p:nvSpPr>
          <p:spPr>
            <a:xfrm>
              <a:off x="1926769" y="3906157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56FF8B-2990-FFCE-7794-36DFC527C006}"/>
                </a:ext>
              </a:extLst>
            </p:cNvPr>
            <p:cNvSpPr txBox="1"/>
            <p:nvPr/>
          </p:nvSpPr>
          <p:spPr>
            <a:xfrm>
              <a:off x="2000133" y="4789251"/>
              <a:ext cx="3463853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Information Extraction Document (IE)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  <a:r>
                <a:rPr lang="en-US" sz="1200" dirty="0"/>
                <a:t>: document 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  <a:r>
                <a:rPr lang="en-US" sz="1200" dirty="0"/>
                <a:t>: document text in string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  <a:r>
                <a:rPr lang="en-US" sz="1200" dirty="0"/>
                <a:t>: </a:t>
              </a:r>
            </a:p>
            <a:p>
              <a:r>
                <a:rPr lang="en-US" sz="1200" dirty="0"/>
                <a:t>  - entity_id</a:t>
              </a:r>
            </a:p>
            <a:p>
              <a:r>
                <a:rPr lang="en-US" sz="1200" dirty="0"/>
                <a:t>  - entity_type</a:t>
              </a:r>
            </a:p>
            <a:p>
              <a:r>
                <a:rPr lang="en-US" sz="1200" dirty="0"/>
                <a:t>  - entity_text</a:t>
              </a:r>
            </a:p>
            <a:p>
              <a:r>
                <a:rPr lang="en-US" sz="1200" dirty="0"/>
                <a:t>  - start</a:t>
              </a:r>
            </a:p>
            <a:p>
              <a:r>
                <a:rPr lang="en-US" sz="1200" dirty="0"/>
                <a:t>  - end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relation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  - relation_id</a:t>
              </a:r>
            </a:p>
            <a:p>
              <a:r>
                <a:rPr lang="en-US" sz="1200" dirty="0"/>
                <a:t>  - relation_type</a:t>
              </a:r>
            </a:p>
            <a:p>
              <a:r>
                <a:rPr lang="en-US" sz="1200" dirty="0"/>
                <a:t>  - entity_1_id</a:t>
              </a:r>
            </a:p>
            <a:p>
              <a:r>
                <a:rPr lang="en-US" sz="1200" dirty="0"/>
                <a:t>  - entity_2_id</a:t>
              </a:r>
            </a:p>
            <a:p>
              <a:r>
                <a:rPr lang="en-US" sz="1200" dirty="0"/>
                <a:t>  - entity_1_text</a:t>
              </a:r>
            </a:p>
            <a:p>
              <a:r>
                <a:rPr lang="en-US" sz="1200" dirty="0"/>
                <a:t>  - entity_2_text</a:t>
              </a:r>
            </a:p>
          </p:txBody>
        </p:sp>
      </p:grp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C2CFB34-7AA5-DCBA-2DC5-F1725A67DB44}"/>
              </a:ext>
            </a:extLst>
          </p:cNvPr>
          <p:cNvSpPr/>
          <p:nvPr/>
        </p:nvSpPr>
        <p:spPr>
          <a:xfrm>
            <a:off x="770163" y="6262468"/>
            <a:ext cx="1545771" cy="1054100"/>
          </a:xfrm>
          <a:prstGeom prst="flowChartInternalStorag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BRAT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403E9EA0-4CD9-9D9D-895A-DE0E7B5ACE79}"/>
              </a:ext>
            </a:extLst>
          </p:cNvPr>
          <p:cNvSpPr/>
          <p:nvPr/>
        </p:nvSpPr>
        <p:spPr>
          <a:xfrm>
            <a:off x="770163" y="4758409"/>
            <a:ext cx="1545771" cy="1054100"/>
          </a:xfrm>
          <a:prstGeom prst="flowChartInternalStorag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Label-Studio</a:t>
            </a: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0259A593-116B-9866-2B3E-FBC6E89B17E7}"/>
              </a:ext>
            </a:extLst>
          </p:cNvPr>
          <p:cNvSpPr/>
          <p:nvPr/>
        </p:nvSpPr>
        <p:spPr>
          <a:xfrm>
            <a:off x="770163" y="7766528"/>
            <a:ext cx="1545771" cy="1054100"/>
          </a:xfrm>
          <a:prstGeom prst="flowChartInternalStorag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MAE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BC6EE93-D406-4F3B-F5D9-5DE6F0D042C7}"/>
              </a:ext>
            </a:extLst>
          </p:cNvPr>
          <p:cNvSpPr/>
          <p:nvPr/>
        </p:nvSpPr>
        <p:spPr>
          <a:xfrm>
            <a:off x="2405742" y="6470227"/>
            <a:ext cx="1545771" cy="59326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BRAT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BA01E12-2F5E-7476-4635-364080F04FB0}"/>
              </a:ext>
            </a:extLst>
          </p:cNvPr>
          <p:cNvSpPr/>
          <p:nvPr/>
        </p:nvSpPr>
        <p:spPr>
          <a:xfrm>
            <a:off x="2394856" y="2969982"/>
            <a:ext cx="1545771" cy="593269"/>
          </a:xfrm>
          <a:prstGeom prst="homePlate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2594157703">
                  <a:custGeom>
                    <a:avLst/>
                    <a:gdLst>
                      <a:gd name="connsiteX0" fmla="*/ 0 w 1545771"/>
                      <a:gd name="connsiteY0" fmla="*/ 0 h 593269"/>
                      <a:gd name="connsiteX1" fmla="*/ 1249137 w 1545771"/>
                      <a:gd name="connsiteY1" fmla="*/ 0 h 593269"/>
                      <a:gd name="connsiteX2" fmla="*/ 1545771 w 1545771"/>
                      <a:gd name="connsiteY2" fmla="*/ 296635 h 593269"/>
                      <a:gd name="connsiteX3" fmla="*/ 1249137 w 1545771"/>
                      <a:gd name="connsiteY3" fmla="*/ 593269 h 593269"/>
                      <a:gd name="connsiteX4" fmla="*/ 0 w 1545771"/>
                      <a:gd name="connsiteY4" fmla="*/ 593269 h 593269"/>
                      <a:gd name="connsiteX5" fmla="*/ 0 w 1545771"/>
                      <a:gd name="connsiteY5" fmla="*/ 0 h 593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45771" h="593269" extrusionOk="0">
                        <a:moveTo>
                          <a:pt x="0" y="0"/>
                        </a:moveTo>
                        <a:cubicBezTo>
                          <a:pt x="308122" y="75992"/>
                          <a:pt x="828996" y="33966"/>
                          <a:pt x="1249137" y="0"/>
                        </a:cubicBezTo>
                        <a:cubicBezTo>
                          <a:pt x="1331048" y="30983"/>
                          <a:pt x="1421207" y="194805"/>
                          <a:pt x="1545771" y="296635"/>
                        </a:cubicBezTo>
                        <a:cubicBezTo>
                          <a:pt x="1408270" y="398299"/>
                          <a:pt x="1379686" y="488071"/>
                          <a:pt x="1249137" y="593269"/>
                        </a:cubicBezTo>
                        <a:cubicBezTo>
                          <a:pt x="672231" y="670055"/>
                          <a:pt x="253771" y="673998"/>
                          <a:pt x="0" y="593269"/>
                        </a:cubicBezTo>
                        <a:cubicBezTo>
                          <a:pt x="-25328" y="470881"/>
                          <a:pt x="-36278" y="10619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IE Converter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EB3B726-BA9B-F846-FEC0-8BA8DAED51AF}"/>
              </a:ext>
            </a:extLst>
          </p:cNvPr>
          <p:cNvSpPr/>
          <p:nvPr/>
        </p:nvSpPr>
        <p:spPr>
          <a:xfrm>
            <a:off x="2405743" y="4967518"/>
            <a:ext cx="1545771" cy="593269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Label-Studio Converter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1B3D6961-4B41-C128-C06C-00C347A02F34}"/>
              </a:ext>
            </a:extLst>
          </p:cNvPr>
          <p:cNvSpPr/>
          <p:nvPr/>
        </p:nvSpPr>
        <p:spPr>
          <a:xfrm>
            <a:off x="2405742" y="7996945"/>
            <a:ext cx="1545771" cy="593269"/>
          </a:xfrm>
          <a:prstGeom prst="homePlat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MAE Converter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AD37B3-B689-C233-12DC-9BA682B47EFC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019424" y="3563251"/>
            <a:ext cx="10887" cy="140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E88CF1-D16E-8DDE-304B-C07866D4B421}"/>
              </a:ext>
            </a:extLst>
          </p:cNvPr>
          <p:cNvSpPr txBox="1"/>
          <p:nvPr/>
        </p:nvSpPr>
        <p:spPr>
          <a:xfrm>
            <a:off x="8982689" y="414564"/>
            <a:ext cx="3031395" cy="267765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NER Dataset Class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IEs</a:t>
            </a:r>
            <a:r>
              <a:rPr lang="en-US" sz="1200" dirty="0"/>
              <a:t>: List of IE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tokenizer</a:t>
            </a:r>
            <a:r>
              <a:rPr lang="en-US" sz="1200" dirty="0"/>
              <a:t>: tokenizer for BERT model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label_map</a:t>
            </a:r>
            <a:r>
              <a:rPr lang="en-US" sz="1200" dirty="0"/>
              <a:t>: a Dict of entity labels and code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segments</a:t>
            </a:r>
            <a:r>
              <a:rPr lang="en-US" sz="1200" dirty="0"/>
              <a:t>: List of segments for input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__len__()</a:t>
            </a:r>
            <a:r>
              <a:rPr lang="en-US" sz="1200" dirty="0"/>
              <a:t>: return # of segments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__getitem__()</a:t>
            </a:r>
            <a:r>
              <a:rPr lang="en-US" sz="1200" dirty="0"/>
              <a:t>: return </a:t>
            </a:r>
          </a:p>
          <a:p>
            <a:r>
              <a:rPr lang="en-US" sz="1200" dirty="0"/>
              <a:t>  - doc_id</a:t>
            </a:r>
          </a:p>
          <a:p>
            <a:r>
              <a:rPr lang="en-US" sz="1200" dirty="0"/>
              <a:t>  - input_ids</a:t>
            </a:r>
          </a:p>
          <a:p>
            <a:r>
              <a:rPr lang="en-US" sz="1200" dirty="0"/>
              <a:t>  - attention_mask</a:t>
            </a:r>
          </a:p>
          <a:p>
            <a:r>
              <a:rPr lang="en-US" sz="1200" dirty="0"/>
              <a:t>  - start</a:t>
            </a:r>
          </a:p>
          <a:p>
            <a:r>
              <a:rPr lang="en-US" sz="1200" dirty="0"/>
              <a:t>  - end</a:t>
            </a:r>
          </a:p>
          <a:p>
            <a:r>
              <a:rPr lang="en-US" sz="1200" dirty="0"/>
              <a:t>  - labels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F76E2A-55EB-7E4F-D819-6314ED8DB313}"/>
              </a:ext>
            </a:extLst>
          </p:cNvPr>
          <p:cNvSpPr txBox="1"/>
          <p:nvPr/>
        </p:nvSpPr>
        <p:spPr>
          <a:xfrm>
            <a:off x="8982689" y="4402367"/>
            <a:ext cx="303139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Sentence Dataset</a:t>
            </a:r>
          </a:p>
          <a:p>
            <a:endParaRPr lang="en-US" sz="1200" dirty="0"/>
          </a:p>
          <a:p>
            <a:r>
              <a:rPr lang="en-US" sz="1200" dirty="0"/>
              <a:t>Segments text into sentences and use as segments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F1DE9F-A241-A1FE-B3F6-113DFC891B34}"/>
              </a:ext>
            </a:extLst>
          </p:cNvPr>
          <p:cNvSpPr txBox="1"/>
          <p:nvPr/>
        </p:nvSpPr>
        <p:spPr>
          <a:xfrm>
            <a:off x="8982689" y="5233364"/>
            <a:ext cx="303139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Word-chunk Dataset</a:t>
            </a:r>
          </a:p>
          <a:p>
            <a:endParaRPr lang="en-US" sz="1200" dirty="0"/>
          </a:p>
          <a:p>
            <a:r>
              <a:rPr lang="en-US" sz="1200" dirty="0"/>
              <a:t>Segments text into windows of N words and use as segments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4182-44EE-DDD1-5355-B60180F8F65C}"/>
              </a:ext>
            </a:extLst>
          </p:cNvPr>
          <p:cNvGrpSpPr/>
          <p:nvPr/>
        </p:nvGrpSpPr>
        <p:grpSpPr>
          <a:xfrm>
            <a:off x="12412911" y="2969982"/>
            <a:ext cx="1892300" cy="830997"/>
            <a:chOff x="11099800" y="4237265"/>
            <a:chExt cx="1892300" cy="830997"/>
          </a:xfrm>
          <a:noFill/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66B52C-3C38-107B-2CE6-E3C20B3CAA9B}"/>
                </a:ext>
              </a:extLst>
            </p:cNvPr>
            <p:cNvSpPr txBox="1"/>
            <p:nvPr/>
          </p:nvSpPr>
          <p:spPr>
            <a:xfrm>
              <a:off x="11099800" y="4237265"/>
              <a:ext cx="1892300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BioBERT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C6FDCC-C69E-28BB-5224-94FCC9027048}"/>
                </a:ext>
              </a:extLst>
            </p:cNvPr>
            <p:cNvSpPr txBox="1"/>
            <p:nvPr/>
          </p:nvSpPr>
          <p:spPr>
            <a:xfrm>
              <a:off x="11099800" y="4514264"/>
              <a:ext cx="1892300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ClinicalBERT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C451A1-6A44-BDBC-7874-4EAC72179726}"/>
                </a:ext>
              </a:extLst>
            </p:cNvPr>
            <p:cNvSpPr txBox="1"/>
            <p:nvPr/>
          </p:nvSpPr>
          <p:spPr>
            <a:xfrm>
              <a:off x="11099800" y="4791263"/>
              <a:ext cx="1892300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PubMedBERT</a:t>
              </a:r>
              <a:endParaRPr lang="en-US" b="1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BEA9846-9635-CB1D-0E0E-31E1CD1A7659}"/>
              </a:ext>
            </a:extLst>
          </p:cNvPr>
          <p:cNvSpPr txBox="1"/>
          <p:nvPr/>
        </p:nvSpPr>
        <p:spPr>
          <a:xfrm>
            <a:off x="12170390" y="414565"/>
            <a:ext cx="2366597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Model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input_ids</a:t>
            </a:r>
            <a:r>
              <a:rPr lang="en-US" sz="1200" dirty="0"/>
              <a:t>: tensor of token IDs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attention_mask</a:t>
            </a:r>
            <a:r>
              <a:rPr lang="en-US" sz="1200" dirty="0"/>
              <a:t>: indicator for mask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labels</a:t>
            </a:r>
            <a:r>
              <a:rPr lang="en-US" sz="1200" dirty="0"/>
              <a:t>: labels for training &amp; vaildation</a:t>
            </a:r>
            <a:endParaRPr lang="en-US" sz="12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1983ED0-4C23-DC93-9F6E-F2F20A14B085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10498386" y="3092220"/>
            <a:ext cx="0" cy="131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BAA4B9-0777-9632-A7B3-0A1137369E56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>
            <a:off x="13353689" y="1799560"/>
            <a:ext cx="5372" cy="117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25FCED9-FD73-F7FD-3CEC-6F3DD8AA6894}"/>
              </a:ext>
            </a:extLst>
          </p:cNvPr>
          <p:cNvSpPr txBox="1"/>
          <p:nvPr/>
        </p:nvSpPr>
        <p:spPr>
          <a:xfrm>
            <a:off x="14720691" y="4940986"/>
            <a:ext cx="303139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NER_Trainer</a:t>
            </a:r>
          </a:p>
          <a:p>
            <a:endParaRPr lang="en-US" sz="1200" dirty="0"/>
          </a:p>
          <a:p>
            <a:r>
              <a:rPr lang="en-US" sz="1200" dirty="0"/>
              <a:t>Training for AutoModelForTokenClassification </a:t>
            </a:r>
          </a:p>
        </p:txBody>
      </p:sp>
      <p:sp>
        <p:nvSpPr>
          <p:cNvPr id="46" name="Flowchart: Card 45">
            <a:extLst>
              <a:ext uri="{FF2B5EF4-FFF2-40B4-BE49-F238E27FC236}">
                <a16:creationId xmlns:a16="http://schemas.microsoft.com/office/drawing/2014/main" id="{6DC0D8CC-F7BE-B41C-3150-157B40AB0F22}"/>
              </a:ext>
            </a:extLst>
          </p:cNvPr>
          <p:cNvSpPr/>
          <p:nvPr/>
        </p:nvSpPr>
        <p:spPr>
          <a:xfrm>
            <a:off x="18172374" y="4921252"/>
            <a:ext cx="1201126" cy="685800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checkpoints</a:t>
            </a:r>
          </a:p>
        </p:txBody>
      </p: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FD5424BC-2C35-FC91-F3C9-42618F2FF877}"/>
              </a:ext>
            </a:extLst>
          </p:cNvPr>
          <p:cNvSpPr/>
          <p:nvPr/>
        </p:nvSpPr>
        <p:spPr>
          <a:xfrm>
            <a:off x="16715607" y="3863084"/>
            <a:ext cx="1394771" cy="802262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Training &amp; validation loss logs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(Tensorboard)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480253-9496-D12C-0364-265521014ED1}"/>
              </a:ext>
            </a:extLst>
          </p:cNvPr>
          <p:cNvSpPr txBox="1"/>
          <p:nvPr/>
        </p:nvSpPr>
        <p:spPr>
          <a:xfrm>
            <a:off x="25272569" y="6256723"/>
            <a:ext cx="15031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IE Evaluator</a:t>
            </a:r>
          </a:p>
          <a:p>
            <a:endParaRPr lang="en-US" sz="1200" dirty="0"/>
          </a:p>
          <a:p>
            <a:r>
              <a:rPr lang="en-US" sz="1200" dirty="0"/>
              <a:t>NER_evaluation()</a:t>
            </a:r>
          </a:p>
          <a:p>
            <a:r>
              <a:rPr lang="en-US" sz="1200" dirty="0"/>
              <a:t>RE_evaluation()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D81833-E08E-7F87-78EC-E9B1F6FF6C32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7752086" y="5264152"/>
            <a:ext cx="420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1CAC53-14F0-4BF0-9643-7E1D44D1B11C}"/>
              </a:ext>
            </a:extLst>
          </p:cNvPr>
          <p:cNvGrpSpPr/>
          <p:nvPr/>
        </p:nvGrpSpPr>
        <p:grpSpPr>
          <a:xfrm>
            <a:off x="22771432" y="2541947"/>
            <a:ext cx="1503135" cy="1559193"/>
            <a:chOff x="1764464" y="3906157"/>
            <a:chExt cx="3935187" cy="5131626"/>
          </a:xfrm>
        </p:grpSpPr>
        <p:sp>
          <p:nvSpPr>
            <p:cNvPr id="57" name="Flowchart: Multidocument 56">
              <a:extLst>
                <a:ext uri="{FF2B5EF4-FFF2-40B4-BE49-F238E27FC236}">
                  <a16:creationId xmlns:a16="http://schemas.microsoft.com/office/drawing/2014/main" id="{878325F5-3AEC-A6D3-62D7-495A4447BFF3}"/>
                </a:ext>
              </a:extLst>
            </p:cNvPr>
            <p:cNvSpPr/>
            <p:nvPr/>
          </p:nvSpPr>
          <p:spPr>
            <a:xfrm>
              <a:off x="1764464" y="3906157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04BB02-D1E8-00C9-DBE0-50D8B9F0FCDB}"/>
                </a:ext>
              </a:extLst>
            </p:cNvPr>
            <p:cNvSpPr txBox="1"/>
            <p:nvPr/>
          </p:nvSpPr>
          <p:spPr>
            <a:xfrm>
              <a:off x="2000133" y="4789250"/>
              <a:ext cx="3463853" cy="4248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Gold Standard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8D81531-DD68-5669-79B6-B061D133B9C1}"/>
              </a:ext>
            </a:extLst>
          </p:cNvPr>
          <p:cNvGrpSpPr/>
          <p:nvPr/>
        </p:nvGrpSpPr>
        <p:grpSpPr>
          <a:xfrm>
            <a:off x="23431683" y="4439542"/>
            <a:ext cx="1503135" cy="1725418"/>
            <a:chOff x="1764464" y="3906157"/>
            <a:chExt cx="3935187" cy="4840311"/>
          </a:xfrm>
        </p:grpSpPr>
        <p:sp>
          <p:nvSpPr>
            <p:cNvPr id="64" name="Flowchart: Multidocument 63">
              <a:extLst>
                <a:ext uri="{FF2B5EF4-FFF2-40B4-BE49-F238E27FC236}">
                  <a16:creationId xmlns:a16="http://schemas.microsoft.com/office/drawing/2014/main" id="{DAD12E51-847A-B1DE-15D0-BCDA0B740928}"/>
                </a:ext>
              </a:extLst>
            </p:cNvPr>
            <p:cNvSpPr/>
            <p:nvPr/>
          </p:nvSpPr>
          <p:spPr>
            <a:xfrm>
              <a:off x="1764464" y="3906157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000784-EA81-FC42-32D0-E243CD67A4D7}"/>
                </a:ext>
              </a:extLst>
            </p:cNvPr>
            <p:cNvSpPr txBox="1"/>
            <p:nvPr/>
          </p:nvSpPr>
          <p:spPr>
            <a:xfrm>
              <a:off x="2000130" y="5270394"/>
              <a:ext cx="3463853" cy="347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Predicted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D303D53-3CF1-4885-29E9-0D671BFDDBF4}"/>
              </a:ext>
            </a:extLst>
          </p:cNvPr>
          <p:cNvSpPr txBox="1"/>
          <p:nvPr/>
        </p:nvSpPr>
        <p:spPr>
          <a:xfrm>
            <a:off x="8982688" y="7351029"/>
            <a:ext cx="30313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InlineTag_RE_Dataset</a:t>
            </a:r>
          </a:p>
          <a:p>
            <a:endParaRPr lang="en-US" sz="1200" dirty="0"/>
          </a:p>
          <a:p>
            <a:r>
              <a:rPr lang="en-US" sz="1200" dirty="0"/>
              <a:t>Includes possible combination of 2 entities and represent them with  begin/ end tags.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CCC9DAF-E588-EEFE-B1F1-3D2F5F44D428}"/>
              </a:ext>
            </a:extLst>
          </p:cNvPr>
          <p:cNvSpPr txBox="1"/>
          <p:nvPr/>
        </p:nvSpPr>
        <p:spPr>
          <a:xfrm>
            <a:off x="8982689" y="9738421"/>
            <a:ext cx="3031395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RE Dataset Class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IEs</a:t>
            </a:r>
            <a:r>
              <a:rPr lang="en-US" sz="1200" dirty="0"/>
              <a:t>: List of IE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tokenizer</a:t>
            </a:r>
            <a:r>
              <a:rPr lang="en-US" sz="1200" dirty="0"/>
              <a:t>: tokenizer for BERT model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label_map</a:t>
            </a:r>
            <a:r>
              <a:rPr lang="en-US" sz="1200" dirty="0"/>
              <a:t>: a Dict of relation labels and code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segments</a:t>
            </a:r>
            <a:r>
              <a:rPr lang="en-US" sz="1200" dirty="0"/>
              <a:t>: List of segments for input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__len__()</a:t>
            </a:r>
            <a:r>
              <a:rPr lang="en-US" sz="1200" dirty="0"/>
              <a:t>: return # of segments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__getitem__()</a:t>
            </a:r>
            <a:r>
              <a:rPr lang="en-US" sz="1200" dirty="0"/>
              <a:t>: return </a:t>
            </a:r>
          </a:p>
          <a:p>
            <a:r>
              <a:rPr lang="en-US" sz="1200" dirty="0"/>
              <a:t>  - doc_id</a:t>
            </a:r>
          </a:p>
          <a:p>
            <a:r>
              <a:rPr lang="en-US" sz="1200" dirty="0"/>
              <a:t>  - input_ids</a:t>
            </a:r>
          </a:p>
          <a:p>
            <a:r>
              <a:rPr lang="en-US" sz="1200" dirty="0"/>
              <a:t>  - attention_mask</a:t>
            </a:r>
          </a:p>
          <a:p>
            <a:r>
              <a:rPr lang="en-US" sz="1200" dirty="0"/>
              <a:t>  - entity_1_id</a:t>
            </a:r>
          </a:p>
          <a:p>
            <a:r>
              <a:rPr lang="en-US" sz="1200" dirty="0"/>
              <a:t>  - entity_2_id</a:t>
            </a:r>
          </a:p>
          <a:p>
            <a:r>
              <a:rPr lang="en-US" sz="1200" dirty="0"/>
              <a:t>  - labels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69E539-C528-0A82-ED1F-7D533744B13F}"/>
              </a:ext>
            </a:extLst>
          </p:cNvPr>
          <p:cNvSpPr txBox="1"/>
          <p:nvPr/>
        </p:nvSpPr>
        <p:spPr>
          <a:xfrm>
            <a:off x="8982688" y="8174715"/>
            <a:ext cx="303139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Mask_RE_Dataset</a:t>
            </a:r>
          </a:p>
          <a:p>
            <a:endParaRPr lang="en-US" sz="1200" dirty="0"/>
          </a:p>
          <a:p>
            <a:r>
              <a:rPr lang="en-US" sz="1200" dirty="0"/>
              <a:t>Includes possible combination of 2 entities and represent them as masked tokens types. The token text was appended after [SEP] 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C30735-3AD3-1782-A158-779B5079A373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10498386" y="9190378"/>
            <a:ext cx="1" cy="54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31EC138-007C-48E9-5282-EBA485AD7C97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7451268" y="4817866"/>
            <a:ext cx="1531421" cy="190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83367F6-AB76-F61C-5393-5DD376A1800D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7451268" y="5648863"/>
            <a:ext cx="1531421" cy="1071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0EBA1C32-29A5-85C6-A707-0E6DF27188DB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>
            <a:off x="7451268" y="6720115"/>
            <a:ext cx="1531420" cy="10464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6D708EA-056D-6BA1-415D-1BD830F6D977}"/>
              </a:ext>
            </a:extLst>
          </p:cNvPr>
          <p:cNvCxnSpPr>
            <a:cxnSpLocks/>
            <a:stCxn id="4" idx="3"/>
            <a:endCxn id="84" idx="1"/>
          </p:cNvCxnSpPr>
          <p:nvPr/>
        </p:nvCxnSpPr>
        <p:spPr>
          <a:xfrm>
            <a:off x="7451268" y="6720115"/>
            <a:ext cx="1531420" cy="1962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D465A2D-837F-B6D2-C638-738D3F8B7E4E}"/>
              </a:ext>
            </a:extLst>
          </p:cNvPr>
          <p:cNvCxnSpPr>
            <a:cxnSpLocks/>
            <a:stCxn id="30" idx="3"/>
            <a:endCxn id="45" idx="1"/>
          </p:cNvCxnSpPr>
          <p:nvPr/>
        </p:nvCxnSpPr>
        <p:spPr>
          <a:xfrm>
            <a:off x="12014084" y="4817866"/>
            <a:ext cx="2706607" cy="446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B81E3D2-38CD-BB8E-8977-94310C13C4C8}"/>
              </a:ext>
            </a:extLst>
          </p:cNvPr>
          <p:cNvCxnSpPr>
            <a:cxnSpLocks/>
            <a:stCxn id="31" idx="3"/>
            <a:endCxn id="45" idx="1"/>
          </p:cNvCxnSpPr>
          <p:nvPr/>
        </p:nvCxnSpPr>
        <p:spPr>
          <a:xfrm flipV="1">
            <a:off x="12014084" y="5264152"/>
            <a:ext cx="2706607" cy="3847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6E46DB5-D1A8-2CA4-7EE1-7CF5D0F126EE}"/>
              </a:ext>
            </a:extLst>
          </p:cNvPr>
          <p:cNvSpPr txBox="1"/>
          <p:nvPr/>
        </p:nvSpPr>
        <p:spPr>
          <a:xfrm>
            <a:off x="14729442" y="414564"/>
            <a:ext cx="3031395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Trainer</a:t>
            </a:r>
          </a:p>
          <a:p>
            <a:endParaRPr lang="en-US" sz="1200" dirty="0"/>
          </a:p>
          <a:p>
            <a:r>
              <a:rPr lang="en-US" sz="1200" b="1" dirty="0"/>
              <a:t>run_name</a:t>
            </a:r>
            <a:r>
              <a:rPr lang="en-US" sz="1200" dirty="0"/>
              <a:t>: name of the training. Is used through training, evaluation and production to specify a model. </a:t>
            </a:r>
          </a:p>
          <a:p>
            <a:r>
              <a:rPr lang="en-US" sz="1200" b="1" dirty="0"/>
              <a:t>model</a:t>
            </a:r>
            <a:r>
              <a:rPr lang="en-US" sz="1200" dirty="0"/>
              <a:t>: AutoModelForTokenClassification</a:t>
            </a:r>
          </a:p>
          <a:p>
            <a:r>
              <a:rPr lang="en-US" sz="1200" b="1" dirty="0"/>
              <a:t>optimizer</a:t>
            </a:r>
            <a:r>
              <a:rPr lang="en-US" sz="1200" dirty="0"/>
              <a:t>: torch.optim</a:t>
            </a:r>
          </a:p>
          <a:p>
            <a:r>
              <a:rPr lang="en-US" sz="1200" b="1" dirty="0"/>
              <a:t>train_dataset</a:t>
            </a:r>
            <a:r>
              <a:rPr lang="en-US" sz="1200" dirty="0"/>
              <a:t>: an obj of Dataset Class</a:t>
            </a:r>
          </a:p>
          <a:p>
            <a:r>
              <a:rPr lang="en-US" sz="1200" b="1" dirty="0"/>
              <a:t>valid_dataset</a:t>
            </a:r>
            <a:r>
              <a:rPr lang="en-US" sz="1200" dirty="0"/>
              <a:t>: an obj of Dataset Class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916863-D47A-363C-08C2-83ABF5191259}"/>
              </a:ext>
            </a:extLst>
          </p:cNvPr>
          <p:cNvCxnSpPr>
            <a:cxnSpLocks/>
            <a:stCxn id="112" idx="2"/>
            <a:endCxn id="45" idx="0"/>
          </p:cNvCxnSpPr>
          <p:nvPr/>
        </p:nvCxnSpPr>
        <p:spPr>
          <a:xfrm flipH="1">
            <a:off x="16236389" y="2168890"/>
            <a:ext cx="8751" cy="27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816A0704-A106-00C3-535C-58D2BA9F602D}"/>
              </a:ext>
            </a:extLst>
          </p:cNvPr>
          <p:cNvCxnSpPr>
            <a:cxnSpLocks/>
            <a:stCxn id="45" idx="3"/>
            <a:endCxn id="47" idx="2"/>
          </p:cNvCxnSpPr>
          <p:nvPr/>
        </p:nvCxnSpPr>
        <p:spPr>
          <a:xfrm flipH="1" flipV="1">
            <a:off x="17412993" y="4665346"/>
            <a:ext cx="339093" cy="598806"/>
          </a:xfrm>
          <a:prstGeom prst="bentConnector4">
            <a:avLst>
              <a:gd name="adj1" fmla="val -67415"/>
              <a:gd name="adj2" fmla="val 769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91AE62FB-C1D6-2209-1917-0BF5F0EBD62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4305211" y="3385481"/>
            <a:ext cx="1216098" cy="1535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BF28090-23CE-7247-40B3-98E9EEE6192E}"/>
              </a:ext>
            </a:extLst>
          </p:cNvPr>
          <p:cNvSpPr txBox="1"/>
          <p:nvPr/>
        </p:nvSpPr>
        <p:spPr>
          <a:xfrm>
            <a:off x="14743924" y="7851549"/>
            <a:ext cx="303139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RE_Trainer</a:t>
            </a:r>
          </a:p>
          <a:p>
            <a:endParaRPr lang="en-US" sz="1200" dirty="0"/>
          </a:p>
          <a:p>
            <a:r>
              <a:rPr lang="en-US" sz="1200" dirty="0"/>
              <a:t>Training for AutoModelForSequenceClassification 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CDA6533-0D3D-DC44-2DCF-49F70A8EB755}"/>
              </a:ext>
            </a:extLst>
          </p:cNvPr>
          <p:cNvCxnSpPr>
            <a:cxnSpLocks/>
            <a:stCxn id="82" idx="3"/>
            <a:endCxn id="129" idx="1"/>
          </p:cNvCxnSpPr>
          <p:nvPr/>
        </p:nvCxnSpPr>
        <p:spPr>
          <a:xfrm>
            <a:off x="12014084" y="7766528"/>
            <a:ext cx="2729840" cy="5005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8C6BEB9-6FB6-76AB-5065-69FA18968239}"/>
              </a:ext>
            </a:extLst>
          </p:cNvPr>
          <p:cNvCxnSpPr>
            <a:cxnSpLocks/>
            <a:stCxn id="84" idx="3"/>
            <a:endCxn id="129" idx="1"/>
          </p:cNvCxnSpPr>
          <p:nvPr/>
        </p:nvCxnSpPr>
        <p:spPr>
          <a:xfrm flipV="1">
            <a:off x="12014084" y="8267048"/>
            <a:ext cx="2729840" cy="415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DA59542-A8A4-1D3C-F9CF-0D15F1CF10DA}"/>
              </a:ext>
            </a:extLst>
          </p:cNvPr>
          <p:cNvSpPr txBox="1"/>
          <p:nvPr/>
        </p:nvSpPr>
        <p:spPr>
          <a:xfrm>
            <a:off x="19740037" y="4758409"/>
            <a:ext cx="303139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NER_Predictor</a:t>
            </a:r>
          </a:p>
          <a:p>
            <a:endParaRPr lang="en-US" sz="1200" dirty="0"/>
          </a:p>
          <a:p>
            <a:r>
              <a:rPr lang="en-US" sz="1200" b="1" dirty="0"/>
              <a:t>model</a:t>
            </a:r>
            <a:r>
              <a:rPr lang="en-US" sz="1200" dirty="0"/>
              <a:t>: AutoModelForTokenClassification</a:t>
            </a:r>
          </a:p>
          <a:p>
            <a:r>
              <a:rPr lang="en-US" sz="1200" b="1" dirty="0"/>
              <a:t>optimizer</a:t>
            </a:r>
            <a:r>
              <a:rPr lang="en-US" sz="1200" dirty="0"/>
              <a:t>: torch.optim</a:t>
            </a:r>
          </a:p>
          <a:p>
            <a:r>
              <a:rPr lang="en-US" sz="1200" b="1" dirty="0"/>
              <a:t>dataset</a:t>
            </a:r>
            <a:r>
              <a:rPr lang="en-US" sz="1200" dirty="0"/>
              <a:t>: an obj of NER Dataset Class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BA6F37D-C477-9BFA-22B5-C2CCBB28F736}"/>
              </a:ext>
            </a:extLst>
          </p:cNvPr>
          <p:cNvCxnSpPr>
            <a:cxnSpLocks/>
            <a:stCxn id="46" idx="3"/>
            <a:endCxn id="136" idx="1"/>
          </p:cNvCxnSpPr>
          <p:nvPr/>
        </p:nvCxnSpPr>
        <p:spPr>
          <a:xfrm>
            <a:off x="19373500" y="5264152"/>
            <a:ext cx="366537" cy="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D6D52AE3-4478-BE3F-124F-0FDBF17D6436}"/>
              </a:ext>
            </a:extLst>
          </p:cNvPr>
          <p:cNvCxnSpPr>
            <a:cxnSpLocks/>
            <a:stCxn id="57" idx="3"/>
            <a:endCxn id="48" idx="0"/>
          </p:cNvCxnSpPr>
          <p:nvPr/>
        </p:nvCxnSpPr>
        <p:spPr>
          <a:xfrm>
            <a:off x="24274567" y="3246172"/>
            <a:ext cx="1749569" cy="301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526B34D-4E42-6004-C7A2-436F93CE3872}"/>
              </a:ext>
            </a:extLst>
          </p:cNvPr>
          <p:cNvCxnSpPr>
            <a:cxnSpLocks/>
            <a:stCxn id="57" idx="1"/>
            <a:endCxn id="136" idx="0"/>
          </p:cNvCxnSpPr>
          <p:nvPr/>
        </p:nvCxnSpPr>
        <p:spPr>
          <a:xfrm rot="10800000" flipV="1">
            <a:off x="21255736" y="3246171"/>
            <a:ext cx="1515697" cy="15122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5958864-6DBF-54E0-7BD0-8D70C352A90C}"/>
              </a:ext>
            </a:extLst>
          </p:cNvPr>
          <p:cNvCxnSpPr>
            <a:cxnSpLocks/>
            <a:stCxn id="136" idx="3"/>
            <a:endCxn id="64" idx="1"/>
          </p:cNvCxnSpPr>
          <p:nvPr/>
        </p:nvCxnSpPr>
        <p:spPr>
          <a:xfrm flipV="1">
            <a:off x="22771432" y="5265747"/>
            <a:ext cx="660251" cy="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627022DB-4AC0-8588-0C30-A580308992E7}"/>
              </a:ext>
            </a:extLst>
          </p:cNvPr>
          <p:cNvCxnSpPr>
            <a:cxnSpLocks/>
            <a:stCxn id="65" idx="2"/>
            <a:endCxn id="48" idx="1"/>
          </p:cNvCxnSpPr>
          <p:nvPr/>
        </p:nvCxnSpPr>
        <p:spPr>
          <a:xfrm rot="16200000" flipH="1">
            <a:off x="24474278" y="5873931"/>
            <a:ext cx="507262" cy="1089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2CE908F-E79A-EBE6-D186-D695EC08D870}"/>
              </a:ext>
            </a:extLst>
          </p:cNvPr>
          <p:cNvSpPr txBox="1"/>
          <p:nvPr/>
        </p:nvSpPr>
        <p:spPr>
          <a:xfrm>
            <a:off x="19740037" y="7757262"/>
            <a:ext cx="303139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RE_Predictor</a:t>
            </a:r>
          </a:p>
          <a:p>
            <a:endParaRPr lang="en-US" sz="1200" dirty="0"/>
          </a:p>
          <a:p>
            <a:r>
              <a:rPr lang="en-US" sz="1200" b="1" dirty="0"/>
              <a:t>model</a:t>
            </a:r>
            <a:r>
              <a:rPr lang="en-US" sz="1200" dirty="0"/>
              <a:t>: AutoModelForTokenClassification</a:t>
            </a:r>
          </a:p>
          <a:p>
            <a:r>
              <a:rPr lang="en-US" sz="1200" b="1" dirty="0"/>
              <a:t>optimizer</a:t>
            </a:r>
            <a:r>
              <a:rPr lang="en-US" sz="1200" dirty="0"/>
              <a:t>: torch.optim</a:t>
            </a:r>
          </a:p>
          <a:p>
            <a:r>
              <a:rPr lang="en-US" sz="1200" b="1" dirty="0"/>
              <a:t>dataset</a:t>
            </a:r>
            <a:r>
              <a:rPr lang="en-US" sz="1200" dirty="0"/>
              <a:t>: an obj of NER Dataset Class</a:t>
            </a:r>
          </a:p>
        </p:txBody>
      </p:sp>
      <p:sp>
        <p:nvSpPr>
          <p:cNvPr id="156" name="Flowchart: Card 155">
            <a:extLst>
              <a:ext uri="{FF2B5EF4-FFF2-40B4-BE49-F238E27FC236}">
                <a16:creationId xmlns:a16="http://schemas.microsoft.com/office/drawing/2014/main" id="{2B56599C-E754-2913-3FA3-3FBD92E7FC50}"/>
              </a:ext>
            </a:extLst>
          </p:cNvPr>
          <p:cNvSpPr/>
          <p:nvPr/>
        </p:nvSpPr>
        <p:spPr>
          <a:xfrm>
            <a:off x="18172374" y="7924147"/>
            <a:ext cx="1201126" cy="685800"/>
          </a:xfrm>
          <a:prstGeom prst="flowChartPunchedCa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checkpoints</a:t>
            </a:r>
          </a:p>
        </p:txBody>
      </p:sp>
      <p:sp>
        <p:nvSpPr>
          <p:cNvPr id="157" name="Rectangle: Folded Corner 156">
            <a:extLst>
              <a:ext uri="{FF2B5EF4-FFF2-40B4-BE49-F238E27FC236}">
                <a16:creationId xmlns:a16="http://schemas.microsoft.com/office/drawing/2014/main" id="{B855BF2E-2D4E-45DD-D653-3662225DF5AC}"/>
              </a:ext>
            </a:extLst>
          </p:cNvPr>
          <p:cNvSpPr/>
          <p:nvPr/>
        </p:nvSpPr>
        <p:spPr>
          <a:xfrm>
            <a:off x="16715607" y="6718767"/>
            <a:ext cx="1394771" cy="802262"/>
          </a:xfrm>
          <a:prstGeom prst="foldedCorne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Training &amp; validation loss logs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(Tensorboard)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0D05BA1-2BE9-448A-2D58-4AF736CCB222}"/>
              </a:ext>
            </a:extLst>
          </p:cNvPr>
          <p:cNvCxnSpPr>
            <a:cxnSpLocks/>
            <a:stCxn id="45" idx="2"/>
            <a:endCxn id="129" idx="0"/>
          </p:cNvCxnSpPr>
          <p:nvPr/>
        </p:nvCxnSpPr>
        <p:spPr>
          <a:xfrm>
            <a:off x="16236389" y="5587317"/>
            <a:ext cx="23233" cy="226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EEEDB9AB-3ED6-55AB-6C81-E41232A0D93F}"/>
              </a:ext>
            </a:extLst>
          </p:cNvPr>
          <p:cNvCxnSpPr>
            <a:cxnSpLocks/>
            <a:stCxn id="129" idx="3"/>
            <a:endCxn id="157" idx="2"/>
          </p:cNvCxnSpPr>
          <p:nvPr/>
        </p:nvCxnSpPr>
        <p:spPr>
          <a:xfrm flipH="1" flipV="1">
            <a:off x="17412993" y="7521029"/>
            <a:ext cx="362326" cy="746019"/>
          </a:xfrm>
          <a:prstGeom prst="bentConnector4">
            <a:avLst>
              <a:gd name="adj1" fmla="val -63092"/>
              <a:gd name="adj2" fmla="val 778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8C17B6-293C-1DBF-B51A-9C88508F596D}"/>
              </a:ext>
            </a:extLst>
          </p:cNvPr>
          <p:cNvCxnSpPr>
            <a:cxnSpLocks/>
            <a:stCxn id="129" idx="3"/>
            <a:endCxn id="156" idx="1"/>
          </p:cNvCxnSpPr>
          <p:nvPr/>
        </p:nvCxnSpPr>
        <p:spPr>
          <a:xfrm flipV="1">
            <a:off x="17775319" y="8267047"/>
            <a:ext cx="3970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E864C05-F451-72F6-511A-46E04F87BDEB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19373500" y="8265094"/>
            <a:ext cx="366537" cy="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07EC2C6-69CD-B0FD-69D3-EF51272871B0}"/>
              </a:ext>
            </a:extLst>
          </p:cNvPr>
          <p:cNvGrpSpPr/>
          <p:nvPr/>
        </p:nvGrpSpPr>
        <p:grpSpPr>
          <a:xfrm>
            <a:off x="22844313" y="9411445"/>
            <a:ext cx="1503135" cy="1636071"/>
            <a:chOff x="1764464" y="3906157"/>
            <a:chExt cx="3935187" cy="4635500"/>
          </a:xfrm>
        </p:grpSpPr>
        <p:sp>
          <p:nvSpPr>
            <p:cNvPr id="175" name="Flowchart: Multidocument 174">
              <a:extLst>
                <a:ext uri="{FF2B5EF4-FFF2-40B4-BE49-F238E27FC236}">
                  <a16:creationId xmlns:a16="http://schemas.microsoft.com/office/drawing/2014/main" id="{3FE2FB51-9D35-9BCB-54BD-373121A0B477}"/>
                </a:ext>
              </a:extLst>
            </p:cNvPr>
            <p:cNvSpPr/>
            <p:nvPr/>
          </p:nvSpPr>
          <p:spPr>
            <a:xfrm>
              <a:off x="1764464" y="3906157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CED1D62-31E6-3E35-D815-B600FEDDCA59}"/>
                </a:ext>
              </a:extLst>
            </p:cNvPr>
            <p:cNvSpPr txBox="1"/>
            <p:nvPr/>
          </p:nvSpPr>
          <p:spPr>
            <a:xfrm>
              <a:off x="2000133" y="4789252"/>
              <a:ext cx="3463853" cy="340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Gold Standard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relation</a:t>
              </a:r>
            </a:p>
          </p:txBody>
        </p:sp>
      </p:grp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E8EBE986-6588-0D01-1D19-FF4A92CB1A33}"/>
              </a:ext>
            </a:extLst>
          </p:cNvPr>
          <p:cNvCxnSpPr>
            <a:cxnSpLocks/>
            <a:stCxn id="175" idx="1"/>
            <a:endCxn id="155" idx="2"/>
          </p:cNvCxnSpPr>
          <p:nvPr/>
        </p:nvCxnSpPr>
        <p:spPr>
          <a:xfrm rot="10800000">
            <a:off x="21255735" y="8772925"/>
            <a:ext cx="1588578" cy="1456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6EAF325-4D10-FF10-4B12-C4FDAE9E90AF}"/>
              </a:ext>
            </a:extLst>
          </p:cNvPr>
          <p:cNvCxnSpPr>
            <a:cxnSpLocks/>
            <a:stCxn id="175" idx="3"/>
            <a:endCxn id="48" idx="2"/>
          </p:cNvCxnSpPr>
          <p:nvPr/>
        </p:nvCxnSpPr>
        <p:spPr>
          <a:xfrm flipV="1">
            <a:off x="24347448" y="7087720"/>
            <a:ext cx="1676688" cy="3141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61E4CF9-E666-26F9-B32B-017B83753766}"/>
              </a:ext>
            </a:extLst>
          </p:cNvPr>
          <p:cNvGrpSpPr/>
          <p:nvPr/>
        </p:nvGrpSpPr>
        <p:grpSpPr>
          <a:xfrm>
            <a:off x="23328273" y="7394729"/>
            <a:ext cx="1503135" cy="1740728"/>
            <a:chOff x="1764464" y="3220232"/>
            <a:chExt cx="3935187" cy="4638242"/>
          </a:xfrm>
        </p:grpSpPr>
        <p:sp>
          <p:nvSpPr>
            <p:cNvPr id="184" name="Flowchart: Multidocument 183">
              <a:extLst>
                <a:ext uri="{FF2B5EF4-FFF2-40B4-BE49-F238E27FC236}">
                  <a16:creationId xmlns:a16="http://schemas.microsoft.com/office/drawing/2014/main" id="{D133E4E9-23B2-2E56-9650-6D8D0B23110C}"/>
                </a:ext>
              </a:extLst>
            </p:cNvPr>
            <p:cNvSpPr/>
            <p:nvPr/>
          </p:nvSpPr>
          <p:spPr>
            <a:xfrm>
              <a:off x="1764464" y="3220232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165BA2D-076C-FA32-C4AF-6D924410E8A2}"/>
                </a:ext>
              </a:extLst>
            </p:cNvPr>
            <p:cNvSpPr txBox="1"/>
            <p:nvPr/>
          </p:nvSpPr>
          <p:spPr>
            <a:xfrm>
              <a:off x="2000133" y="4261527"/>
              <a:ext cx="3463853" cy="3596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Predicted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relation</a:t>
              </a:r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3C6A83D-D095-EA1E-298D-D579F08F370C}"/>
              </a:ext>
            </a:extLst>
          </p:cNvPr>
          <p:cNvCxnSpPr>
            <a:cxnSpLocks/>
            <a:stCxn id="155" idx="3"/>
            <a:endCxn id="184" idx="1"/>
          </p:cNvCxnSpPr>
          <p:nvPr/>
        </p:nvCxnSpPr>
        <p:spPr>
          <a:xfrm flipV="1">
            <a:off x="22771432" y="8264579"/>
            <a:ext cx="556841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298CF5A1-189F-916B-2402-3FA75B1FA9B9}"/>
              </a:ext>
            </a:extLst>
          </p:cNvPr>
          <p:cNvCxnSpPr>
            <a:cxnSpLocks/>
            <a:stCxn id="184" idx="0"/>
            <a:endCxn id="48" idx="1"/>
          </p:cNvCxnSpPr>
          <p:nvPr/>
        </p:nvCxnSpPr>
        <p:spPr>
          <a:xfrm rot="5400000" flipH="1" flipV="1">
            <a:off x="24366657" y="6488817"/>
            <a:ext cx="722507" cy="1089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FFFAC47-0E87-0AE6-3BA7-D393F697B321}"/>
              </a:ext>
            </a:extLst>
          </p:cNvPr>
          <p:cNvSpPr txBox="1"/>
          <p:nvPr/>
        </p:nvSpPr>
        <p:spPr>
          <a:xfrm>
            <a:off x="7718000" y="681577"/>
            <a:ext cx="22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NER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8D9AD23-F341-9CAE-89AC-B939CD2F81AE}"/>
              </a:ext>
            </a:extLst>
          </p:cNvPr>
          <p:cNvSpPr txBox="1"/>
          <p:nvPr/>
        </p:nvSpPr>
        <p:spPr>
          <a:xfrm>
            <a:off x="7984202" y="11782475"/>
            <a:ext cx="22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</a:t>
            </a: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84654130-8315-4CBC-498E-31B1ECE35385}"/>
              </a:ext>
            </a:extLst>
          </p:cNvPr>
          <p:cNvCxnSpPr>
            <a:cxnSpLocks/>
            <a:stCxn id="34" idx="3"/>
            <a:endCxn id="129" idx="1"/>
          </p:cNvCxnSpPr>
          <p:nvPr/>
        </p:nvCxnSpPr>
        <p:spPr>
          <a:xfrm>
            <a:off x="14305211" y="3385481"/>
            <a:ext cx="438713" cy="488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A9F838-F983-3E80-7DF7-665F66B66CFB}"/>
              </a:ext>
            </a:extLst>
          </p:cNvPr>
          <p:cNvSpPr/>
          <p:nvPr/>
        </p:nvSpPr>
        <p:spPr>
          <a:xfrm>
            <a:off x="15723852" y="2702723"/>
            <a:ext cx="6896990" cy="64666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540D9A-64E5-F996-6260-98A7ACDDBC0A}"/>
              </a:ext>
            </a:extLst>
          </p:cNvPr>
          <p:cNvSpPr/>
          <p:nvPr/>
        </p:nvSpPr>
        <p:spPr>
          <a:xfrm>
            <a:off x="6681323" y="2766323"/>
            <a:ext cx="6896990" cy="64666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A2775C-024F-CDA3-21AB-9C9D242CDCEE}"/>
              </a:ext>
            </a:extLst>
          </p:cNvPr>
          <p:cNvGrpSpPr/>
          <p:nvPr/>
        </p:nvGrpSpPr>
        <p:grpSpPr>
          <a:xfrm>
            <a:off x="4149708" y="5506800"/>
            <a:ext cx="1905244" cy="1854200"/>
            <a:chOff x="1926769" y="3906157"/>
            <a:chExt cx="3935187" cy="4635500"/>
          </a:xfrm>
        </p:grpSpPr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1FF00608-9746-5818-7A9F-07AD4B221559}"/>
                </a:ext>
              </a:extLst>
            </p:cNvPr>
            <p:cNvSpPr/>
            <p:nvPr/>
          </p:nvSpPr>
          <p:spPr>
            <a:xfrm>
              <a:off x="1926769" y="3906157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D5B65C-9633-DEAE-5964-C1FFBB38261F}"/>
                </a:ext>
              </a:extLst>
            </p:cNvPr>
            <p:cNvSpPr txBox="1"/>
            <p:nvPr/>
          </p:nvSpPr>
          <p:spPr>
            <a:xfrm>
              <a:off x="2000133" y="4789251"/>
              <a:ext cx="3463853" cy="1759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Raw text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  <a:endParaRPr lang="en-US" sz="1200" dirty="0"/>
            </a:p>
          </p:txBody>
        </p:sp>
      </p:grpSp>
      <p:sp>
        <p:nvSpPr>
          <p:cNvPr id="7" name="Cylinder 6">
            <a:extLst>
              <a:ext uri="{FF2B5EF4-FFF2-40B4-BE49-F238E27FC236}">
                <a16:creationId xmlns:a16="http://schemas.microsoft.com/office/drawing/2014/main" id="{56D1A8E8-C032-B490-6598-1241D923C2F9}"/>
              </a:ext>
            </a:extLst>
          </p:cNvPr>
          <p:cNvSpPr/>
          <p:nvPr/>
        </p:nvSpPr>
        <p:spPr>
          <a:xfrm>
            <a:off x="381000" y="5571898"/>
            <a:ext cx="1600200" cy="172946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Corpora to predict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9D65BC7-8441-4624-3E21-34B8845D536A}"/>
              </a:ext>
            </a:extLst>
          </p:cNvPr>
          <p:cNvSpPr/>
          <p:nvPr/>
        </p:nvSpPr>
        <p:spPr>
          <a:xfrm>
            <a:off x="2394692" y="5511742"/>
            <a:ext cx="1279679" cy="1854200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 conversion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B7CBEA-96C7-DD12-7E8C-EDC292421CC9}"/>
              </a:ext>
            </a:extLst>
          </p:cNvPr>
          <p:cNvSpPr txBox="1"/>
          <p:nvPr/>
        </p:nvSpPr>
        <p:spPr>
          <a:xfrm>
            <a:off x="6974712" y="5093934"/>
            <a:ext cx="3031395" cy="267765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NER Dataset Class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IEs</a:t>
            </a:r>
            <a:r>
              <a:rPr lang="en-US" sz="1200" dirty="0"/>
              <a:t>: List of IE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tokenizer</a:t>
            </a:r>
            <a:r>
              <a:rPr lang="en-US" sz="1200" dirty="0"/>
              <a:t>: tokenizer for BERT model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label_map</a:t>
            </a:r>
            <a:r>
              <a:rPr lang="en-US" sz="1200" dirty="0"/>
              <a:t>: a Dict of entity labels and code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segments</a:t>
            </a:r>
            <a:r>
              <a:rPr lang="en-US" sz="1200" dirty="0"/>
              <a:t>: List of segments for input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__len__()</a:t>
            </a:r>
            <a:r>
              <a:rPr lang="en-US" sz="1200" dirty="0"/>
              <a:t>: return # of segments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__getitem__()</a:t>
            </a:r>
            <a:r>
              <a:rPr lang="en-US" sz="1200" dirty="0"/>
              <a:t>: return </a:t>
            </a:r>
          </a:p>
          <a:p>
            <a:r>
              <a:rPr lang="en-US" sz="1200" dirty="0"/>
              <a:t>  - doc_id</a:t>
            </a:r>
          </a:p>
          <a:p>
            <a:r>
              <a:rPr lang="en-US" sz="1200" dirty="0"/>
              <a:t>  - input_ids</a:t>
            </a:r>
          </a:p>
          <a:p>
            <a:r>
              <a:rPr lang="en-US" sz="1200" dirty="0"/>
              <a:t>  - attention_mask</a:t>
            </a:r>
          </a:p>
          <a:p>
            <a:r>
              <a:rPr lang="en-US" sz="1200" dirty="0"/>
              <a:t>  - start</a:t>
            </a:r>
          </a:p>
          <a:p>
            <a:r>
              <a:rPr lang="en-US" sz="1200" dirty="0"/>
              <a:t>  - end</a:t>
            </a:r>
          </a:p>
          <a:p>
            <a:r>
              <a:rPr lang="en-US" sz="1200" dirty="0"/>
              <a:t>  - labels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CCE19-2F8C-FAFE-1136-E4DF7E38168F}"/>
              </a:ext>
            </a:extLst>
          </p:cNvPr>
          <p:cNvSpPr txBox="1"/>
          <p:nvPr/>
        </p:nvSpPr>
        <p:spPr>
          <a:xfrm>
            <a:off x="10634948" y="3426270"/>
            <a:ext cx="236659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Trained NER Model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input_ids</a:t>
            </a:r>
            <a:r>
              <a:rPr lang="en-US" sz="1200" dirty="0"/>
              <a:t>: tensor of token IDs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attention_mask</a:t>
            </a:r>
            <a:r>
              <a:rPr lang="en-US" sz="1200" dirty="0"/>
              <a:t>: indicator for mask</a:t>
            </a:r>
            <a:endParaRPr 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1DB49-EAB0-0A05-7DC4-E2B99C707FE2}"/>
              </a:ext>
            </a:extLst>
          </p:cNvPr>
          <p:cNvSpPr txBox="1"/>
          <p:nvPr/>
        </p:nvSpPr>
        <p:spPr>
          <a:xfrm>
            <a:off x="10415795" y="5932066"/>
            <a:ext cx="28049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NER_Predictor</a:t>
            </a:r>
          </a:p>
          <a:p>
            <a:endParaRPr lang="en-US" sz="1200" dirty="0"/>
          </a:p>
          <a:p>
            <a:r>
              <a:rPr lang="en-US" sz="1200" b="1" dirty="0"/>
              <a:t>model</a:t>
            </a:r>
            <a:r>
              <a:rPr lang="en-US" sz="1200" dirty="0"/>
              <a:t>: AutoModelForTokenClassification</a:t>
            </a:r>
          </a:p>
          <a:p>
            <a:r>
              <a:rPr lang="en-US" sz="1200" b="1" dirty="0"/>
              <a:t>optimizer</a:t>
            </a:r>
            <a:r>
              <a:rPr lang="en-US" sz="1200" dirty="0"/>
              <a:t>: torch.optim</a:t>
            </a:r>
          </a:p>
          <a:p>
            <a:r>
              <a:rPr lang="en-US" sz="1200" b="1" dirty="0"/>
              <a:t>dataset</a:t>
            </a:r>
            <a:r>
              <a:rPr lang="en-US" sz="1200" dirty="0"/>
              <a:t>: an obj of NER Dataset 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A8B328-68FD-9ADC-B46F-585F841BFA71}"/>
              </a:ext>
            </a:extLst>
          </p:cNvPr>
          <p:cNvGrpSpPr/>
          <p:nvPr/>
        </p:nvGrpSpPr>
        <p:grpSpPr>
          <a:xfrm>
            <a:off x="13887318" y="5617451"/>
            <a:ext cx="1503135" cy="1725418"/>
            <a:chOff x="1764464" y="3906157"/>
            <a:chExt cx="3935187" cy="4840311"/>
          </a:xfrm>
        </p:grpSpPr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118C0D4B-FC08-5637-2A6B-1BD95357E05A}"/>
                </a:ext>
              </a:extLst>
            </p:cNvPr>
            <p:cNvSpPr/>
            <p:nvPr/>
          </p:nvSpPr>
          <p:spPr>
            <a:xfrm>
              <a:off x="1764464" y="3906157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57B02C-B381-168A-4B44-F72A7A6D0673}"/>
                </a:ext>
              </a:extLst>
            </p:cNvPr>
            <p:cNvSpPr txBox="1"/>
            <p:nvPr/>
          </p:nvSpPr>
          <p:spPr>
            <a:xfrm>
              <a:off x="2000130" y="5270394"/>
              <a:ext cx="3463853" cy="3476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Predicted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480B4D-1AC3-FFBB-1966-0943C103BF1E}"/>
              </a:ext>
            </a:extLst>
          </p:cNvPr>
          <p:cNvSpPr txBox="1"/>
          <p:nvPr/>
        </p:nvSpPr>
        <p:spPr>
          <a:xfrm>
            <a:off x="15910028" y="5010616"/>
            <a:ext cx="3031395" cy="286232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RE Dataset Class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IEs</a:t>
            </a:r>
            <a:r>
              <a:rPr lang="en-US" sz="1200" dirty="0"/>
              <a:t>: List of IE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tokenizer</a:t>
            </a:r>
            <a:r>
              <a:rPr lang="en-US" sz="1200" dirty="0"/>
              <a:t>: tokenizer for BERT model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label_map</a:t>
            </a:r>
            <a:r>
              <a:rPr lang="en-US" sz="1200" dirty="0"/>
              <a:t>: a Dict of relation labels and code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segments</a:t>
            </a:r>
            <a:r>
              <a:rPr lang="en-US" sz="1200" dirty="0"/>
              <a:t>: List of segments for input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__len__()</a:t>
            </a:r>
            <a:r>
              <a:rPr lang="en-US" sz="1200" dirty="0"/>
              <a:t>: return # of segments</a:t>
            </a:r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__getitem__()</a:t>
            </a:r>
            <a:r>
              <a:rPr lang="en-US" sz="1200" dirty="0"/>
              <a:t>: return </a:t>
            </a:r>
          </a:p>
          <a:p>
            <a:r>
              <a:rPr lang="en-US" sz="1200" dirty="0"/>
              <a:t>  - doc_id</a:t>
            </a:r>
          </a:p>
          <a:p>
            <a:r>
              <a:rPr lang="en-US" sz="1200" dirty="0"/>
              <a:t>  - input_ids</a:t>
            </a:r>
          </a:p>
          <a:p>
            <a:r>
              <a:rPr lang="en-US" sz="1200" dirty="0"/>
              <a:t>  - attention_mask</a:t>
            </a:r>
          </a:p>
          <a:p>
            <a:r>
              <a:rPr lang="en-US" sz="1200" dirty="0"/>
              <a:t>  - entity_1_id</a:t>
            </a:r>
          </a:p>
          <a:p>
            <a:r>
              <a:rPr lang="en-US" sz="1200" dirty="0"/>
              <a:t>  - entity_2_id</a:t>
            </a:r>
          </a:p>
          <a:p>
            <a:r>
              <a:rPr lang="en-US" sz="1200" dirty="0"/>
              <a:t>  - labels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6CB78-33B0-740F-45B9-314F23083D6B}"/>
              </a:ext>
            </a:extLst>
          </p:cNvPr>
          <p:cNvSpPr txBox="1"/>
          <p:nvPr/>
        </p:nvSpPr>
        <p:spPr>
          <a:xfrm>
            <a:off x="19321100" y="5933945"/>
            <a:ext cx="28342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RE_Predictor</a:t>
            </a:r>
          </a:p>
          <a:p>
            <a:endParaRPr lang="en-US" sz="1200" dirty="0"/>
          </a:p>
          <a:p>
            <a:r>
              <a:rPr lang="en-US" sz="1200" b="1" dirty="0"/>
              <a:t>model</a:t>
            </a:r>
            <a:r>
              <a:rPr lang="en-US" sz="1200" dirty="0"/>
              <a:t>: AutoModelForTokenClassification</a:t>
            </a:r>
          </a:p>
          <a:p>
            <a:r>
              <a:rPr lang="en-US" sz="1200" b="1" dirty="0"/>
              <a:t>optimizer</a:t>
            </a:r>
            <a:r>
              <a:rPr lang="en-US" sz="1200" dirty="0"/>
              <a:t>: torch.optim</a:t>
            </a:r>
          </a:p>
          <a:p>
            <a:r>
              <a:rPr lang="en-US" sz="1200" b="1" dirty="0"/>
              <a:t>dataset</a:t>
            </a:r>
            <a:r>
              <a:rPr lang="en-US" sz="1200" dirty="0"/>
              <a:t>: an obj of NER Dataset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C1780-237F-8F13-5729-973F6AFD89CE}"/>
              </a:ext>
            </a:extLst>
          </p:cNvPr>
          <p:cNvSpPr txBox="1"/>
          <p:nvPr/>
        </p:nvSpPr>
        <p:spPr>
          <a:xfrm>
            <a:off x="19554911" y="3324668"/>
            <a:ext cx="236659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Trained RE Model</a:t>
            </a:r>
          </a:p>
          <a:p>
            <a:endParaRPr lang="en-US" sz="1200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input_ids</a:t>
            </a:r>
            <a:r>
              <a:rPr lang="en-US" sz="1200" dirty="0"/>
              <a:t>: tensor of token IDs</a:t>
            </a:r>
            <a:endParaRPr lang="en-US" sz="1200" b="1" dirty="0"/>
          </a:p>
          <a:p>
            <a:pPr marL="171459" indent="-171459">
              <a:buFont typeface="Arial" panose="020B0604020202020204" pitchFamily="34" charset="0"/>
              <a:buChar char="•"/>
            </a:pPr>
            <a:r>
              <a:rPr lang="en-US" sz="1200" b="1" dirty="0"/>
              <a:t>attention_mask</a:t>
            </a:r>
            <a:r>
              <a:rPr lang="en-US" sz="1200" dirty="0"/>
              <a:t>: indicator for mask</a:t>
            </a:r>
            <a:endParaRPr lang="en-US" sz="12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E70600-2616-1FEA-22EC-6D259FCBB2C0}"/>
              </a:ext>
            </a:extLst>
          </p:cNvPr>
          <p:cNvGrpSpPr/>
          <p:nvPr/>
        </p:nvGrpSpPr>
        <p:grpSpPr>
          <a:xfrm>
            <a:off x="23044260" y="5576408"/>
            <a:ext cx="1503135" cy="1739699"/>
            <a:chOff x="1764464" y="3220232"/>
            <a:chExt cx="3935187" cy="4635500"/>
          </a:xfrm>
        </p:grpSpPr>
        <p:sp>
          <p:nvSpPr>
            <p:cNvPr id="20" name="Flowchart: Multidocument 19">
              <a:extLst>
                <a:ext uri="{FF2B5EF4-FFF2-40B4-BE49-F238E27FC236}">
                  <a16:creationId xmlns:a16="http://schemas.microsoft.com/office/drawing/2014/main" id="{B3C7E726-1010-7F16-6E60-EE5184ADE862}"/>
                </a:ext>
              </a:extLst>
            </p:cNvPr>
            <p:cNvSpPr/>
            <p:nvPr/>
          </p:nvSpPr>
          <p:spPr>
            <a:xfrm>
              <a:off x="1764464" y="3220232"/>
              <a:ext cx="3935187" cy="46355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8F401D-0C2A-90D5-1010-85858C0C0946}"/>
                </a:ext>
              </a:extLst>
            </p:cNvPr>
            <p:cNvSpPr txBox="1"/>
            <p:nvPr/>
          </p:nvSpPr>
          <p:spPr>
            <a:xfrm>
              <a:off x="2000133" y="4261527"/>
              <a:ext cx="3463853" cy="319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Predicted IE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doc_id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text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entity</a:t>
              </a:r>
            </a:p>
            <a:p>
              <a:pPr marL="171459" indent="-171459">
                <a:buFont typeface="Arial" panose="020B0604020202020204" pitchFamily="34" charset="0"/>
                <a:buChar char="•"/>
              </a:pPr>
              <a:r>
                <a:rPr lang="en-US" sz="1200" b="1" dirty="0"/>
                <a:t>relation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60289CF-37ED-D1DD-A3F0-31DC8B540B51}"/>
              </a:ext>
            </a:extLst>
          </p:cNvPr>
          <p:cNvSpPr txBox="1"/>
          <p:nvPr/>
        </p:nvSpPr>
        <p:spPr>
          <a:xfrm>
            <a:off x="7049860" y="3001503"/>
            <a:ext cx="22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0B3229-D3DF-FCDE-06CF-8F381A666017}"/>
              </a:ext>
            </a:extLst>
          </p:cNvPr>
          <p:cNvSpPr txBox="1"/>
          <p:nvPr/>
        </p:nvSpPr>
        <p:spPr>
          <a:xfrm>
            <a:off x="16075194" y="3001503"/>
            <a:ext cx="22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52B8E5-8F0A-716C-529B-ECB76C5DA13E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981200" y="6436632"/>
            <a:ext cx="413492" cy="2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235E01-7E0A-6B81-99C7-D2DD0200836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674371" y="6433900"/>
            <a:ext cx="475337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6108C0-A5DB-9688-4D02-537CC90DF8F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54952" y="6432762"/>
            <a:ext cx="919760" cy="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DF13D0-4288-6D75-F26A-C672B7C64FE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006107" y="6432762"/>
            <a:ext cx="409688" cy="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6BB102-E4AA-D944-7182-F34F950B8F6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1818247" y="4441933"/>
            <a:ext cx="1" cy="149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9DF75-6AAE-76E2-032A-898F4CFDF379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3220700" y="6439898"/>
            <a:ext cx="666618" cy="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2DDDC1-85E0-88B4-8D63-B3968F15AD36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15390453" y="6441777"/>
            <a:ext cx="519575" cy="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FD9B5C-4275-6AC5-2CF6-F2B31FDBADE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8941423" y="6441777"/>
            <a:ext cx="379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341636-C555-C99A-048C-C7B4A489A51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20738210" y="4340331"/>
            <a:ext cx="0" cy="15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C9AF054-ACE7-1571-F48E-2E154D381CF9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22155320" y="6441777"/>
            <a:ext cx="888940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97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2232</TotalTime>
  <Words>740</Words>
  <Application>Microsoft Office PowerPoint</Application>
  <PresentationFormat>Custom</PresentationFormat>
  <Paragraphs>194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Hsu, Enshuo</dc:creator>
  <cp:lastModifiedBy>Hsu, Enshuo</cp:lastModifiedBy>
  <cp:revision>15</cp:revision>
  <dcterms:created xsi:type="dcterms:W3CDTF">2023-08-18T17:58:08Z</dcterms:created>
  <dcterms:modified xsi:type="dcterms:W3CDTF">2023-09-10T04:33:38Z</dcterms:modified>
</cp:coreProperties>
</file>