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73" r:id="rId9"/>
    <p:sldId id="270" r:id="rId10"/>
    <p:sldId id="261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6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F03D9-976D-49C4-A99F-6A3333B9FA98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</dgm:pt>
    <dgm:pt modelId="{E74297C2-984A-4542-91C8-3322EA7C46C4}">
      <dgm:prSet phldrT="[Text]"/>
      <dgm:spPr/>
      <dgm:t>
        <a:bodyPr/>
        <a:lstStyle/>
        <a:p>
          <a:r>
            <a:rPr lang="en-IN" dirty="0" smtClean="0"/>
            <a:t>Money</a:t>
          </a:r>
          <a:endParaRPr lang="en-IN" dirty="0"/>
        </a:p>
      </dgm:t>
    </dgm:pt>
    <dgm:pt modelId="{A5F436A5-2801-45B8-A0E4-0F7C144B1C8C}" type="parTrans" cxnId="{CECD5C79-FB43-40EE-8F58-47DE1EA37CF6}">
      <dgm:prSet/>
      <dgm:spPr/>
      <dgm:t>
        <a:bodyPr/>
        <a:lstStyle/>
        <a:p>
          <a:endParaRPr lang="en-IN"/>
        </a:p>
      </dgm:t>
    </dgm:pt>
    <dgm:pt modelId="{DD172665-53D6-47BB-BD89-9DED50259C52}" type="sibTrans" cxnId="{CECD5C79-FB43-40EE-8F58-47DE1EA37CF6}">
      <dgm:prSet/>
      <dgm:spPr/>
      <dgm:t>
        <a:bodyPr/>
        <a:lstStyle/>
        <a:p>
          <a:endParaRPr lang="en-IN"/>
        </a:p>
      </dgm:t>
    </dgm:pt>
    <dgm:pt modelId="{A00DF2C9-5D79-4E0E-9A49-5FC3621330E5}">
      <dgm:prSet phldrT="[Text]"/>
      <dgm:spPr/>
      <dgm:t>
        <a:bodyPr/>
        <a:lstStyle/>
        <a:p>
          <a:r>
            <a:rPr lang="en-IN" dirty="0" smtClean="0"/>
            <a:t>Sex</a:t>
          </a:r>
          <a:endParaRPr lang="en-IN" dirty="0"/>
        </a:p>
      </dgm:t>
    </dgm:pt>
    <dgm:pt modelId="{C8D4FF5C-7981-4A1A-A470-4398A03FC5EB}" type="parTrans" cxnId="{ADC866B3-F02D-4B57-97D0-F827DBF64692}">
      <dgm:prSet/>
      <dgm:spPr/>
      <dgm:t>
        <a:bodyPr/>
        <a:lstStyle/>
        <a:p>
          <a:endParaRPr lang="en-IN"/>
        </a:p>
      </dgm:t>
    </dgm:pt>
    <dgm:pt modelId="{EBD544F7-FD2F-49B5-BC56-E67ED0FE9BA7}" type="sibTrans" cxnId="{ADC866B3-F02D-4B57-97D0-F827DBF64692}">
      <dgm:prSet/>
      <dgm:spPr/>
      <dgm:t>
        <a:bodyPr/>
        <a:lstStyle/>
        <a:p>
          <a:endParaRPr lang="en-IN"/>
        </a:p>
      </dgm:t>
    </dgm:pt>
    <dgm:pt modelId="{9ACAC515-E7BC-470A-86FA-4545D4C222DA}">
      <dgm:prSet phldrT="[Text]"/>
      <dgm:spPr/>
      <dgm:t>
        <a:bodyPr/>
        <a:lstStyle/>
        <a:p>
          <a:r>
            <a:rPr lang="en-IN" dirty="0" smtClean="0"/>
            <a:t>Power</a:t>
          </a:r>
          <a:endParaRPr lang="en-IN" dirty="0"/>
        </a:p>
      </dgm:t>
    </dgm:pt>
    <dgm:pt modelId="{4AF1BFAF-20F0-4B79-8B1A-E0620691A5DF}" type="parTrans" cxnId="{D7D5AD7F-DD6A-4A9E-8C86-21E1EC895860}">
      <dgm:prSet/>
      <dgm:spPr/>
      <dgm:t>
        <a:bodyPr/>
        <a:lstStyle/>
        <a:p>
          <a:endParaRPr lang="en-IN"/>
        </a:p>
      </dgm:t>
    </dgm:pt>
    <dgm:pt modelId="{8A0D4420-10D3-4DF4-ADA9-E97197611203}" type="sibTrans" cxnId="{D7D5AD7F-DD6A-4A9E-8C86-21E1EC895860}">
      <dgm:prSet/>
      <dgm:spPr/>
      <dgm:t>
        <a:bodyPr/>
        <a:lstStyle/>
        <a:p>
          <a:endParaRPr lang="en-IN"/>
        </a:p>
      </dgm:t>
    </dgm:pt>
    <dgm:pt modelId="{635CFA3E-3943-4C3D-898C-207DEDA25638}" type="pres">
      <dgm:prSet presAssocID="{B79F03D9-976D-49C4-A99F-6A3333B9FA98}" presName="compositeShape" presStyleCnt="0">
        <dgm:presLayoutVars>
          <dgm:chMax val="7"/>
          <dgm:dir/>
          <dgm:resizeHandles val="exact"/>
        </dgm:presLayoutVars>
      </dgm:prSet>
      <dgm:spPr/>
    </dgm:pt>
    <dgm:pt modelId="{DBC96478-4559-490D-8ABA-430BE6AC9345}" type="pres">
      <dgm:prSet presAssocID="{E74297C2-984A-4542-91C8-3322EA7C46C4}" presName="circ1" presStyleLbl="vennNode1" presStyleIdx="0" presStyleCnt="3"/>
      <dgm:spPr/>
      <dgm:t>
        <a:bodyPr/>
        <a:lstStyle/>
        <a:p>
          <a:endParaRPr lang="en-IN"/>
        </a:p>
      </dgm:t>
    </dgm:pt>
    <dgm:pt modelId="{BEBDC949-7454-4C86-B964-BB8AFC34C878}" type="pres">
      <dgm:prSet presAssocID="{E74297C2-984A-4542-91C8-3322EA7C46C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62E6B5-76F2-48FF-A455-E87E01834EB6}" type="pres">
      <dgm:prSet presAssocID="{A00DF2C9-5D79-4E0E-9A49-5FC3621330E5}" presName="circ2" presStyleLbl="vennNode1" presStyleIdx="1" presStyleCnt="3"/>
      <dgm:spPr/>
      <dgm:t>
        <a:bodyPr/>
        <a:lstStyle/>
        <a:p>
          <a:endParaRPr lang="en-IN"/>
        </a:p>
      </dgm:t>
    </dgm:pt>
    <dgm:pt modelId="{7988C3C5-842D-45FA-BB36-19A9D0C2F7D3}" type="pres">
      <dgm:prSet presAssocID="{A00DF2C9-5D79-4E0E-9A49-5FC3621330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4EAEBE-F117-416E-B3E7-0417E123A371}" type="pres">
      <dgm:prSet presAssocID="{9ACAC515-E7BC-470A-86FA-4545D4C222DA}" presName="circ3" presStyleLbl="vennNode1" presStyleIdx="2" presStyleCnt="3"/>
      <dgm:spPr/>
      <dgm:t>
        <a:bodyPr/>
        <a:lstStyle/>
        <a:p>
          <a:endParaRPr lang="en-IN"/>
        </a:p>
      </dgm:t>
    </dgm:pt>
    <dgm:pt modelId="{ED3C3C68-C115-409D-8D5B-BA261BBB7D17}" type="pres">
      <dgm:prSet presAssocID="{9ACAC515-E7BC-470A-86FA-4545D4C222D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46FAF5E-FDD4-4F21-9FE9-DCF5915C176E}" type="presOf" srcId="{E74297C2-984A-4542-91C8-3322EA7C46C4}" destId="{BEBDC949-7454-4C86-B964-BB8AFC34C878}" srcOrd="1" destOrd="0" presId="urn:microsoft.com/office/officeart/2005/8/layout/venn1"/>
    <dgm:cxn modelId="{CECD5C79-FB43-40EE-8F58-47DE1EA37CF6}" srcId="{B79F03D9-976D-49C4-A99F-6A3333B9FA98}" destId="{E74297C2-984A-4542-91C8-3322EA7C46C4}" srcOrd="0" destOrd="0" parTransId="{A5F436A5-2801-45B8-A0E4-0F7C144B1C8C}" sibTransId="{DD172665-53D6-47BB-BD89-9DED50259C52}"/>
    <dgm:cxn modelId="{9AF6B9E1-B108-4769-9976-0F906C91FC20}" type="presOf" srcId="{9ACAC515-E7BC-470A-86FA-4545D4C222DA}" destId="{ED3C3C68-C115-409D-8D5B-BA261BBB7D17}" srcOrd="1" destOrd="0" presId="urn:microsoft.com/office/officeart/2005/8/layout/venn1"/>
    <dgm:cxn modelId="{03F7735A-4EE7-4634-BCB5-30FD73E58BF9}" type="presOf" srcId="{B79F03D9-976D-49C4-A99F-6A3333B9FA98}" destId="{635CFA3E-3943-4C3D-898C-207DEDA25638}" srcOrd="0" destOrd="0" presId="urn:microsoft.com/office/officeart/2005/8/layout/venn1"/>
    <dgm:cxn modelId="{ADC866B3-F02D-4B57-97D0-F827DBF64692}" srcId="{B79F03D9-976D-49C4-A99F-6A3333B9FA98}" destId="{A00DF2C9-5D79-4E0E-9A49-5FC3621330E5}" srcOrd="1" destOrd="0" parTransId="{C8D4FF5C-7981-4A1A-A470-4398A03FC5EB}" sibTransId="{EBD544F7-FD2F-49B5-BC56-E67ED0FE9BA7}"/>
    <dgm:cxn modelId="{D7D5AD7F-DD6A-4A9E-8C86-21E1EC895860}" srcId="{B79F03D9-976D-49C4-A99F-6A3333B9FA98}" destId="{9ACAC515-E7BC-470A-86FA-4545D4C222DA}" srcOrd="2" destOrd="0" parTransId="{4AF1BFAF-20F0-4B79-8B1A-E0620691A5DF}" sibTransId="{8A0D4420-10D3-4DF4-ADA9-E97197611203}"/>
    <dgm:cxn modelId="{01E3C212-89A6-4281-B6C0-3A829014E4B4}" type="presOf" srcId="{A00DF2C9-5D79-4E0E-9A49-5FC3621330E5}" destId="{7988C3C5-842D-45FA-BB36-19A9D0C2F7D3}" srcOrd="1" destOrd="0" presId="urn:microsoft.com/office/officeart/2005/8/layout/venn1"/>
    <dgm:cxn modelId="{8B9B4749-F018-46CD-A15A-3455573AE47D}" type="presOf" srcId="{9ACAC515-E7BC-470A-86FA-4545D4C222DA}" destId="{0E4EAEBE-F117-416E-B3E7-0417E123A371}" srcOrd="0" destOrd="0" presId="urn:microsoft.com/office/officeart/2005/8/layout/venn1"/>
    <dgm:cxn modelId="{5EC8CE5B-F990-45F3-A149-5E72D8DF89FF}" type="presOf" srcId="{E74297C2-984A-4542-91C8-3322EA7C46C4}" destId="{DBC96478-4559-490D-8ABA-430BE6AC9345}" srcOrd="0" destOrd="0" presId="urn:microsoft.com/office/officeart/2005/8/layout/venn1"/>
    <dgm:cxn modelId="{E2800D57-D885-4729-8DFF-AD34032FABBE}" type="presOf" srcId="{A00DF2C9-5D79-4E0E-9A49-5FC3621330E5}" destId="{8D62E6B5-76F2-48FF-A455-E87E01834EB6}" srcOrd="0" destOrd="0" presId="urn:microsoft.com/office/officeart/2005/8/layout/venn1"/>
    <dgm:cxn modelId="{69C060CC-C810-4878-A130-22CCA17776F6}" type="presParOf" srcId="{635CFA3E-3943-4C3D-898C-207DEDA25638}" destId="{DBC96478-4559-490D-8ABA-430BE6AC9345}" srcOrd="0" destOrd="0" presId="urn:microsoft.com/office/officeart/2005/8/layout/venn1"/>
    <dgm:cxn modelId="{259619B8-F153-43B7-850F-5DA456373F44}" type="presParOf" srcId="{635CFA3E-3943-4C3D-898C-207DEDA25638}" destId="{BEBDC949-7454-4C86-B964-BB8AFC34C878}" srcOrd="1" destOrd="0" presId="urn:microsoft.com/office/officeart/2005/8/layout/venn1"/>
    <dgm:cxn modelId="{99CD7274-16BE-43DC-BED7-CA61B38F1AE8}" type="presParOf" srcId="{635CFA3E-3943-4C3D-898C-207DEDA25638}" destId="{8D62E6B5-76F2-48FF-A455-E87E01834EB6}" srcOrd="2" destOrd="0" presId="urn:microsoft.com/office/officeart/2005/8/layout/venn1"/>
    <dgm:cxn modelId="{2202BF9E-BBD7-4F26-8B4B-8CDAC42FEEFD}" type="presParOf" srcId="{635CFA3E-3943-4C3D-898C-207DEDA25638}" destId="{7988C3C5-842D-45FA-BB36-19A9D0C2F7D3}" srcOrd="3" destOrd="0" presId="urn:microsoft.com/office/officeart/2005/8/layout/venn1"/>
    <dgm:cxn modelId="{FBDE5D88-A6B9-4C82-827A-A4B0872DB5E7}" type="presParOf" srcId="{635CFA3E-3943-4C3D-898C-207DEDA25638}" destId="{0E4EAEBE-F117-416E-B3E7-0417E123A371}" srcOrd="4" destOrd="0" presId="urn:microsoft.com/office/officeart/2005/8/layout/venn1"/>
    <dgm:cxn modelId="{6999FF47-A2A7-445D-88F7-13432A6B2F5A}" type="presParOf" srcId="{635CFA3E-3943-4C3D-898C-207DEDA25638}" destId="{ED3C3C68-C115-409D-8D5B-BA261BBB7D1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96478-4559-490D-8ABA-430BE6AC9345}">
      <dsp:nvSpPr>
        <dsp:cNvPr id="0" name=""/>
        <dsp:cNvSpPr/>
      </dsp:nvSpPr>
      <dsp:spPr>
        <a:xfrm>
          <a:off x="1269047" y="44985"/>
          <a:ext cx="2159317" cy="215931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Money</a:t>
          </a:r>
          <a:endParaRPr lang="en-IN" sz="3700" kern="1200" dirty="0"/>
        </a:p>
      </dsp:txBody>
      <dsp:txXfrm>
        <a:off x="1556956" y="422866"/>
        <a:ext cx="1583499" cy="971693"/>
      </dsp:txXfrm>
    </dsp:sp>
    <dsp:sp modelId="{8D62E6B5-76F2-48FF-A455-E87E01834EB6}">
      <dsp:nvSpPr>
        <dsp:cNvPr id="0" name=""/>
        <dsp:cNvSpPr/>
      </dsp:nvSpPr>
      <dsp:spPr>
        <a:xfrm>
          <a:off x="2048200" y="1394559"/>
          <a:ext cx="2159317" cy="2159317"/>
        </a:xfrm>
        <a:prstGeom prst="ellipse">
          <a:avLst/>
        </a:prstGeom>
        <a:solidFill>
          <a:schemeClr val="accent4">
            <a:alpha val="50000"/>
            <a:hueOff val="2560540"/>
            <a:satOff val="23219"/>
            <a:lumOff val="90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Sex</a:t>
          </a:r>
          <a:endParaRPr lang="en-IN" sz="3700" kern="1200" dirty="0"/>
        </a:p>
      </dsp:txBody>
      <dsp:txXfrm>
        <a:off x="2708592" y="1952383"/>
        <a:ext cx="1295590" cy="1187624"/>
      </dsp:txXfrm>
    </dsp:sp>
    <dsp:sp modelId="{0E4EAEBE-F117-416E-B3E7-0417E123A371}">
      <dsp:nvSpPr>
        <dsp:cNvPr id="0" name=""/>
        <dsp:cNvSpPr/>
      </dsp:nvSpPr>
      <dsp:spPr>
        <a:xfrm>
          <a:off x="489893" y="1394559"/>
          <a:ext cx="2159317" cy="2159317"/>
        </a:xfrm>
        <a:prstGeom prst="ellipse">
          <a:avLst/>
        </a:prstGeom>
        <a:solidFill>
          <a:schemeClr val="accent4">
            <a:alpha val="50000"/>
            <a:hueOff val="5121079"/>
            <a:satOff val="46439"/>
            <a:lumOff val="18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Power</a:t>
          </a:r>
          <a:endParaRPr lang="en-IN" sz="3700" kern="1200" dirty="0"/>
        </a:p>
      </dsp:txBody>
      <dsp:txXfrm>
        <a:off x="693229" y="1952383"/>
        <a:ext cx="1295590" cy="1187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EEE6-DF02-4106-8084-72032C4E9E1D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790C7-6861-45DF-AF8E-8679F14A7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2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7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4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5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9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7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8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Freudian view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At the core of our being we are sexual</a:t>
            </a:r>
          </a:p>
          <a:p>
            <a:pPr marL="171450" indent="-171450">
              <a:buFontTx/>
              <a:buChar char="-"/>
            </a:pPr>
            <a:r>
              <a:rPr lang="en-IN" dirty="0" smtClean="0"/>
              <a:t>All our decisions</a:t>
            </a:r>
            <a:r>
              <a:rPr lang="en-IN" baseline="0" dirty="0" smtClean="0"/>
              <a:t> are driven by sexual impulses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Puritan’s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best it is what is done between the sheets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At worst it is dirty, a taboo</a:t>
            </a:r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err="1" smtClean="0"/>
              <a:t>Hippe</a:t>
            </a:r>
            <a:r>
              <a:rPr lang="en-IN" baseline="0" dirty="0" smtClean="0"/>
              <a:t> view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Liberate sex</a:t>
            </a:r>
          </a:p>
          <a:p>
            <a:pPr marL="171450" indent="-171450">
              <a:buFontTx/>
              <a:buChar char="-"/>
            </a:pPr>
            <a:r>
              <a:rPr lang="en-IN" baseline="0" dirty="0" smtClean="0"/>
              <a:t>Free sex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Rajaneesh</a:t>
            </a:r>
            <a:endParaRPr lang="en-IN" baseline="0" dirty="0" smtClean="0"/>
          </a:p>
          <a:p>
            <a:pPr marL="0" indent="0">
              <a:buFontTx/>
              <a:buNone/>
            </a:pPr>
            <a:endParaRPr lang="en-IN" baseline="0" dirty="0" smtClean="0"/>
          </a:p>
          <a:p>
            <a:pPr marL="0" indent="0">
              <a:buFontTx/>
              <a:buNone/>
            </a:pPr>
            <a:r>
              <a:rPr lang="en-IN" baseline="0" dirty="0" smtClean="0"/>
              <a:t>Asian </a:t>
            </a:r>
            <a:r>
              <a:rPr lang="en-IN" baseline="0" dirty="0" err="1" smtClean="0"/>
              <a:t>veiw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Hippocrisy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Pati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Patni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aur</a:t>
            </a:r>
            <a:r>
              <a:rPr lang="en-IN" baseline="0" dirty="0" smtClean="0"/>
              <a:t> who</a:t>
            </a:r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Chinna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r>
              <a:rPr lang="en-IN" baseline="0" dirty="0" smtClean="0"/>
              <a:t> and </a:t>
            </a:r>
            <a:r>
              <a:rPr lang="en-IN" baseline="0" dirty="0" err="1" smtClean="0"/>
              <a:t>pedda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ellu</a:t>
            </a:r>
            <a:endParaRPr lang="en-IN" baseline="0" dirty="0" smtClean="0"/>
          </a:p>
          <a:p>
            <a:pPr marL="171450" indent="-171450">
              <a:buFontTx/>
              <a:buChar char="-"/>
            </a:pPr>
            <a:r>
              <a:rPr lang="en-IN" baseline="0" dirty="0" err="1" smtClean="0"/>
              <a:t>Estharaku</a:t>
            </a:r>
            <a:r>
              <a:rPr lang="en-IN" baseline="0" dirty="0" smtClean="0"/>
              <a:t> and </a:t>
            </a:r>
            <a:r>
              <a:rPr lang="en-IN" baseline="0" smtClean="0"/>
              <a:t>kancham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790C7-6861-45DF-AF8E-8679F14A79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78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8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2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1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3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9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1" y="2733709"/>
            <a:ext cx="8460662" cy="1373070"/>
          </a:xfrm>
        </p:spPr>
        <p:txBody>
          <a:bodyPr/>
          <a:lstStyle/>
          <a:p>
            <a:r>
              <a:rPr lang="en-IN" dirty="0" smtClean="0"/>
              <a:t>Integrity – the light within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Samson Gandhi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story of a Nun giving a sex education class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8" y="2821869"/>
            <a:ext cx="3014074" cy="3369507"/>
          </a:xfrm>
        </p:spPr>
      </p:pic>
    </p:spTree>
    <p:extLst>
      <p:ext uri="{BB962C8B-B14F-4D97-AF65-F5344CB8AC3E}">
        <p14:creationId xmlns:p14="http://schemas.microsoft.com/office/powerpoint/2010/main" val="25793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Our world view shapes our behaviour</a:t>
            </a:r>
          </a:p>
          <a:p>
            <a:endParaRPr lang="en-IN" dirty="0"/>
          </a:p>
          <a:p>
            <a:r>
              <a:rPr lang="en-IN" dirty="0" smtClean="0"/>
              <a:t>Freudian view</a:t>
            </a:r>
          </a:p>
          <a:p>
            <a:r>
              <a:rPr lang="en-IN" dirty="0" smtClean="0"/>
              <a:t>Puritan’s view</a:t>
            </a:r>
          </a:p>
          <a:p>
            <a:r>
              <a:rPr lang="en-IN" dirty="0" smtClean="0"/>
              <a:t>Hippie view</a:t>
            </a:r>
          </a:p>
          <a:p>
            <a:r>
              <a:rPr lang="en-IN" dirty="0" smtClean="0"/>
              <a:t>Asian view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2" descr="https://encrypted-tbn2.gstatic.com/images?q=tbn:ANd9GcS3mqAG45MjX9HHtqknQsYXrLX9F8OUOef4Yhxxw_qiZpXPvmyh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57" y="2784310"/>
            <a:ext cx="4609443" cy="38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our Biblical view of sex?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5920505" cy="38995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Sex is God’s idea – Gen. 2:24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Sex is for procreation – Gen. 1:28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Sex is for pleasure – Song of Solomon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Sex is to be within marriage – Heb. 13:4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Marriage bed kept pure – Heb. 13:4</a:t>
            </a:r>
          </a:p>
        </p:txBody>
      </p:sp>
      <p:pic>
        <p:nvPicPr>
          <p:cNvPr id="12290" name="Picture 2" descr="https://encrypted-tbn2.gstatic.com/images?q=tbn:ANd9GcRYaEPeSkO21qe5JpoeDxFRwKFKaE_MH6NICEGQy6fNmEkUrnP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9" y="3441290"/>
            <a:ext cx="4100309" cy="30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Joseph’s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5920505" cy="38995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“How can I do this great wickedness, and sin against God?” Genesis </a:t>
            </a:r>
            <a:r>
              <a:rPr lang="en-IN" dirty="0" smtClean="0"/>
              <a:t>39:9</a:t>
            </a:r>
          </a:p>
          <a:p>
            <a:endParaRPr lang="en-IN" dirty="0"/>
          </a:p>
          <a:p>
            <a:r>
              <a:rPr lang="en-IN" dirty="0" smtClean="0"/>
              <a:t>Fear of God</a:t>
            </a:r>
          </a:p>
          <a:p>
            <a:endParaRPr lang="en-IN" dirty="0"/>
          </a:p>
          <a:p>
            <a:r>
              <a:rPr lang="en-IN" dirty="0" smtClean="0"/>
              <a:t>How can I sin against God?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22890" y="2487183"/>
            <a:ext cx="2885179" cy="37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Daniel’s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5920505" cy="38995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“Purposed in his heart not to defile himself</a:t>
            </a:r>
            <a:r>
              <a:rPr lang="en-IN" dirty="0" smtClean="0"/>
              <a:t>.” 1:8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Proactive</a:t>
            </a:r>
          </a:p>
          <a:p>
            <a:r>
              <a:rPr lang="en-IN" dirty="0" smtClean="0"/>
              <a:t>Choice</a:t>
            </a:r>
          </a:p>
          <a:p>
            <a:r>
              <a:rPr lang="en-IN" dirty="0" smtClean="0"/>
              <a:t>Prayer</a:t>
            </a:r>
            <a:endParaRPr lang="en-IN" dirty="0"/>
          </a:p>
        </p:txBody>
      </p:sp>
      <p:pic>
        <p:nvPicPr>
          <p:cNvPr id="11266" name="Picture 2" descr="https://encrypted-tbn0.gstatic.com/images?q=tbn:ANd9GcS5rJfgI8nsWs6QHmXgtLt180LHl8qvIzIsbZZ9ZJAseDCa_tjJHaLXesN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59" y="3421626"/>
            <a:ext cx="4284102" cy="28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David’s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5920505" cy="38995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Past victories are no guarantee for future battles – 2 Sam. 11:4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Be occupied with right priorities 11:1</a:t>
            </a:r>
          </a:p>
          <a:p>
            <a:r>
              <a:rPr lang="en-IN" dirty="0" smtClean="0"/>
              <a:t>Be mindful of the glory of God 11:4</a:t>
            </a:r>
          </a:p>
          <a:p>
            <a:r>
              <a:rPr lang="en-IN" dirty="0" smtClean="0"/>
              <a:t>Be prepared for a life-long battle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0" y="2582200"/>
            <a:ext cx="2385015" cy="37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Paul’s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5920505" cy="38995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/>
              <a:t>“Look upon older women as mothers, younger women as sisters with all purity.” - 1 Timothy 5:2</a:t>
            </a:r>
          </a:p>
          <a:p>
            <a:endParaRPr lang="en-IN" dirty="0" smtClean="0"/>
          </a:p>
          <a:p>
            <a:r>
              <a:rPr lang="en-IN" dirty="0" smtClean="0"/>
              <a:t>Sight</a:t>
            </a:r>
          </a:p>
          <a:p>
            <a:r>
              <a:rPr lang="en-IN" dirty="0" smtClean="0"/>
              <a:t>Relate</a:t>
            </a:r>
          </a:p>
          <a:p>
            <a:r>
              <a:rPr lang="en-IN" dirty="0" smtClean="0"/>
              <a:t>conduct</a:t>
            </a:r>
            <a:endParaRPr lang="en-IN" dirty="0"/>
          </a:p>
        </p:txBody>
      </p:sp>
      <p:pic>
        <p:nvPicPr>
          <p:cNvPr id="10242" name="Picture 2" descr="https://encrypted-tbn0.gstatic.com/images?q=tbn:ANd9GcT0ejHo-HSBYHXZThge_sl8VOhza6-JOuSvcsP_u7eVJEQ6YsZbB_A10ts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266" y="3847091"/>
            <a:ext cx="3449202" cy="25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Millionaire </a:t>
            </a:r>
            <a:r>
              <a:rPr lang="en-US" dirty="0" smtClean="0"/>
              <a:t>and his chauffer</a:t>
            </a:r>
            <a:endParaRPr lang="en-IN" dirty="0"/>
          </a:p>
        </p:txBody>
      </p:sp>
      <p:pic>
        <p:nvPicPr>
          <p:cNvPr id="1026" name="Picture 2" descr="http://cityfleetcarsservice.co.uk/cs/Satellite?blobcol=urlimagefile&amp;blobheader=image%2Fpng&amp;blobheadername1=Content-Disposition&amp;blobheadervalue1=inline%3B+filename%3Dtaxi-service-london-city-fleet-cars-service-taxi-service-0.png&amp;blobkey=id&amp;blobtable=UXImage&amp;blobwhere=1355579475819&amp;ssbinary=true&amp;moddate=2013-01-10%2011:39: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42" y="2909017"/>
            <a:ext cx="2762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– Caution 44,000 volts!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“Power corrupts; absolute power corrupts absolutely.”                                                              – Lord Acton</a:t>
            </a:r>
          </a:p>
          <a:p>
            <a:endParaRPr lang="en-IN" dirty="0"/>
          </a:p>
          <a:p>
            <a:r>
              <a:rPr lang="en-IN" dirty="0" smtClean="0"/>
              <a:t>Political power – power of popularity</a:t>
            </a:r>
          </a:p>
          <a:p>
            <a:endParaRPr lang="en-IN" dirty="0"/>
          </a:p>
          <a:p>
            <a:r>
              <a:rPr lang="en-IN" dirty="0" smtClean="0"/>
              <a:t>Positional power</a:t>
            </a:r>
          </a:p>
          <a:p>
            <a:pPr lvl="1"/>
            <a:r>
              <a:rPr lang="en-IN" dirty="0" smtClean="0"/>
              <a:t>Corrupt time keeper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http://www.bcsiteservice.com/wp-content/uploads/2012/05/High-voltage-18-x-12-Yellow-and-Blac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76" y="2336873"/>
            <a:ext cx="4326000" cy="43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 off your coat and put on your towel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739996"/>
            <a:ext cx="4698358" cy="3599316"/>
          </a:xfrm>
        </p:spPr>
        <p:txBody>
          <a:bodyPr/>
          <a:lstStyle/>
          <a:p>
            <a:r>
              <a:rPr lang="en-IN" dirty="0" smtClean="0"/>
              <a:t>Know your identity</a:t>
            </a:r>
          </a:p>
          <a:p>
            <a:endParaRPr lang="en-IN" dirty="0"/>
          </a:p>
          <a:p>
            <a:r>
              <a:rPr lang="en-IN" dirty="0" smtClean="0"/>
              <a:t>Receive your power</a:t>
            </a:r>
          </a:p>
          <a:p>
            <a:endParaRPr lang="en-IN" dirty="0"/>
          </a:p>
          <a:p>
            <a:r>
              <a:rPr lang="en-IN" dirty="0" smtClean="0"/>
              <a:t>Receive your spiritual gifts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0223" y="3295636"/>
            <a:ext cx="4072481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What is integrity?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5" y="2120365"/>
            <a:ext cx="3652158" cy="4306911"/>
          </a:xfrm>
        </p:spPr>
      </p:pic>
      <p:sp>
        <p:nvSpPr>
          <p:cNvPr id="5" name="TextBox 4"/>
          <p:cNvSpPr txBox="1"/>
          <p:nvPr/>
        </p:nvSpPr>
        <p:spPr>
          <a:xfrm>
            <a:off x="881448" y="2974258"/>
            <a:ext cx="2679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Integrity is a foundational life-value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6065" y="4506097"/>
            <a:ext cx="3748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Integrity is choosing to think and behave based on Biblical values and not for personal gain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2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Power: Does it destroy or deliver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unjust steward</a:t>
            </a:r>
          </a:p>
          <a:p>
            <a:endParaRPr lang="en-IN" dirty="0"/>
          </a:p>
          <a:p>
            <a:r>
              <a:rPr lang="en-IN" dirty="0" smtClean="0"/>
              <a:t>The woman caught in adultery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477" y="3441292"/>
            <a:ext cx="4500241" cy="29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 the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Ministry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&amp;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dirty="0" smtClean="0"/>
              <a:t>Those who are secure in the Lord minister; others manipulate.</a:t>
            </a:r>
            <a:endParaRPr lang="en-IN" dirty="0"/>
          </a:p>
        </p:txBody>
      </p:sp>
      <p:pic>
        <p:nvPicPr>
          <p:cNvPr id="8198" name="Picture 6" descr="https://encrypted-tbn3.gstatic.com/images?q=tbn:ANd9GcQw7xhQoHUq_yGUuYmWhxH2eHiTtFyC5YKwcvhVDNQOVH8ixV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41" y="2573275"/>
            <a:ext cx="2435047" cy="36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9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– your light within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3438087"/>
            <a:ext cx="4698358" cy="3599316"/>
          </a:xfrm>
        </p:spPr>
        <p:txBody>
          <a:bodyPr>
            <a:normAutofit/>
          </a:bodyPr>
          <a:lstStyle/>
          <a:p>
            <a:r>
              <a:rPr lang="en-IN" dirty="0" smtClean="0"/>
              <a:t>Christ in you the hope of glory.</a:t>
            </a:r>
          </a:p>
          <a:p>
            <a:endParaRPr lang="en-IN" dirty="0"/>
          </a:p>
          <a:p>
            <a:r>
              <a:rPr lang="en-IN" dirty="0" smtClean="0"/>
              <a:t>Let Christ give you your integrity.</a:t>
            </a:r>
            <a:endParaRPr lang="en-IN" dirty="0"/>
          </a:p>
        </p:txBody>
      </p:sp>
      <p:pic>
        <p:nvPicPr>
          <p:cNvPr id="6146" name="Picture 2" descr="https://encrypted-tbn0.gstatic.com/images?q=tbn:ANd9GcTcUH09MwoTSkJcln0BWM98k9KDJbkNbHWj7yHW1SakM6IEbR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10" y="2754489"/>
            <a:ext cx="4647360" cy="34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. .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641673"/>
            <a:ext cx="4698358" cy="3599316"/>
          </a:xfrm>
        </p:spPr>
        <p:txBody>
          <a:bodyPr/>
          <a:lstStyle/>
          <a:p>
            <a:r>
              <a:rPr lang="en-IN" dirty="0" smtClean="0"/>
              <a:t>Gives direction in life</a:t>
            </a:r>
          </a:p>
          <a:p>
            <a:endParaRPr lang="en-IN" dirty="0"/>
          </a:p>
          <a:p>
            <a:r>
              <a:rPr lang="en-IN" dirty="0" smtClean="0"/>
              <a:t>Gives meaning to life</a:t>
            </a:r>
          </a:p>
          <a:p>
            <a:endParaRPr lang="en-IN" dirty="0"/>
          </a:p>
          <a:p>
            <a:r>
              <a:rPr lang="en-IN" dirty="0" smtClean="0"/>
              <a:t>Holds a person together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22" y="2390735"/>
            <a:ext cx="4659500" cy="3635822"/>
          </a:xfrm>
        </p:spPr>
      </p:pic>
    </p:spTree>
    <p:extLst>
      <p:ext uri="{BB962C8B-B14F-4D97-AF65-F5344CB8AC3E}">
        <p14:creationId xmlns:p14="http://schemas.microsoft.com/office/powerpoint/2010/main" val="18861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is most tested in . . .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6114603"/>
              </p:ext>
            </p:extLst>
          </p:nvPr>
        </p:nvGraphicFramePr>
        <p:xfrm>
          <a:off x="681038" y="2336800"/>
          <a:ext cx="4697412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Jesus spoke . . . .</a:t>
            </a:r>
          </a:p>
          <a:p>
            <a:endParaRPr lang="en-IN" dirty="0"/>
          </a:p>
          <a:p>
            <a:r>
              <a:rPr lang="en-IN" dirty="0" smtClean="0"/>
              <a:t>More about money</a:t>
            </a:r>
          </a:p>
          <a:p>
            <a:endParaRPr lang="en-IN" dirty="0"/>
          </a:p>
          <a:p>
            <a:r>
              <a:rPr lang="en-IN" dirty="0" smtClean="0"/>
              <a:t>Firmly about sex, and</a:t>
            </a:r>
          </a:p>
          <a:p>
            <a:endParaRPr lang="en-IN" dirty="0"/>
          </a:p>
          <a:p>
            <a:r>
              <a:rPr lang="en-IN" dirty="0" smtClean="0"/>
              <a:t>Powerfully about 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“It’s all about money, honey.” – </a:t>
            </a:r>
            <a:r>
              <a:rPr lang="en-IN" dirty="0"/>
              <a:t>Modern </a:t>
            </a:r>
            <a:r>
              <a:rPr lang="en-IN" dirty="0" smtClean="0"/>
              <a:t>mantra</a:t>
            </a:r>
          </a:p>
          <a:p>
            <a:endParaRPr lang="en-IN" dirty="0" smtClean="0"/>
          </a:p>
          <a:p>
            <a:r>
              <a:rPr lang="en-IN" dirty="0" smtClean="0"/>
              <a:t>“</a:t>
            </a:r>
            <a:r>
              <a:rPr lang="en-IN" dirty="0"/>
              <a:t>For the love </a:t>
            </a:r>
            <a:r>
              <a:rPr lang="en-IN" dirty="0" smtClean="0"/>
              <a:t>of money </a:t>
            </a:r>
            <a:r>
              <a:rPr lang="en-IN" dirty="0"/>
              <a:t>is the root of all evil, for which some have strayed from the faith in their greediness, and pierced themselves through with many sorrows.” – 1 Tim. 6:10</a:t>
            </a:r>
          </a:p>
          <a:p>
            <a:endParaRPr lang="en-IN" dirty="0"/>
          </a:p>
        </p:txBody>
      </p:sp>
      <p:pic>
        <p:nvPicPr>
          <p:cNvPr id="5" name="Picture 8" descr="J025007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43" y="2650227"/>
            <a:ext cx="3293255" cy="32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breakers - Love of money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98772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Making money a pursuit in life. It is idolatry</a:t>
            </a:r>
          </a:p>
          <a:p>
            <a:endParaRPr lang="en-IN" dirty="0"/>
          </a:p>
          <a:p>
            <a:r>
              <a:rPr lang="en-IN" dirty="0" smtClean="0"/>
              <a:t>You become like it – lifeless</a:t>
            </a:r>
          </a:p>
          <a:p>
            <a:endParaRPr lang="en-IN" dirty="0"/>
          </a:p>
          <a:p>
            <a:r>
              <a:rPr lang="en-IN" dirty="0" smtClean="0"/>
              <a:t>You cannot serve God and Mammon – but you can serve God with Mammon.</a:t>
            </a:r>
          </a:p>
          <a:p>
            <a:endParaRPr lang="en-IN" dirty="0"/>
          </a:p>
          <a:p>
            <a:r>
              <a:rPr lang="en-IN" dirty="0" smtClean="0"/>
              <a:t>The Rich Young Ruler </a:t>
            </a:r>
            <a:endParaRPr lang="en-IN" dirty="0"/>
          </a:p>
        </p:txBody>
      </p:sp>
      <p:pic>
        <p:nvPicPr>
          <p:cNvPr id="4100" name="Picture 4" descr="https://encrypted-tbn1.gstatic.com/images?q=tbn:ANd9GcQsssCuZpszqTr9dgBH4CuqCyy3Ds7o3fBy0UbEFgCUHodu6H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47" y="2587734"/>
            <a:ext cx="2902303" cy="391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breakers – Black &amp; White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Transparency before God and men</a:t>
            </a:r>
          </a:p>
          <a:p>
            <a:endParaRPr lang="en-IN" dirty="0"/>
          </a:p>
          <a:p>
            <a:r>
              <a:rPr lang="en-IN" dirty="0" smtClean="0"/>
              <a:t>There cannot be a number 2 account.</a:t>
            </a:r>
          </a:p>
          <a:p>
            <a:endParaRPr lang="en-IN" dirty="0"/>
          </a:p>
          <a:p>
            <a:r>
              <a:rPr lang="en-IN" dirty="0" smtClean="0"/>
              <a:t>Ananias and </a:t>
            </a:r>
            <a:r>
              <a:rPr lang="en-IN" dirty="0" err="1" smtClean="0"/>
              <a:t>Sapphira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5414" y="2654509"/>
            <a:ext cx="2488583" cy="37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Integrity breakers – Fudging figures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Claiming more expenses than due</a:t>
            </a:r>
          </a:p>
          <a:p>
            <a:endParaRPr lang="en-IN" dirty="0"/>
          </a:p>
          <a:p>
            <a:r>
              <a:rPr lang="en-IN" dirty="0" smtClean="0"/>
              <a:t>Filing proper tax returns</a:t>
            </a:r>
          </a:p>
          <a:p>
            <a:endParaRPr lang="en-IN" dirty="0"/>
          </a:p>
          <a:p>
            <a:r>
              <a:rPr lang="en-IN" dirty="0" smtClean="0"/>
              <a:t>Give unto Caesar what is Caesar’s . . 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8" descr="J023396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1195" y="3102627"/>
            <a:ext cx="3201513" cy="324413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Biblical Financial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not wear yourself out to become rich.</a:t>
            </a:r>
          </a:p>
          <a:p>
            <a:r>
              <a:rPr lang="en-US" dirty="0"/>
              <a:t>Give your tithes</a:t>
            </a:r>
          </a:p>
          <a:p>
            <a:r>
              <a:rPr lang="en-US" dirty="0"/>
              <a:t>Be a giver than a receiver</a:t>
            </a:r>
          </a:p>
          <a:p>
            <a:r>
              <a:rPr lang="en-US" dirty="0"/>
              <a:t>Lend to the poor</a:t>
            </a:r>
          </a:p>
          <a:p>
            <a:r>
              <a:rPr lang="en-US" dirty="0"/>
              <a:t>Plan, and avoid impulsive purchases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buying on credit, plan your loans</a:t>
            </a:r>
          </a:p>
          <a:p>
            <a:r>
              <a:rPr lang="en-US" dirty="0"/>
              <a:t>Let your standard of living be below your means</a:t>
            </a:r>
          </a:p>
          <a:p>
            <a:r>
              <a:rPr lang="en-US" dirty="0"/>
              <a:t>Become accountable to spouse/parent/responsible person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6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738</TotalTime>
  <Words>996</Words>
  <Application>Microsoft Office PowerPoint</Application>
  <PresentationFormat>Widescreen</PresentationFormat>
  <Paragraphs>268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Integrity – the light within</vt:lpstr>
      <vt:lpstr>What is integrity?</vt:lpstr>
      <vt:lpstr>Integrity . . .</vt:lpstr>
      <vt:lpstr>Integrity is most tested in . . .</vt:lpstr>
      <vt:lpstr>Money</vt:lpstr>
      <vt:lpstr>Integrity breakers - Love of money</vt:lpstr>
      <vt:lpstr>Integrity breakers – Black &amp; White Philosophy</vt:lpstr>
      <vt:lpstr>Integrity breakers – Fudging figures</vt:lpstr>
      <vt:lpstr>Biblical Financial Policy</vt:lpstr>
      <vt:lpstr>Sex</vt:lpstr>
      <vt:lpstr>Sex</vt:lpstr>
      <vt:lpstr>What is our Biblical view of sex?</vt:lpstr>
      <vt:lpstr>1. Joseph’s Principle</vt:lpstr>
      <vt:lpstr>2. Daniel’s Principle</vt:lpstr>
      <vt:lpstr>3. David’s Principle</vt:lpstr>
      <vt:lpstr>4. Paul’s Principle</vt:lpstr>
      <vt:lpstr>Millionaire and his chauffer</vt:lpstr>
      <vt:lpstr>Power – Caution 44,000 volts!</vt:lpstr>
      <vt:lpstr>Put off your coat and put on your towel</vt:lpstr>
      <vt:lpstr>Power: Does it destroy or deliver</vt:lpstr>
      <vt:lpstr>Know the difference</vt:lpstr>
      <vt:lpstr>Integrity – your light within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</dc:title>
  <dc:creator>Samson Gandhi</dc:creator>
  <cp:lastModifiedBy>Samson Gandhi</cp:lastModifiedBy>
  <cp:revision>45</cp:revision>
  <dcterms:created xsi:type="dcterms:W3CDTF">2013-08-05T05:52:59Z</dcterms:created>
  <dcterms:modified xsi:type="dcterms:W3CDTF">2013-08-08T09:28:06Z</dcterms:modified>
</cp:coreProperties>
</file>