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4"/>
  </p:sldMasterIdLst>
  <p:notesMasterIdLst>
    <p:notesMasterId r:id="rId19"/>
  </p:notesMasterIdLst>
  <p:sldIdLst>
    <p:sldId id="256" r:id="rId5"/>
    <p:sldId id="257" r:id="rId6"/>
    <p:sldId id="342" r:id="rId7"/>
    <p:sldId id="344" r:id="rId8"/>
    <p:sldId id="345" r:id="rId9"/>
    <p:sldId id="346" r:id="rId10"/>
    <p:sldId id="355" r:id="rId11"/>
    <p:sldId id="356" r:id="rId12"/>
    <p:sldId id="350" r:id="rId13"/>
    <p:sldId id="348" r:id="rId14"/>
    <p:sldId id="347" r:id="rId15"/>
    <p:sldId id="349" r:id="rId16"/>
    <p:sldId id="351" r:id="rId17"/>
    <p:sldId id="357" r:id="rId18"/>
  </p:sldIdLst>
  <p:sldSz cx="9144000" cy="5143500" type="screen16x9"/>
  <p:notesSz cx="6858000" cy="9144000"/>
  <p:embeddedFontLst>
    <p:embeddedFont>
      <p:font typeface="Advent Pro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lack" panose="020000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32E57-7701-5CEE-03C8-A439233FE78B}" v="852" dt="2021-06-10T17:48:54.634"/>
    <p1510:client id="{8B2A1BE5-FD81-E9D8-49CF-B42FAD0386EA}" v="130" dt="2021-06-10T20:54:26.907"/>
    <p1510:client id="{D711EA2E-76A0-4807-838E-F42000601B09}" v="4577" dt="2021-06-10T21:20:46.767"/>
    <p1510:client id="{FC0FF26E-954E-25A6-3E65-69C953185B71}" v="767" dt="2021-06-10T19:36:49.910"/>
  </p1510:revLst>
</p1510:revInfo>
</file>

<file path=ppt/tableStyles.xml><?xml version="1.0" encoding="utf-8"?>
<a:tblStyleLst xmlns:a="http://schemas.openxmlformats.org/drawingml/2006/main" def="{83AD819B-834D-46ED-A52E-823CA39F297E}">
  <a:tblStyle styleId="{83AD819B-834D-46ED-A52E-823CA39F2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85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4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3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4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3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9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12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1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76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2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9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1197350" y="3267525"/>
            <a:ext cx="2776800" cy="5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197350" y="37509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3"/>
          </p:nvPr>
        </p:nvSpPr>
        <p:spPr>
          <a:xfrm>
            <a:off x="5169860" y="3267525"/>
            <a:ext cx="2776800" cy="5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5169860" y="37509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ONE_COLUMN_TEXT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197363" y="2538100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9"/>
          <p:cNvSpPr txBox="1">
            <a:spLocks noGrp="1"/>
          </p:cNvSpPr>
          <p:nvPr>
            <p:ph type="subTitle" idx="1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2"/>
          </p:nvPr>
        </p:nvSpPr>
        <p:spPr>
          <a:xfrm>
            <a:off x="5196038" y="360277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5196038" y="2538100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30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1167625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 idx="2"/>
          </p:nvPr>
        </p:nvSpPr>
        <p:spPr>
          <a:xfrm>
            <a:off x="3637201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3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4"/>
          </p:nvPr>
        </p:nvSpPr>
        <p:spPr>
          <a:xfrm>
            <a:off x="6106776" y="2881600"/>
            <a:ext cx="1869600" cy="7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5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5429475" y="2012425"/>
            <a:ext cx="3001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5429475" y="2649150"/>
            <a:ext cx="30012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200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ONE_COLUMN_TEXT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rgbClr val="0005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">
  <p:cSld name="TITLE_AND_TWO_COLUMNS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8349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2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5108600" y="1906375"/>
            <a:ext cx="31350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3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49" name="Google Shape;249;p43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43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58" name="Google Shape;258;p43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43"/>
          <p:cNvSpPr txBox="1">
            <a:spLocks noGrp="1"/>
          </p:cNvSpPr>
          <p:nvPr>
            <p:ph type="ctrTitle"/>
          </p:nvPr>
        </p:nvSpPr>
        <p:spPr>
          <a:xfrm>
            <a:off x="477987" y="641923"/>
            <a:ext cx="4849065" cy="2087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>
                <a:effectLst/>
                <a:latin typeface="Arial" panose="020B0604020202020204" pitchFamily="34" charset="0"/>
              </a:rPr>
              <a:t>Sentiment Analysis on Food Reviews</a:t>
            </a:r>
            <a:endParaRPr sz="5000"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Davide Pietrasanta – 844824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Alice Romagnoli - 829833</a:t>
            </a:r>
            <a:endParaRPr sz="2000"/>
          </a:p>
        </p:txBody>
      </p:sp>
      <p:cxnSp>
        <p:nvCxnSpPr>
          <p:cNvPr id="256" name="Google Shape;256;p43"/>
          <p:cNvCxnSpPr/>
          <p:nvPr/>
        </p:nvCxnSpPr>
        <p:spPr>
          <a:xfrm>
            <a:off x="589880" y="2669497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Top Reviewers</a:t>
            </a:r>
            <a:endParaRPr lang="it-IT"/>
          </a:p>
        </p:txBody>
      </p:sp>
      <p:sp>
        <p:nvSpPr>
          <p:cNvPr id="597" name="Google Shape;597;p53"/>
          <p:cNvSpPr txBox="1">
            <a:spLocks noGrp="1"/>
          </p:cNvSpPr>
          <p:nvPr>
            <p:ph type="subTitle" idx="1"/>
          </p:nvPr>
        </p:nvSpPr>
        <p:spPr>
          <a:xfrm>
            <a:off x="690000" y="1160687"/>
            <a:ext cx="4476112" cy="3396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sz="1600">
                <a:latin typeface="+mn-lt"/>
              </a:rPr>
              <a:t>Sono stati chiamati </a:t>
            </a:r>
            <a:r>
              <a:rPr lang="en" sz="1600" b="1" i="1">
                <a:latin typeface="+mn-lt"/>
              </a:rPr>
              <a:t>"Top Reviewers"</a:t>
            </a:r>
            <a:r>
              <a:rPr lang="en" sz="1600">
                <a:latin typeface="+mn-lt"/>
              </a:rPr>
              <a:t>  tutti coloro che hanno effettuato </a:t>
            </a:r>
            <a:r>
              <a:rPr lang="it-IT" sz="1600">
                <a:latin typeface="+mn-lt"/>
                <a:cs typeface="Arial"/>
              </a:rPr>
              <a:t>più </a:t>
            </a:r>
            <a:r>
              <a:rPr lang="en" sz="1600">
                <a:latin typeface="+mn-lt"/>
              </a:rPr>
              <a:t>di 10 recensioni e rientrano pertanto nell’0.05% degli utenti che recensiscono di </a:t>
            </a:r>
            <a:r>
              <a:rPr lang="it-IT" sz="1600">
                <a:latin typeface="+mn-lt"/>
                <a:cs typeface="Arial"/>
              </a:rPr>
              <a:t>più</a:t>
            </a:r>
            <a:r>
              <a:rPr lang="en" sz="1600">
                <a:latin typeface="+mn-lt"/>
              </a:rPr>
              <a:t>.</a:t>
            </a:r>
            <a:endParaRPr lang="it-IT" sz="1600">
              <a:latin typeface="+mn-lt"/>
            </a:endParaRPr>
          </a:p>
          <a:p>
            <a:pPr marL="0" indent="0" algn="just"/>
            <a:endParaRPr lang="en" sz="1600">
              <a:latin typeface="+mn-lt"/>
            </a:endParaRPr>
          </a:p>
          <a:p>
            <a:pPr marL="0" indent="0" algn="just"/>
            <a:r>
              <a:rPr lang="en" sz="1600" b="1" i="1">
                <a:latin typeface="+mn-lt"/>
              </a:rPr>
              <a:t>"Come possiamo individuare i Top Reviewers che si possono considerare come fraudolenti o cattivi recensori?"</a:t>
            </a:r>
          </a:p>
          <a:p>
            <a:pPr marL="0" indent="0" algn="just"/>
            <a:endParaRPr lang="en" sz="1600" b="1" i="1">
              <a:latin typeface="+mn-lt"/>
            </a:endParaRPr>
          </a:p>
          <a:p>
            <a:pPr marL="0" indent="0" algn="just"/>
            <a:r>
              <a:rPr lang="en" sz="1600">
                <a:latin typeface="+mn-lt"/>
              </a:rPr>
              <a:t>Abbiamo visto che un metodo ragionevole </a:t>
            </a:r>
            <a:r>
              <a:rPr lang="it-IT" sz="1600">
                <a:latin typeface="+mn-lt"/>
                <a:cs typeface="Arial"/>
              </a:rPr>
              <a:t>è </a:t>
            </a:r>
          </a:p>
          <a:p>
            <a:pPr marL="0" indent="0" algn="just"/>
            <a:r>
              <a:rPr lang="en" sz="1600">
                <a:latin typeface="+mn-lt"/>
              </a:rPr>
              <a:t>considerare tutti gli utenti che si discostano dalla media dello Score del prodotto per </a:t>
            </a:r>
            <a:r>
              <a:rPr lang="it-IT" sz="1600">
                <a:latin typeface="+mn-lt"/>
                <a:cs typeface="Arial"/>
              </a:rPr>
              <a:t>più </a:t>
            </a:r>
            <a:r>
              <a:rPr lang="en" sz="1600">
                <a:latin typeface="+mn-lt"/>
              </a:rPr>
              <a:t>di una stella.</a:t>
            </a:r>
          </a:p>
          <a:p>
            <a:pPr marL="0" indent="0" algn="just"/>
            <a:endParaRPr lang="en" sz="1600">
              <a:latin typeface="+mn-lt"/>
            </a:endParaRPr>
          </a:p>
          <a:p>
            <a:pPr marL="0" indent="0" algn="just"/>
            <a:endParaRPr lang="en" sz="1600">
              <a:latin typeface="+mn-lt"/>
            </a:endParaRPr>
          </a:p>
          <a:p>
            <a:pPr marL="0" indent="0" algn="just"/>
            <a:endParaRPr lang="en" sz="1600">
              <a:latin typeface="+mn-lt"/>
            </a:endParaRPr>
          </a:p>
        </p:txBody>
      </p:sp>
      <p:grpSp>
        <p:nvGrpSpPr>
          <p:cNvPr id="598" name="Google Shape;598;p53"/>
          <p:cNvGrpSpPr/>
          <p:nvPr/>
        </p:nvGrpSpPr>
        <p:grpSpPr>
          <a:xfrm>
            <a:off x="7649527" y="1369369"/>
            <a:ext cx="1223832" cy="1045298"/>
            <a:chOff x="5505302" y="888596"/>
            <a:chExt cx="1223832" cy="1045298"/>
          </a:xfrm>
        </p:grpSpPr>
        <p:sp>
          <p:nvSpPr>
            <p:cNvPr id="599" name="Google Shape;599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601" name="Google Shape;601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602" name="Google Shape;602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6" name="Google Shape;606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7" name="Google Shape;607;p53"/>
          <p:cNvGrpSpPr/>
          <p:nvPr/>
        </p:nvGrpSpPr>
        <p:grpSpPr>
          <a:xfrm>
            <a:off x="5416144" y="1964741"/>
            <a:ext cx="2600173" cy="1778190"/>
            <a:chOff x="8272025" y="3231288"/>
            <a:chExt cx="3394925" cy="2321700"/>
          </a:xfrm>
        </p:grpSpPr>
        <p:sp>
          <p:nvSpPr>
            <p:cNvPr id="608" name="Google Shape;608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19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7710445" cy="134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it-IT" sz="1600" b="1" i="1">
                <a:latin typeface="Arial"/>
              </a:rPr>
              <a:t>"La distribuzione delle parole tra i Top </a:t>
            </a:r>
            <a:r>
              <a:rPr lang="it-IT" sz="1600" b="1" i="1" err="1">
                <a:latin typeface="Arial"/>
              </a:rPr>
              <a:t>Reviewers</a:t>
            </a:r>
            <a:r>
              <a:rPr lang="it-IT" sz="1600" b="1" i="1">
                <a:latin typeface="Arial"/>
              </a:rPr>
              <a:t> e gli altri utenti è significativamente diversa?"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it-IT" sz="1600">
                <a:latin typeface="Arial"/>
              </a:rPr>
              <a:t>Come si nota dalle due figure, le parole più in evidenza sono le stesse (</a:t>
            </a:r>
            <a:r>
              <a:rPr lang="it-IT" sz="1600" i="1" err="1">
                <a:latin typeface="Arial"/>
              </a:rPr>
              <a:t>not</a:t>
            </a:r>
            <a:r>
              <a:rPr lang="it-IT" sz="1600" i="1">
                <a:latin typeface="Arial"/>
              </a:rPr>
              <a:t>, like, good, etc.</a:t>
            </a:r>
            <a:r>
              <a:rPr lang="it-IT" sz="1600">
                <a:latin typeface="Arial"/>
              </a:rPr>
              <a:t>) e pensiamo che non vi siano notevoli differenze.</a:t>
            </a:r>
            <a:endParaRPr lang="it-IT" sz="1600" b="1">
              <a:latin typeface="Arial" panose="020B0604020202020204" pitchFamily="34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endParaRPr lang="it-IT" sz="1200" i="1">
              <a:latin typeface="Arial" panose="020B0604020202020204" pitchFamily="34" charset="0"/>
            </a:endParaRPr>
          </a:p>
        </p:txBody>
      </p:sp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Distribuzione Parole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749902" y="4451525"/>
            <a:ext cx="7679934" cy="44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it-IT" sz="1200">
                <a:solidFill>
                  <a:schemeClr val="tx1"/>
                </a:solidFill>
                <a:ea typeface="Roboto Black"/>
                <a:cs typeface="Roboto Black"/>
              </a:rPr>
              <a:t>(a) Distribuzione parole Top </a:t>
            </a:r>
            <a:r>
              <a:rPr lang="it-IT" sz="1200" err="1">
                <a:solidFill>
                  <a:schemeClr val="tx1"/>
                </a:solidFill>
                <a:ea typeface="Roboto Black"/>
                <a:cs typeface="Roboto Black"/>
              </a:rPr>
              <a:t>Reviewers</a:t>
            </a:r>
            <a:r>
              <a:rPr lang="it-IT" sz="1200">
                <a:solidFill>
                  <a:schemeClr val="tx1"/>
                </a:solidFill>
                <a:ea typeface="Roboto Black"/>
                <a:cs typeface="Roboto Black"/>
              </a:rPr>
              <a:t>                               (b) Distribuzione parole nel dataset</a:t>
            </a:r>
            <a:endParaRPr lang="it-IT" sz="1200">
              <a:solidFill>
                <a:schemeClr val="tx1"/>
              </a:solidFill>
              <a:latin typeface="Roboto Black"/>
              <a:ea typeface="Roboto Black"/>
              <a:cs typeface="Roboto Black"/>
            </a:endParaRPr>
          </a:p>
        </p:txBody>
      </p:sp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AF7B6C-78B7-4A1A-AA14-C6F30F6B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53" y="2569696"/>
            <a:ext cx="3723922" cy="1875427"/>
          </a:xfrm>
          <a:prstGeom prst="rect">
            <a:avLst/>
          </a:prstGeom>
        </p:spPr>
      </p:pic>
      <p:pic>
        <p:nvPicPr>
          <p:cNvPr id="9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A3B8BC-7737-404E-ACEC-51B0C2E6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760" y="2572758"/>
            <a:ext cx="3723922" cy="1882482"/>
          </a:xfrm>
          <a:prstGeom prst="rect">
            <a:avLst/>
          </a:prstGeom>
        </p:spPr>
      </p:pic>
      <p:grpSp>
        <p:nvGrpSpPr>
          <p:cNvPr id="13" name="Google Shape;2029;p103">
            <a:extLst>
              <a:ext uri="{FF2B5EF4-FFF2-40B4-BE49-F238E27FC236}">
                <a16:creationId xmlns:a16="http://schemas.microsoft.com/office/drawing/2014/main" id="{CA7EF7AA-D0ED-41C4-A99C-A1B02E69C69E}"/>
              </a:ext>
            </a:extLst>
          </p:cNvPr>
          <p:cNvGrpSpPr/>
          <p:nvPr/>
        </p:nvGrpSpPr>
        <p:grpSpPr>
          <a:xfrm>
            <a:off x="6243902" y="353826"/>
            <a:ext cx="325819" cy="455865"/>
            <a:chOff x="2721994" y="697994"/>
            <a:chExt cx="438164" cy="613052"/>
          </a:xfrm>
        </p:grpSpPr>
        <p:sp>
          <p:nvSpPr>
            <p:cNvPr id="14" name="Google Shape;2030;p103">
              <a:extLst>
                <a:ext uri="{FF2B5EF4-FFF2-40B4-BE49-F238E27FC236}">
                  <a16:creationId xmlns:a16="http://schemas.microsoft.com/office/drawing/2014/main" id="{E6A76671-BBFE-430B-84EC-AC50F58551AE}"/>
                </a:ext>
              </a:extLst>
            </p:cNvPr>
            <p:cNvSpPr/>
            <p:nvPr/>
          </p:nvSpPr>
          <p:spPr>
            <a:xfrm>
              <a:off x="2767869" y="725405"/>
              <a:ext cx="343831" cy="238869"/>
            </a:xfrm>
            <a:custGeom>
              <a:avLst/>
              <a:gdLst/>
              <a:ahLst/>
              <a:cxnLst/>
              <a:rect l="l" t="t" r="r" b="b"/>
              <a:pathLst>
                <a:path w="16369" h="11372" extrusionOk="0">
                  <a:moveTo>
                    <a:pt x="7525" y="0"/>
                  </a:moveTo>
                  <a:lnTo>
                    <a:pt x="1740" y="4628"/>
                  </a:lnTo>
                  <a:cubicBezTo>
                    <a:pt x="484" y="5632"/>
                    <a:pt x="0" y="7321"/>
                    <a:pt x="532" y="8838"/>
                  </a:cubicBezTo>
                  <a:cubicBezTo>
                    <a:pt x="1064" y="10356"/>
                    <a:pt x="2498" y="11372"/>
                    <a:pt x="4105" y="11372"/>
                  </a:cubicBezTo>
                  <a:lnTo>
                    <a:pt x="12387" y="11372"/>
                  </a:lnTo>
                  <a:cubicBezTo>
                    <a:pt x="13629" y="11372"/>
                    <a:pt x="14791" y="10763"/>
                    <a:pt x="15498" y="9743"/>
                  </a:cubicBezTo>
                  <a:cubicBezTo>
                    <a:pt x="16206" y="8721"/>
                    <a:pt x="16368" y="7418"/>
                    <a:pt x="15932" y="6256"/>
                  </a:cubicBezTo>
                  <a:cubicBezTo>
                    <a:pt x="15691" y="5616"/>
                    <a:pt x="15284" y="5056"/>
                    <a:pt x="14752" y="4628"/>
                  </a:cubicBezTo>
                  <a:lnTo>
                    <a:pt x="8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1;p103">
              <a:extLst>
                <a:ext uri="{FF2B5EF4-FFF2-40B4-BE49-F238E27FC236}">
                  <a16:creationId xmlns:a16="http://schemas.microsoft.com/office/drawing/2014/main" id="{25AE39BE-1E71-40A6-9A62-B75BD4C8C69F}"/>
                </a:ext>
              </a:extLst>
            </p:cNvPr>
            <p:cNvSpPr/>
            <p:nvPr/>
          </p:nvSpPr>
          <p:spPr>
            <a:xfrm>
              <a:off x="2721994" y="697994"/>
              <a:ext cx="438164" cy="613052"/>
            </a:xfrm>
            <a:custGeom>
              <a:avLst/>
              <a:gdLst/>
              <a:ahLst/>
              <a:cxnLst/>
              <a:rect l="l" t="t" r="r" b="b"/>
              <a:pathLst>
                <a:path w="20860" h="29186" extrusionOk="0">
                  <a:moveTo>
                    <a:pt x="10430" y="1"/>
                  </a:moveTo>
                  <a:lnTo>
                    <a:pt x="9450" y="982"/>
                  </a:lnTo>
                  <a:cubicBezTo>
                    <a:pt x="5818" y="4613"/>
                    <a:pt x="4396" y="9906"/>
                    <a:pt x="5719" y="14868"/>
                  </a:cubicBezTo>
                  <a:lnTo>
                    <a:pt x="6038" y="16060"/>
                  </a:lnTo>
                  <a:lnTo>
                    <a:pt x="6038" y="20960"/>
                  </a:lnTo>
                  <a:cubicBezTo>
                    <a:pt x="6038" y="22276"/>
                    <a:pt x="4967" y="23347"/>
                    <a:pt x="3651" y="23347"/>
                  </a:cubicBezTo>
                  <a:cubicBezTo>
                    <a:pt x="3650" y="23347"/>
                    <a:pt x="3648" y="23347"/>
                    <a:pt x="3647" y="23347"/>
                  </a:cubicBezTo>
                  <a:cubicBezTo>
                    <a:pt x="2750" y="23347"/>
                    <a:pt x="1929" y="22843"/>
                    <a:pt x="1523" y="22044"/>
                  </a:cubicBezTo>
                  <a:lnTo>
                    <a:pt x="0" y="22822"/>
                  </a:lnTo>
                  <a:cubicBezTo>
                    <a:pt x="695" y="24193"/>
                    <a:pt x="2102" y="25057"/>
                    <a:pt x="3639" y="25057"/>
                  </a:cubicBezTo>
                  <a:cubicBezTo>
                    <a:pt x="3643" y="25057"/>
                    <a:pt x="3647" y="25057"/>
                    <a:pt x="3651" y="25057"/>
                  </a:cubicBezTo>
                  <a:cubicBezTo>
                    <a:pt x="5289" y="25057"/>
                    <a:pt x="6703" y="24091"/>
                    <a:pt x="7360" y="22699"/>
                  </a:cubicBezTo>
                  <a:lnTo>
                    <a:pt x="8101" y="22699"/>
                  </a:lnTo>
                  <a:lnTo>
                    <a:pt x="8101" y="25086"/>
                  </a:lnTo>
                  <a:cubicBezTo>
                    <a:pt x="8101" y="26402"/>
                    <a:pt x="7030" y="27473"/>
                    <a:pt x="5713" y="27473"/>
                  </a:cubicBezTo>
                  <a:cubicBezTo>
                    <a:pt x="5711" y="27473"/>
                    <a:pt x="5708" y="27473"/>
                    <a:pt x="5706" y="27473"/>
                  </a:cubicBezTo>
                  <a:cubicBezTo>
                    <a:pt x="4810" y="27473"/>
                    <a:pt x="3992" y="26970"/>
                    <a:pt x="3586" y="26170"/>
                  </a:cubicBezTo>
                  <a:lnTo>
                    <a:pt x="2064" y="26950"/>
                  </a:lnTo>
                  <a:cubicBezTo>
                    <a:pt x="2760" y="28322"/>
                    <a:pt x="4168" y="29185"/>
                    <a:pt x="5706" y="29185"/>
                  </a:cubicBezTo>
                  <a:cubicBezTo>
                    <a:pt x="5708" y="29185"/>
                    <a:pt x="5711" y="29185"/>
                    <a:pt x="5713" y="29185"/>
                  </a:cubicBezTo>
                  <a:cubicBezTo>
                    <a:pt x="7973" y="29185"/>
                    <a:pt x="9811" y="27346"/>
                    <a:pt x="9811" y="25086"/>
                  </a:cubicBezTo>
                  <a:lnTo>
                    <a:pt x="9811" y="22699"/>
                  </a:lnTo>
                  <a:lnTo>
                    <a:pt x="11049" y="22699"/>
                  </a:lnTo>
                  <a:lnTo>
                    <a:pt x="11049" y="25086"/>
                  </a:lnTo>
                  <a:cubicBezTo>
                    <a:pt x="11049" y="27346"/>
                    <a:pt x="12886" y="29184"/>
                    <a:pt x="15146" y="29184"/>
                  </a:cubicBezTo>
                  <a:cubicBezTo>
                    <a:pt x="15149" y="29184"/>
                    <a:pt x="15151" y="29184"/>
                    <a:pt x="15154" y="29184"/>
                  </a:cubicBezTo>
                  <a:cubicBezTo>
                    <a:pt x="16691" y="29184"/>
                    <a:pt x="18100" y="28321"/>
                    <a:pt x="18797" y="26949"/>
                  </a:cubicBezTo>
                  <a:lnTo>
                    <a:pt x="17274" y="26170"/>
                  </a:lnTo>
                  <a:cubicBezTo>
                    <a:pt x="16867" y="26969"/>
                    <a:pt x="16047" y="27473"/>
                    <a:pt x="15150" y="27473"/>
                  </a:cubicBezTo>
                  <a:cubicBezTo>
                    <a:pt x="15149" y="27473"/>
                    <a:pt x="15147" y="27473"/>
                    <a:pt x="15146" y="27473"/>
                  </a:cubicBezTo>
                  <a:cubicBezTo>
                    <a:pt x="13830" y="27473"/>
                    <a:pt x="12759" y="26402"/>
                    <a:pt x="12759" y="25086"/>
                  </a:cubicBezTo>
                  <a:lnTo>
                    <a:pt x="12759" y="22699"/>
                  </a:lnTo>
                  <a:lnTo>
                    <a:pt x="13501" y="22699"/>
                  </a:lnTo>
                  <a:cubicBezTo>
                    <a:pt x="14156" y="24091"/>
                    <a:pt x="15572" y="25057"/>
                    <a:pt x="17210" y="25057"/>
                  </a:cubicBezTo>
                  <a:cubicBezTo>
                    <a:pt x="17213" y="25057"/>
                    <a:pt x="17215" y="25057"/>
                    <a:pt x="17218" y="25057"/>
                  </a:cubicBezTo>
                  <a:cubicBezTo>
                    <a:pt x="18755" y="25057"/>
                    <a:pt x="20163" y="24194"/>
                    <a:pt x="20859" y="22822"/>
                  </a:cubicBezTo>
                  <a:lnTo>
                    <a:pt x="19338" y="22044"/>
                  </a:lnTo>
                  <a:cubicBezTo>
                    <a:pt x="18931" y="22843"/>
                    <a:pt x="18109" y="23347"/>
                    <a:pt x="17214" y="23347"/>
                  </a:cubicBezTo>
                  <a:cubicBezTo>
                    <a:pt x="17213" y="23347"/>
                    <a:pt x="17211" y="23347"/>
                    <a:pt x="17210" y="23347"/>
                  </a:cubicBezTo>
                  <a:cubicBezTo>
                    <a:pt x="15892" y="23347"/>
                    <a:pt x="14821" y="22276"/>
                    <a:pt x="14821" y="20959"/>
                  </a:cubicBezTo>
                  <a:lnTo>
                    <a:pt x="14821" y="16060"/>
                  </a:lnTo>
                  <a:lnTo>
                    <a:pt x="15140" y="14868"/>
                  </a:lnTo>
                  <a:cubicBezTo>
                    <a:pt x="16464" y="9906"/>
                    <a:pt x="15042" y="4613"/>
                    <a:pt x="11410" y="982"/>
                  </a:cubicBezTo>
                  <a:lnTo>
                    <a:pt x="1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2;p103">
              <a:extLst>
                <a:ext uri="{FF2B5EF4-FFF2-40B4-BE49-F238E27FC236}">
                  <a16:creationId xmlns:a16="http://schemas.microsoft.com/office/drawing/2014/main" id="{5CA90CEE-82D4-4E9B-A5B8-EA206CB90FDB}"/>
                </a:ext>
              </a:extLst>
            </p:cNvPr>
            <p:cNvSpPr/>
            <p:nvPr/>
          </p:nvSpPr>
          <p:spPr>
            <a:xfrm>
              <a:off x="2826704" y="1008216"/>
              <a:ext cx="77235" cy="74316"/>
            </a:xfrm>
            <a:custGeom>
              <a:avLst/>
              <a:gdLst/>
              <a:ahLst/>
              <a:cxnLst/>
              <a:rect l="l" t="t" r="r" b="b"/>
              <a:pathLst>
                <a:path w="3677" h="3538" extrusionOk="0">
                  <a:moveTo>
                    <a:pt x="1908" y="1"/>
                  </a:moveTo>
                  <a:cubicBezTo>
                    <a:pt x="1192" y="1"/>
                    <a:pt x="547" y="431"/>
                    <a:pt x="273" y="1092"/>
                  </a:cubicBezTo>
                  <a:cubicBezTo>
                    <a:pt x="1" y="1753"/>
                    <a:pt x="152" y="2514"/>
                    <a:pt x="657" y="3020"/>
                  </a:cubicBezTo>
                  <a:cubicBezTo>
                    <a:pt x="996" y="3358"/>
                    <a:pt x="1448" y="3537"/>
                    <a:pt x="1908" y="3537"/>
                  </a:cubicBezTo>
                  <a:cubicBezTo>
                    <a:pt x="2136" y="3537"/>
                    <a:pt x="2366" y="3493"/>
                    <a:pt x="2585" y="3402"/>
                  </a:cubicBezTo>
                  <a:cubicBezTo>
                    <a:pt x="3246" y="3130"/>
                    <a:pt x="3677" y="2485"/>
                    <a:pt x="3677" y="1769"/>
                  </a:cubicBezTo>
                  <a:cubicBezTo>
                    <a:pt x="3677" y="792"/>
                    <a:pt x="2885" y="1"/>
                    <a:pt x="1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33;p103">
              <a:extLst>
                <a:ext uri="{FF2B5EF4-FFF2-40B4-BE49-F238E27FC236}">
                  <a16:creationId xmlns:a16="http://schemas.microsoft.com/office/drawing/2014/main" id="{A889BB07-3478-470A-8EA1-DB8F940AA30A}"/>
                </a:ext>
              </a:extLst>
            </p:cNvPr>
            <p:cNvSpPr/>
            <p:nvPr/>
          </p:nvSpPr>
          <p:spPr>
            <a:xfrm>
              <a:off x="2811644" y="990257"/>
              <a:ext cx="110255" cy="110234"/>
            </a:xfrm>
            <a:custGeom>
              <a:avLst/>
              <a:gdLst/>
              <a:ahLst/>
              <a:cxnLst/>
              <a:rect l="l" t="t" r="r" b="b"/>
              <a:pathLst>
                <a:path w="5249" h="5248" extrusionOk="0">
                  <a:moveTo>
                    <a:pt x="2625" y="1711"/>
                  </a:moveTo>
                  <a:cubicBezTo>
                    <a:pt x="3130" y="1711"/>
                    <a:pt x="3538" y="2120"/>
                    <a:pt x="3538" y="2624"/>
                  </a:cubicBezTo>
                  <a:cubicBezTo>
                    <a:pt x="3538" y="2994"/>
                    <a:pt x="3315" y="3327"/>
                    <a:pt x="2975" y="3468"/>
                  </a:cubicBezTo>
                  <a:cubicBezTo>
                    <a:pt x="2861" y="3515"/>
                    <a:pt x="2742" y="3538"/>
                    <a:pt x="2624" y="3538"/>
                  </a:cubicBezTo>
                  <a:cubicBezTo>
                    <a:pt x="2386" y="3538"/>
                    <a:pt x="2153" y="3445"/>
                    <a:pt x="1979" y="3270"/>
                  </a:cubicBezTo>
                  <a:cubicBezTo>
                    <a:pt x="1718" y="3008"/>
                    <a:pt x="1640" y="2615"/>
                    <a:pt x="1780" y="2275"/>
                  </a:cubicBezTo>
                  <a:cubicBezTo>
                    <a:pt x="1922" y="1933"/>
                    <a:pt x="2256" y="1711"/>
                    <a:pt x="2625" y="1711"/>
                  </a:cubicBezTo>
                  <a:close/>
                  <a:moveTo>
                    <a:pt x="2625" y="1"/>
                  </a:moveTo>
                  <a:cubicBezTo>
                    <a:pt x="1179" y="1"/>
                    <a:pt x="0" y="1178"/>
                    <a:pt x="0" y="2624"/>
                  </a:cubicBezTo>
                  <a:cubicBezTo>
                    <a:pt x="0" y="4070"/>
                    <a:pt x="1177" y="5247"/>
                    <a:pt x="2625" y="5247"/>
                  </a:cubicBezTo>
                  <a:cubicBezTo>
                    <a:pt x="4070" y="5247"/>
                    <a:pt x="5249" y="4070"/>
                    <a:pt x="5249" y="2624"/>
                  </a:cubicBezTo>
                  <a:cubicBezTo>
                    <a:pt x="5249" y="1178"/>
                    <a:pt x="4070" y="1"/>
                    <a:pt x="2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34;p103">
              <a:extLst>
                <a:ext uri="{FF2B5EF4-FFF2-40B4-BE49-F238E27FC236}">
                  <a16:creationId xmlns:a16="http://schemas.microsoft.com/office/drawing/2014/main" id="{71787B4C-5942-4421-9C98-337EA0B016AF}"/>
                </a:ext>
              </a:extLst>
            </p:cNvPr>
            <p:cNvSpPr/>
            <p:nvPr/>
          </p:nvSpPr>
          <p:spPr>
            <a:xfrm>
              <a:off x="2941055" y="697994"/>
              <a:ext cx="219103" cy="613010"/>
            </a:xfrm>
            <a:custGeom>
              <a:avLst/>
              <a:gdLst/>
              <a:ahLst/>
              <a:cxnLst/>
              <a:rect l="l" t="t" r="r" b="b"/>
              <a:pathLst>
                <a:path w="10431" h="29184" extrusionOk="0">
                  <a:moveTo>
                    <a:pt x="1" y="1"/>
                  </a:moveTo>
                  <a:lnTo>
                    <a:pt x="1" y="22699"/>
                  </a:lnTo>
                  <a:lnTo>
                    <a:pt x="620" y="22699"/>
                  </a:lnTo>
                  <a:lnTo>
                    <a:pt x="620" y="25086"/>
                  </a:lnTo>
                  <a:cubicBezTo>
                    <a:pt x="620" y="27346"/>
                    <a:pt x="2457" y="29184"/>
                    <a:pt x="4717" y="29184"/>
                  </a:cubicBezTo>
                  <a:cubicBezTo>
                    <a:pt x="4720" y="29184"/>
                    <a:pt x="4722" y="29184"/>
                    <a:pt x="4725" y="29184"/>
                  </a:cubicBezTo>
                  <a:cubicBezTo>
                    <a:pt x="6262" y="29184"/>
                    <a:pt x="7671" y="28321"/>
                    <a:pt x="8368" y="26949"/>
                  </a:cubicBezTo>
                  <a:lnTo>
                    <a:pt x="6845" y="26170"/>
                  </a:lnTo>
                  <a:cubicBezTo>
                    <a:pt x="6438" y="26969"/>
                    <a:pt x="5618" y="27473"/>
                    <a:pt x="4721" y="27473"/>
                  </a:cubicBezTo>
                  <a:cubicBezTo>
                    <a:pt x="4720" y="27473"/>
                    <a:pt x="4718" y="27473"/>
                    <a:pt x="4717" y="27473"/>
                  </a:cubicBezTo>
                  <a:cubicBezTo>
                    <a:pt x="3401" y="27473"/>
                    <a:pt x="2330" y="26402"/>
                    <a:pt x="2330" y="25086"/>
                  </a:cubicBezTo>
                  <a:lnTo>
                    <a:pt x="2330" y="22699"/>
                  </a:lnTo>
                  <a:lnTo>
                    <a:pt x="3072" y="22699"/>
                  </a:lnTo>
                  <a:cubicBezTo>
                    <a:pt x="3727" y="24091"/>
                    <a:pt x="5143" y="25057"/>
                    <a:pt x="6781" y="25057"/>
                  </a:cubicBezTo>
                  <a:cubicBezTo>
                    <a:pt x="6784" y="25057"/>
                    <a:pt x="6786" y="25057"/>
                    <a:pt x="6789" y="25057"/>
                  </a:cubicBezTo>
                  <a:cubicBezTo>
                    <a:pt x="8326" y="25057"/>
                    <a:pt x="9734" y="24194"/>
                    <a:pt x="10430" y="22822"/>
                  </a:cubicBezTo>
                  <a:lnTo>
                    <a:pt x="8909" y="22044"/>
                  </a:lnTo>
                  <a:cubicBezTo>
                    <a:pt x="8502" y="22843"/>
                    <a:pt x="7680" y="23347"/>
                    <a:pt x="6785" y="23347"/>
                  </a:cubicBezTo>
                  <a:cubicBezTo>
                    <a:pt x="6784" y="23347"/>
                    <a:pt x="6782" y="23347"/>
                    <a:pt x="6781" y="23347"/>
                  </a:cubicBezTo>
                  <a:cubicBezTo>
                    <a:pt x="5463" y="23347"/>
                    <a:pt x="4392" y="22276"/>
                    <a:pt x="4392" y="20959"/>
                  </a:cubicBezTo>
                  <a:lnTo>
                    <a:pt x="4392" y="16060"/>
                  </a:lnTo>
                  <a:lnTo>
                    <a:pt x="4711" y="14868"/>
                  </a:lnTo>
                  <a:cubicBezTo>
                    <a:pt x="6035" y="9906"/>
                    <a:pt x="4613" y="4613"/>
                    <a:pt x="981" y="9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35;p103">
              <a:extLst>
                <a:ext uri="{FF2B5EF4-FFF2-40B4-BE49-F238E27FC236}">
                  <a16:creationId xmlns:a16="http://schemas.microsoft.com/office/drawing/2014/main" id="{34764229-ED83-4FC5-ACA4-7B9DB36E9287}"/>
                </a:ext>
              </a:extLst>
            </p:cNvPr>
            <p:cNvSpPr/>
            <p:nvPr/>
          </p:nvSpPr>
          <p:spPr>
            <a:xfrm>
              <a:off x="2975273" y="1008216"/>
              <a:ext cx="77256" cy="74316"/>
            </a:xfrm>
            <a:custGeom>
              <a:avLst/>
              <a:gdLst/>
              <a:ahLst/>
              <a:cxnLst/>
              <a:rect l="l" t="t" r="r" b="b"/>
              <a:pathLst>
                <a:path w="3678" h="3538" extrusionOk="0">
                  <a:moveTo>
                    <a:pt x="1910" y="1"/>
                  </a:moveTo>
                  <a:cubicBezTo>
                    <a:pt x="1194" y="1"/>
                    <a:pt x="549" y="431"/>
                    <a:pt x="275" y="1092"/>
                  </a:cubicBezTo>
                  <a:cubicBezTo>
                    <a:pt x="1" y="1753"/>
                    <a:pt x="153" y="2514"/>
                    <a:pt x="659" y="3020"/>
                  </a:cubicBezTo>
                  <a:cubicBezTo>
                    <a:pt x="997" y="3358"/>
                    <a:pt x="1449" y="3537"/>
                    <a:pt x="1909" y="3537"/>
                  </a:cubicBezTo>
                  <a:cubicBezTo>
                    <a:pt x="2137" y="3537"/>
                    <a:pt x="2366" y="3493"/>
                    <a:pt x="2585" y="3402"/>
                  </a:cubicBezTo>
                  <a:cubicBezTo>
                    <a:pt x="3246" y="3128"/>
                    <a:pt x="3678" y="2484"/>
                    <a:pt x="3678" y="1769"/>
                  </a:cubicBezTo>
                  <a:cubicBezTo>
                    <a:pt x="3678" y="792"/>
                    <a:pt x="2885" y="1"/>
                    <a:pt x="1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6;p103">
              <a:extLst>
                <a:ext uri="{FF2B5EF4-FFF2-40B4-BE49-F238E27FC236}">
                  <a16:creationId xmlns:a16="http://schemas.microsoft.com/office/drawing/2014/main" id="{03C8FDD6-7315-4132-9D19-127A1626A876}"/>
                </a:ext>
              </a:extLst>
            </p:cNvPr>
            <p:cNvSpPr/>
            <p:nvPr/>
          </p:nvSpPr>
          <p:spPr>
            <a:xfrm>
              <a:off x="2960233" y="990257"/>
              <a:ext cx="110276" cy="110234"/>
            </a:xfrm>
            <a:custGeom>
              <a:avLst/>
              <a:gdLst/>
              <a:ahLst/>
              <a:cxnLst/>
              <a:rect l="l" t="t" r="r" b="b"/>
              <a:pathLst>
                <a:path w="5250" h="5248" extrusionOk="0">
                  <a:moveTo>
                    <a:pt x="2626" y="1711"/>
                  </a:moveTo>
                  <a:cubicBezTo>
                    <a:pt x="3129" y="1711"/>
                    <a:pt x="3537" y="2120"/>
                    <a:pt x="3539" y="2624"/>
                  </a:cubicBezTo>
                  <a:cubicBezTo>
                    <a:pt x="3539" y="2994"/>
                    <a:pt x="3316" y="3327"/>
                    <a:pt x="2975" y="3468"/>
                  </a:cubicBezTo>
                  <a:cubicBezTo>
                    <a:pt x="2861" y="3515"/>
                    <a:pt x="2742" y="3538"/>
                    <a:pt x="2624" y="3538"/>
                  </a:cubicBezTo>
                  <a:cubicBezTo>
                    <a:pt x="2387" y="3538"/>
                    <a:pt x="2154" y="3445"/>
                    <a:pt x="1979" y="3270"/>
                  </a:cubicBezTo>
                  <a:cubicBezTo>
                    <a:pt x="1717" y="3008"/>
                    <a:pt x="1640" y="2615"/>
                    <a:pt x="1781" y="2275"/>
                  </a:cubicBezTo>
                  <a:cubicBezTo>
                    <a:pt x="1923" y="1933"/>
                    <a:pt x="2256" y="1711"/>
                    <a:pt x="2626" y="1711"/>
                  </a:cubicBezTo>
                  <a:close/>
                  <a:moveTo>
                    <a:pt x="2626" y="1"/>
                  </a:moveTo>
                  <a:cubicBezTo>
                    <a:pt x="1179" y="1"/>
                    <a:pt x="1" y="1178"/>
                    <a:pt x="1" y="2624"/>
                  </a:cubicBezTo>
                  <a:cubicBezTo>
                    <a:pt x="1" y="4070"/>
                    <a:pt x="1178" y="5247"/>
                    <a:pt x="2626" y="5247"/>
                  </a:cubicBezTo>
                  <a:cubicBezTo>
                    <a:pt x="4071" y="5247"/>
                    <a:pt x="5249" y="4070"/>
                    <a:pt x="5249" y="2624"/>
                  </a:cubicBezTo>
                  <a:cubicBezTo>
                    <a:pt x="5249" y="1178"/>
                    <a:pt x="4071" y="1"/>
                    <a:pt x="2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221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Anomalie</a:t>
            </a:r>
            <a:endParaRPr err="1"/>
          </a:p>
        </p:txBody>
      </p:sp>
      <p:sp>
        <p:nvSpPr>
          <p:cNvPr id="2" name="Google Shape;2609;p110">
            <a:extLst>
              <a:ext uri="{FF2B5EF4-FFF2-40B4-BE49-F238E27FC236}">
                <a16:creationId xmlns:a16="http://schemas.microsoft.com/office/drawing/2014/main" id="{906D5B81-1D9C-4203-830D-CF6DA8B38CD3}"/>
              </a:ext>
            </a:extLst>
          </p:cNvPr>
          <p:cNvSpPr txBox="1">
            <a:spLocks/>
          </p:cNvSpPr>
          <p:nvPr/>
        </p:nvSpPr>
        <p:spPr>
          <a:xfrm>
            <a:off x="743723" y="1266906"/>
            <a:ext cx="7721100" cy="209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  <a:defRPr sz="12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buNone/>
            </a:pPr>
            <a:r>
              <a:rPr lang="it-IT" sz="1400">
                <a:solidFill>
                  <a:schemeClr val="tx1"/>
                </a:solidFill>
                <a:uFill>
                  <a:noFill/>
                </a:uFill>
                <a:latin typeface="Arial"/>
                <a:cs typeface="Arial"/>
              </a:rPr>
              <a:t>Durante l'analisi dei "Top </a:t>
            </a:r>
            <a:r>
              <a:rPr lang="it-IT" sz="1400" err="1">
                <a:solidFill>
                  <a:schemeClr val="tx1"/>
                </a:solidFill>
                <a:uFill>
                  <a:noFill/>
                </a:uFill>
                <a:latin typeface="Arial"/>
                <a:cs typeface="Arial"/>
              </a:rPr>
              <a:t>Reviewers</a:t>
            </a:r>
            <a:r>
              <a:rPr lang="it-IT" sz="1400">
                <a:solidFill>
                  <a:schemeClr val="tx1"/>
                </a:solidFill>
                <a:uFill>
                  <a:noFill/>
                </a:uFill>
                <a:latin typeface="Arial"/>
                <a:cs typeface="Arial"/>
              </a:rPr>
              <a:t>" ci siamo accorti di due anomalie nel dataset.</a:t>
            </a:r>
            <a:endParaRPr lang="it-IT" sz="1400">
              <a:solidFill>
                <a:schemeClr val="tx1"/>
              </a:solidFill>
              <a:uFill>
                <a:noFill/>
              </a:uFill>
              <a:latin typeface="Arial"/>
            </a:endParaRPr>
          </a:p>
          <a:p>
            <a:pPr marL="139700" indent="0" algn="just">
              <a:buSzPts val="1400"/>
              <a:buNone/>
            </a:pPr>
            <a:endParaRPr lang="it-IT" sz="1400">
              <a:solidFill>
                <a:schemeClr val="tx1"/>
              </a:solidFill>
              <a:uFill>
                <a:noFill/>
              </a:uFill>
              <a:latin typeface="Arial"/>
            </a:endParaRPr>
          </a:p>
          <a:p>
            <a:pPr marL="482600" indent="-342900" algn="just">
              <a:buClr>
                <a:schemeClr val="dk1"/>
              </a:buClr>
              <a:buSzPts val="1400"/>
            </a:pPr>
            <a:r>
              <a:rPr lang="it-IT" sz="1400">
                <a:solidFill>
                  <a:schemeClr val="tx1"/>
                </a:solidFill>
                <a:uFill>
                  <a:noFill/>
                </a:uFill>
                <a:latin typeface="Arial"/>
              </a:rPr>
              <a:t>Esistono utenti che scrivono più volte la stessa recensione per lo stesso prodotto. </a:t>
            </a:r>
            <a:endParaRPr lang="it-IT" sz="1400">
              <a:solidFill>
                <a:schemeClr val="tx1"/>
              </a:solidFill>
              <a:latin typeface="Arial"/>
            </a:endParaRPr>
          </a:p>
          <a:p>
            <a:pPr marL="615950" lvl="1" indent="0" algn="just">
              <a:buClr>
                <a:schemeClr val="dk1"/>
              </a:buClr>
              <a:buSzPts val="1400"/>
              <a:buNone/>
            </a:pPr>
            <a:r>
              <a:rPr lang="it-IT">
                <a:solidFill>
                  <a:schemeClr val="tx1"/>
                </a:solidFill>
                <a:uFill>
                  <a:noFill/>
                </a:uFill>
                <a:latin typeface="Arial"/>
              </a:rPr>
              <a:t>Abbiamo voluto rimuovere le copie tenendone però traccia per possibili analisi future. </a:t>
            </a:r>
            <a:endParaRPr lang="it-IT">
              <a:solidFill>
                <a:schemeClr val="tx1"/>
              </a:solidFill>
              <a:latin typeface="Arial"/>
            </a:endParaRPr>
          </a:p>
          <a:p>
            <a:pPr marL="482600" indent="-342900" algn="just">
              <a:buClr>
                <a:schemeClr val="dk1"/>
              </a:buClr>
              <a:buSzPts val="1400"/>
            </a:pPr>
            <a:endParaRPr lang="it-IT" sz="1400">
              <a:solidFill>
                <a:schemeClr val="tx1"/>
              </a:solidFill>
              <a:uFill>
                <a:noFill/>
              </a:uFill>
              <a:latin typeface="Arial"/>
            </a:endParaRPr>
          </a:p>
          <a:p>
            <a:pPr marL="482600" indent="-342900" algn="just">
              <a:buClr>
                <a:schemeClr val="dk1"/>
              </a:buClr>
              <a:buSzPts val="1400"/>
            </a:pPr>
            <a:r>
              <a:rPr lang="it-IT" sz="1400">
                <a:solidFill>
                  <a:schemeClr val="tx1"/>
                </a:solidFill>
                <a:uFill>
                  <a:noFill/>
                </a:uFill>
                <a:latin typeface="Arial"/>
              </a:rPr>
              <a:t>Esistono prodotti diversi che hanno le stesse recensioni. </a:t>
            </a:r>
          </a:p>
          <a:p>
            <a:pPr marL="615950" lvl="1" indent="0" algn="just">
              <a:buClr>
                <a:schemeClr val="dk1"/>
              </a:buClr>
              <a:buSzPts val="1400"/>
              <a:buNone/>
            </a:pPr>
            <a:r>
              <a:rPr lang="it-IT">
                <a:solidFill>
                  <a:schemeClr val="tx1"/>
                </a:solidFill>
                <a:uFill>
                  <a:noFill/>
                </a:uFill>
                <a:latin typeface="Arial"/>
              </a:rPr>
              <a:t>Abbiamo trovati i prodotti e i loro "sinonimi".</a:t>
            </a:r>
            <a:endParaRPr lang="it-IT">
              <a:solidFill>
                <a:schemeClr val="tx1"/>
              </a:solidFill>
              <a:latin typeface="Arial"/>
            </a:endParaRPr>
          </a:p>
          <a:p>
            <a:pPr marL="615950" lvl="1" indent="0" algn="just">
              <a:buSzPts val="1400"/>
              <a:buNone/>
            </a:pPr>
            <a:endParaRPr lang="it-IT">
              <a:solidFill>
                <a:schemeClr val="tx1"/>
              </a:solidFill>
              <a:uFill>
                <a:noFill/>
              </a:uFill>
            </a:endParaRPr>
          </a:p>
        </p:txBody>
      </p:sp>
      <p:pic>
        <p:nvPicPr>
          <p:cNvPr id="7" name="Elemento grafico 7" descr="Caffè con riempimento a tinta unita">
            <a:extLst>
              <a:ext uri="{FF2B5EF4-FFF2-40B4-BE49-F238E27FC236}">
                <a16:creationId xmlns:a16="http://schemas.microsoft.com/office/drawing/2014/main" id="{37DA15C3-C9E7-4315-ADEB-81D7E5F97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919" y="3405467"/>
            <a:ext cx="914400" cy="914400"/>
          </a:xfrm>
          <a:prstGeom prst="rect">
            <a:avLst/>
          </a:prstGeom>
        </p:spPr>
      </p:pic>
      <p:pic>
        <p:nvPicPr>
          <p:cNvPr id="8" name="Elemento grafico 8" descr="Chicchi di caffè con riempimento a tinta unita">
            <a:extLst>
              <a:ext uri="{FF2B5EF4-FFF2-40B4-BE49-F238E27FC236}">
                <a16:creationId xmlns:a16="http://schemas.microsoft.com/office/drawing/2014/main" id="{9456ED4E-C1C9-44C2-B3D2-9F1199F94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2893" y="4086226"/>
            <a:ext cx="914400" cy="914400"/>
          </a:xfrm>
          <a:prstGeom prst="rect">
            <a:avLst/>
          </a:prstGeom>
        </p:spPr>
      </p:pic>
      <p:pic>
        <p:nvPicPr>
          <p:cNvPr id="9" name="Elemento grafico 9" descr="Coscia di pollo con riempimento a tinta unita">
            <a:extLst>
              <a:ext uri="{FF2B5EF4-FFF2-40B4-BE49-F238E27FC236}">
                <a16:creationId xmlns:a16="http://schemas.microsoft.com/office/drawing/2014/main" id="{0B057D6A-9806-4A5A-BAB2-22854FAA8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0729" y="3963521"/>
            <a:ext cx="914400" cy="914400"/>
          </a:xfrm>
          <a:prstGeom prst="rect">
            <a:avLst/>
          </a:prstGeom>
        </p:spPr>
      </p:pic>
      <p:pic>
        <p:nvPicPr>
          <p:cNvPr id="10" name="Elemento grafico 10" descr="Ciotola del cibo per cani contorno">
            <a:extLst>
              <a:ext uri="{FF2B5EF4-FFF2-40B4-BE49-F238E27FC236}">
                <a16:creationId xmlns:a16="http://schemas.microsoft.com/office/drawing/2014/main" id="{BC44D152-69F5-46EA-8F5C-6A48747C8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4158" y="3151655"/>
            <a:ext cx="914400" cy="914400"/>
          </a:xfrm>
          <a:prstGeom prst="rect">
            <a:avLst/>
          </a:prstGeom>
        </p:spPr>
      </p:pic>
      <p:pic>
        <p:nvPicPr>
          <p:cNvPr id="11" name="Elemento grafico 11" descr="Popcorn con riempimento a tinta unita">
            <a:extLst>
              <a:ext uri="{FF2B5EF4-FFF2-40B4-BE49-F238E27FC236}">
                <a16:creationId xmlns:a16="http://schemas.microsoft.com/office/drawing/2014/main" id="{F3AC2B17-57B1-4D3E-80EC-27C5BD630D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0459" y="3190315"/>
            <a:ext cx="914400" cy="914400"/>
          </a:xfrm>
          <a:prstGeom prst="rect">
            <a:avLst/>
          </a:prstGeom>
        </p:spPr>
      </p:pic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DD1FBD-582F-4E8E-848A-092B02DFB8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1941" y="3362133"/>
            <a:ext cx="3193676" cy="171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Google Shape;2257;p103">
            <a:extLst>
              <a:ext uri="{FF2B5EF4-FFF2-40B4-BE49-F238E27FC236}">
                <a16:creationId xmlns:a16="http://schemas.microsoft.com/office/drawing/2014/main" id="{32FA0470-12E1-41B1-AF27-064647788E40}"/>
              </a:ext>
            </a:extLst>
          </p:cNvPr>
          <p:cNvGrpSpPr/>
          <p:nvPr/>
        </p:nvGrpSpPr>
        <p:grpSpPr>
          <a:xfrm>
            <a:off x="5401011" y="345115"/>
            <a:ext cx="365653" cy="455221"/>
            <a:chOff x="4202847" y="2562502"/>
            <a:chExt cx="492462" cy="613010"/>
          </a:xfrm>
        </p:grpSpPr>
        <p:sp>
          <p:nvSpPr>
            <p:cNvPr id="24" name="Google Shape;2258;p103">
              <a:extLst>
                <a:ext uri="{FF2B5EF4-FFF2-40B4-BE49-F238E27FC236}">
                  <a16:creationId xmlns:a16="http://schemas.microsoft.com/office/drawing/2014/main" id="{610047B3-180A-4CC8-909C-083828B4158C}"/>
                </a:ext>
              </a:extLst>
            </p:cNvPr>
            <p:cNvSpPr/>
            <p:nvPr/>
          </p:nvSpPr>
          <p:spPr>
            <a:xfrm>
              <a:off x="4430352" y="2562502"/>
              <a:ext cx="36402" cy="470764"/>
            </a:xfrm>
            <a:custGeom>
              <a:avLst/>
              <a:gdLst/>
              <a:ahLst/>
              <a:cxnLst/>
              <a:rect l="l" t="t" r="r" b="b"/>
              <a:pathLst>
                <a:path w="1733" h="22412" extrusionOk="0">
                  <a:moveTo>
                    <a:pt x="1711" y="1"/>
                  </a:moveTo>
                  <a:lnTo>
                    <a:pt x="1" y="2"/>
                  </a:lnTo>
                  <a:lnTo>
                    <a:pt x="22" y="22411"/>
                  </a:lnTo>
                  <a:lnTo>
                    <a:pt x="1733" y="22410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9;p103">
              <a:extLst>
                <a:ext uri="{FF2B5EF4-FFF2-40B4-BE49-F238E27FC236}">
                  <a16:creationId xmlns:a16="http://schemas.microsoft.com/office/drawing/2014/main" id="{83D9317F-0FAB-4A24-996C-C852997F2133}"/>
                </a:ext>
              </a:extLst>
            </p:cNvPr>
            <p:cNvSpPr/>
            <p:nvPr/>
          </p:nvSpPr>
          <p:spPr>
            <a:xfrm>
              <a:off x="4449193" y="2562502"/>
              <a:ext cx="17560" cy="470722"/>
            </a:xfrm>
            <a:custGeom>
              <a:avLst/>
              <a:gdLst/>
              <a:ahLst/>
              <a:cxnLst/>
              <a:rect l="l" t="t" r="r" b="b"/>
              <a:pathLst>
                <a:path w="836" h="22410" extrusionOk="0">
                  <a:moveTo>
                    <a:pt x="1" y="1"/>
                  </a:moveTo>
                  <a:lnTo>
                    <a:pt x="1" y="22410"/>
                  </a:lnTo>
                  <a:lnTo>
                    <a:pt x="836" y="2241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60;p103">
              <a:extLst>
                <a:ext uri="{FF2B5EF4-FFF2-40B4-BE49-F238E27FC236}">
                  <a16:creationId xmlns:a16="http://schemas.microsoft.com/office/drawing/2014/main" id="{4F4A5C86-CD59-4D2C-AFBC-4B3A7B13089F}"/>
                </a:ext>
              </a:extLst>
            </p:cNvPr>
            <p:cNvSpPr/>
            <p:nvPr/>
          </p:nvSpPr>
          <p:spPr>
            <a:xfrm>
              <a:off x="4313228" y="2567901"/>
              <a:ext cx="151698" cy="464925"/>
            </a:xfrm>
            <a:custGeom>
              <a:avLst/>
              <a:gdLst/>
              <a:ahLst/>
              <a:cxnLst/>
              <a:rect l="l" t="t" r="r" b="b"/>
              <a:pathLst>
                <a:path w="7222" h="22134" extrusionOk="0">
                  <a:moveTo>
                    <a:pt x="1658" y="0"/>
                  </a:moveTo>
                  <a:lnTo>
                    <a:pt x="1" y="425"/>
                  </a:lnTo>
                  <a:lnTo>
                    <a:pt x="5565" y="22134"/>
                  </a:lnTo>
                  <a:lnTo>
                    <a:pt x="7222" y="2170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61;p103">
              <a:extLst>
                <a:ext uri="{FF2B5EF4-FFF2-40B4-BE49-F238E27FC236}">
                  <a16:creationId xmlns:a16="http://schemas.microsoft.com/office/drawing/2014/main" id="{5A8D2624-4AA7-41A3-B27C-746AA2563EE1}"/>
                </a:ext>
              </a:extLst>
            </p:cNvPr>
            <p:cNvSpPr/>
            <p:nvPr/>
          </p:nvSpPr>
          <p:spPr>
            <a:xfrm>
              <a:off x="4261031" y="2721762"/>
              <a:ext cx="375485" cy="164028"/>
            </a:xfrm>
            <a:custGeom>
              <a:avLst/>
              <a:gdLst/>
              <a:ahLst/>
              <a:cxnLst/>
              <a:rect l="l" t="t" r="r" b="b"/>
              <a:pathLst>
                <a:path w="17876" h="7809" extrusionOk="0">
                  <a:moveTo>
                    <a:pt x="7195" y="0"/>
                  </a:moveTo>
                  <a:cubicBezTo>
                    <a:pt x="7064" y="0"/>
                    <a:pt x="6931" y="13"/>
                    <a:pt x="6795" y="44"/>
                  </a:cubicBezTo>
                  <a:cubicBezTo>
                    <a:pt x="6201" y="179"/>
                    <a:pt x="5795" y="590"/>
                    <a:pt x="5467" y="919"/>
                  </a:cubicBezTo>
                  <a:cubicBezTo>
                    <a:pt x="5314" y="1075"/>
                    <a:pt x="5138" y="1251"/>
                    <a:pt x="5024" y="1308"/>
                  </a:cubicBezTo>
                  <a:cubicBezTo>
                    <a:pt x="4901" y="1366"/>
                    <a:pt x="4660" y="1393"/>
                    <a:pt x="4427" y="1418"/>
                  </a:cubicBezTo>
                  <a:cubicBezTo>
                    <a:pt x="3970" y="1469"/>
                    <a:pt x="3401" y="1533"/>
                    <a:pt x="2932" y="1906"/>
                  </a:cubicBezTo>
                  <a:cubicBezTo>
                    <a:pt x="2463" y="2280"/>
                    <a:pt x="2274" y="2824"/>
                    <a:pt x="2124" y="3259"/>
                  </a:cubicBezTo>
                  <a:cubicBezTo>
                    <a:pt x="2047" y="3479"/>
                    <a:pt x="1969" y="3708"/>
                    <a:pt x="1886" y="3811"/>
                  </a:cubicBezTo>
                  <a:cubicBezTo>
                    <a:pt x="1802" y="3915"/>
                    <a:pt x="1592" y="4046"/>
                    <a:pt x="1403" y="4163"/>
                  </a:cubicBezTo>
                  <a:cubicBezTo>
                    <a:pt x="1011" y="4407"/>
                    <a:pt x="522" y="4711"/>
                    <a:pt x="260" y="5256"/>
                  </a:cubicBezTo>
                  <a:cubicBezTo>
                    <a:pt x="0" y="5794"/>
                    <a:pt x="66" y="6360"/>
                    <a:pt x="118" y="6815"/>
                  </a:cubicBezTo>
                  <a:cubicBezTo>
                    <a:pt x="145" y="7052"/>
                    <a:pt x="171" y="7294"/>
                    <a:pt x="142" y="7429"/>
                  </a:cubicBezTo>
                  <a:lnTo>
                    <a:pt x="1809" y="7808"/>
                  </a:lnTo>
                  <a:lnTo>
                    <a:pt x="16065" y="7808"/>
                  </a:lnTo>
                  <a:lnTo>
                    <a:pt x="17732" y="7429"/>
                  </a:lnTo>
                  <a:cubicBezTo>
                    <a:pt x="17702" y="7294"/>
                    <a:pt x="17730" y="7052"/>
                    <a:pt x="17757" y="6817"/>
                  </a:cubicBezTo>
                  <a:cubicBezTo>
                    <a:pt x="17810" y="6360"/>
                    <a:pt x="17875" y="5794"/>
                    <a:pt x="17616" y="5256"/>
                  </a:cubicBezTo>
                  <a:lnTo>
                    <a:pt x="17617" y="5256"/>
                  </a:lnTo>
                  <a:cubicBezTo>
                    <a:pt x="17354" y="4711"/>
                    <a:pt x="16865" y="4407"/>
                    <a:pt x="16472" y="4163"/>
                  </a:cubicBezTo>
                  <a:cubicBezTo>
                    <a:pt x="16285" y="4046"/>
                    <a:pt x="16072" y="3914"/>
                    <a:pt x="15990" y="3811"/>
                  </a:cubicBezTo>
                  <a:cubicBezTo>
                    <a:pt x="15909" y="3709"/>
                    <a:pt x="15829" y="3479"/>
                    <a:pt x="15752" y="3259"/>
                  </a:cubicBezTo>
                  <a:cubicBezTo>
                    <a:pt x="15601" y="2824"/>
                    <a:pt x="15414" y="2282"/>
                    <a:pt x="14943" y="1906"/>
                  </a:cubicBezTo>
                  <a:cubicBezTo>
                    <a:pt x="14474" y="1531"/>
                    <a:pt x="13906" y="1469"/>
                    <a:pt x="13449" y="1418"/>
                  </a:cubicBezTo>
                  <a:cubicBezTo>
                    <a:pt x="13216" y="1393"/>
                    <a:pt x="12975" y="1366"/>
                    <a:pt x="12853" y="1308"/>
                  </a:cubicBezTo>
                  <a:cubicBezTo>
                    <a:pt x="12737" y="1251"/>
                    <a:pt x="12563" y="1075"/>
                    <a:pt x="12408" y="919"/>
                  </a:cubicBezTo>
                  <a:cubicBezTo>
                    <a:pt x="12082" y="590"/>
                    <a:pt x="11675" y="179"/>
                    <a:pt x="11081" y="44"/>
                  </a:cubicBezTo>
                  <a:cubicBezTo>
                    <a:pt x="10945" y="13"/>
                    <a:pt x="10812" y="0"/>
                    <a:pt x="10681" y="0"/>
                  </a:cubicBezTo>
                  <a:cubicBezTo>
                    <a:pt x="10258" y="0"/>
                    <a:pt x="9868" y="138"/>
                    <a:pt x="9539" y="254"/>
                  </a:cubicBezTo>
                  <a:cubicBezTo>
                    <a:pt x="9314" y="334"/>
                    <a:pt x="9081" y="415"/>
                    <a:pt x="8937" y="415"/>
                  </a:cubicBezTo>
                  <a:cubicBezTo>
                    <a:pt x="8795" y="415"/>
                    <a:pt x="8562" y="334"/>
                    <a:pt x="8337" y="254"/>
                  </a:cubicBezTo>
                  <a:cubicBezTo>
                    <a:pt x="8008" y="138"/>
                    <a:pt x="7618" y="0"/>
                    <a:pt x="7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62;p103">
              <a:extLst>
                <a:ext uri="{FF2B5EF4-FFF2-40B4-BE49-F238E27FC236}">
                  <a16:creationId xmlns:a16="http://schemas.microsoft.com/office/drawing/2014/main" id="{04B27B9E-208A-4BA6-ACEC-65E3B3CE9B09}"/>
                </a:ext>
              </a:extLst>
            </p:cNvPr>
            <p:cNvSpPr/>
            <p:nvPr/>
          </p:nvSpPr>
          <p:spPr>
            <a:xfrm>
              <a:off x="4449193" y="2721762"/>
              <a:ext cx="187344" cy="163986"/>
            </a:xfrm>
            <a:custGeom>
              <a:avLst/>
              <a:gdLst/>
              <a:ahLst/>
              <a:cxnLst/>
              <a:rect l="l" t="t" r="r" b="b"/>
              <a:pathLst>
                <a:path w="8919" h="7807" extrusionOk="0">
                  <a:moveTo>
                    <a:pt x="1723" y="0"/>
                  </a:moveTo>
                  <a:cubicBezTo>
                    <a:pt x="1300" y="0"/>
                    <a:pt x="910" y="138"/>
                    <a:pt x="581" y="254"/>
                  </a:cubicBezTo>
                  <a:cubicBezTo>
                    <a:pt x="366" y="330"/>
                    <a:pt x="144" y="408"/>
                    <a:pt x="1" y="414"/>
                  </a:cubicBezTo>
                  <a:lnTo>
                    <a:pt x="1" y="7807"/>
                  </a:lnTo>
                  <a:lnTo>
                    <a:pt x="7110" y="7807"/>
                  </a:lnTo>
                  <a:lnTo>
                    <a:pt x="8777" y="7429"/>
                  </a:lnTo>
                  <a:cubicBezTo>
                    <a:pt x="8745" y="7294"/>
                    <a:pt x="8774" y="7050"/>
                    <a:pt x="8800" y="6815"/>
                  </a:cubicBezTo>
                  <a:cubicBezTo>
                    <a:pt x="8854" y="6360"/>
                    <a:pt x="8919" y="5794"/>
                    <a:pt x="8659" y="5256"/>
                  </a:cubicBezTo>
                  <a:cubicBezTo>
                    <a:pt x="8396" y="4711"/>
                    <a:pt x="7907" y="4407"/>
                    <a:pt x="7514" y="4163"/>
                  </a:cubicBezTo>
                  <a:cubicBezTo>
                    <a:pt x="7327" y="4046"/>
                    <a:pt x="7114" y="3914"/>
                    <a:pt x="7032" y="3811"/>
                  </a:cubicBezTo>
                  <a:cubicBezTo>
                    <a:pt x="6951" y="3709"/>
                    <a:pt x="6871" y="3479"/>
                    <a:pt x="6794" y="3259"/>
                  </a:cubicBezTo>
                  <a:cubicBezTo>
                    <a:pt x="6643" y="2824"/>
                    <a:pt x="6456" y="2282"/>
                    <a:pt x="5985" y="1906"/>
                  </a:cubicBezTo>
                  <a:cubicBezTo>
                    <a:pt x="5516" y="1531"/>
                    <a:pt x="4948" y="1469"/>
                    <a:pt x="4491" y="1418"/>
                  </a:cubicBezTo>
                  <a:cubicBezTo>
                    <a:pt x="4258" y="1393"/>
                    <a:pt x="4017" y="1366"/>
                    <a:pt x="3895" y="1308"/>
                  </a:cubicBezTo>
                  <a:cubicBezTo>
                    <a:pt x="3779" y="1251"/>
                    <a:pt x="3605" y="1075"/>
                    <a:pt x="3450" y="919"/>
                  </a:cubicBezTo>
                  <a:cubicBezTo>
                    <a:pt x="3124" y="590"/>
                    <a:pt x="2717" y="179"/>
                    <a:pt x="2123" y="44"/>
                  </a:cubicBezTo>
                  <a:cubicBezTo>
                    <a:pt x="1987" y="13"/>
                    <a:pt x="1854" y="0"/>
                    <a:pt x="1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63;p103">
              <a:extLst>
                <a:ext uri="{FF2B5EF4-FFF2-40B4-BE49-F238E27FC236}">
                  <a16:creationId xmlns:a16="http://schemas.microsoft.com/office/drawing/2014/main" id="{88C4E8C8-80E8-42FE-8310-DC64AE1B7EA8}"/>
                </a:ext>
              </a:extLst>
            </p:cNvPr>
            <p:cNvSpPr/>
            <p:nvPr/>
          </p:nvSpPr>
          <p:spPr>
            <a:xfrm>
              <a:off x="4202847" y="2876569"/>
              <a:ext cx="492462" cy="298943"/>
            </a:xfrm>
            <a:custGeom>
              <a:avLst/>
              <a:gdLst/>
              <a:ahLst/>
              <a:cxnLst/>
              <a:rect l="l" t="t" r="r" b="b"/>
              <a:pathLst>
                <a:path w="23445" h="14232" extrusionOk="0">
                  <a:moveTo>
                    <a:pt x="2911" y="1"/>
                  </a:moveTo>
                  <a:lnTo>
                    <a:pt x="1" y="6843"/>
                  </a:lnTo>
                  <a:lnTo>
                    <a:pt x="1569" y="7523"/>
                  </a:lnTo>
                  <a:lnTo>
                    <a:pt x="3483" y="3095"/>
                  </a:lnTo>
                  <a:lnTo>
                    <a:pt x="5544" y="14232"/>
                  </a:lnTo>
                  <a:lnTo>
                    <a:pt x="17910" y="14232"/>
                  </a:lnTo>
                  <a:lnTo>
                    <a:pt x="19996" y="2965"/>
                  </a:lnTo>
                  <a:lnTo>
                    <a:pt x="21899" y="6945"/>
                  </a:lnTo>
                  <a:lnTo>
                    <a:pt x="23444" y="6205"/>
                  </a:lnTo>
                  <a:lnTo>
                    <a:pt x="204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64;p103">
              <a:extLst>
                <a:ext uri="{FF2B5EF4-FFF2-40B4-BE49-F238E27FC236}">
                  <a16:creationId xmlns:a16="http://schemas.microsoft.com/office/drawing/2014/main" id="{2DB47119-1F08-4A16-B4F5-5722F7C2C283}"/>
                </a:ext>
              </a:extLst>
            </p:cNvPr>
            <p:cNvSpPr/>
            <p:nvPr/>
          </p:nvSpPr>
          <p:spPr>
            <a:xfrm>
              <a:off x="4449193" y="2876569"/>
              <a:ext cx="246074" cy="298943"/>
            </a:xfrm>
            <a:custGeom>
              <a:avLst/>
              <a:gdLst/>
              <a:ahLst/>
              <a:cxnLst/>
              <a:rect l="l" t="t" r="r" b="b"/>
              <a:pathLst>
                <a:path w="11715" h="14232" extrusionOk="0">
                  <a:moveTo>
                    <a:pt x="1" y="1"/>
                  </a:moveTo>
                  <a:lnTo>
                    <a:pt x="1" y="14232"/>
                  </a:lnTo>
                  <a:lnTo>
                    <a:pt x="6182" y="14232"/>
                  </a:lnTo>
                  <a:lnTo>
                    <a:pt x="8268" y="2965"/>
                  </a:lnTo>
                  <a:lnTo>
                    <a:pt x="10173" y="6945"/>
                  </a:lnTo>
                  <a:lnTo>
                    <a:pt x="11715" y="6205"/>
                  </a:lnTo>
                  <a:lnTo>
                    <a:pt x="87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65;p103">
              <a:extLst>
                <a:ext uri="{FF2B5EF4-FFF2-40B4-BE49-F238E27FC236}">
                  <a16:creationId xmlns:a16="http://schemas.microsoft.com/office/drawing/2014/main" id="{1E5653B0-5113-4CD6-9A85-210FDF017EA7}"/>
                </a:ext>
              </a:extLst>
            </p:cNvPr>
            <p:cNvSpPr/>
            <p:nvPr/>
          </p:nvSpPr>
          <p:spPr>
            <a:xfrm>
              <a:off x="4394076" y="2971155"/>
              <a:ext cx="106201" cy="102189"/>
            </a:xfrm>
            <a:custGeom>
              <a:avLst/>
              <a:gdLst/>
              <a:ahLst/>
              <a:cxnLst/>
              <a:rect l="l" t="t" r="r" b="b"/>
              <a:pathLst>
                <a:path w="5056" h="4865" extrusionOk="0">
                  <a:moveTo>
                    <a:pt x="2623" y="1"/>
                  </a:moveTo>
                  <a:cubicBezTo>
                    <a:pt x="1641" y="1"/>
                    <a:pt x="754" y="594"/>
                    <a:pt x="377" y="1502"/>
                  </a:cubicBezTo>
                  <a:cubicBezTo>
                    <a:pt x="0" y="2411"/>
                    <a:pt x="209" y="3456"/>
                    <a:pt x="904" y="4152"/>
                  </a:cubicBezTo>
                  <a:cubicBezTo>
                    <a:pt x="1370" y="4617"/>
                    <a:pt x="1992" y="4865"/>
                    <a:pt x="2625" y="4865"/>
                  </a:cubicBezTo>
                  <a:cubicBezTo>
                    <a:pt x="2939" y="4865"/>
                    <a:pt x="3255" y="4804"/>
                    <a:pt x="3555" y="4679"/>
                  </a:cubicBezTo>
                  <a:cubicBezTo>
                    <a:pt x="4463" y="4303"/>
                    <a:pt x="5055" y="3415"/>
                    <a:pt x="5055" y="2433"/>
                  </a:cubicBezTo>
                  <a:cubicBezTo>
                    <a:pt x="5055" y="1089"/>
                    <a:pt x="3967" y="1"/>
                    <a:pt x="2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6;p103">
              <a:extLst>
                <a:ext uri="{FF2B5EF4-FFF2-40B4-BE49-F238E27FC236}">
                  <a16:creationId xmlns:a16="http://schemas.microsoft.com/office/drawing/2014/main" id="{D0028FFB-38D7-47B5-9DCC-5FA1A182626E}"/>
                </a:ext>
              </a:extLst>
            </p:cNvPr>
            <p:cNvSpPr/>
            <p:nvPr/>
          </p:nvSpPr>
          <p:spPr>
            <a:xfrm>
              <a:off x="4449193" y="2971155"/>
              <a:ext cx="51084" cy="102189"/>
            </a:xfrm>
            <a:custGeom>
              <a:avLst/>
              <a:gdLst/>
              <a:ahLst/>
              <a:cxnLst/>
              <a:rect l="l" t="t" r="r" b="b"/>
              <a:pathLst>
                <a:path w="2432" h="4865" extrusionOk="0">
                  <a:moveTo>
                    <a:pt x="1" y="1"/>
                  </a:moveTo>
                  <a:lnTo>
                    <a:pt x="1" y="4865"/>
                  </a:lnTo>
                  <a:cubicBezTo>
                    <a:pt x="1343" y="4865"/>
                    <a:pt x="2431" y="3776"/>
                    <a:pt x="2431" y="2433"/>
                  </a:cubicBezTo>
                  <a:cubicBezTo>
                    <a:pt x="2431" y="1089"/>
                    <a:pt x="134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7;p103">
              <a:extLst>
                <a:ext uri="{FF2B5EF4-FFF2-40B4-BE49-F238E27FC236}">
                  <a16:creationId xmlns:a16="http://schemas.microsoft.com/office/drawing/2014/main" id="{B810A864-F2B2-4783-8B37-B97CBD6E0C28}"/>
                </a:ext>
              </a:extLst>
            </p:cNvPr>
            <p:cNvSpPr/>
            <p:nvPr/>
          </p:nvSpPr>
          <p:spPr>
            <a:xfrm>
              <a:off x="4380150" y="2953195"/>
              <a:ext cx="138087" cy="138108"/>
            </a:xfrm>
            <a:custGeom>
              <a:avLst/>
              <a:gdLst/>
              <a:ahLst/>
              <a:cxnLst/>
              <a:rect l="l" t="t" r="r" b="b"/>
              <a:pathLst>
                <a:path w="6574" h="6575" extrusionOk="0">
                  <a:moveTo>
                    <a:pt x="3288" y="1711"/>
                  </a:moveTo>
                  <a:cubicBezTo>
                    <a:pt x="4158" y="1712"/>
                    <a:pt x="4862" y="2417"/>
                    <a:pt x="4863" y="3286"/>
                  </a:cubicBezTo>
                  <a:cubicBezTo>
                    <a:pt x="4863" y="3924"/>
                    <a:pt x="4479" y="4499"/>
                    <a:pt x="3891" y="4743"/>
                  </a:cubicBezTo>
                  <a:cubicBezTo>
                    <a:pt x="3696" y="4824"/>
                    <a:pt x="3491" y="4863"/>
                    <a:pt x="3288" y="4863"/>
                  </a:cubicBezTo>
                  <a:cubicBezTo>
                    <a:pt x="2878" y="4863"/>
                    <a:pt x="2475" y="4703"/>
                    <a:pt x="2173" y="4401"/>
                  </a:cubicBezTo>
                  <a:cubicBezTo>
                    <a:pt x="1723" y="3950"/>
                    <a:pt x="1586" y="3273"/>
                    <a:pt x="1831" y="2683"/>
                  </a:cubicBezTo>
                  <a:cubicBezTo>
                    <a:pt x="2075" y="2095"/>
                    <a:pt x="2650" y="1711"/>
                    <a:pt x="3288" y="1711"/>
                  </a:cubicBezTo>
                  <a:close/>
                  <a:moveTo>
                    <a:pt x="3288" y="1"/>
                  </a:moveTo>
                  <a:cubicBezTo>
                    <a:pt x="1475" y="1"/>
                    <a:pt x="1" y="1475"/>
                    <a:pt x="1" y="3288"/>
                  </a:cubicBezTo>
                  <a:cubicBezTo>
                    <a:pt x="1" y="5100"/>
                    <a:pt x="1476" y="6575"/>
                    <a:pt x="3288" y="6575"/>
                  </a:cubicBezTo>
                  <a:cubicBezTo>
                    <a:pt x="5100" y="6575"/>
                    <a:pt x="6574" y="5100"/>
                    <a:pt x="6574" y="3288"/>
                  </a:cubicBezTo>
                  <a:cubicBezTo>
                    <a:pt x="6574" y="1476"/>
                    <a:pt x="5100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8;p103">
              <a:extLst>
                <a:ext uri="{FF2B5EF4-FFF2-40B4-BE49-F238E27FC236}">
                  <a16:creationId xmlns:a16="http://schemas.microsoft.com/office/drawing/2014/main" id="{09BCFD29-3F44-4D43-B902-899A7EC3245C}"/>
                </a:ext>
              </a:extLst>
            </p:cNvPr>
            <p:cNvSpPr/>
            <p:nvPr/>
          </p:nvSpPr>
          <p:spPr>
            <a:xfrm>
              <a:off x="4449193" y="2953195"/>
              <a:ext cx="69043" cy="138108"/>
            </a:xfrm>
            <a:custGeom>
              <a:avLst/>
              <a:gdLst/>
              <a:ahLst/>
              <a:cxnLst/>
              <a:rect l="l" t="t" r="r" b="b"/>
              <a:pathLst>
                <a:path w="3287" h="6575" extrusionOk="0">
                  <a:moveTo>
                    <a:pt x="1" y="1"/>
                  </a:moveTo>
                  <a:lnTo>
                    <a:pt x="1" y="1711"/>
                  </a:lnTo>
                  <a:cubicBezTo>
                    <a:pt x="871" y="1711"/>
                    <a:pt x="1576" y="2417"/>
                    <a:pt x="1576" y="3288"/>
                  </a:cubicBezTo>
                  <a:cubicBezTo>
                    <a:pt x="1576" y="4159"/>
                    <a:pt x="871" y="4865"/>
                    <a:pt x="1" y="4865"/>
                  </a:cubicBezTo>
                  <a:lnTo>
                    <a:pt x="1" y="6575"/>
                  </a:lnTo>
                  <a:cubicBezTo>
                    <a:pt x="1813" y="6575"/>
                    <a:pt x="3287" y="5100"/>
                    <a:pt x="3287" y="3288"/>
                  </a:cubicBezTo>
                  <a:cubicBezTo>
                    <a:pt x="3287" y="1475"/>
                    <a:pt x="1813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9;p103">
              <a:extLst>
                <a:ext uri="{FF2B5EF4-FFF2-40B4-BE49-F238E27FC236}">
                  <a16:creationId xmlns:a16="http://schemas.microsoft.com/office/drawing/2014/main" id="{0295F29E-671A-4947-BE21-39E3FA653393}"/>
                </a:ext>
              </a:extLst>
            </p:cNvPr>
            <p:cNvSpPr/>
            <p:nvPr/>
          </p:nvSpPr>
          <p:spPr>
            <a:xfrm>
              <a:off x="4373764" y="2784420"/>
              <a:ext cx="35919" cy="35919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0" y="0"/>
                  </a:moveTo>
                  <a:lnTo>
                    <a:pt x="0" y="1709"/>
                  </a:lnTo>
                  <a:lnTo>
                    <a:pt x="1709" y="1709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70;p103">
              <a:extLst>
                <a:ext uri="{FF2B5EF4-FFF2-40B4-BE49-F238E27FC236}">
                  <a16:creationId xmlns:a16="http://schemas.microsoft.com/office/drawing/2014/main" id="{1037ED7A-0712-48E7-B0F1-10CFB6D90D61}"/>
                </a:ext>
              </a:extLst>
            </p:cNvPr>
            <p:cNvSpPr/>
            <p:nvPr/>
          </p:nvSpPr>
          <p:spPr>
            <a:xfrm>
              <a:off x="4488683" y="2807547"/>
              <a:ext cx="35940" cy="35919"/>
            </a:xfrm>
            <a:custGeom>
              <a:avLst/>
              <a:gdLst/>
              <a:ahLst/>
              <a:cxnLst/>
              <a:rect l="l" t="t" r="r" b="b"/>
              <a:pathLst>
                <a:path w="1711" h="1710" extrusionOk="0">
                  <a:moveTo>
                    <a:pt x="1" y="1"/>
                  </a:moveTo>
                  <a:lnTo>
                    <a:pt x="1" y="1710"/>
                  </a:lnTo>
                  <a:lnTo>
                    <a:pt x="1711" y="1710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504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110"/>
          <p:cNvSpPr txBox="1">
            <a:spLocks noGrp="1"/>
          </p:cNvSpPr>
          <p:nvPr>
            <p:ph type="body" idx="1"/>
          </p:nvPr>
        </p:nvSpPr>
        <p:spPr>
          <a:xfrm>
            <a:off x="736999" y="1105542"/>
            <a:ext cx="6266147" cy="346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productid</a:t>
            </a:r>
            <a:r>
              <a:rPr lang="en" sz="1100">
                <a:uFill>
                  <a:noFill/>
                </a:uFill>
                <a:latin typeface="Arial"/>
              </a:rPr>
              <a:t>: ID del prodotto.</a:t>
            </a:r>
            <a:endParaRPr lang="it-IT" sz="1100">
              <a:solidFill>
                <a:srgbClr val="27343E"/>
              </a:solidFill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userid</a:t>
            </a:r>
            <a:r>
              <a:rPr lang="en" sz="1100">
                <a:uFill>
                  <a:noFill/>
                </a:uFill>
                <a:latin typeface="Arial"/>
              </a:rPr>
              <a:t>: ID dell'utente.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score</a:t>
            </a:r>
            <a:r>
              <a:rPr lang="en" sz="1100">
                <a:uFill>
                  <a:noFill/>
                </a:uFill>
                <a:latin typeface="Arial"/>
              </a:rPr>
              <a:t>: Rate (da 1 a 5) dato dall'utente al prodotto.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sentiment</a:t>
            </a:r>
            <a:r>
              <a:rPr lang="en" sz="1100">
                <a:uFill>
                  <a:noFill/>
                </a:uFill>
                <a:latin typeface="Arial"/>
              </a:rPr>
              <a:t>: Valore di sentiment (positivo, negativo o neutro) del prodotto, ricavato da </a:t>
            </a:r>
            <a:r>
              <a:rPr lang="en" sz="1100" i="1">
                <a:uFill>
                  <a:noFill/>
                </a:uFill>
                <a:latin typeface="Arial"/>
              </a:rPr>
              <a:t>score.</a:t>
            </a:r>
            <a:endParaRPr lang="en" sz="1100" i="1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text</a:t>
            </a:r>
            <a:r>
              <a:rPr lang="en" sz="1100">
                <a:uFill>
                  <a:noFill/>
                </a:uFill>
                <a:latin typeface="Arial"/>
              </a:rPr>
              <a:t>: Testo processato.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afinn</a:t>
            </a:r>
            <a:r>
              <a:rPr lang="en" sz="1100">
                <a:uFill>
                  <a:noFill/>
                </a:uFill>
                <a:latin typeface="Arial"/>
              </a:rPr>
              <a:t>: Score di afinn calcolato sul testo.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afinn_norm</a:t>
            </a:r>
            <a:r>
              <a:rPr lang="en" sz="1100">
                <a:uFill>
                  <a:noFill/>
                </a:uFill>
                <a:latin typeface="Arial"/>
              </a:rPr>
              <a:t>: Score di afinn normalizzato da 1 a 5 calcolato sul testo.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afinn_sentiment</a:t>
            </a:r>
            <a:r>
              <a:rPr lang="en" sz="1100">
                <a:uFill>
                  <a:noFill/>
                </a:uFill>
                <a:latin typeface="Arial"/>
              </a:rPr>
              <a:t>: Valore di sentiment (positivo, negativo o neutro) del prodotto, ricavato da </a:t>
            </a:r>
            <a:r>
              <a:rPr lang="en" sz="1100" i="1">
                <a:uFill>
                  <a:noFill/>
                </a:uFill>
                <a:latin typeface="Arial"/>
              </a:rPr>
              <a:t>afinn_norm</a:t>
            </a:r>
            <a:r>
              <a:rPr lang="en" sz="1100">
                <a:uFill>
                  <a:noFill/>
                </a:uFill>
                <a:latin typeface="Arial"/>
              </a:rPr>
              <a:t>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var_afinn</a:t>
            </a:r>
            <a:r>
              <a:rPr lang="en" sz="1100">
                <a:uFill>
                  <a:noFill/>
                </a:uFill>
                <a:latin typeface="Arial"/>
              </a:rPr>
              <a:t>: Varianza di afin calcolata sul testo, utile per casi neutri.</a:t>
            </a:r>
            <a:endParaRPr lang="en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initial_pred_ML_score</a:t>
            </a:r>
            <a:r>
              <a:rPr lang="en" sz="1100">
                <a:uFill>
                  <a:noFill/>
                </a:uFill>
                <a:latin typeface="Arial"/>
              </a:rPr>
              <a:t>: Predizione iniziale di </a:t>
            </a:r>
            <a:r>
              <a:rPr lang="en" sz="1100" i="1">
                <a:uFill>
                  <a:noFill/>
                </a:uFill>
                <a:latin typeface="Arial"/>
              </a:rPr>
              <a:t>score</a:t>
            </a:r>
            <a:r>
              <a:rPr lang="en" sz="1100">
                <a:uFill>
                  <a:noFill/>
                </a:uFill>
                <a:latin typeface="Arial"/>
              </a:rPr>
              <a:t> ottenuta con approccio supervisionato.</a:t>
            </a:r>
            <a:endParaRPr lang="it-IT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initial_pred_ML_sentiment</a:t>
            </a:r>
            <a:r>
              <a:rPr lang="en" sz="1100">
                <a:uFill>
                  <a:noFill/>
                </a:uFill>
                <a:latin typeface="Arial"/>
              </a:rPr>
              <a:t>: Predizione iniziale di </a:t>
            </a:r>
            <a:r>
              <a:rPr lang="en" sz="1100" i="1">
                <a:uFill>
                  <a:noFill/>
                </a:uFill>
                <a:latin typeface="Arial"/>
              </a:rPr>
              <a:t>sentiment </a:t>
            </a:r>
            <a:r>
              <a:rPr lang="en" sz="1100">
                <a:uFill>
                  <a:noFill/>
                </a:uFill>
                <a:latin typeface="Arial"/>
              </a:rPr>
              <a:t>ottenuta con approccio supervisionato.</a:t>
            </a:r>
            <a:endParaRPr lang="it-IT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n_repeated_review</a:t>
            </a:r>
            <a:r>
              <a:rPr lang="en" sz="1100">
                <a:uFill>
                  <a:noFill/>
                </a:uFill>
                <a:latin typeface="Arial"/>
              </a:rPr>
              <a:t>: Numero di volte che una recensione identica a questa </a:t>
            </a:r>
            <a:r>
              <a:rPr lang="it-IT" sz="1100">
                <a:uFill>
                  <a:noFill/>
                </a:uFill>
                <a:latin typeface="Arial"/>
                <a:cs typeface="Arial"/>
              </a:rPr>
              <a:t>è</a:t>
            </a:r>
            <a:r>
              <a:rPr lang="en" sz="1100">
                <a:uFill>
                  <a:noFill/>
                </a:uFill>
                <a:latin typeface="Arial"/>
              </a:rPr>
              <a:t> stata scritta.</a:t>
            </a:r>
            <a:endParaRPr lang="it-IT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alternative_prod_id</a:t>
            </a:r>
            <a:r>
              <a:rPr lang="en" sz="1100">
                <a:uFill>
                  <a:noFill/>
                </a:uFill>
                <a:latin typeface="Arial"/>
              </a:rPr>
              <a:t>: Lista di </a:t>
            </a:r>
            <a:r>
              <a:rPr lang="en" sz="1100" i="1">
                <a:uFill>
                  <a:noFill/>
                </a:uFill>
                <a:latin typeface="Arial"/>
              </a:rPr>
              <a:t>productid</a:t>
            </a:r>
            <a:r>
              <a:rPr lang="en" sz="1100">
                <a:uFill>
                  <a:noFill/>
                </a:uFill>
                <a:latin typeface="Arial"/>
              </a:rPr>
              <a:t> alternativi usati per identificare lo stesso prodotto.</a:t>
            </a:r>
            <a:endParaRPr lang="it-IT" sz="1100">
              <a:latin typeface="Arial"/>
            </a:endParaRPr>
          </a:p>
          <a:p>
            <a:pPr>
              <a:buClr>
                <a:srgbClr val="000000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final_pred_ML_score</a:t>
            </a:r>
            <a:r>
              <a:rPr lang="en" sz="1100">
                <a:uFill>
                  <a:noFill/>
                </a:uFill>
                <a:latin typeface="Arial"/>
              </a:rPr>
              <a:t>: Predizione finale di </a:t>
            </a:r>
            <a:r>
              <a:rPr lang="en" sz="1100" i="1">
                <a:uFill>
                  <a:noFill/>
                </a:uFill>
                <a:latin typeface="Arial"/>
              </a:rPr>
              <a:t>score</a:t>
            </a:r>
            <a:r>
              <a:rPr lang="en" sz="1100">
                <a:uFill>
                  <a:noFill/>
                </a:uFill>
                <a:latin typeface="Arial"/>
              </a:rPr>
              <a:t> ottenuta con approccio supervisionato.</a:t>
            </a:r>
            <a:endParaRPr lang="it-IT" sz="1100">
              <a:latin typeface="Arial"/>
            </a:endParaRPr>
          </a:p>
          <a:p>
            <a:pPr>
              <a:buClr>
                <a:schemeClr val="dk1"/>
              </a:buClr>
            </a:pPr>
            <a:r>
              <a:rPr lang="en" sz="1100" b="1">
                <a:uFill>
                  <a:noFill/>
                </a:uFill>
                <a:latin typeface="Arial"/>
              </a:rPr>
              <a:t>final_pred_ML_sentiment</a:t>
            </a:r>
            <a:r>
              <a:rPr lang="en" sz="1100">
                <a:uFill>
                  <a:noFill/>
                </a:uFill>
                <a:latin typeface="Arial"/>
              </a:rPr>
              <a:t>: Predizione finale di </a:t>
            </a:r>
            <a:r>
              <a:rPr lang="en" sz="1100" i="1">
                <a:uFill>
                  <a:noFill/>
                </a:uFill>
                <a:latin typeface="Arial"/>
              </a:rPr>
              <a:t>sentiment </a:t>
            </a:r>
            <a:r>
              <a:rPr lang="en" sz="1100">
                <a:uFill>
                  <a:noFill/>
                </a:uFill>
                <a:latin typeface="Arial"/>
              </a:rPr>
              <a:t>ottenuta con approccio</a:t>
            </a:r>
            <a:endParaRPr lang="it-IT" sz="1100">
              <a:latin typeface="Arial"/>
            </a:endParaRPr>
          </a:p>
        </p:txBody>
      </p:sp>
      <p:sp>
        <p:nvSpPr>
          <p:cNvPr id="2610" name="Google Shape;2610;p11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/>
              <a:t>Nuovo Dataset</a:t>
            </a:r>
            <a:endParaRPr lang="it-IT" err="1"/>
          </a:p>
        </p:txBody>
      </p:sp>
      <p:grpSp>
        <p:nvGrpSpPr>
          <p:cNvPr id="2611" name="Google Shape;2611;p110"/>
          <p:cNvGrpSpPr/>
          <p:nvPr/>
        </p:nvGrpSpPr>
        <p:grpSpPr>
          <a:xfrm>
            <a:off x="7019640" y="1184022"/>
            <a:ext cx="2030357" cy="3390868"/>
            <a:chOff x="12254150" y="958500"/>
            <a:chExt cx="1514175" cy="2528800"/>
          </a:xfrm>
        </p:grpSpPr>
        <p:sp>
          <p:nvSpPr>
            <p:cNvPr id="2612" name="Google Shape;2612;p110"/>
            <p:cNvSpPr/>
            <p:nvPr/>
          </p:nvSpPr>
          <p:spPr>
            <a:xfrm>
              <a:off x="12968325" y="2528975"/>
              <a:ext cx="800000" cy="464500"/>
            </a:xfrm>
            <a:custGeom>
              <a:avLst/>
              <a:gdLst/>
              <a:ahLst/>
              <a:cxnLst/>
              <a:rect l="l" t="t" r="r" b="b"/>
              <a:pathLst>
                <a:path w="32000" h="18580" extrusionOk="0">
                  <a:moveTo>
                    <a:pt x="6451" y="1"/>
                  </a:moveTo>
                  <a:lnTo>
                    <a:pt x="0" y="4542"/>
                  </a:lnTo>
                  <a:lnTo>
                    <a:pt x="1344" y="8940"/>
                  </a:lnTo>
                  <a:cubicBezTo>
                    <a:pt x="2281" y="12010"/>
                    <a:pt x="3441" y="15369"/>
                    <a:pt x="6235" y="16949"/>
                  </a:cubicBezTo>
                  <a:cubicBezTo>
                    <a:pt x="7414" y="17617"/>
                    <a:pt x="8722" y="17871"/>
                    <a:pt x="10069" y="17871"/>
                  </a:cubicBezTo>
                  <a:cubicBezTo>
                    <a:pt x="11815" y="17871"/>
                    <a:pt x="13625" y="17443"/>
                    <a:pt x="15305" y="16931"/>
                  </a:cubicBezTo>
                  <a:cubicBezTo>
                    <a:pt x="16006" y="16719"/>
                    <a:pt x="25399" y="13309"/>
                    <a:pt x="25848" y="12336"/>
                  </a:cubicBezTo>
                  <a:lnTo>
                    <a:pt x="28083" y="13883"/>
                  </a:lnTo>
                  <a:cubicBezTo>
                    <a:pt x="28338" y="14059"/>
                    <a:pt x="28534" y="14307"/>
                    <a:pt x="28648" y="14595"/>
                  </a:cubicBezTo>
                  <a:cubicBezTo>
                    <a:pt x="29088" y="15709"/>
                    <a:pt x="30370" y="18580"/>
                    <a:pt x="31884" y="18580"/>
                  </a:cubicBezTo>
                  <a:cubicBezTo>
                    <a:pt x="31901" y="18580"/>
                    <a:pt x="31919" y="18579"/>
                    <a:pt x="31937" y="18578"/>
                  </a:cubicBezTo>
                  <a:cubicBezTo>
                    <a:pt x="32000" y="16343"/>
                    <a:pt x="27720" y="7597"/>
                    <a:pt x="27720" y="7597"/>
                  </a:cubicBezTo>
                  <a:lnTo>
                    <a:pt x="24373" y="9232"/>
                  </a:lnTo>
                  <a:cubicBezTo>
                    <a:pt x="21619" y="10275"/>
                    <a:pt x="18833" y="11316"/>
                    <a:pt x="15921" y="11816"/>
                  </a:cubicBezTo>
                  <a:cubicBezTo>
                    <a:pt x="15005" y="11973"/>
                    <a:pt x="13922" y="12137"/>
                    <a:pt x="12847" y="12137"/>
                  </a:cubicBezTo>
                  <a:cubicBezTo>
                    <a:pt x="11411" y="12137"/>
                    <a:pt x="9991" y="11846"/>
                    <a:pt x="9008" y="10860"/>
                  </a:cubicBezTo>
                  <a:cubicBezTo>
                    <a:pt x="8502" y="10353"/>
                    <a:pt x="8227" y="9658"/>
                    <a:pt x="8048" y="8964"/>
                  </a:cubicBezTo>
                  <a:cubicBezTo>
                    <a:pt x="7290" y="6012"/>
                    <a:pt x="6685" y="306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0"/>
            <p:cNvSpPr/>
            <p:nvPr/>
          </p:nvSpPr>
          <p:spPr>
            <a:xfrm>
              <a:off x="13613750" y="2718900"/>
              <a:ext cx="154550" cy="274550"/>
            </a:xfrm>
            <a:custGeom>
              <a:avLst/>
              <a:gdLst/>
              <a:ahLst/>
              <a:cxnLst/>
              <a:rect l="l" t="t" r="r" b="b"/>
              <a:pathLst>
                <a:path w="6182" h="10982" extrusionOk="0">
                  <a:moveTo>
                    <a:pt x="1903" y="0"/>
                  </a:moveTo>
                  <a:lnTo>
                    <a:pt x="0" y="969"/>
                  </a:lnTo>
                  <a:cubicBezTo>
                    <a:pt x="391" y="1409"/>
                    <a:pt x="863" y="1775"/>
                    <a:pt x="1393" y="2030"/>
                  </a:cubicBezTo>
                  <a:cubicBezTo>
                    <a:pt x="1492" y="2077"/>
                    <a:pt x="1595" y="2123"/>
                    <a:pt x="1669" y="2204"/>
                  </a:cubicBezTo>
                  <a:cubicBezTo>
                    <a:pt x="1751" y="2294"/>
                    <a:pt x="1785" y="2417"/>
                    <a:pt x="1819" y="2535"/>
                  </a:cubicBezTo>
                  <a:cubicBezTo>
                    <a:pt x="2172" y="3762"/>
                    <a:pt x="2694" y="4934"/>
                    <a:pt x="3370" y="6016"/>
                  </a:cubicBezTo>
                  <a:cubicBezTo>
                    <a:pt x="3433" y="6118"/>
                    <a:pt x="3498" y="6222"/>
                    <a:pt x="3514" y="6341"/>
                  </a:cubicBezTo>
                  <a:cubicBezTo>
                    <a:pt x="3530" y="6453"/>
                    <a:pt x="3497" y="6566"/>
                    <a:pt x="3469" y="6675"/>
                  </a:cubicBezTo>
                  <a:cubicBezTo>
                    <a:pt x="3358" y="7088"/>
                    <a:pt x="3280" y="7510"/>
                    <a:pt x="3235" y="7935"/>
                  </a:cubicBezTo>
                  <a:cubicBezTo>
                    <a:pt x="3844" y="9233"/>
                    <a:pt x="4884" y="10981"/>
                    <a:pt x="6065" y="10981"/>
                  </a:cubicBezTo>
                  <a:cubicBezTo>
                    <a:pt x="6083" y="10981"/>
                    <a:pt x="6101" y="10981"/>
                    <a:pt x="6119" y="10980"/>
                  </a:cubicBezTo>
                  <a:cubicBezTo>
                    <a:pt x="6182" y="8746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0"/>
            <p:cNvSpPr/>
            <p:nvPr/>
          </p:nvSpPr>
          <p:spPr>
            <a:xfrm>
              <a:off x="12428175" y="2665275"/>
              <a:ext cx="353825" cy="822025"/>
            </a:xfrm>
            <a:custGeom>
              <a:avLst/>
              <a:gdLst/>
              <a:ahLst/>
              <a:cxnLst/>
              <a:rect l="l" t="t" r="r" b="b"/>
              <a:pathLst>
                <a:path w="14153" h="32881" extrusionOk="0">
                  <a:moveTo>
                    <a:pt x="8329" y="0"/>
                  </a:moveTo>
                  <a:lnTo>
                    <a:pt x="8140" y="28962"/>
                  </a:lnTo>
                  <a:lnTo>
                    <a:pt x="5765" y="30583"/>
                  </a:lnTo>
                  <a:cubicBezTo>
                    <a:pt x="5509" y="30758"/>
                    <a:pt x="5208" y="30852"/>
                    <a:pt x="4898" y="30856"/>
                  </a:cubicBezTo>
                  <a:cubicBezTo>
                    <a:pt x="3686" y="30867"/>
                    <a:pt x="487" y="31039"/>
                    <a:pt x="0" y="32499"/>
                  </a:cubicBezTo>
                  <a:cubicBezTo>
                    <a:pt x="689" y="32785"/>
                    <a:pt x="2225" y="32881"/>
                    <a:pt x="3967" y="32881"/>
                  </a:cubicBezTo>
                  <a:cubicBezTo>
                    <a:pt x="7453" y="32881"/>
                    <a:pt x="11763" y="32499"/>
                    <a:pt x="11763" y="32499"/>
                  </a:cubicBezTo>
                  <a:lnTo>
                    <a:pt x="11399" y="29024"/>
                  </a:lnTo>
                  <a:lnTo>
                    <a:pt x="14153" y="483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0"/>
            <p:cNvSpPr/>
            <p:nvPr/>
          </p:nvSpPr>
          <p:spPr>
            <a:xfrm>
              <a:off x="12331050" y="958500"/>
              <a:ext cx="1001350" cy="988850"/>
            </a:xfrm>
            <a:custGeom>
              <a:avLst/>
              <a:gdLst/>
              <a:ahLst/>
              <a:cxnLst/>
              <a:rect l="l" t="t" r="r" b="b"/>
              <a:pathLst>
                <a:path w="40054" h="39554" extrusionOk="0">
                  <a:moveTo>
                    <a:pt x="20595" y="0"/>
                  </a:moveTo>
                  <a:cubicBezTo>
                    <a:pt x="19279" y="0"/>
                    <a:pt x="17954" y="186"/>
                    <a:pt x="16721" y="453"/>
                  </a:cubicBezTo>
                  <a:cubicBezTo>
                    <a:pt x="15259" y="769"/>
                    <a:pt x="13636" y="1621"/>
                    <a:pt x="12667" y="2780"/>
                  </a:cubicBezTo>
                  <a:cubicBezTo>
                    <a:pt x="12032" y="3541"/>
                    <a:pt x="11628" y="4449"/>
                    <a:pt x="11437" y="5418"/>
                  </a:cubicBezTo>
                  <a:cubicBezTo>
                    <a:pt x="11237" y="6435"/>
                    <a:pt x="11102" y="7335"/>
                    <a:pt x="11147" y="8371"/>
                  </a:cubicBezTo>
                  <a:cubicBezTo>
                    <a:pt x="8719" y="8480"/>
                    <a:pt x="6274" y="8703"/>
                    <a:pt x="4469" y="10576"/>
                  </a:cubicBezTo>
                  <a:cubicBezTo>
                    <a:pt x="3371" y="11717"/>
                    <a:pt x="2799" y="13347"/>
                    <a:pt x="2943" y="14923"/>
                  </a:cubicBezTo>
                  <a:cubicBezTo>
                    <a:pt x="3087" y="16500"/>
                    <a:pt x="3946" y="17998"/>
                    <a:pt x="5235" y="18920"/>
                  </a:cubicBezTo>
                  <a:cubicBezTo>
                    <a:pt x="3736" y="20026"/>
                    <a:pt x="2348" y="21330"/>
                    <a:pt x="1406" y="22937"/>
                  </a:cubicBezTo>
                  <a:cubicBezTo>
                    <a:pt x="465" y="24544"/>
                    <a:pt x="1" y="26485"/>
                    <a:pt x="409" y="28302"/>
                  </a:cubicBezTo>
                  <a:cubicBezTo>
                    <a:pt x="818" y="30119"/>
                    <a:pt x="2189" y="31757"/>
                    <a:pt x="3994" y="32221"/>
                  </a:cubicBezTo>
                  <a:cubicBezTo>
                    <a:pt x="3033" y="33873"/>
                    <a:pt x="3510" y="36121"/>
                    <a:pt x="4840" y="37493"/>
                  </a:cubicBezTo>
                  <a:cubicBezTo>
                    <a:pt x="6061" y="38752"/>
                    <a:pt x="7857" y="39330"/>
                    <a:pt x="9619" y="39330"/>
                  </a:cubicBezTo>
                  <a:cubicBezTo>
                    <a:pt x="9776" y="39330"/>
                    <a:pt x="9933" y="39326"/>
                    <a:pt x="10089" y="39317"/>
                  </a:cubicBezTo>
                  <a:cubicBezTo>
                    <a:pt x="11997" y="39205"/>
                    <a:pt x="13820" y="38487"/>
                    <a:pt x="15515" y="37603"/>
                  </a:cubicBezTo>
                  <a:lnTo>
                    <a:pt x="24411" y="38207"/>
                  </a:lnTo>
                  <a:cubicBezTo>
                    <a:pt x="25837" y="39131"/>
                    <a:pt x="27497" y="39554"/>
                    <a:pt x="29183" y="39554"/>
                  </a:cubicBezTo>
                  <a:cubicBezTo>
                    <a:pt x="31645" y="39554"/>
                    <a:pt x="34164" y="38652"/>
                    <a:pt x="36093" y="37090"/>
                  </a:cubicBezTo>
                  <a:cubicBezTo>
                    <a:pt x="37164" y="36224"/>
                    <a:pt x="38124" y="35114"/>
                    <a:pt x="38408" y="33766"/>
                  </a:cubicBezTo>
                  <a:cubicBezTo>
                    <a:pt x="38691" y="32419"/>
                    <a:pt x="38113" y="30823"/>
                    <a:pt x="36843" y="30295"/>
                  </a:cubicBezTo>
                  <a:cubicBezTo>
                    <a:pt x="38664" y="28452"/>
                    <a:pt x="40053" y="25241"/>
                    <a:pt x="38774" y="22726"/>
                  </a:cubicBezTo>
                  <a:cubicBezTo>
                    <a:pt x="38309" y="21811"/>
                    <a:pt x="37676" y="20905"/>
                    <a:pt x="36731" y="20486"/>
                  </a:cubicBezTo>
                  <a:cubicBezTo>
                    <a:pt x="36559" y="20409"/>
                    <a:pt x="35585" y="19967"/>
                    <a:pt x="35236" y="19967"/>
                  </a:cubicBezTo>
                  <a:cubicBezTo>
                    <a:pt x="35186" y="19967"/>
                    <a:pt x="35149" y="19976"/>
                    <a:pt x="35128" y="19996"/>
                  </a:cubicBezTo>
                  <a:cubicBezTo>
                    <a:pt x="37866" y="17284"/>
                    <a:pt x="36909" y="12234"/>
                    <a:pt x="32763" y="11785"/>
                  </a:cubicBezTo>
                  <a:cubicBezTo>
                    <a:pt x="32414" y="11748"/>
                    <a:pt x="32064" y="11729"/>
                    <a:pt x="31714" y="11729"/>
                  </a:cubicBezTo>
                  <a:cubicBezTo>
                    <a:pt x="31083" y="11729"/>
                    <a:pt x="30453" y="11790"/>
                    <a:pt x="29832" y="11912"/>
                  </a:cubicBezTo>
                  <a:cubicBezTo>
                    <a:pt x="28670" y="8169"/>
                    <a:pt x="29361" y="3383"/>
                    <a:pt x="25414" y="1135"/>
                  </a:cubicBezTo>
                  <a:cubicBezTo>
                    <a:pt x="23958" y="305"/>
                    <a:pt x="22283" y="0"/>
                    <a:pt x="20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0"/>
            <p:cNvSpPr/>
            <p:nvPr/>
          </p:nvSpPr>
          <p:spPr>
            <a:xfrm>
              <a:off x="12559675" y="1466975"/>
              <a:ext cx="607725" cy="383900"/>
            </a:xfrm>
            <a:custGeom>
              <a:avLst/>
              <a:gdLst/>
              <a:ahLst/>
              <a:cxnLst/>
              <a:rect l="l" t="t" r="r" b="b"/>
              <a:pathLst>
                <a:path w="24309" h="15356" extrusionOk="0">
                  <a:moveTo>
                    <a:pt x="13880" y="0"/>
                  </a:moveTo>
                  <a:lnTo>
                    <a:pt x="10739" y="171"/>
                  </a:lnTo>
                  <a:cubicBezTo>
                    <a:pt x="10739" y="171"/>
                    <a:pt x="7798" y="640"/>
                    <a:pt x="7048" y="811"/>
                  </a:cubicBezTo>
                  <a:cubicBezTo>
                    <a:pt x="6299" y="982"/>
                    <a:pt x="4765" y="1191"/>
                    <a:pt x="3561" y="4172"/>
                  </a:cubicBezTo>
                  <a:cubicBezTo>
                    <a:pt x="2485" y="6833"/>
                    <a:pt x="1" y="10102"/>
                    <a:pt x="1" y="10102"/>
                  </a:cubicBezTo>
                  <a:lnTo>
                    <a:pt x="2921" y="14415"/>
                  </a:lnTo>
                  <a:lnTo>
                    <a:pt x="6295" y="11030"/>
                  </a:lnTo>
                  <a:lnTo>
                    <a:pt x="15224" y="9098"/>
                  </a:lnTo>
                  <a:lnTo>
                    <a:pt x="17389" y="9754"/>
                  </a:lnTo>
                  <a:lnTo>
                    <a:pt x="19990" y="15355"/>
                  </a:lnTo>
                  <a:lnTo>
                    <a:pt x="24309" y="14340"/>
                  </a:lnTo>
                  <a:cubicBezTo>
                    <a:pt x="24309" y="14340"/>
                    <a:pt x="22643" y="4224"/>
                    <a:pt x="19750" y="2176"/>
                  </a:cubicBezTo>
                  <a:cubicBezTo>
                    <a:pt x="17492" y="577"/>
                    <a:pt x="13880" y="0"/>
                    <a:pt x="1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0"/>
            <p:cNvSpPr/>
            <p:nvPr/>
          </p:nvSpPr>
          <p:spPr>
            <a:xfrm>
              <a:off x="12367775" y="1501175"/>
              <a:ext cx="294650" cy="397775"/>
            </a:xfrm>
            <a:custGeom>
              <a:avLst/>
              <a:gdLst/>
              <a:ahLst/>
              <a:cxnLst/>
              <a:rect l="l" t="t" r="r" b="b"/>
              <a:pathLst>
                <a:path w="11786" h="15911" extrusionOk="0">
                  <a:moveTo>
                    <a:pt x="2096" y="0"/>
                  </a:moveTo>
                  <a:lnTo>
                    <a:pt x="86" y="753"/>
                  </a:lnTo>
                  <a:cubicBezTo>
                    <a:pt x="55" y="764"/>
                    <a:pt x="21" y="779"/>
                    <a:pt x="9" y="809"/>
                  </a:cubicBezTo>
                  <a:cubicBezTo>
                    <a:pt x="1" y="831"/>
                    <a:pt x="6" y="856"/>
                    <a:pt x="12" y="879"/>
                  </a:cubicBezTo>
                  <a:cubicBezTo>
                    <a:pt x="484" y="2787"/>
                    <a:pt x="943" y="4645"/>
                    <a:pt x="1532" y="6529"/>
                  </a:cubicBezTo>
                  <a:cubicBezTo>
                    <a:pt x="2432" y="9407"/>
                    <a:pt x="3231" y="12743"/>
                    <a:pt x="5112" y="15153"/>
                  </a:cubicBezTo>
                  <a:cubicBezTo>
                    <a:pt x="5519" y="15672"/>
                    <a:pt x="5938" y="15911"/>
                    <a:pt x="6414" y="15911"/>
                  </a:cubicBezTo>
                  <a:cubicBezTo>
                    <a:pt x="6739" y="15911"/>
                    <a:pt x="7090" y="15799"/>
                    <a:pt x="7482" y="15590"/>
                  </a:cubicBezTo>
                  <a:cubicBezTo>
                    <a:pt x="9066" y="14744"/>
                    <a:pt x="10649" y="13245"/>
                    <a:pt x="11785" y="11855"/>
                  </a:cubicBezTo>
                  <a:lnTo>
                    <a:pt x="8143" y="8130"/>
                  </a:lnTo>
                  <a:lnTo>
                    <a:pt x="7443" y="9070"/>
                  </a:lnTo>
                  <a:cubicBezTo>
                    <a:pt x="6423" y="7097"/>
                    <a:pt x="5325" y="5168"/>
                    <a:pt x="4147" y="3282"/>
                  </a:cubicBezTo>
                  <a:cubicBezTo>
                    <a:pt x="3466" y="2194"/>
                    <a:pt x="2749" y="1125"/>
                    <a:pt x="2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0"/>
            <p:cNvSpPr/>
            <p:nvPr/>
          </p:nvSpPr>
          <p:spPr>
            <a:xfrm>
              <a:off x="12477150" y="1479875"/>
              <a:ext cx="831900" cy="1310175"/>
            </a:xfrm>
            <a:custGeom>
              <a:avLst/>
              <a:gdLst/>
              <a:ahLst/>
              <a:cxnLst/>
              <a:rect l="l" t="t" r="r" b="b"/>
              <a:pathLst>
                <a:path w="33276" h="52407" extrusionOk="0">
                  <a:moveTo>
                    <a:pt x="11145" y="1"/>
                  </a:moveTo>
                  <a:lnTo>
                    <a:pt x="10423" y="5371"/>
                  </a:lnTo>
                  <a:cubicBezTo>
                    <a:pt x="10423" y="5371"/>
                    <a:pt x="6592" y="7921"/>
                    <a:pt x="7295" y="11284"/>
                  </a:cubicBezTo>
                  <a:cubicBezTo>
                    <a:pt x="8277" y="13938"/>
                    <a:pt x="9095" y="14839"/>
                    <a:pt x="9095" y="14839"/>
                  </a:cubicBezTo>
                  <a:lnTo>
                    <a:pt x="1" y="49327"/>
                  </a:lnTo>
                  <a:cubicBezTo>
                    <a:pt x="1" y="49327"/>
                    <a:pt x="6476" y="52407"/>
                    <a:pt x="14937" y="52407"/>
                  </a:cubicBezTo>
                  <a:cubicBezTo>
                    <a:pt x="20609" y="52407"/>
                    <a:pt x="27172" y="51023"/>
                    <a:pt x="33275" y="46399"/>
                  </a:cubicBezTo>
                  <a:cubicBezTo>
                    <a:pt x="28386" y="33879"/>
                    <a:pt x="20540" y="18150"/>
                    <a:pt x="18979" y="16589"/>
                  </a:cubicBezTo>
                  <a:cubicBezTo>
                    <a:pt x="19854" y="15335"/>
                    <a:pt x="22379" y="12033"/>
                    <a:pt x="22379" y="12033"/>
                  </a:cubicBezTo>
                  <a:lnTo>
                    <a:pt x="20377" y="6781"/>
                  </a:lnTo>
                  <a:cubicBezTo>
                    <a:pt x="20377" y="6781"/>
                    <a:pt x="20751" y="2412"/>
                    <a:pt x="21049" y="618"/>
                  </a:cubicBezTo>
                  <a:cubicBezTo>
                    <a:pt x="20601" y="344"/>
                    <a:pt x="20147" y="293"/>
                    <a:pt x="20147" y="293"/>
                  </a:cubicBezTo>
                  <a:cubicBezTo>
                    <a:pt x="20147" y="293"/>
                    <a:pt x="19439" y="5500"/>
                    <a:pt x="19499" y="6781"/>
                  </a:cubicBezTo>
                  <a:cubicBezTo>
                    <a:pt x="18876" y="6889"/>
                    <a:pt x="15812" y="7426"/>
                    <a:pt x="14673" y="8209"/>
                  </a:cubicBezTo>
                  <a:cubicBezTo>
                    <a:pt x="13593" y="7267"/>
                    <a:pt x="12715" y="6484"/>
                    <a:pt x="11340" y="5644"/>
                  </a:cubicBezTo>
                  <a:cubicBezTo>
                    <a:pt x="11412" y="4668"/>
                    <a:pt x="11842" y="1"/>
                    <a:pt x="11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0"/>
            <p:cNvSpPr/>
            <p:nvPr/>
          </p:nvSpPr>
          <p:spPr>
            <a:xfrm>
              <a:off x="12260700" y="1286825"/>
              <a:ext cx="272525" cy="272525"/>
            </a:xfrm>
            <a:custGeom>
              <a:avLst/>
              <a:gdLst/>
              <a:ahLst/>
              <a:cxnLst/>
              <a:rect l="l" t="t" r="r" b="b"/>
              <a:pathLst>
                <a:path w="10901" h="10901" extrusionOk="0">
                  <a:moveTo>
                    <a:pt x="5749" y="3600"/>
                  </a:moveTo>
                  <a:cubicBezTo>
                    <a:pt x="5988" y="3600"/>
                    <a:pt x="6228" y="3646"/>
                    <a:pt x="6458" y="3741"/>
                  </a:cubicBezTo>
                  <a:cubicBezTo>
                    <a:pt x="7148" y="4027"/>
                    <a:pt x="7600" y="4702"/>
                    <a:pt x="7600" y="5451"/>
                  </a:cubicBezTo>
                  <a:cubicBezTo>
                    <a:pt x="7600" y="6473"/>
                    <a:pt x="6772" y="7302"/>
                    <a:pt x="5750" y="7302"/>
                  </a:cubicBezTo>
                  <a:cubicBezTo>
                    <a:pt x="5000" y="7302"/>
                    <a:pt x="4325" y="6851"/>
                    <a:pt x="4039" y="6159"/>
                  </a:cubicBezTo>
                  <a:cubicBezTo>
                    <a:pt x="3752" y="5468"/>
                    <a:pt x="3911" y="4672"/>
                    <a:pt x="4440" y="4142"/>
                  </a:cubicBezTo>
                  <a:cubicBezTo>
                    <a:pt x="4794" y="3788"/>
                    <a:pt x="5267" y="3600"/>
                    <a:pt x="5749" y="3600"/>
                  </a:cubicBezTo>
                  <a:close/>
                  <a:moveTo>
                    <a:pt x="5450" y="0"/>
                  </a:moveTo>
                  <a:cubicBezTo>
                    <a:pt x="2440" y="0"/>
                    <a:pt x="0" y="2440"/>
                    <a:pt x="0" y="5451"/>
                  </a:cubicBezTo>
                  <a:cubicBezTo>
                    <a:pt x="0" y="8461"/>
                    <a:pt x="2440" y="10901"/>
                    <a:pt x="5450" y="10901"/>
                  </a:cubicBezTo>
                  <a:cubicBezTo>
                    <a:pt x="8460" y="10901"/>
                    <a:pt x="10900" y="8461"/>
                    <a:pt x="10900" y="5451"/>
                  </a:cubicBezTo>
                  <a:cubicBezTo>
                    <a:pt x="10900" y="2440"/>
                    <a:pt x="8460" y="0"/>
                    <a:pt x="5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0"/>
            <p:cNvSpPr/>
            <p:nvPr/>
          </p:nvSpPr>
          <p:spPr>
            <a:xfrm>
              <a:off x="12274650" y="1309350"/>
              <a:ext cx="252725" cy="232550"/>
            </a:xfrm>
            <a:custGeom>
              <a:avLst/>
              <a:gdLst/>
              <a:ahLst/>
              <a:cxnLst/>
              <a:rect l="l" t="t" r="r" b="b"/>
              <a:pathLst>
                <a:path w="10109" h="9302" extrusionOk="0">
                  <a:moveTo>
                    <a:pt x="5191" y="2699"/>
                  </a:moveTo>
                  <a:cubicBezTo>
                    <a:pt x="5430" y="2699"/>
                    <a:pt x="5670" y="2745"/>
                    <a:pt x="5900" y="2840"/>
                  </a:cubicBezTo>
                  <a:cubicBezTo>
                    <a:pt x="6590" y="3126"/>
                    <a:pt x="7042" y="3801"/>
                    <a:pt x="7042" y="4550"/>
                  </a:cubicBezTo>
                  <a:cubicBezTo>
                    <a:pt x="7042" y="5572"/>
                    <a:pt x="6214" y="6401"/>
                    <a:pt x="5192" y="6401"/>
                  </a:cubicBezTo>
                  <a:cubicBezTo>
                    <a:pt x="4442" y="6401"/>
                    <a:pt x="3767" y="5950"/>
                    <a:pt x="3481" y="5258"/>
                  </a:cubicBezTo>
                  <a:cubicBezTo>
                    <a:pt x="3194" y="4567"/>
                    <a:pt x="3353" y="3771"/>
                    <a:pt x="3882" y="3241"/>
                  </a:cubicBezTo>
                  <a:cubicBezTo>
                    <a:pt x="4236" y="2887"/>
                    <a:pt x="4709" y="2699"/>
                    <a:pt x="5191" y="2699"/>
                  </a:cubicBezTo>
                  <a:close/>
                  <a:moveTo>
                    <a:pt x="3667" y="0"/>
                  </a:moveTo>
                  <a:cubicBezTo>
                    <a:pt x="3438" y="0"/>
                    <a:pt x="3209" y="41"/>
                    <a:pt x="2996" y="124"/>
                  </a:cubicBezTo>
                  <a:cubicBezTo>
                    <a:pt x="2412" y="349"/>
                    <a:pt x="1956" y="873"/>
                    <a:pt x="1793" y="1478"/>
                  </a:cubicBezTo>
                  <a:cubicBezTo>
                    <a:pt x="1687" y="1870"/>
                    <a:pt x="1682" y="2320"/>
                    <a:pt x="1399" y="2611"/>
                  </a:cubicBezTo>
                  <a:cubicBezTo>
                    <a:pt x="1123" y="2896"/>
                    <a:pt x="739" y="2963"/>
                    <a:pt x="479" y="3275"/>
                  </a:cubicBezTo>
                  <a:cubicBezTo>
                    <a:pt x="185" y="3627"/>
                    <a:pt x="0" y="3998"/>
                    <a:pt x="82" y="4473"/>
                  </a:cubicBezTo>
                  <a:cubicBezTo>
                    <a:pt x="166" y="4958"/>
                    <a:pt x="490" y="5379"/>
                    <a:pt x="890" y="5667"/>
                  </a:cubicBezTo>
                  <a:cubicBezTo>
                    <a:pt x="1002" y="5748"/>
                    <a:pt x="1125" y="5824"/>
                    <a:pt x="1200" y="5942"/>
                  </a:cubicBezTo>
                  <a:cubicBezTo>
                    <a:pt x="1328" y="6143"/>
                    <a:pt x="1280" y="6402"/>
                    <a:pt x="1258" y="6638"/>
                  </a:cubicBezTo>
                  <a:cubicBezTo>
                    <a:pt x="1208" y="7150"/>
                    <a:pt x="1302" y="7684"/>
                    <a:pt x="1573" y="8120"/>
                  </a:cubicBezTo>
                  <a:cubicBezTo>
                    <a:pt x="1844" y="8556"/>
                    <a:pt x="2302" y="8885"/>
                    <a:pt x="2813" y="8947"/>
                  </a:cubicBezTo>
                  <a:cubicBezTo>
                    <a:pt x="2872" y="8954"/>
                    <a:pt x="2932" y="8957"/>
                    <a:pt x="2991" y="8957"/>
                  </a:cubicBezTo>
                  <a:cubicBezTo>
                    <a:pt x="3277" y="8957"/>
                    <a:pt x="3559" y="8877"/>
                    <a:pt x="3803" y="8725"/>
                  </a:cubicBezTo>
                  <a:cubicBezTo>
                    <a:pt x="3979" y="8614"/>
                    <a:pt x="4158" y="8460"/>
                    <a:pt x="4359" y="8460"/>
                  </a:cubicBezTo>
                  <a:cubicBezTo>
                    <a:pt x="4379" y="8460"/>
                    <a:pt x="4399" y="8462"/>
                    <a:pt x="4420" y="8465"/>
                  </a:cubicBezTo>
                  <a:cubicBezTo>
                    <a:pt x="4579" y="8490"/>
                    <a:pt x="4701" y="8616"/>
                    <a:pt x="4822" y="8722"/>
                  </a:cubicBezTo>
                  <a:cubicBezTo>
                    <a:pt x="5225" y="9077"/>
                    <a:pt x="5886" y="9301"/>
                    <a:pt x="6518" y="9301"/>
                  </a:cubicBezTo>
                  <a:cubicBezTo>
                    <a:pt x="7254" y="9301"/>
                    <a:pt x="7949" y="8997"/>
                    <a:pt x="8149" y="8242"/>
                  </a:cubicBezTo>
                  <a:cubicBezTo>
                    <a:pt x="8225" y="7952"/>
                    <a:pt x="8223" y="7601"/>
                    <a:pt x="8228" y="7312"/>
                  </a:cubicBezTo>
                  <a:cubicBezTo>
                    <a:pt x="8232" y="7101"/>
                    <a:pt x="8119" y="6804"/>
                    <a:pt x="8213" y="6607"/>
                  </a:cubicBezTo>
                  <a:cubicBezTo>
                    <a:pt x="8285" y="6456"/>
                    <a:pt x="8467" y="6399"/>
                    <a:pt x="8629" y="6357"/>
                  </a:cubicBezTo>
                  <a:cubicBezTo>
                    <a:pt x="8696" y="6340"/>
                    <a:pt x="8762" y="6323"/>
                    <a:pt x="8828" y="6304"/>
                  </a:cubicBezTo>
                  <a:cubicBezTo>
                    <a:pt x="9114" y="6224"/>
                    <a:pt x="9397" y="6125"/>
                    <a:pt x="9616" y="5930"/>
                  </a:cubicBezTo>
                  <a:cubicBezTo>
                    <a:pt x="9989" y="5601"/>
                    <a:pt x="10109" y="5037"/>
                    <a:pt x="9958" y="4563"/>
                  </a:cubicBezTo>
                  <a:cubicBezTo>
                    <a:pt x="9808" y="4090"/>
                    <a:pt x="9415" y="3715"/>
                    <a:pt x="8957" y="3523"/>
                  </a:cubicBezTo>
                  <a:cubicBezTo>
                    <a:pt x="8743" y="3433"/>
                    <a:pt x="8496" y="3366"/>
                    <a:pt x="8371" y="3170"/>
                  </a:cubicBezTo>
                  <a:cubicBezTo>
                    <a:pt x="8145" y="2813"/>
                    <a:pt x="8455" y="2216"/>
                    <a:pt x="8487" y="1828"/>
                  </a:cubicBezTo>
                  <a:cubicBezTo>
                    <a:pt x="8519" y="1435"/>
                    <a:pt x="8301" y="1067"/>
                    <a:pt x="8007" y="812"/>
                  </a:cubicBezTo>
                  <a:cubicBezTo>
                    <a:pt x="7669" y="519"/>
                    <a:pt x="7220" y="364"/>
                    <a:pt x="6774" y="364"/>
                  </a:cubicBezTo>
                  <a:cubicBezTo>
                    <a:pt x="6726" y="364"/>
                    <a:pt x="6678" y="366"/>
                    <a:pt x="6630" y="370"/>
                  </a:cubicBezTo>
                  <a:cubicBezTo>
                    <a:pt x="6218" y="401"/>
                    <a:pt x="5900" y="768"/>
                    <a:pt x="5504" y="768"/>
                  </a:cubicBezTo>
                  <a:cubicBezTo>
                    <a:pt x="5480" y="768"/>
                    <a:pt x="5456" y="766"/>
                    <a:pt x="5431" y="764"/>
                  </a:cubicBezTo>
                  <a:cubicBezTo>
                    <a:pt x="5174" y="734"/>
                    <a:pt x="4984" y="523"/>
                    <a:pt x="4778" y="366"/>
                  </a:cubicBezTo>
                  <a:cubicBezTo>
                    <a:pt x="4462" y="124"/>
                    <a:pt x="4065" y="0"/>
                    <a:pt x="3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0"/>
            <p:cNvSpPr/>
            <p:nvPr/>
          </p:nvSpPr>
          <p:spPr>
            <a:xfrm>
              <a:off x="12381150" y="1376800"/>
              <a:ext cx="71775" cy="92575"/>
            </a:xfrm>
            <a:custGeom>
              <a:avLst/>
              <a:gdLst/>
              <a:ahLst/>
              <a:cxnLst/>
              <a:rect l="l" t="t" r="r" b="b"/>
              <a:pathLst>
                <a:path w="2871" h="3703" extrusionOk="0">
                  <a:moveTo>
                    <a:pt x="933" y="1"/>
                  </a:moveTo>
                  <a:cubicBezTo>
                    <a:pt x="610" y="1"/>
                    <a:pt x="287" y="86"/>
                    <a:pt x="1" y="253"/>
                  </a:cubicBezTo>
                  <a:cubicBezTo>
                    <a:pt x="405" y="642"/>
                    <a:pt x="700" y="1145"/>
                    <a:pt x="822" y="1691"/>
                  </a:cubicBezTo>
                  <a:cubicBezTo>
                    <a:pt x="970" y="2354"/>
                    <a:pt x="863" y="3064"/>
                    <a:pt x="544" y="3661"/>
                  </a:cubicBezTo>
                  <a:cubicBezTo>
                    <a:pt x="672" y="3689"/>
                    <a:pt x="801" y="3703"/>
                    <a:pt x="932" y="3703"/>
                  </a:cubicBezTo>
                  <a:cubicBezTo>
                    <a:pt x="933" y="3703"/>
                    <a:pt x="934" y="3703"/>
                    <a:pt x="935" y="3703"/>
                  </a:cubicBezTo>
                  <a:cubicBezTo>
                    <a:pt x="1510" y="3703"/>
                    <a:pt x="2052" y="3434"/>
                    <a:pt x="2403" y="2979"/>
                  </a:cubicBezTo>
                  <a:cubicBezTo>
                    <a:pt x="2753" y="2521"/>
                    <a:pt x="2871" y="1926"/>
                    <a:pt x="2721" y="1370"/>
                  </a:cubicBezTo>
                  <a:cubicBezTo>
                    <a:pt x="2570" y="814"/>
                    <a:pt x="2170" y="358"/>
                    <a:pt x="1636" y="140"/>
                  </a:cubicBezTo>
                  <a:cubicBezTo>
                    <a:pt x="1410" y="47"/>
                    <a:pt x="1171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0"/>
            <p:cNvSpPr/>
            <p:nvPr/>
          </p:nvSpPr>
          <p:spPr>
            <a:xfrm>
              <a:off x="12483275" y="1811775"/>
              <a:ext cx="483400" cy="200250"/>
            </a:xfrm>
            <a:custGeom>
              <a:avLst/>
              <a:gdLst/>
              <a:ahLst/>
              <a:cxnLst/>
              <a:rect l="l" t="t" r="r" b="b"/>
              <a:pathLst>
                <a:path w="19336" h="8010" extrusionOk="0">
                  <a:moveTo>
                    <a:pt x="18697" y="1"/>
                  </a:moveTo>
                  <a:lnTo>
                    <a:pt x="1" y="2001"/>
                  </a:lnTo>
                  <a:lnTo>
                    <a:pt x="631" y="7886"/>
                  </a:lnTo>
                  <a:cubicBezTo>
                    <a:pt x="638" y="7957"/>
                    <a:pt x="699" y="8010"/>
                    <a:pt x="769" y="8010"/>
                  </a:cubicBezTo>
                  <a:cubicBezTo>
                    <a:pt x="774" y="8010"/>
                    <a:pt x="779" y="8009"/>
                    <a:pt x="784" y="8009"/>
                  </a:cubicBezTo>
                  <a:lnTo>
                    <a:pt x="19204" y="6037"/>
                  </a:lnTo>
                  <a:cubicBezTo>
                    <a:pt x="19280" y="6029"/>
                    <a:pt x="19335" y="5960"/>
                    <a:pt x="19327" y="5884"/>
                  </a:cubicBezTo>
                  <a:lnTo>
                    <a:pt x="186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0"/>
            <p:cNvSpPr/>
            <p:nvPr/>
          </p:nvSpPr>
          <p:spPr>
            <a:xfrm>
              <a:off x="12467825" y="1801200"/>
              <a:ext cx="502650" cy="111325"/>
            </a:xfrm>
            <a:custGeom>
              <a:avLst/>
              <a:gdLst/>
              <a:ahLst/>
              <a:cxnLst/>
              <a:rect l="l" t="t" r="r" b="b"/>
              <a:pathLst>
                <a:path w="20106" h="4453" extrusionOk="0">
                  <a:moveTo>
                    <a:pt x="19833" y="0"/>
                  </a:moveTo>
                  <a:cubicBezTo>
                    <a:pt x="19831" y="0"/>
                    <a:pt x="19830" y="0"/>
                    <a:pt x="19829" y="0"/>
                  </a:cubicBezTo>
                  <a:lnTo>
                    <a:pt x="28" y="2120"/>
                  </a:lnTo>
                  <a:cubicBezTo>
                    <a:pt x="12" y="2121"/>
                    <a:pt x="0" y="2136"/>
                    <a:pt x="1" y="2152"/>
                  </a:cubicBezTo>
                  <a:lnTo>
                    <a:pt x="244" y="4419"/>
                  </a:lnTo>
                  <a:cubicBezTo>
                    <a:pt x="246" y="4439"/>
                    <a:pt x="263" y="4453"/>
                    <a:pt x="283" y="4453"/>
                  </a:cubicBezTo>
                  <a:cubicBezTo>
                    <a:pt x="284" y="4453"/>
                    <a:pt x="285" y="4453"/>
                    <a:pt x="287" y="4453"/>
                  </a:cubicBezTo>
                  <a:lnTo>
                    <a:pt x="20069" y="2335"/>
                  </a:lnTo>
                  <a:cubicBezTo>
                    <a:pt x="20090" y="2333"/>
                    <a:pt x="20106" y="2314"/>
                    <a:pt x="20104" y="2293"/>
                  </a:cubicBezTo>
                  <a:lnTo>
                    <a:pt x="19861" y="26"/>
                  </a:lnTo>
                  <a:cubicBezTo>
                    <a:pt x="19860" y="11"/>
                    <a:pt x="19847" y="0"/>
                    <a:pt x="19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0"/>
            <p:cNvSpPr/>
            <p:nvPr/>
          </p:nvSpPr>
          <p:spPr>
            <a:xfrm>
              <a:off x="12428175" y="3424600"/>
              <a:ext cx="294075" cy="62675"/>
            </a:xfrm>
            <a:custGeom>
              <a:avLst/>
              <a:gdLst/>
              <a:ahLst/>
              <a:cxnLst/>
              <a:rect l="l" t="t" r="r" b="b"/>
              <a:pathLst>
                <a:path w="11763" h="2507" extrusionOk="0">
                  <a:moveTo>
                    <a:pt x="11540" y="1"/>
                  </a:moveTo>
                  <a:cubicBezTo>
                    <a:pt x="10990" y="208"/>
                    <a:pt x="10478" y="518"/>
                    <a:pt x="10051" y="922"/>
                  </a:cubicBezTo>
                  <a:cubicBezTo>
                    <a:pt x="9971" y="997"/>
                    <a:pt x="9892" y="1077"/>
                    <a:pt x="9791" y="1116"/>
                  </a:cubicBezTo>
                  <a:cubicBezTo>
                    <a:pt x="9728" y="1141"/>
                    <a:pt x="9661" y="1148"/>
                    <a:pt x="9593" y="1148"/>
                  </a:cubicBezTo>
                  <a:cubicBezTo>
                    <a:pt x="9538" y="1148"/>
                    <a:pt x="9482" y="1143"/>
                    <a:pt x="9428" y="1139"/>
                  </a:cubicBezTo>
                  <a:cubicBezTo>
                    <a:pt x="9031" y="1104"/>
                    <a:pt x="8634" y="1087"/>
                    <a:pt x="8236" y="1087"/>
                  </a:cubicBezTo>
                  <a:cubicBezTo>
                    <a:pt x="7359" y="1087"/>
                    <a:pt x="6483" y="1171"/>
                    <a:pt x="5621" y="1338"/>
                  </a:cubicBezTo>
                  <a:cubicBezTo>
                    <a:pt x="5541" y="1353"/>
                    <a:pt x="5459" y="1370"/>
                    <a:pt x="5378" y="1370"/>
                  </a:cubicBezTo>
                  <a:cubicBezTo>
                    <a:pt x="5340" y="1370"/>
                    <a:pt x="5303" y="1366"/>
                    <a:pt x="5266" y="1357"/>
                  </a:cubicBezTo>
                  <a:cubicBezTo>
                    <a:pt x="5156" y="1331"/>
                    <a:pt x="5062" y="1261"/>
                    <a:pt x="4970" y="1194"/>
                  </a:cubicBezTo>
                  <a:cubicBezTo>
                    <a:pt x="4624" y="942"/>
                    <a:pt x="4258" y="718"/>
                    <a:pt x="3877" y="524"/>
                  </a:cubicBezTo>
                  <a:cubicBezTo>
                    <a:pt x="2426" y="629"/>
                    <a:pt x="382" y="983"/>
                    <a:pt x="0" y="2125"/>
                  </a:cubicBezTo>
                  <a:cubicBezTo>
                    <a:pt x="689" y="2411"/>
                    <a:pt x="2225" y="2507"/>
                    <a:pt x="3967" y="2507"/>
                  </a:cubicBezTo>
                  <a:cubicBezTo>
                    <a:pt x="7453" y="2507"/>
                    <a:pt x="11763" y="2125"/>
                    <a:pt x="11763" y="2125"/>
                  </a:cubicBezTo>
                  <a:lnTo>
                    <a:pt x="11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0"/>
            <p:cNvSpPr/>
            <p:nvPr/>
          </p:nvSpPr>
          <p:spPr>
            <a:xfrm>
              <a:off x="12813800" y="1349250"/>
              <a:ext cx="99025" cy="171275"/>
            </a:xfrm>
            <a:custGeom>
              <a:avLst/>
              <a:gdLst/>
              <a:ahLst/>
              <a:cxnLst/>
              <a:rect l="l" t="t" r="r" b="b"/>
              <a:pathLst>
                <a:path w="3961" h="6851" extrusionOk="0">
                  <a:moveTo>
                    <a:pt x="3194" y="1"/>
                  </a:moveTo>
                  <a:lnTo>
                    <a:pt x="1" y="410"/>
                  </a:lnTo>
                  <a:lnTo>
                    <a:pt x="666" y="5596"/>
                  </a:lnTo>
                  <a:cubicBezTo>
                    <a:pt x="759" y="6321"/>
                    <a:pt x="1377" y="6850"/>
                    <a:pt x="2089" y="6850"/>
                  </a:cubicBezTo>
                  <a:cubicBezTo>
                    <a:pt x="2150" y="6850"/>
                    <a:pt x="2211" y="6846"/>
                    <a:pt x="2273" y="6838"/>
                  </a:cubicBezTo>
                  <a:lnTo>
                    <a:pt x="2619" y="6794"/>
                  </a:lnTo>
                  <a:cubicBezTo>
                    <a:pt x="3405" y="6693"/>
                    <a:pt x="3961" y="5973"/>
                    <a:pt x="3860" y="518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0"/>
            <p:cNvSpPr/>
            <p:nvPr/>
          </p:nvSpPr>
          <p:spPr>
            <a:xfrm>
              <a:off x="12806975" y="1756775"/>
              <a:ext cx="377625" cy="215500"/>
            </a:xfrm>
            <a:custGeom>
              <a:avLst/>
              <a:gdLst/>
              <a:ahLst/>
              <a:cxnLst/>
              <a:rect l="l" t="t" r="r" b="b"/>
              <a:pathLst>
                <a:path w="15105" h="8620" extrusionOk="0">
                  <a:moveTo>
                    <a:pt x="13867" y="1"/>
                  </a:moveTo>
                  <a:lnTo>
                    <a:pt x="10404" y="3629"/>
                  </a:lnTo>
                  <a:cubicBezTo>
                    <a:pt x="6910" y="4322"/>
                    <a:pt x="3442" y="5137"/>
                    <a:pt x="1" y="6071"/>
                  </a:cubicBezTo>
                  <a:cubicBezTo>
                    <a:pt x="93" y="6871"/>
                    <a:pt x="204" y="7670"/>
                    <a:pt x="309" y="8469"/>
                  </a:cubicBezTo>
                  <a:cubicBezTo>
                    <a:pt x="1530" y="8573"/>
                    <a:pt x="2755" y="8619"/>
                    <a:pt x="3981" y="8619"/>
                  </a:cubicBezTo>
                  <a:cubicBezTo>
                    <a:pt x="4985" y="8619"/>
                    <a:pt x="5989" y="8588"/>
                    <a:pt x="6990" y="8533"/>
                  </a:cubicBezTo>
                  <a:cubicBezTo>
                    <a:pt x="9342" y="8402"/>
                    <a:pt x="11886" y="8397"/>
                    <a:pt x="14087" y="7463"/>
                  </a:cubicBezTo>
                  <a:cubicBezTo>
                    <a:pt x="14216" y="7409"/>
                    <a:pt x="14345" y="7350"/>
                    <a:pt x="14442" y="7251"/>
                  </a:cubicBezTo>
                  <a:cubicBezTo>
                    <a:pt x="14580" y="7109"/>
                    <a:pt x="14629" y="6905"/>
                    <a:pt x="14667" y="6711"/>
                  </a:cubicBezTo>
                  <a:cubicBezTo>
                    <a:pt x="15104" y="4468"/>
                    <a:pt x="14263" y="2169"/>
                    <a:pt x="13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0"/>
            <p:cNvSpPr/>
            <p:nvPr/>
          </p:nvSpPr>
          <p:spPr>
            <a:xfrm>
              <a:off x="12477150" y="2572050"/>
              <a:ext cx="831900" cy="218000"/>
            </a:xfrm>
            <a:custGeom>
              <a:avLst/>
              <a:gdLst/>
              <a:ahLst/>
              <a:cxnLst/>
              <a:rect l="l" t="t" r="r" b="b"/>
              <a:pathLst>
                <a:path w="33276" h="8720" extrusionOk="0">
                  <a:moveTo>
                    <a:pt x="32190" y="1"/>
                  </a:moveTo>
                  <a:cubicBezTo>
                    <a:pt x="28104" y="3272"/>
                    <a:pt x="23021" y="5307"/>
                    <a:pt x="17794" y="5666"/>
                  </a:cubicBezTo>
                  <a:cubicBezTo>
                    <a:pt x="17138" y="5711"/>
                    <a:pt x="16482" y="5731"/>
                    <a:pt x="15826" y="5731"/>
                  </a:cubicBezTo>
                  <a:cubicBezTo>
                    <a:pt x="13782" y="5731"/>
                    <a:pt x="11736" y="5538"/>
                    <a:pt x="9703" y="5310"/>
                  </a:cubicBezTo>
                  <a:cubicBezTo>
                    <a:pt x="6620" y="4964"/>
                    <a:pt x="3440" y="4494"/>
                    <a:pt x="624" y="3278"/>
                  </a:cubicBezTo>
                  <a:lnTo>
                    <a:pt x="1" y="5640"/>
                  </a:lnTo>
                  <a:cubicBezTo>
                    <a:pt x="1" y="5640"/>
                    <a:pt x="6476" y="8719"/>
                    <a:pt x="14936" y="8719"/>
                  </a:cubicBezTo>
                  <a:cubicBezTo>
                    <a:pt x="20608" y="8719"/>
                    <a:pt x="27172" y="7335"/>
                    <a:pt x="33275" y="2711"/>
                  </a:cubicBezTo>
                  <a:cubicBezTo>
                    <a:pt x="32927" y="1823"/>
                    <a:pt x="32565" y="917"/>
                    <a:pt x="3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0"/>
            <p:cNvSpPr/>
            <p:nvPr/>
          </p:nvSpPr>
          <p:spPr>
            <a:xfrm>
              <a:off x="12600250" y="1222800"/>
              <a:ext cx="95550" cy="87500"/>
            </a:xfrm>
            <a:custGeom>
              <a:avLst/>
              <a:gdLst/>
              <a:ahLst/>
              <a:cxnLst/>
              <a:rect l="l" t="t" r="r" b="b"/>
              <a:pathLst>
                <a:path w="3822" h="3500" extrusionOk="0">
                  <a:moveTo>
                    <a:pt x="1466" y="1"/>
                  </a:moveTo>
                  <a:cubicBezTo>
                    <a:pt x="1142" y="1"/>
                    <a:pt x="840" y="102"/>
                    <a:pt x="608" y="313"/>
                  </a:cubicBezTo>
                  <a:cubicBezTo>
                    <a:pt x="1" y="864"/>
                    <a:pt x="92" y="1953"/>
                    <a:pt x="811" y="2747"/>
                  </a:cubicBezTo>
                  <a:cubicBezTo>
                    <a:pt x="1255" y="3237"/>
                    <a:pt x="1835" y="3499"/>
                    <a:pt x="2356" y="3499"/>
                  </a:cubicBezTo>
                  <a:cubicBezTo>
                    <a:pt x="2680" y="3499"/>
                    <a:pt x="2982" y="3398"/>
                    <a:pt x="3214" y="3187"/>
                  </a:cubicBezTo>
                  <a:cubicBezTo>
                    <a:pt x="3822" y="2636"/>
                    <a:pt x="3730" y="1547"/>
                    <a:pt x="3011" y="753"/>
                  </a:cubicBezTo>
                  <a:cubicBezTo>
                    <a:pt x="2567" y="263"/>
                    <a:pt x="1987" y="1"/>
                    <a:pt x="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0"/>
            <p:cNvSpPr/>
            <p:nvPr/>
          </p:nvSpPr>
          <p:spPr>
            <a:xfrm>
              <a:off x="12650450" y="991100"/>
              <a:ext cx="359950" cy="410950"/>
            </a:xfrm>
            <a:custGeom>
              <a:avLst/>
              <a:gdLst/>
              <a:ahLst/>
              <a:cxnLst/>
              <a:rect l="l" t="t" r="r" b="b"/>
              <a:pathLst>
                <a:path w="14398" h="16438" extrusionOk="0">
                  <a:moveTo>
                    <a:pt x="7901" y="1"/>
                  </a:moveTo>
                  <a:cubicBezTo>
                    <a:pt x="7819" y="1"/>
                    <a:pt x="7737" y="2"/>
                    <a:pt x="7654" y="6"/>
                  </a:cubicBezTo>
                  <a:lnTo>
                    <a:pt x="6109" y="65"/>
                  </a:lnTo>
                  <a:cubicBezTo>
                    <a:pt x="2675" y="199"/>
                    <a:pt x="1" y="3090"/>
                    <a:pt x="134" y="6524"/>
                  </a:cubicBezTo>
                  <a:lnTo>
                    <a:pt x="344" y="11907"/>
                  </a:lnTo>
                  <a:cubicBezTo>
                    <a:pt x="443" y="14446"/>
                    <a:pt x="2532" y="16437"/>
                    <a:pt x="5051" y="16437"/>
                  </a:cubicBezTo>
                  <a:cubicBezTo>
                    <a:pt x="5112" y="16437"/>
                    <a:pt x="5174" y="16436"/>
                    <a:pt x="5237" y="16434"/>
                  </a:cubicBezTo>
                  <a:lnTo>
                    <a:pt x="8289" y="16314"/>
                  </a:lnTo>
                  <a:cubicBezTo>
                    <a:pt x="11723" y="16181"/>
                    <a:pt x="14397" y="13290"/>
                    <a:pt x="14264" y="9856"/>
                  </a:cubicBezTo>
                  <a:lnTo>
                    <a:pt x="14113" y="5979"/>
                  </a:lnTo>
                  <a:cubicBezTo>
                    <a:pt x="13982" y="2629"/>
                    <a:pt x="11225" y="1"/>
                    <a:pt x="7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0"/>
            <p:cNvSpPr/>
            <p:nvPr/>
          </p:nvSpPr>
          <p:spPr>
            <a:xfrm>
              <a:off x="12763000" y="974075"/>
              <a:ext cx="280375" cy="244325"/>
            </a:xfrm>
            <a:custGeom>
              <a:avLst/>
              <a:gdLst/>
              <a:ahLst/>
              <a:cxnLst/>
              <a:rect l="l" t="t" r="r" b="b"/>
              <a:pathLst>
                <a:path w="11215" h="9773" extrusionOk="0">
                  <a:moveTo>
                    <a:pt x="1577" y="0"/>
                  </a:moveTo>
                  <a:cubicBezTo>
                    <a:pt x="929" y="0"/>
                    <a:pt x="380" y="100"/>
                    <a:pt x="196" y="402"/>
                  </a:cubicBezTo>
                  <a:cubicBezTo>
                    <a:pt x="0" y="724"/>
                    <a:pt x="13" y="1128"/>
                    <a:pt x="67" y="1501"/>
                  </a:cubicBezTo>
                  <a:cubicBezTo>
                    <a:pt x="253" y="2783"/>
                    <a:pt x="877" y="4020"/>
                    <a:pt x="1883" y="4834"/>
                  </a:cubicBezTo>
                  <a:cubicBezTo>
                    <a:pt x="2619" y="5430"/>
                    <a:pt x="3566" y="5776"/>
                    <a:pt x="4507" y="5776"/>
                  </a:cubicBezTo>
                  <a:cubicBezTo>
                    <a:pt x="4854" y="5776"/>
                    <a:pt x="5200" y="5729"/>
                    <a:pt x="5534" y="5630"/>
                  </a:cubicBezTo>
                  <a:cubicBezTo>
                    <a:pt x="5809" y="6476"/>
                    <a:pt x="6089" y="7333"/>
                    <a:pt x="6568" y="8084"/>
                  </a:cubicBezTo>
                  <a:cubicBezTo>
                    <a:pt x="7045" y="8836"/>
                    <a:pt x="7749" y="9482"/>
                    <a:pt x="8612" y="9702"/>
                  </a:cubicBezTo>
                  <a:cubicBezTo>
                    <a:pt x="8793" y="9748"/>
                    <a:pt x="8997" y="9772"/>
                    <a:pt x="9207" y="9772"/>
                  </a:cubicBezTo>
                  <a:cubicBezTo>
                    <a:pt x="9774" y="9772"/>
                    <a:pt x="10388" y="9594"/>
                    <a:pt x="10730" y="9174"/>
                  </a:cubicBezTo>
                  <a:cubicBezTo>
                    <a:pt x="11215" y="8579"/>
                    <a:pt x="10821" y="7539"/>
                    <a:pt x="10670" y="6825"/>
                  </a:cubicBezTo>
                  <a:cubicBezTo>
                    <a:pt x="10305" y="5097"/>
                    <a:pt x="9666" y="3351"/>
                    <a:pt x="8322" y="2140"/>
                  </a:cubicBezTo>
                  <a:cubicBezTo>
                    <a:pt x="7231" y="1156"/>
                    <a:pt x="5769" y="621"/>
                    <a:pt x="4345" y="342"/>
                  </a:cubicBezTo>
                  <a:cubicBezTo>
                    <a:pt x="3857" y="246"/>
                    <a:pt x="2594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0"/>
            <p:cNvSpPr/>
            <p:nvPr/>
          </p:nvSpPr>
          <p:spPr>
            <a:xfrm>
              <a:off x="12966650" y="1186400"/>
              <a:ext cx="107775" cy="106350"/>
            </a:xfrm>
            <a:custGeom>
              <a:avLst/>
              <a:gdLst/>
              <a:ahLst/>
              <a:cxnLst/>
              <a:rect l="l" t="t" r="r" b="b"/>
              <a:pathLst>
                <a:path w="4311" h="4254" extrusionOk="0">
                  <a:moveTo>
                    <a:pt x="2686" y="0"/>
                  </a:moveTo>
                  <a:cubicBezTo>
                    <a:pt x="2024" y="0"/>
                    <a:pt x="1284" y="393"/>
                    <a:pt x="764" y="1090"/>
                  </a:cubicBezTo>
                  <a:cubicBezTo>
                    <a:pt x="0" y="2115"/>
                    <a:pt x="4" y="3410"/>
                    <a:pt x="772" y="3983"/>
                  </a:cubicBezTo>
                  <a:cubicBezTo>
                    <a:pt x="1018" y="4166"/>
                    <a:pt x="1312" y="4253"/>
                    <a:pt x="1624" y="4253"/>
                  </a:cubicBezTo>
                  <a:cubicBezTo>
                    <a:pt x="2286" y="4253"/>
                    <a:pt x="3028" y="3860"/>
                    <a:pt x="3547" y="3163"/>
                  </a:cubicBezTo>
                  <a:cubicBezTo>
                    <a:pt x="4310" y="2138"/>
                    <a:pt x="4307" y="843"/>
                    <a:pt x="3539" y="271"/>
                  </a:cubicBezTo>
                  <a:cubicBezTo>
                    <a:pt x="3293" y="87"/>
                    <a:pt x="2998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0"/>
            <p:cNvSpPr/>
            <p:nvPr/>
          </p:nvSpPr>
          <p:spPr>
            <a:xfrm>
              <a:off x="12704400" y="1878600"/>
              <a:ext cx="147425" cy="126950"/>
            </a:xfrm>
            <a:custGeom>
              <a:avLst/>
              <a:gdLst/>
              <a:ahLst/>
              <a:cxnLst/>
              <a:rect l="l" t="t" r="r" b="b"/>
              <a:pathLst>
                <a:path w="5897" h="5078" extrusionOk="0">
                  <a:moveTo>
                    <a:pt x="1369" y="1"/>
                  </a:moveTo>
                  <a:cubicBezTo>
                    <a:pt x="1346" y="1"/>
                    <a:pt x="1324" y="6"/>
                    <a:pt x="1306" y="21"/>
                  </a:cubicBezTo>
                  <a:cubicBezTo>
                    <a:pt x="1277" y="43"/>
                    <a:pt x="1268" y="80"/>
                    <a:pt x="1265" y="116"/>
                  </a:cubicBezTo>
                  <a:cubicBezTo>
                    <a:pt x="1242" y="372"/>
                    <a:pt x="1468" y="575"/>
                    <a:pt x="1673" y="731"/>
                  </a:cubicBezTo>
                  <a:lnTo>
                    <a:pt x="2527" y="1384"/>
                  </a:lnTo>
                  <a:cubicBezTo>
                    <a:pt x="1854" y="1424"/>
                    <a:pt x="1187" y="1533"/>
                    <a:pt x="536" y="1711"/>
                  </a:cubicBezTo>
                  <a:cubicBezTo>
                    <a:pt x="430" y="1741"/>
                    <a:pt x="321" y="1774"/>
                    <a:pt x="236" y="1844"/>
                  </a:cubicBezTo>
                  <a:cubicBezTo>
                    <a:pt x="176" y="1894"/>
                    <a:pt x="130" y="1981"/>
                    <a:pt x="169" y="2048"/>
                  </a:cubicBezTo>
                  <a:cubicBezTo>
                    <a:pt x="202" y="2102"/>
                    <a:pt x="273" y="2113"/>
                    <a:pt x="338" y="2113"/>
                  </a:cubicBezTo>
                  <a:cubicBezTo>
                    <a:pt x="349" y="2113"/>
                    <a:pt x="359" y="2113"/>
                    <a:pt x="369" y="2112"/>
                  </a:cubicBezTo>
                  <a:cubicBezTo>
                    <a:pt x="1027" y="2087"/>
                    <a:pt x="1683" y="2036"/>
                    <a:pt x="2338" y="1959"/>
                  </a:cubicBezTo>
                  <a:lnTo>
                    <a:pt x="2338" y="1959"/>
                  </a:lnTo>
                  <a:cubicBezTo>
                    <a:pt x="1605" y="2269"/>
                    <a:pt x="743" y="2354"/>
                    <a:pt x="167" y="2903"/>
                  </a:cubicBezTo>
                  <a:cubicBezTo>
                    <a:pt x="82" y="2984"/>
                    <a:pt x="0" y="3113"/>
                    <a:pt x="66" y="3211"/>
                  </a:cubicBezTo>
                  <a:cubicBezTo>
                    <a:pt x="106" y="3269"/>
                    <a:pt x="179" y="3285"/>
                    <a:pt x="252" y="3285"/>
                  </a:cubicBezTo>
                  <a:cubicBezTo>
                    <a:pt x="278" y="3285"/>
                    <a:pt x="303" y="3283"/>
                    <a:pt x="327" y="3280"/>
                  </a:cubicBezTo>
                  <a:cubicBezTo>
                    <a:pt x="1115" y="3187"/>
                    <a:pt x="1830" y="2790"/>
                    <a:pt x="2591" y="2565"/>
                  </a:cubicBezTo>
                  <a:lnTo>
                    <a:pt x="2591" y="2565"/>
                  </a:lnTo>
                  <a:cubicBezTo>
                    <a:pt x="1865" y="2865"/>
                    <a:pt x="1226" y="3343"/>
                    <a:pt x="731" y="3953"/>
                  </a:cubicBezTo>
                  <a:cubicBezTo>
                    <a:pt x="633" y="4074"/>
                    <a:pt x="544" y="4260"/>
                    <a:pt x="654" y="4369"/>
                  </a:cubicBezTo>
                  <a:cubicBezTo>
                    <a:pt x="699" y="4412"/>
                    <a:pt x="762" y="4426"/>
                    <a:pt x="825" y="4426"/>
                  </a:cubicBezTo>
                  <a:cubicBezTo>
                    <a:pt x="848" y="4426"/>
                    <a:pt x="871" y="4424"/>
                    <a:pt x="893" y="4421"/>
                  </a:cubicBezTo>
                  <a:cubicBezTo>
                    <a:pt x="1164" y="4386"/>
                    <a:pt x="1403" y="4235"/>
                    <a:pt x="1627" y="4080"/>
                  </a:cubicBezTo>
                  <a:cubicBezTo>
                    <a:pt x="2070" y="3772"/>
                    <a:pt x="2492" y="3433"/>
                    <a:pt x="2907" y="3089"/>
                  </a:cubicBezTo>
                  <a:lnTo>
                    <a:pt x="2907" y="3089"/>
                  </a:lnTo>
                  <a:cubicBezTo>
                    <a:pt x="2621" y="3569"/>
                    <a:pt x="2429" y="4099"/>
                    <a:pt x="2341" y="4651"/>
                  </a:cubicBezTo>
                  <a:cubicBezTo>
                    <a:pt x="2326" y="4744"/>
                    <a:pt x="2314" y="4843"/>
                    <a:pt x="2347" y="4932"/>
                  </a:cubicBezTo>
                  <a:cubicBezTo>
                    <a:pt x="2377" y="5011"/>
                    <a:pt x="2453" y="5077"/>
                    <a:pt x="2535" y="5077"/>
                  </a:cubicBezTo>
                  <a:cubicBezTo>
                    <a:pt x="2545" y="5077"/>
                    <a:pt x="2555" y="5076"/>
                    <a:pt x="2566" y="5074"/>
                  </a:cubicBezTo>
                  <a:cubicBezTo>
                    <a:pt x="2618" y="5062"/>
                    <a:pt x="2659" y="5025"/>
                    <a:pt x="2695" y="4987"/>
                  </a:cubicBezTo>
                  <a:cubicBezTo>
                    <a:pt x="3006" y="4658"/>
                    <a:pt x="3087" y="4179"/>
                    <a:pt x="3291" y="3776"/>
                  </a:cubicBezTo>
                  <a:cubicBezTo>
                    <a:pt x="3329" y="3698"/>
                    <a:pt x="3376" y="3621"/>
                    <a:pt x="3451" y="3578"/>
                  </a:cubicBezTo>
                  <a:cubicBezTo>
                    <a:pt x="3503" y="3548"/>
                    <a:pt x="3565" y="3528"/>
                    <a:pt x="3625" y="3528"/>
                  </a:cubicBezTo>
                  <a:cubicBezTo>
                    <a:pt x="3641" y="3528"/>
                    <a:pt x="3657" y="3530"/>
                    <a:pt x="3673" y="3533"/>
                  </a:cubicBezTo>
                  <a:cubicBezTo>
                    <a:pt x="4205" y="3630"/>
                    <a:pt x="5060" y="3646"/>
                    <a:pt x="5896" y="3695"/>
                  </a:cubicBezTo>
                  <a:lnTo>
                    <a:pt x="5626" y="793"/>
                  </a:lnTo>
                  <a:cubicBezTo>
                    <a:pt x="5172" y="889"/>
                    <a:pt x="4562" y="985"/>
                    <a:pt x="3984" y="985"/>
                  </a:cubicBezTo>
                  <a:cubicBezTo>
                    <a:pt x="3528" y="985"/>
                    <a:pt x="3091" y="925"/>
                    <a:pt x="2765" y="757"/>
                  </a:cubicBezTo>
                  <a:cubicBezTo>
                    <a:pt x="2315" y="524"/>
                    <a:pt x="1931" y="158"/>
                    <a:pt x="1445" y="14"/>
                  </a:cubicBezTo>
                  <a:cubicBezTo>
                    <a:pt x="1421" y="7"/>
                    <a:pt x="1394" y="1"/>
                    <a:pt x="1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0"/>
            <p:cNvSpPr/>
            <p:nvPr/>
          </p:nvSpPr>
          <p:spPr>
            <a:xfrm>
              <a:off x="12254150" y="1408525"/>
              <a:ext cx="112700" cy="128075"/>
            </a:xfrm>
            <a:custGeom>
              <a:avLst/>
              <a:gdLst/>
              <a:ahLst/>
              <a:cxnLst/>
              <a:rect l="l" t="t" r="r" b="b"/>
              <a:pathLst>
                <a:path w="4508" h="5123" extrusionOk="0">
                  <a:moveTo>
                    <a:pt x="2575" y="0"/>
                  </a:moveTo>
                  <a:cubicBezTo>
                    <a:pt x="2545" y="0"/>
                    <a:pt x="2515" y="3"/>
                    <a:pt x="2487" y="7"/>
                  </a:cubicBezTo>
                  <a:cubicBezTo>
                    <a:pt x="1788" y="125"/>
                    <a:pt x="1351" y="808"/>
                    <a:pt x="1004" y="1425"/>
                  </a:cubicBezTo>
                  <a:cubicBezTo>
                    <a:pt x="715" y="1936"/>
                    <a:pt x="1" y="2793"/>
                    <a:pt x="933" y="3044"/>
                  </a:cubicBezTo>
                  <a:cubicBezTo>
                    <a:pt x="784" y="3442"/>
                    <a:pt x="992" y="3939"/>
                    <a:pt x="1380" y="4113"/>
                  </a:cubicBezTo>
                  <a:cubicBezTo>
                    <a:pt x="1344" y="4470"/>
                    <a:pt x="1541" y="4840"/>
                    <a:pt x="1857" y="5010"/>
                  </a:cubicBezTo>
                  <a:cubicBezTo>
                    <a:pt x="2004" y="5088"/>
                    <a:pt x="2144" y="5122"/>
                    <a:pt x="2277" y="5122"/>
                  </a:cubicBezTo>
                  <a:cubicBezTo>
                    <a:pt x="3088" y="5122"/>
                    <a:pt x="3657" y="3847"/>
                    <a:pt x="4047" y="3293"/>
                  </a:cubicBezTo>
                  <a:lnTo>
                    <a:pt x="4352" y="2858"/>
                  </a:lnTo>
                  <a:cubicBezTo>
                    <a:pt x="4380" y="2818"/>
                    <a:pt x="4406" y="2774"/>
                    <a:pt x="4427" y="2729"/>
                  </a:cubicBezTo>
                  <a:cubicBezTo>
                    <a:pt x="4486" y="2601"/>
                    <a:pt x="4508" y="2460"/>
                    <a:pt x="4403" y="2385"/>
                  </a:cubicBezTo>
                  <a:cubicBezTo>
                    <a:pt x="4365" y="2357"/>
                    <a:pt x="4321" y="2347"/>
                    <a:pt x="4275" y="2347"/>
                  </a:cubicBezTo>
                  <a:cubicBezTo>
                    <a:pt x="4224" y="2347"/>
                    <a:pt x="4170" y="2360"/>
                    <a:pt x="4120" y="2374"/>
                  </a:cubicBezTo>
                  <a:cubicBezTo>
                    <a:pt x="3433" y="2575"/>
                    <a:pt x="2874" y="3065"/>
                    <a:pt x="2339" y="3542"/>
                  </a:cubicBezTo>
                  <a:cubicBezTo>
                    <a:pt x="2603" y="2929"/>
                    <a:pt x="2960" y="2299"/>
                    <a:pt x="3420" y="1811"/>
                  </a:cubicBezTo>
                  <a:cubicBezTo>
                    <a:pt x="3600" y="1618"/>
                    <a:pt x="3760" y="1508"/>
                    <a:pt x="3903" y="1275"/>
                  </a:cubicBezTo>
                  <a:cubicBezTo>
                    <a:pt x="3932" y="1228"/>
                    <a:pt x="4237" y="472"/>
                    <a:pt x="4117" y="472"/>
                  </a:cubicBezTo>
                  <a:cubicBezTo>
                    <a:pt x="4116" y="472"/>
                    <a:pt x="4114" y="472"/>
                    <a:pt x="4112" y="472"/>
                  </a:cubicBezTo>
                  <a:cubicBezTo>
                    <a:pt x="3534" y="573"/>
                    <a:pt x="3229" y="935"/>
                    <a:pt x="2818" y="1297"/>
                  </a:cubicBezTo>
                  <a:cubicBezTo>
                    <a:pt x="2391" y="1673"/>
                    <a:pt x="1971" y="1977"/>
                    <a:pt x="1633" y="2450"/>
                  </a:cubicBezTo>
                  <a:cubicBezTo>
                    <a:pt x="1782" y="1659"/>
                    <a:pt x="2488" y="1105"/>
                    <a:pt x="2853" y="387"/>
                  </a:cubicBezTo>
                  <a:cubicBezTo>
                    <a:pt x="2882" y="331"/>
                    <a:pt x="2909" y="269"/>
                    <a:pt x="2903" y="207"/>
                  </a:cubicBezTo>
                  <a:cubicBezTo>
                    <a:pt x="2890" y="62"/>
                    <a:pt x="2728" y="0"/>
                    <a:pt x="2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201;p103">
            <a:extLst>
              <a:ext uri="{FF2B5EF4-FFF2-40B4-BE49-F238E27FC236}">
                <a16:creationId xmlns:a16="http://schemas.microsoft.com/office/drawing/2014/main" id="{10DCE923-17C7-4217-80CC-80E2845F8A66}"/>
              </a:ext>
            </a:extLst>
          </p:cNvPr>
          <p:cNvGrpSpPr/>
          <p:nvPr/>
        </p:nvGrpSpPr>
        <p:grpSpPr>
          <a:xfrm>
            <a:off x="5797830" y="387176"/>
            <a:ext cx="479154" cy="383548"/>
            <a:chOff x="4227864" y="4186945"/>
            <a:chExt cx="644370" cy="515799"/>
          </a:xfrm>
        </p:grpSpPr>
        <p:sp>
          <p:nvSpPr>
            <p:cNvPr id="28" name="Google Shape;2202;p103">
              <a:extLst>
                <a:ext uri="{FF2B5EF4-FFF2-40B4-BE49-F238E27FC236}">
                  <a16:creationId xmlns:a16="http://schemas.microsoft.com/office/drawing/2014/main" id="{353A195B-1D64-4B8B-929E-2C473FE26A1F}"/>
                </a:ext>
              </a:extLst>
            </p:cNvPr>
            <p:cNvSpPr/>
            <p:nvPr/>
          </p:nvSpPr>
          <p:spPr>
            <a:xfrm>
              <a:off x="4284598" y="4242188"/>
              <a:ext cx="224333" cy="277896"/>
            </a:xfrm>
            <a:custGeom>
              <a:avLst/>
              <a:gdLst/>
              <a:ahLst/>
              <a:cxnLst/>
              <a:rect l="l" t="t" r="r" b="b"/>
              <a:pathLst>
                <a:path w="10680" h="13230" extrusionOk="0">
                  <a:moveTo>
                    <a:pt x="6274" y="1"/>
                  </a:moveTo>
                  <a:cubicBezTo>
                    <a:pt x="4099" y="247"/>
                    <a:pt x="2184" y="1414"/>
                    <a:pt x="1020" y="3278"/>
                  </a:cubicBezTo>
                  <a:cubicBezTo>
                    <a:pt x="62" y="4810"/>
                    <a:pt x="0" y="6780"/>
                    <a:pt x="135" y="7193"/>
                  </a:cubicBezTo>
                  <a:lnTo>
                    <a:pt x="135" y="7578"/>
                  </a:lnTo>
                  <a:lnTo>
                    <a:pt x="5914" y="13229"/>
                  </a:lnTo>
                  <a:lnTo>
                    <a:pt x="8360" y="13229"/>
                  </a:lnTo>
                  <a:lnTo>
                    <a:pt x="9946" y="12163"/>
                  </a:lnTo>
                  <a:lnTo>
                    <a:pt x="10679" y="4771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3;p103">
              <a:extLst>
                <a:ext uri="{FF2B5EF4-FFF2-40B4-BE49-F238E27FC236}">
                  <a16:creationId xmlns:a16="http://schemas.microsoft.com/office/drawing/2014/main" id="{6CA7A81A-AFF1-4004-A3E0-E4F5910CB342}"/>
                </a:ext>
              </a:extLst>
            </p:cNvPr>
            <p:cNvSpPr/>
            <p:nvPr/>
          </p:nvSpPr>
          <p:spPr>
            <a:xfrm>
              <a:off x="4591229" y="4242188"/>
              <a:ext cx="224291" cy="277896"/>
            </a:xfrm>
            <a:custGeom>
              <a:avLst/>
              <a:gdLst/>
              <a:ahLst/>
              <a:cxnLst/>
              <a:rect l="l" t="t" r="r" b="b"/>
              <a:pathLst>
                <a:path w="10678" h="13230" extrusionOk="0">
                  <a:moveTo>
                    <a:pt x="4405" y="1"/>
                  </a:moveTo>
                  <a:lnTo>
                    <a:pt x="0" y="4771"/>
                  </a:lnTo>
                  <a:lnTo>
                    <a:pt x="734" y="12163"/>
                  </a:lnTo>
                  <a:lnTo>
                    <a:pt x="2319" y="13229"/>
                  </a:lnTo>
                  <a:lnTo>
                    <a:pt x="4764" y="13229"/>
                  </a:lnTo>
                  <a:lnTo>
                    <a:pt x="10544" y="7578"/>
                  </a:lnTo>
                  <a:lnTo>
                    <a:pt x="10544" y="7193"/>
                  </a:lnTo>
                  <a:cubicBezTo>
                    <a:pt x="10678" y="6780"/>
                    <a:pt x="10617" y="4810"/>
                    <a:pt x="9659" y="3278"/>
                  </a:cubicBezTo>
                  <a:cubicBezTo>
                    <a:pt x="8495" y="1414"/>
                    <a:pt x="6580" y="247"/>
                    <a:pt x="4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4;p103">
              <a:extLst>
                <a:ext uri="{FF2B5EF4-FFF2-40B4-BE49-F238E27FC236}">
                  <a16:creationId xmlns:a16="http://schemas.microsoft.com/office/drawing/2014/main" id="{FDAFA559-A813-4CEB-993F-80DE9F8A18A6}"/>
                </a:ext>
              </a:extLst>
            </p:cNvPr>
            <p:cNvSpPr/>
            <p:nvPr/>
          </p:nvSpPr>
          <p:spPr>
            <a:xfrm>
              <a:off x="4416384" y="4186945"/>
              <a:ext cx="269536" cy="310727"/>
            </a:xfrm>
            <a:custGeom>
              <a:avLst/>
              <a:gdLst/>
              <a:ahLst/>
              <a:cxnLst/>
              <a:rect l="l" t="t" r="r" b="b"/>
              <a:pathLst>
                <a:path w="12832" h="14793" extrusionOk="0">
                  <a:moveTo>
                    <a:pt x="6368" y="0"/>
                  </a:moveTo>
                  <a:cubicBezTo>
                    <a:pt x="4188" y="3"/>
                    <a:pt x="2083" y="799"/>
                    <a:pt x="447" y="2238"/>
                  </a:cubicBezTo>
                  <a:lnTo>
                    <a:pt x="0" y="2631"/>
                  </a:lnTo>
                  <a:lnTo>
                    <a:pt x="3672" y="14793"/>
                  </a:lnTo>
                  <a:lnTo>
                    <a:pt x="9052" y="14793"/>
                  </a:lnTo>
                  <a:lnTo>
                    <a:pt x="12832" y="2695"/>
                  </a:lnTo>
                  <a:lnTo>
                    <a:pt x="12293" y="2224"/>
                  </a:lnTo>
                  <a:cubicBezTo>
                    <a:pt x="10656" y="790"/>
                    <a:pt x="8555" y="0"/>
                    <a:pt x="6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5;p103">
              <a:extLst>
                <a:ext uri="{FF2B5EF4-FFF2-40B4-BE49-F238E27FC236}">
                  <a16:creationId xmlns:a16="http://schemas.microsoft.com/office/drawing/2014/main" id="{41C0D133-5642-4C6E-BFC1-E1BA1C153D6E}"/>
                </a:ext>
              </a:extLst>
            </p:cNvPr>
            <p:cNvSpPr/>
            <p:nvPr/>
          </p:nvSpPr>
          <p:spPr>
            <a:xfrm>
              <a:off x="4227864" y="4401364"/>
              <a:ext cx="298418" cy="301380"/>
            </a:xfrm>
            <a:custGeom>
              <a:avLst/>
              <a:gdLst/>
              <a:ahLst/>
              <a:cxnLst/>
              <a:rect l="l" t="t" r="r" b="b"/>
              <a:pathLst>
                <a:path w="14207" h="14348" extrusionOk="0">
                  <a:moveTo>
                    <a:pt x="2834" y="0"/>
                  </a:moveTo>
                  <a:cubicBezTo>
                    <a:pt x="395" y="2848"/>
                    <a:pt x="1" y="6502"/>
                    <a:pt x="2150" y="9575"/>
                  </a:cubicBezTo>
                  <a:cubicBezTo>
                    <a:pt x="3252" y="11144"/>
                    <a:pt x="4868" y="12282"/>
                    <a:pt x="6719" y="12788"/>
                  </a:cubicBezTo>
                  <a:lnTo>
                    <a:pt x="13226" y="14348"/>
                  </a:lnTo>
                  <a:lnTo>
                    <a:pt x="14206" y="10428"/>
                  </a:lnTo>
                  <a:lnTo>
                    <a:pt x="11060" y="565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06;p103">
              <a:extLst>
                <a:ext uri="{FF2B5EF4-FFF2-40B4-BE49-F238E27FC236}">
                  <a16:creationId xmlns:a16="http://schemas.microsoft.com/office/drawing/2014/main" id="{E8E47DF4-4368-48F4-AE61-13815BF131BB}"/>
                </a:ext>
              </a:extLst>
            </p:cNvPr>
            <p:cNvSpPr/>
            <p:nvPr/>
          </p:nvSpPr>
          <p:spPr>
            <a:xfrm>
              <a:off x="4573837" y="4401364"/>
              <a:ext cx="298397" cy="301380"/>
            </a:xfrm>
            <a:custGeom>
              <a:avLst/>
              <a:gdLst/>
              <a:ahLst/>
              <a:cxnLst/>
              <a:rect l="l" t="t" r="r" b="b"/>
              <a:pathLst>
                <a:path w="14206" h="14348" extrusionOk="0">
                  <a:moveTo>
                    <a:pt x="11371" y="0"/>
                  </a:moveTo>
                  <a:cubicBezTo>
                    <a:pt x="11371" y="0"/>
                    <a:pt x="11371" y="1"/>
                    <a:pt x="11372" y="1"/>
                  </a:cubicBezTo>
                  <a:lnTo>
                    <a:pt x="11372" y="1"/>
                  </a:lnTo>
                  <a:lnTo>
                    <a:pt x="11372" y="0"/>
                  </a:lnTo>
                  <a:close/>
                  <a:moveTo>
                    <a:pt x="11372" y="1"/>
                  </a:moveTo>
                  <a:lnTo>
                    <a:pt x="3147" y="5651"/>
                  </a:lnTo>
                  <a:lnTo>
                    <a:pt x="1" y="10428"/>
                  </a:lnTo>
                  <a:lnTo>
                    <a:pt x="980" y="14348"/>
                  </a:lnTo>
                  <a:lnTo>
                    <a:pt x="7463" y="12794"/>
                  </a:lnTo>
                  <a:lnTo>
                    <a:pt x="7488" y="12788"/>
                  </a:lnTo>
                  <a:cubicBezTo>
                    <a:pt x="9339" y="12282"/>
                    <a:pt x="10955" y="11144"/>
                    <a:pt x="12055" y="9573"/>
                  </a:cubicBezTo>
                  <a:cubicBezTo>
                    <a:pt x="14206" y="6502"/>
                    <a:pt x="13813" y="2849"/>
                    <a:pt x="1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07;p103">
              <a:extLst>
                <a:ext uri="{FF2B5EF4-FFF2-40B4-BE49-F238E27FC236}">
                  <a16:creationId xmlns:a16="http://schemas.microsoft.com/office/drawing/2014/main" id="{9BBFC96C-A1D7-433A-AE87-64116959A5BA}"/>
                </a:ext>
              </a:extLst>
            </p:cNvPr>
            <p:cNvSpPr/>
            <p:nvPr/>
          </p:nvSpPr>
          <p:spPr>
            <a:xfrm>
              <a:off x="4550059" y="4186945"/>
              <a:ext cx="135860" cy="310727"/>
            </a:xfrm>
            <a:custGeom>
              <a:avLst/>
              <a:gdLst/>
              <a:ahLst/>
              <a:cxnLst/>
              <a:rect l="l" t="t" r="r" b="b"/>
              <a:pathLst>
                <a:path w="6468" h="14793" extrusionOk="0">
                  <a:moveTo>
                    <a:pt x="1" y="0"/>
                  </a:moveTo>
                  <a:lnTo>
                    <a:pt x="1" y="14793"/>
                  </a:lnTo>
                  <a:lnTo>
                    <a:pt x="2688" y="14793"/>
                  </a:lnTo>
                  <a:lnTo>
                    <a:pt x="6468" y="2695"/>
                  </a:lnTo>
                  <a:lnTo>
                    <a:pt x="5929" y="2224"/>
                  </a:lnTo>
                  <a:cubicBezTo>
                    <a:pt x="4292" y="790"/>
                    <a:pt x="2191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817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110"/>
          <p:cNvSpPr txBox="1">
            <a:spLocks noGrp="1"/>
          </p:cNvSpPr>
          <p:nvPr>
            <p:ph type="body" idx="1"/>
          </p:nvPr>
        </p:nvSpPr>
        <p:spPr>
          <a:xfrm>
            <a:off x="2645286" y="1135876"/>
            <a:ext cx="6221753" cy="371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dk1"/>
              </a:buClr>
            </a:pPr>
            <a:r>
              <a:rPr lang="en">
                <a:solidFill>
                  <a:srgbClr val="27343E"/>
                </a:solidFill>
                <a:uFill>
                  <a:noFill/>
                </a:uFill>
                <a:latin typeface="Arial"/>
              </a:rPr>
              <a:t>L’utilizzo di un approccio basato sul lessico non basta per predire lo score (o il sentiment) delle recensioni scritte. </a:t>
            </a:r>
          </a:p>
          <a:p>
            <a:pPr marL="139700" indent="0" algn="just">
              <a:buClr>
                <a:schemeClr val="dk1"/>
              </a:buClr>
              <a:buNone/>
            </a:pPr>
            <a:endParaRPr lang="en">
              <a:solidFill>
                <a:srgbClr val="27343E"/>
              </a:solidFill>
              <a:uFill>
                <a:noFill/>
              </a:uFill>
              <a:latin typeface="Arial"/>
            </a:endParaRPr>
          </a:p>
          <a:p>
            <a:pPr algn="just">
              <a:buClr>
                <a:schemeClr val="dk1"/>
              </a:buClr>
            </a:pPr>
            <a:r>
              <a:rPr lang="it-IT">
                <a:uFill>
                  <a:noFill/>
                </a:uFill>
                <a:latin typeface="Arial"/>
              </a:rPr>
              <a:t>L’utilizzo di un approccio supervisionato consente di ottenere buoni risultati nella predizione di score, migliori ancora nella predizione di sentiment.</a:t>
            </a:r>
          </a:p>
          <a:p>
            <a:pPr algn="just">
              <a:buClr>
                <a:schemeClr val="dk1"/>
              </a:buClr>
            </a:pPr>
            <a:endParaRPr lang="en">
              <a:uFill>
                <a:noFill/>
              </a:uFill>
              <a:latin typeface="Arial"/>
            </a:endParaRPr>
          </a:p>
          <a:p>
            <a:pPr algn="just">
              <a:buClr>
                <a:schemeClr val="dk1"/>
              </a:buClr>
            </a:pPr>
            <a:r>
              <a:rPr lang="it-IT">
                <a:uFill>
                  <a:noFill/>
                </a:uFill>
                <a:latin typeface="Arial"/>
              </a:rPr>
              <a:t>É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</a:rPr>
              <a:t> possibile identificare utenti come fraudolenti o cattivi recensori.</a:t>
            </a:r>
          </a:p>
          <a:p>
            <a:pPr algn="just">
              <a:buClr>
                <a:schemeClr val="dk1"/>
              </a:buClr>
            </a:pPr>
            <a:endParaRPr lang="en">
              <a:solidFill>
                <a:srgbClr val="000000"/>
              </a:solidFill>
              <a:uFill>
                <a:noFill/>
              </a:uFill>
              <a:latin typeface="Arial"/>
            </a:endParaRPr>
          </a:p>
          <a:p>
            <a:pPr algn="just">
              <a:buClr>
                <a:schemeClr val="dk1"/>
              </a:buClr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</a:rPr>
              <a:t>La distribuzione di parole tra i "Top Reviewers" e gli altri utenti non varia in modo considerevole.</a:t>
            </a:r>
          </a:p>
          <a:p>
            <a:pPr algn="just">
              <a:buClr>
                <a:schemeClr val="dk1"/>
              </a:buClr>
            </a:pPr>
            <a:endParaRPr lang="en">
              <a:solidFill>
                <a:srgbClr val="000000"/>
              </a:solidFill>
              <a:uFill>
                <a:noFill/>
              </a:uFill>
              <a:latin typeface="Arial"/>
            </a:endParaRPr>
          </a:p>
          <a:p>
            <a:pPr algn="just">
              <a:buClr>
                <a:schemeClr val="dk1"/>
              </a:buClr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</a:rPr>
              <a:t>Esistono prodotti duplicati e recensioni duplicate all'interno del dataset originario.</a:t>
            </a:r>
          </a:p>
          <a:p>
            <a:pPr algn="just">
              <a:buClr>
                <a:schemeClr val="dk1"/>
              </a:buClr>
            </a:pPr>
            <a:endParaRPr lang="en">
              <a:solidFill>
                <a:srgbClr val="000000"/>
              </a:solidFill>
              <a:uFill>
                <a:noFill/>
              </a:uFill>
              <a:latin typeface="Arial"/>
            </a:endParaRPr>
          </a:p>
          <a:p>
            <a:pPr algn="just">
              <a:buClr>
                <a:schemeClr val="dk1"/>
              </a:buClr>
            </a:pPr>
            <a:r>
              <a:rPr lang="it-IT">
                <a:uFill>
                  <a:noFill/>
                </a:uFill>
                <a:latin typeface="Arial"/>
              </a:rPr>
              <a:t>É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</a:rPr>
              <a:t> stato prodotto un nuovo dataset che pu</a:t>
            </a:r>
            <a:r>
              <a:rPr lang="it-IT">
                <a:solidFill>
                  <a:schemeClr val="tx1"/>
                </a:solidFill>
                <a:uFill>
                  <a:noFill/>
                </a:uFill>
                <a:latin typeface="Arial"/>
              </a:rPr>
              <a:t>ò essere utile per studi futuri.</a:t>
            </a:r>
            <a:endParaRPr lang="en">
              <a:solidFill>
                <a:schemeClr val="tx1"/>
              </a:solidFill>
              <a:uFill>
                <a:noFill/>
              </a:uFill>
              <a:latin typeface="Arial"/>
            </a:endParaRPr>
          </a:p>
        </p:txBody>
      </p:sp>
      <p:sp>
        <p:nvSpPr>
          <p:cNvPr id="2610" name="Google Shape;2610;p110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Conclusioni</a:t>
            </a:r>
            <a:endParaRPr lang="it-IT"/>
          </a:p>
        </p:txBody>
      </p:sp>
      <p:sp>
        <p:nvSpPr>
          <p:cNvPr id="27" name="Google Shape;1753;p102">
            <a:extLst>
              <a:ext uri="{FF2B5EF4-FFF2-40B4-BE49-F238E27FC236}">
                <a16:creationId xmlns:a16="http://schemas.microsoft.com/office/drawing/2014/main" id="{005CEE7D-3382-4829-A97D-1E798DD93240}"/>
              </a:ext>
            </a:extLst>
          </p:cNvPr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754;p102">
            <a:extLst>
              <a:ext uri="{FF2B5EF4-FFF2-40B4-BE49-F238E27FC236}">
                <a16:creationId xmlns:a16="http://schemas.microsoft.com/office/drawing/2014/main" id="{822EBD61-0A78-4293-B770-B030F5984261}"/>
              </a:ext>
            </a:extLst>
          </p:cNvPr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83" name="Google Shape;1755;p102">
              <a:extLst>
                <a:ext uri="{FF2B5EF4-FFF2-40B4-BE49-F238E27FC236}">
                  <a16:creationId xmlns:a16="http://schemas.microsoft.com/office/drawing/2014/main" id="{70BF0B7F-3332-4542-8C65-EB5D481A40E3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6;p102">
              <a:extLst>
                <a:ext uri="{FF2B5EF4-FFF2-40B4-BE49-F238E27FC236}">
                  <a16:creationId xmlns:a16="http://schemas.microsoft.com/office/drawing/2014/main" id="{651BFA8D-F108-4282-858A-91E049CDBFFD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7;p102">
              <a:extLst>
                <a:ext uri="{FF2B5EF4-FFF2-40B4-BE49-F238E27FC236}">
                  <a16:creationId xmlns:a16="http://schemas.microsoft.com/office/drawing/2014/main" id="{8639FF7C-3D83-47D9-A313-6BD0E7C24F39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8;p102">
              <a:extLst>
                <a:ext uri="{FF2B5EF4-FFF2-40B4-BE49-F238E27FC236}">
                  <a16:creationId xmlns:a16="http://schemas.microsoft.com/office/drawing/2014/main" id="{D19881FD-7BEF-44B0-B4A6-85105627F27D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9;p102">
              <a:extLst>
                <a:ext uri="{FF2B5EF4-FFF2-40B4-BE49-F238E27FC236}">
                  <a16:creationId xmlns:a16="http://schemas.microsoft.com/office/drawing/2014/main" id="{DE4C17C5-10FA-4DBC-885B-FC639EC4436B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0;p102">
              <a:extLst>
                <a:ext uri="{FF2B5EF4-FFF2-40B4-BE49-F238E27FC236}">
                  <a16:creationId xmlns:a16="http://schemas.microsoft.com/office/drawing/2014/main" id="{24DB4D4B-922F-4AAA-9B92-D3E56E56306E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1;p102">
              <a:extLst>
                <a:ext uri="{FF2B5EF4-FFF2-40B4-BE49-F238E27FC236}">
                  <a16:creationId xmlns:a16="http://schemas.microsoft.com/office/drawing/2014/main" id="{ACB814A9-4F7C-4A8A-A0FD-BEA25238C90E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62;p102">
              <a:extLst>
                <a:ext uri="{FF2B5EF4-FFF2-40B4-BE49-F238E27FC236}">
                  <a16:creationId xmlns:a16="http://schemas.microsoft.com/office/drawing/2014/main" id="{E26B6969-6E2B-4A22-A98B-9768B6BB5FB3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63;p102">
              <a:extLst>
                <a:ext uri="{FF2B5EF4-FFF2-40B4-BE49-F238E27FC236}">
                  <a16:creationId xmlns:a16="http://schemas.microsoft.com/office/drawing/2014/main" id="{43521D71-7433-4D09-90EA-CFA963B61B57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64;p102">
              <a:extLst>
                <a:ext uri="{FF2B5EF4-FFF2-40B4-BE49-F238E27FC236}">
                  <a16:creationId xmlns:a16="http://schemas.microsoft.com/office/drawing/2014/main" id="{EFC7590D-C72E-4AE6-9DD1-4A2DCE4260F3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65;p102">
              <a:extLst>
                <a:ext uri="{FF2B5EF4-FFF2-40B4-BE49-F238E27FC236}">
                  <a16:creationId xmlns:a16="http://schemas.microsoft.com/office/drawing/2014/main" id="{84514006-7B23-4906-8A36-80F99F8516D6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6;p102">
              <a:extLst>
                <a:ext uri="{FF2B5EF4-FFF2-40B4-BE49-F238E27FC236}">
                  <a16:creationId xmlns:a16="http://schemas.microsoft.com/office/drawing/2014/main" id="{5ED46D88-B37E-4E0E-B3B8-FED5DEB97563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7;p102">
              <a:extLst>
                <a:ext uri="{FF2B5EF4-FFF2-40B4-BE49-F238E27FC236}">
                  <a16:creationId xmlns:a16="http://schemas.microsoft.com/office/drawing/2014/main" id="{FA6C6848-3504-430A-B72C-E83F649FBABF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768;p102">
            <a:extLst>
              <a:ext uri="{FF2B5EF4-FFF2-40B4-BE49-F238E27FC236}">
                <a16:creationId xmlns:a16="http://schemas.microsoft.com/office/drawing/2014/main" id="{E6863820-CB01-45C4-B7A9-1B72617A1B15}"/>
              </a:ext>
            </a:extLst>
          </p:cNvPr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69" name="Google Shape;1769;p102">
              <a:extLst>
                <a:ext uri="{FF2B5EF4-FFF2-40B4-BE49-F238E27FC236}">
                  <a16:creationId xmlns:a16="http://schemas.microsoft.com/office/drawing/2014/main" id="{1FD3D0D5-3B46-4999-94A5-152BC69AB85D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;p102">
              <a:extLst>
                <a:ext uri="{FF2B5EF4-FFF2-40B4-BE49-F238E27FC236}">
                  <a16:creationId xmlns:a16="http://schemas.microsoft.com/office/drawing/2014/main" id="{10E6B96B-82BD-4380-9E02-8FE4C662A157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1;p102">
              <a:extLst>
                <a:ext uri="{FF2B5EF4-FFF2-40B4-BE49-F238E27FC236}">
                  <a16:creationId xmlns:a16="http://schemas.microsoft.com/office/drawing/2014/main" id="{B82F3B4E-45BC-478B-9526-65FF88E970BA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2;p102">
              <a:extLst>
                <a:ext uri="{FF2B5EF4-FFF2-40B4-BE49-F238E27FC236}">
                  <a16:creationId xmlns:a16="http://schemas.microsoft.com/office/drawing/2014/main" id="{5D181A6F-0E0B-490B-90E0-4C93334657BB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3;p102">
              <a:extLst>
                <a:ext uri="{FF2B5EF4-FFF2-40B4-BE49-F238E27FC236}">
                  <a16:creationId xmlns:a16="http://schemas.microsoft.com/office/drawing/2014/main" id="{BD7D3263-170D-42DC-BCC6-BA56AA6DB072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4;p102">
              <a:extLst>
                <a:ext uri="{FF2B5EF4-FFF2-40B4-BE49-F238E27FC236}">
                  <a16:creationId xmlns:a16="http://schemas.microsoft.com/office/drawing/2014/main" id="{1C5E744C-C809-4041-8855-B43197F7AF6F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5;p102">
              <a:extLst>
                <a:ext uri="{FF2B5EF4-FFF2-40B4-BE49-F238E27FC236}">
                  <a16:creationId xmlns:a16="http://schemas.microsoft.com/office/drawing/2014/main" id="{2327A98C-A056-4E1D-AD56-42956AB665EA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6;p102">
              <a:extLst>
                <a:ext uri="{FF2B5EF4-FFF2-40B4-BE49-F238E27FC236}">
                  <a16:creationId xmlns:a16="http://schemas.microsoft.com/office/drawing/2014/main" id="{E81A0EFF-B77F-45F4-A6C5-B59476871724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7;p102">
              <a:extLst>
                <a:ext uri="{FF2B5EF4-FFF2-40B4-BE49-F238E27FC236}">
                  <a16:creationId xmlns:a16="http://schemas.microsoft.com/office/drawing/2014/main" id="{621D39DC-2AB3-4E1E-98F5-BC665E9DF27F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8;p102">
              <a:extLst>
                <a:ext uri="{FF2B5EF4-FFF2-40B4-BE49-F238E27FC236}">
                  <a16:creationId xmlns:a16="http://schemas.microsoft.com/office/drawing/2014/main" id="{AEF38194-89EB-417D-974C-2C94E88CD585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9;p102">
              <a:extLst>
                <a:ext uri="{FF2B5EF4-FFF2-40B4-BE49-F238E27FC236}">
                  <a16:creationId xmlns:a16="http://schemas.microsoft.com/office/drawing/2014/main" id="{833D0A9D-5898-410B-AAE8-2B072DB21A32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80;p102">
              <a:extLst>
                <a:ext uri="{FF2B5EF4-FFF2-40B4-BE49-F238E27FC236}">
                  <a16:creationId xmlns:a16="http://schemas.microsoft.com/office/drawing/2014/main" id="{0BA4CDAB-BC5D-4F59-8932-27967E64A174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81;p102">
              <a:extLst>
                <a:ext uri="{FF2B5EF4-FFF2-40B4-BE49-F238E27FC236}">
                  <a16:creationId xmlns:a16="http://schemas.microsoft.com/office/drawing/2014/main" id="{8B3D4DF0-2563-4DB8-BFFC-B949ABEAF557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82;p102">
              <a:extLst>
                <a:ext uri="{FF2B5EF4-FFF2-40B4-BE49-F238E27FC236}">
                  <a16:creationId xmlns:a16="http://schemas.microsoft.com/office/drawing/2014/main" id="{5C6B3420-ACEB-465D-B6C7-9E6FC7AAECFE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784;p102">
            <a:extLst>
              <a:ext uri="{FF2B5EF4-FFF2-40B4-BE49-F238E27FC236}">
                <a16:creationId xmlns:a16="http://schemas.microsoft.com/office/drawing/2014/main" id="{BD5FE253-727F-4136-93FE-56CFDFFA1006}"/>
              </a:ext>
            </a:extLst>
          </p:cNvPr>
          <p:cNvGrpSpPr/>
          <p:nvPr/>
        </p:nvGrpSpPr>
        <p:grpSpPr>
          <a:xfrm>
            <a:off x="-1104439" y="1590997"/>
            <a:ext cx="3109821" cy="3508267"/>
            <a:chOff x="-1104439" y="1590997"/>
            <a:chExt cx="3109821" cy="3508267"/>
          </a:xfrm>
        </p:grpSpPr>
        <p:sp>
          <p:nvSpPr>
            <p:cNvPr id="31" name="Google Shape;1785;p102">
              <a:extLst>
                <a:ext uri="{FF2B5EF4-FFF2-40B4-BE49-F238E27FC236}">
                  <a16:creationId xmlns:a16="http://schemas.microsoft.com/office/drawing/2014/main" id="{62C782BE-E83B-4A5F-B050-E91AA0BE6559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86;p102">
              <a:extLst>
                <a:ext uri="{FF2B5EF4-FFF2-40B4-BE49-F238E27FC236}">
                  <a16:creationId xmlns:a16="http://schemas.microsoft.com/office/drawing/2014/main" id="{554319BE-3CA7-46F7-86D0-4EFEA579AD8F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7;p102">
              <a:extLst>
                <a:ext uri="{FF2B5EF4-FFF2-40B4-BE49-F238E27FC236}">
                  <a16:creationId xmlns:a16="http://schemas.microsoft.com/office/drawing/2014/main" id="{C6C52864-C380-45C6-B7C6-301A46FDAD3A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88;p102">
              <a:extLst>
                <a:ext uri="{FF2B5EF4-FFF2-40B4-BE49-F238E27FC236}">
                  <a16:creationId xmlns:a16="http://schemas.microsoft.com/office/drawing/2014/main" id="{C4DC3318-F0A6-481C-81A1-4FA5E49AEB09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9;p102">
              <a:extLst>
                <a:ext uri="{FF2B5EF4-FFF2-40B4-BE49-F238E27FC236}">
                  <a16:creationId xmlns:a16="http://schemas.microsoft.com/office/drawing/2014/main" id="{EC7E33A8-8E8A-449C-B38B-498759614961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90;p102">
              <a:extLst>
                <a:ext uri="{FF2B5EF4-FFF2-40B4-BE49-F238E27FC236}">
                  <a16:creationId xmlns:a16="http://schemas.microsoft.com/office/drawing/2014/main" id="{EB19FE51-CCB9-4982-813A-5ADF2E75AFAA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91;p102">
              <a:extLst>
                <a:ext uri="{FF2B5EF4-FFF2-40B4-BE49-F238E27FC236}">
                  <a16:creationId xmlns:a16="http://schemas.microsoft.com/office/drawing/2014/main" id="{77F3DAFB-966D-4B02-961B-45A3E0AF6E50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92;p102">
              <a:extLst>
                <a:ext uri="{FF2B5EF4-FFF2-40B4-BE49-F238E27FC236}">
                  <a16:creationId xmlns:a16="http://schemas.microsoft.com/office/drawing/2014/main" id="{3D585008-EAF6-488A-A9F1-4E9D82DCAE48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93;p102">
              <a:extLst>
                <a:ext uri="{FF2B5EF4-FFF2-40B4-BE49-F238E27FC236}">
                  <a16:creationId xmlns:a16="http://schemas.microsoft.com/office/drawing/2014/main" id="{62DF133D-ED91-4C64-9E1F-5F9BDEC61338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94;p102">
              <a:extLst>
                <a:ext uri="{FF2B5EF4-FFF2-40B4-BE49-F238E27FC236}">
                  <a16:creationId xmlns:a16="http://schemas.microsoft.com/office/drawing/2014/main" id="{1271ED67-0F97-40AE-91A1-2967AAA0E69E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95;p102">
              <a:extLst>
                <a:ext uri="{FF2B5EF4-FFF2-40B4-BE49-F238E27FC236}">
                  <a16:creationId xmlns:a16="http://schemas.microsoft.com/office/drawing/2014/main" id="{078A551A-CBD8-49CD-8EA4-DACB358DB1A3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96;p102">
              <a:extLst>
                <a:ext uri="{FF2B5EF4-FFF2-40B4-BE49-F238E27FC236}">
                  <a16:creationId xmlns:a16="http://schemas.microsoft.com/office/drawing/2014/main" id="{9A2DA62D-1F67-4825-98E9-0A8586967E10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7;p102">
              <a:extLst>
                <a:ext uri="{FF2B5EF4-FFF2-40B4-BE49-F238E27FC236}">
                  <a16:creationId xmlns:a16="http://schemas.microsoft.com/office/drawing/2014/main" id="{4A384AB9-A527-43F5-AB09-11AEF5EBC38D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98;p102">
              <a:extLst>
                <a:ext uri="{FF2B5EF4-FFF2-40B4-BE49-F238E27FC236}">
                  <a16:creationId xmlns:a16="http://schemas.microsoft.com/office/drawing/2014/main" id="{D641A4E8-E707-4AC9-AF63-7C6704E5CBF6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99;p102">
              <a:extLst>
                <a:ext uri="{FF2B5EF4-FFF2-40B4-BE49-F238E27FC236}">
                  <a16:creationId xmlns:a16="http://schemas.microsoft.com/office/drawing/2014/main" id="{60C1766C-D2C5-4080-96E3-C262945C1032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00;p102">
              <a:extLst>
                <a:ext uri="{FF2B5EF4-FFF2-40B4-BE49-F238E27FC236}">
                  <a16:creationId xmlns:a16="http://schemas.microsoft.com/office/drawing/2014/main" id="{B5872806-CB87-469E-9F1D-742739629BB3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01;p102">
              <a:extLst>
                <a:ext uri="{FF2B5EF4-FFF2-40B4-BE49-F238E27FC236}">
                  <a16:creationId xmlns:a16="http://schemas.microsoft.com/office/drawing/2014/main" id="{997C42F1-549E-460B-9ED6-E275044E5C2A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02;p102">
              <a:extLst>
                <a:ext uri="{FF2B5EF4-FFF2-40B4-BE49-F238E27FC236}">
                  <a16:creationId xmlns:a16="http://schemas.microsoft.com/office/drawing/2014/main" id="{7E93ECE8-5277-4C70-9904-11B822FFD25C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03;p102">
              <a:extLst>
                <a:ext uri="{FF2B5EF4-FFF2-40B4-BE49-F238E27FC236}">
                  <a16:creationId xmlns:a16="http://schemas.microsoft.com/office/drawing/2014/main" id="{435972A5-5C24-4AFC-82FB-0B3E6A0ED0F0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04;p102">
              <a:extLst>
                <a:ext uri="{FF2B5EF4-FFF2-40B4-BE49-F238E27FC236}">
                  <a16:creationId xmlns:a16="http://schemas.microsoft.com/office/drawing/2014/main" id="{E771BF1F-9E6B-4C95-A609-C2DA68B58418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05;p102">
              <a:extLst>
                <a:ext uri="{FF2B5EF4-FFF2-40B4-BE49-F238E27FC236}">
                  <a16:creationId xmlns:a16="http://schemas.microsoft.com/office/drawing/2014/main" id="{8859A142-5481-4261-8CBF-F417002EB239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06;p102">
              <a:extLst>
                <a:ext uri="{FF2B5EF4-FFF2-40B4-BE49-F238E27FC236}">
                  <a16:creationId xmlns:a16="http://schemas.microsoft.com/office/drawing/2014/main" id="{FAA2A331-57FA-48EB-8C16-5FD1C282F78C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7;p102">
              <a:extLst>
                <a:ext uri="{FF2B5EF4-FFF2-40B4-BE49-F238E27FC236}">
                  <a16:creationId xmlns:a16="http://schemas.microsoft.com/office/drawing/2014/main" id="{B81DF24B-AF88-4BFE-BE05-DE3F5AD3C591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8;p102">
              <a:extLst>
                <a:ext uri="{FF2B5EF4-FFF2-40B4-BE49-F238E27FC236}">
                  <a16:creationId xmlns:a16="http://schemas.microsoft.com/office/drawing/2014/main" id="{6AD880C8-B256-4676-97C5-1491377291CC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9;p102">
              <a:extLst>
                <a:ext uri="{FF2B5EF4-FFF2-40B4-BE49-F238E27FC236}">
                  <a16:creationId xmlns:a16="http://schemas.microsoft.com/office/drawing/2014/main" id="{B0831005-9F65-445E-8DC8-D8A393C365F9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10;p102">
              <a:extLst>
                <a:ext uri="{FF2B5EF4-FFF2-40B4-BE49-F238E27FC236}">
                  <a16:creationId xmlns:a16="http://schemas.microsoft.com/office/drawing/2014/main" id="{5B2603DD-3840-4021-BDC3-EA02E16E5551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11;p102">
              <a:extLst>
                <a:ext uri="{FF2B5EF4-FFF2-40B4-BE49-F238E27FC236}">
                  <a16:creationId xmlns:a16="http://schemas.microsoft.com/office/drawing/2014/main" id="{242F0072-3429-4024-BAC8-05FA58A8A9B0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12;p102">
              <a:extLst>
                <a:ext uri="{FF2B5EF4-FFF2-40B4-BE49-F238E27FC236}">
                  <a16:creationId xmlns:a16="http://schemas.microsoft.com/office/drawing/2014/main" id="{37294492-E727-491B-8865-A8CEAC7370F4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13;p102">
              <a:extLst>
                <a:ext uri="{FF2B5EF4-FFF2-40B4-BE49-F238E27FC236}">
                  <a16:creationId xmlns:a16="http://schemas.microsoft.com/office/drawing/2014/main" id="{853DD4E2-53A7-4767-9C50-B08D04830BA3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14;p102">
              <a:extLst>
                <a:ext uri="{FF2B5EF4-FFF2-40B4-BE49-F238E27FC236}">
                  <a16:creationId xmlns:a16="http://schemas.microsoft.com/office/drawing/2014/main" id="{D0DB3D49-94DE-4B45-B987-97112500F275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15;p102">
              <a:extLst>
                <a:ext uri="{FF2B5EF4-FFF2-40B4-BE49-F238E27FC236}">
                  <a16:creationId xmlns:a16="http://schemas.microsoft.com/office/drawing/2014/main" id="{73B608FD-FC39-46CD-ADC8-0C78C92C5CED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16;p102">
              <a:extLst>
                <a:ext uri="{FF2B5EF4-FFF2-40B4-BE49-F238E27FC236}">
                  <a16:creationId xmlns:a16="http://schemas.microsoft.com/office/drawing/2014/main" id="{66D300A3-D02A-42D6-B138-A3AA190541ED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7;p102">
              <a:extLst>
                <a:ext uri="{FF2B5EF4-FFF2-40B4-BE49-F238E27FC236}">
                  <a16:creationId xmlns:a16="http://schemas.microsoft.com/office/drawing/2014/main" id="{209E3BCF-AE2F-4AF1-811C-0128207C3399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8;p102">
              <a:extLst>
                <a:ext uri="{FF2B5EF4-FFF2-40B4-BE49-F238E27FC236}">
                  <a16:creationId xmlns:a16="http://schemas.microsoft.com/office/drawing/2014/main" id="{989EB595-2D41-4EAA-BF76-EA24AAE85DE2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9;p102">
              <a:extLst>
                <a:ext uri="{FF2B5EF4-FFF2-40B4-BE49-F238E27FC236}">
                  <a16:creationId xmlns:a16="http://schemas.microsoft.com/office/drawing/2014/main" id="{1C3A376C-3EC7-4268-98BD-35BE8D1DEDE9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20;p102">
              <a:extLst>
                <a:ext uri="{FF2B5EF4-FFF2-40B4-BE49-F238E27FC236}">
                  <a16:creationId xmlns:a16="http://schemas.microsoft.com/office/drawing/2014/main" id="{3F26679A-57CA-4065-B1A9-683F02DA7912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21;p102">
              <a:extLst>
                <a:ext uri="{FF2B5EF4-FFF2-40B4-BE49-F238E27FC236}">
                  <a16:creationId xmlns:a16="http://schemas.microsoft.com/office/drawing/2014/main" id="{54D2753E-BAFB-4D2C-B63B-2C2363E45FBB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22;p102">
              <a:extLst>
                <a:ext uri="{FF2B5EF4-FFF2-40B4-BE49-F238E27FC236}">
                  <a16:creationId xmlns:a16="http://schemas.microsoft.com/office/drawing/2014/main" id="{5344CE57-C6C6-476A-9C0F-2ABA81A2F1B4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51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713250" y="1106733"/>
            <a:ext cx="7717500" cy="399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600" b="0" i="0">
                <a:effectLst/>
                <a:latin typeface="Arial" panose="020B0604020202020204" pitchFamily="34" charset="0"/>
              </a:rPr>
              <a:t>Per questo progetto</a:t>
            </a:r>
            <a:r>
              <a:rPr lang="it-IT" sz="1600">
                <a:latin typeface="Arial" panose="020B0604020202020204" pitchFamily="34" charset="0"/>
              </a:rPr>
              <a:t> è</a:t>
            </a:r>
            <a:r>
              <a:rPr lang="it-IT" sz="1600" b="0" i="0">
                <a:effectLst/>
                <a:latin typeface="Arial" panose="020B0604020202020204" pitchFamily="34" charset="0"/>
              </a:rPr>
              <a:t> stato utilizzato il dataset </a:t>
            </a:r>
            <a:r>
              <a:rPr lang="it-IT" sz="1600" b="1" i="0">
                <a:effectLst/>
                <a:latin typeface="Arial" panose="020B0604020202020204" pitchFamily="34" charset="0"/>
              </a:rPr>
              <a:t>Amazon Fine Foods</a:t>
            </a:r>
            <a:r>
              <a:rPr lang="it-IT" sz="1600" b="0" i="0">
                <a:effectLst/>
                <a:latin typeface="Arial" panose="020B0604020202020204" pitchFamily="34" charset="0"/>
              </a:rPr>
              <a:t> per eseguire una </a:t>
            </a:r>
            <a:r>
              <a:rPr lang="it-IT" sz="1600" i="0">
                <a:effectLst/>
                <a:latin typeface="Arial" panose="020B0604020202020204" pitchFamily="34" charset="0"/>
              </a:rPr>
              <a:t>Sentiment Analysis </a:t>
            </a:r>
            <a:r>
              <a:rPr lang="it-IT" sz="1600" b="0" i="0">
                <a:effectLst/>
                <a:latin typeface="Arial" panose="020B0604020202020204" pitchFamily="34" charset="0"/>
              </a:rPr>
              <a:t>sulle recensioni di prodotti alimentari comprati su Amazon.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600" b="1">
                <a:latin typeface="Arial" panose="020B0604020202020204" pitchFamily="34" charset="0"/>
              </a:rPr>
              <a:t>Obiettivi</a:t>
            </a:r>
            <a:r>
              <a:rPr lang="it-IT" sz="1600">
                <a:latin typeface="Arial" panose="020B0604020202020204" pitchFamily="34" charset="0"/>
              </a:rPr>
              <a:t>:</a:t>
            </a:r>
            <a:endParaRPr lang="it-IT" sz="1200" b="1">
              <a:latin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sz="1400">
                <a:latin typeface="Arial" panose="020B0604020202020204" pitchFamily="34" charset="0"/>
              </a:rPr>
              <a:t>Predire lo score associato dagli utenti ai prodotti ordinati, utilizzando un approccio basato sul lessico e un approccio di apprendimento supervisionato.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sz="1400">
                <a:latin typeface="Arial" panose="020B0604020202020204" pitchFamily="34" charset="0"/>
              </a:rPr>
              <a:t>Effettuare altre tipologie di analisi per capire qual è la distribuzione di parole utilizzate, il comportamento degli utenti, in particolare di quelli più attivi, e verificare la presenza di eventuali  fenomeni anomali all’interno del dataset.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  <a:buNone/>
            </a:pPr>
            <a:r>
              <a:rPr lang="it-IT" sz="1600" b="1">
                <a:latin typeface="Arial" panose="020B0604020202020204" pitchFamily="34" charset="0"/>
              </a:rPr>
              <a:t>Importanza di predire lo score</a:t>
            </a:r>
            <a:r>
              <a:rPr lang="it-IT" sz="1600">
                <a:latin typeface="Arial" panose="020B0604020202020204" pitchFamily="34" charset="0"/>
              </a:rPr>
              <a:t>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sz="1400">
                <a:latin typeface="Arial" panose="020B0604020202020204" pitchFamily="34" charset="0"/>
              </a:rPr>
              <a:t>Per saper ricavare informazioni dal testo anche in caso di assenza dello score.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sz="1400">
                <a:latin typeface="Arial" panose="020B0604020202020204" pitchFamily="34" charset="0"/>
              </a:rPr>
              <a:t>Per l’importanza che ha il testo nell’indirizzare una scelta d’acquisto.</a:t>
            </a:r>
          </a:p>
        </p:txBody>
      </p:sp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5" name="Google Shape;1894;p103">
            <a:extLst>
              <a:ext uri="{FF2B5EF4-FFF2-40B4-BE49-F238E27FC236}">
                <a16:creationId xmlns:a16="http://schemas.microsoft.com/office/drawing/2014/main" id="{9E8D1B3C-2E45-4971-A0BD-3988FA091823}"/>
              </a:ext>
            </a:extLst>
          </p:cNvPr>
          <p:cNvGrpSpPr/>
          <p:nvPr/>
        </p:nvGrpSpPr>
        <p:grpSpPr>
          <a:xfrm>
            <a:off x="5726617" y="351033"/>
            <a:ext cx="403994" cy="455834"/>
            <a:chOff x="6376675" y="1937520"/>
            <a:chExt cx="543294" cy="613010"/>
          </a:xfrm>
        </p:grpSpPr>
        <p:sp>
          <p:nvSpPr>
            <p:cNvPr id="6" name="Google Shape;1895;p103">
              <a:extLst>
                <a:ext uri="{FF2B5EF4-FFF2-40B4-BE49-F238E27FC236}">
                  <a16:creationId xmlns:a16="http://schemas.microsoft.com/office/drawing/2014/main" id="{4FD84DD1-86B6-4371-8185-2F93B1C19E22}"/>
                </a:ext>
              </a:extLst>
            </p:cNvPr>
            <p:cNvSpPr/>
            <p:nvPr/>
          </p:nvSpPr>
          <p:spPr>
            <a:xfrm>
              <a:off x="6376675" y="2067646"/>
              <a:ext cx="543294" cy="482884"/>
            </a:xfrm>
            <a:custGeom>
              <a:avLst/>
              <a:gdLst/>
              <a:ahLst/>
              <a:cxnLst/>
              <a:rect l="l" t="t" r="r" b="b"/>
              <a:pathLst>
                <a:path w="25865" h="22989" extrusionOk="0">
                  <a:moveTo>
                    <a:pt x="7756" y="0"/>
                  </a:moveTo>
                  <a:cubicBezTo>
                    <a:pt x="3479" y="0"/>
                    <a:pt x="1" y="3656"/>
                    <a:pt x="1" y="8150"/>
                  </a:cubicBezTo>
                  <a:cubicBezTo>
                    <a:pt x="1" y="11579"/>
                    <a:pt x="1141" y="15249"/>
                    <a:pt x="3131" y="18219"/>
                  </a:cubicBezTo>
                  <a:cubicBezTo>
                    <a:pt x="5163" y="21250"/>
                    <a:pt x="7687" y="22989"/>
                    <a:pt x="10056" y="22989"/>
                  </a:cubicBezTo>
                  <a:cubicBezTo>
                    <a:pt x="11175" y="22989"/>
                    <a:pt x="12141" y="22798"/>
                    <a:pt x="12932" y="22421"/>
                  </a:cubicBezTo>
                  <a:cubicBezTo>
                    <a:pt x="13725" y="22798"/>
                    <a:pt x="14690" y="22989"/>
                    <a:pt x="15808" y="22989"/>
                  </a:cubicBezTo>
                  <a:cubicBezTo>
                    <a:pt x="18177" y="22989"/>
                    <a:pt x="20702" y="21250"/>
                    <a:pt x="22734" y="18219"/>
                  </a:cubicBezTo>
                  <a:cubicBezTo>
                    <a:pt x="24724" y="15249"/>
                    <a:pt x="25865" y="11579"/>
                    <a:pt x="25865" y="8150"/>
                  </a:cubicBezTo>
                  <a:cubicBezTo>
                    <a:pt x="25865" y="3656"/>
                    <a:pt x="22386" y="0"/>
                    <a:pt x="18109" y="0"/>
                  </a:cubicBezTo>
                  <a:cubicBezTo>
                    <a:pt x="16189" y="0"/>
                    <a:pt x="14348" y="748"/>
                    <a:pt x="12932" y="2080"/>
                  </a:cubicBezTo>
                  <a:cubicBezTo>
                    <a:pt x="11517" y="748"/>
                    <a:pt x="9677" y="0"/>
                    <a:pt x="7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96;p103">
              <a:extLst>
                <a:ext uri="{FF2B5EF4-FFF2-40B4-BE49-F238E27FC236}">
                  <a16:creationId xmlns:a16="http://schemas.microsoft.com/office/drawing/2014/main" id="{A82046AE-98C8-442E-84ED-8652DFBEE1F5}"/>
                </a:ext>
              </a:extLst>
            </p:cNvPr>
            <p:cNvSpPr/>
            <p:nvPr/>
          </p:nvSpPr>
          <p:spPr>
            <a:xfrm>
              <a:off x="6648312" y="2067646"/>
              <a:ext cx="271658" cy="482884"/>
            </a:xfrm>
            <a:custGeom>
              <a:avLst/>
              <a:gdLst/>
              <a:ahLst/>
              <a:cxnLst/>
              <a:rect l="l" t="t" r="r" b="b"/>
              <a:pathLst>
                <a:path w="12933" h="22989" extrusionOk="0">
                  <a:moveTo>
                    <a:pt x="5176" y="0"/>
                  </a:moveTo>
                  <a:cubicBezTo>
                    <a:pt x="3255" y="0"/>
                    <a:pt x="1415" y="748"/>
                    <a:pt x="0" y="2080"/>
                  </a:cubicBezTo>
                  <a:lnTo>
                    <a:pt x="0" y="22421"/>
                  </a:lnTo>
                  <a:cubicBezTo>
                    <a:pt x="793" y="22798"/>
                    <a:pt x="1758" y="22989"/>
                    <a:pt x="2876" y="22989"/>
                  </a:cubicBezTo>
                  <a:cubicBezTo>
                    <a:pt x="5245" y="22989"/>
                    <a:pt x="7770" y="21250"/>
                    <a:pt x="9802" y="18219"/>
                  </a:cubicBezTo>
                  <a:cubicBezTo>
                    <a:pt x="11792" y="15249"/>
                    <a:pt x="12933" y="11581"/>
                    <a:pt x="12933" y="8150"/>
                  </a:cubicBezTo>
                  <a:cubicBezTo>
                    <a:pt x="12933" y="3656"/>
                    <a:pt x="9454" y="0"/>
                    <a:pt x="5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97;p103">
              <a:extLst>
                <a:ext uri="{FF2B5EF4-FFF2-40B4-BE49-F238E27FC236}">
                  <a16:creationId xmlns:a16="http://schemas.microsoft.com/office/drawing/2014/main" id="{C3B1533C-DAC8-4766-9250-39DBF8541362}"/>
                </a:ext>
              </a:extLst>
            </p:cNvPr>
            <p:cNvSpPr/>
            <p:nvPr/>
          </p:nvSpPr>
          <p:spPr>
            <a:xfrm>
              <a:off x="6602542" y="1937520"/>
              <a:ext cx="63309" cy="218683"/>
            </a:xfrm>
            <a:custGeom>
              <a:avLst/>
              <a:gdLst/>
              <a:ahLst/>
              <a:cxnLst/>
              <a:rect l="l" t="t" r="r" b="b"/>
              <a:pathLst>
                <a:path w="3014" h="10411" extrusionOk="0">
                  <a:moveTo>
                    <a:pt x="1535" y="1"/>
                  </a:moveTo>
                  <a:lnTo>
                    <a:pt x="1" y="756"/>
                  </a:lnTo>
                  <a:lnTo>
                    <a:pt x="1304" y="3408"/>
                  </a:lnTo>
                  <a:lnTo>
                    <a:pt x="1304" y="10410"/>
                  </a:lnTo>
                  <a:lnTo>
                    <a:pt x="3014" y="10410"/>
                  </a:lnTo>
                  <a:lnTo>
                    <a:pt x="3014" y="301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8;p103">
              <a:extLst>
                <a:ext uri="{FF2B5EF4-FFF2-40B4-BE49-F238E27FC236}">
                  <a16:creationId xmlns:a16="http://schemas.microsoft.com/office/drawing/2014/main" id="{D54F8095-5681-4EB9-A16A-73B27EFA267D}"/>
                </a:ext>
              </a:extLst>
            </p:cNvPr>
            <p:cNvSpPr/>
            <p:nvPr/>
          </p:nvSpPr>
          <p:spPr>
            <a:xfrm>
              <a:off x="6647598" y="1974278"/>
              <a:ext cx="222023" cy="196649"/>
            </a:xfrm>
            <a:custGeom>
              <a:avLst/>
              <a:gdLst/>
              <a:ahLst/>
              <a:cxnLst/>
              <a:rect l="l" t="t" r="r" b="b"/>
              <a:pathLst>
                <a:path w="10570" h="9362" extrusionOk="0">
                  <a:moveTo>
                    <a:pt x="6574" y="1"/>
                  </a:moveTo>
                  <a:cubicBezTo>
                    <a:pt x="4967" y="1"/>
                    <a:pt x="3646" y="383"/>
                    <a:pt x="2637" y="1141"/>
                  </a:cubicBezTo>
                  <a:cubicBezTo>
                    <a:pt x="1480" y="2012"/>
                    <a:pt x="686" y="3431"/>
                    <a:pt x="285" y="5353"/>
                  </a:cubicBezTo>
                  <a:cubicBezTo>
                    <a:pt x="1" y="6709"/>
                    <a:pt x="24" y="7837"/>
                    <a:pt x="24" y="7883"/>
                  </a:cubicBezTo>
                  <a:lnTo>
                    <a:pt x="43" y="8657"/>
                  </a:lnTo>
                  <a:lnTo>
                    <a:pt x="780" y="8889"/>
                  </a:lnTo>
                  <a:cubicBezTo>
                    <a:pt x="824" y="8902"/>
                    <a:pt x="1885" y="9233"/>
                    <a:pt x="3250" y="9331"/>
                  </a:cubicBezTo>
                  <a:cubicBezTo>
                    <a:pt x="3515" y="9351"/>
                    <a:pt x="3775" y="9360"/>
                    <a:pt x="4026" y="9362"/>
                  </a:cubicBezTo>
                  <a:cubicBezTo>
                    <a:pt x="5605" y="9362"/>
                    <a:pt x="6910" y="8982"/>
                    <a:pt x="7910" y="8230"/>
                  </a:cubicBezTo>
                  <a:cubicBezTo>
                    <a:pt x="9068" y="7359"/>
                    <a:pt x="9865" y="5940"/>
                    <a:pt x="10278" y="4011"/>
                  </a:cubicBezTo>
                  <a:cubicBezTo>
                    <a:pt x="10570" y="2651"/>
                    <a:pt x="10555" y="1519"/>
                    <a:pt x="10555" y="1471"/>
                  </a:cubicBezTo>
                  <a:lnTo>
                    <a:pt x="10543" y="686"/>
                  </a:lnTo>
                  <a:lnTo>
                    <a:pt x="9791" y="455"/>
                  </a:lnTo>
                  <a:cubicBezTo>
                    <a:pt x="9746" y="441"/>
                    <a:pt x="8678" y="119"/>
                    <a:pt x="7307" y="26"/>
                  </a:cubicBezTo>
                  <a:cubicBezTo>
                    <a:pt x="7056" y="9"/>
                    <a:pt x="6812" y="1"/>
                    <a:pt x="6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9;p103">
              <a:extLst>
                <a:ext uri="{FF2B5EF4-FFF2-40B4-BE49-F238E27FC236}">
                  <a16:creationId xmlns:a16="http://schemas.microsoft.com/office/drawing/2014/main" id="{45413AB3-A1F1-4F82-9448-3EDE2F3625B5}"/>
                </a:ext>
              </a:extLst>
            </p:cNvPr>
            <p:cNvSpPr/>
            <p:nvPr/>
          </p:nvSpPr>
          <p:spPr>
            <a:xfrm>
              <a:off x="6648480" y="1988667"/>
              <a:ext cx="221141" cy="182260"/>
            </a:xfrm>
            <a:custGeom>
              <a:avLst/>
              <a:gdLst/>
              <a:ahLst/>
              <a:cxnLst/>
              <a:rect l="l" t="t" r="r" b="b"/>
              <a:pathLst>
                <a:path w="10528" h="8677" extrusionOk="0">
                  <a:moveTo>
                    <a:pt x="10501" y="1"/>
                  </a:moveTo>
                  <a:lnTo>
                    <a:pt x="1" y="7972"/>
                  </a:lnTo>
                  <a:lnTo>
                    <a:pt x="737" y="8204"/>
                  </a:lnTo>
                  <a:cubicBezTo>
                    <a:pt x="782" y="8219"/>
                    <a:pt x="1843" y="8548"/>
                    <a:pt x="3208" y="8648"/>
                  </a:cubicBezTo>
                  <a:cubicBezTo>
                    <a:pt x="3473" y="8666"/>
                    <a:pt x="3733" y="8675"/>
                    <a:pt x="3984" y="8677"/>
                  </a:cubicBezTo>
                  <a:cubicBezTo>
                    <a:pt x="5563" y="8677"/>
                    <a:pt x="6868" y="8297"/>
                    <a:pt x="7866" y="7545"/>
                  </a:cubicBezTo>
                  <a:cubicBezTo>
                    <a:pt x="9026" y="6674"/>
                    <a:pt x="9822" y="5255"/>
                    <a:pt x="10235" y="3326"/>
                  </a:cubicBezTo>
                  <a:cubicBezTo>
                    <a:pt x="10528" y="1966"/>
                    <a:pt x="10513" y="834"/>
                    <a:pt x="10513" y="786"/>
                  </a:cubicBezTo>
                  <a:lnTo>
                    <a:pt x="10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subTitle" idx="1"/>
          </p:nvPr>
        </p:nvSpPr>
        <p:spPr>
          <a:xfrm>
            <a:off x="651125" y="3267890"/>
            <a:ext cx="7779599" cy="1197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</a:pPr>
            <a:r>
              <a:rPr lang="it-IT" sz="1600">
                <a:latin typeface="Arial" panose="020B0604020202020204" pitchFamily="34" charset="0"/>
              </a:rPr>
              <a:t>Il dataset utilizzato contiene </a:t>
            </a:r>
            <a:r>
              <a:rPr lang="it-IT" sz="1600" b="1">
                <a:latin typeface="Arial" panose="020B0604020202020204" pitchFamily="34" charset="0"/>
              </a:rPr>
              <a:t>35172 </a:t>
            </a:r>
            <a:r>
              <a:rPr lang="it-IT" sz="1600" b="1" err="1">
                <a:latin typeface="Arial" panose="020B0604020202020204" pitchFamily="34" charset="0"/>
              </a:rPr>
              <a:t>records</a:t>
            </a:r>
            <a:r>
              <a:rPr lang="it-IT" sz="1600">
                <a:latin typeface="Arial" panose="020B0604020202020204" pitchFamily="34" charset="0"/>
              </a:rPr>
              <a:t>, rappresentanti singole recensioni e contenenti i valori di quattro colonne: </a:t>
            </a:r>
            <a:r>
              <a:rPr lang="it-IT" sz="1600" b="1" err="1">
                <a:latin typeface="Arial" panose="020B0604020202020204" pitchFamily="34" charset="0"/>
              </a:rPr>
              <a:t>productid</a:t>
            </a:r>
            <a:r>
              <a:rPr lang="it-IT" sz="1600">
                <a:latin typeface="Arial" panose="020B0604020202020204" pitchFamily="34" charset="0"/>
              </a:rPr>
              <a:t>, </a:t>
            </a:r>
            <a:r>
              <a:rPr lang="it-IT" sz="1600" b="1">
                <a:latin typeface="Arial" panose="020B0604020202020204" pitchFamily="34" charset="0"/>
              </a:rPr>
              <a:t>userid</a:t>
            </a:r>
            <a:r>
              <a:rPr lang="it-IT" sz="1600">
                <a:latin typeface="Arial" panose="020B0604020202020204" pitchFamily="34" charset="0"/>
              </a:rPr>
              <a:t>, </a:t>
            </a:r>
            <a:r>
              <a:rPr lang="it-IT" sz="1600" b="1">
                <a:latin typeface="Arial" panose="020B0604020202020204" pitchFamily="34" charset="0"/>
              </a:rPr>
              <a:t>score</a:t>
            </a:r>
            <a:r>
              <a:rPr lang="it-IT" sz="1600">
                <a:latin typeface="Arial" panose="020B0604020202020204" pitchFamily="34" charset="0"/>
              </a:rPr>
              <a:t> e </a:t>
            </a:r>
            <a:r>
              <a:rPr lang="it-IT" sz="1600" b="1">
                <a:latin typeface="Arial" panose="020B0604020202020204" pitchFamily="34" charset="0"/>
              </a:rPr>
              <a:t>text</a:t>
            </a:r>
            <a:r>
              <a:rPr lang="it-IT" sz="1600">
                <a:latin typeface="Arial" panose="020B0604020202020204" pitchFamily="34" charset="0"/>
              </a:rPr>
              <a:t>.</a:t>
            </a:r>
            <a:br>
              <a:rPr lang="it-IT" sz="1600">
                <a:latin typeface="Arial" panose="020B0604020202020204" pitchFamily="34" charset="0"/>
              </a:rPr>
            </a:br>
            <a:r>
              <a:rPr lang="it-IT" sz="1600">
                <a:latin typeface="Arial" panose="020B0604020202020204" pitchFamily="34" charset="0"/>
              </a:rPr>
              <a:t>Non sono presenti </a:t>
            </a:r>
            <a:r>
              <a:rPr lang="it-IT" sz="1600" err="1">
                <a:latin typeface="Arial" panose="020B0604020202020204" pitchFamily="34" charset="0"/>
              </a:rPr>
              <a:t>missing</a:t>
            </a:r>
            <a:r>
              <a:rPr lang="it-IT" sz="1600">
                <a:latin typeface="Arial" panose="020B0604020202020204" pitchFamily="34" charset="0"/>
              </a:rPr>
              <a:t> </a:t>
            </a:r>
            <a:r>
              <a:rPr lang="it-IT" sz="1600" err="1">
                <a:latin typeface="Arial" panose="020B0604020202020204" pitchFamily="34" charset="0"/>
              </a:rPr>
              <a:t>values</a:t>
            </a:r>
            <a:r>
              <a:rPr lang="it-IT" sz="1600">
                <a:latin typeface="Arial" panose="020B0604020202020204" pitchFamily="34" charset="0"/>
              </a:rPr>
              <a:t> all’interno del dataset.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b="1">
                <a:latin typeface="Arial" panose="020B0604020202020204" pitchFamily="34" charset="0"/>
              </a:rPr>
              <a:t>Score</a:t>
            </a:r>
            <a:r>
              <a:rPr lang="it-IT">
                <a:latin typeface="Arial" panose="020B0604020202020204" pitchFamily="34" charset="0"/>
              </a:rPr>
              <a:t>: valore tra 1 e 5.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it-IT" b="1">
                <a:latin typeface="Arial" panose="020B0604020202020204" pitchFamily="34" charset="0"/>
              </a:rPr>
              <a:t>Sentiment</a:t>
            </a:r>
            <a:r>
              <a:rPr lang="it-IT">
                <a:latin typeface="Arial" panose="020B0604020202020204" pitchFamily="34" charset="0"/>
              </a:rPr>
              <a:t>: valore positivo, neutro o negativo.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Tx/>
            </a:pPr>
            <a:endParaRPr lang="it-IT" sz="1600">
              <a:latin typeface="Arial" panose="020B0604020202020204" pitchFamily="34" charset="0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A287637-A670-402F-B066-6F6F3191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24" y="1140795"/>
            <a:ext cx="6019800" cy="1943100"/>
          </a:xfrm>
          <a:prstGeom prst="rect">
            <a:avLst/>
          </a:prstGeom>
        </p:spPr>
      </p:pic>
      <p:grpSp>
        <p:nvGrpSpPr>
          <p:cNvPr id="7" name="Google Shape;2132;p103">
            <a:extLst>
              <a:ext uri="{FF2B5EF4-FFF2-40B4-BE49-F238E27FC236}">
                <a16:creationId xmlns:a16="http://schemas.microsoft.com/office/drawing/2014/main" id="{A7A9E67B-4228-4594-A3DC-04A4390D1FE2}"/>
              </a:ext>
            </a:extLst>
          </p:cNvPr>
          <p:cNvGrpSpPr/>
          <p:nvPr/>
        </p:nvGrpSpPr>
        <p:grpSpPr>
          <a:xfrm>
            <a:off x="5326082" y="389328"/>
            <a:ext cx="455834" cy="378066"/>
            <a:chOff x="1968713" y="3475590"/>
            <a:chExt cx="613010" cy="508426"/>
          </a:xfrm>
        </p:grpSpPr>
        <p:sp>
          <p:nvSpPr>
            <p:cNvPr id="8" name="Google Shape;2133;p103">
              <a:extLst>
                <a:ext uri="{FF2B5EF4-FFF2-40B4-BE49-F238E27FC236}">
                  <a16:creationId xmlns:a16="http://schemas.microsoft.com/office/drawing/2014/main" id="{D234667B-575E-4132-A417-264A1BBCB118}"/>
                </a:ext>
              </a:extLst>
            </p:cNvPr>
            <p:cNvSpPr/>
            <p:nvPr/>
          </p:nvSpPr>
          <p:spPr>
            <a:xfrm>
              <a:off x="2026393" y="3863069"/>
              <a:ext cx="497608" cy="120947"/>
            </a:xfrm>
            <a:custGeom>
              <a:avLst/>
              <a:gdLst/>
              <a:ahLst/>
              <a:cxnLst/>
              <a:rect l="l" t="t" r="r" b="b"/>
              <a:pathLst>
                <a:path w="23690" h="5758" extrusionOk="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34;p103">
              <a:extLst>
                <a:ext uri="{FF2B5EF4-FFF2-40B4-BE49-F238E27FC236}">
                  <a16:creationId xmlns:a16="http://schemas.microsoft.com/office/drawing/2014/main" id="{3A7D9FB6-CAA1-4E7B-AA53-20E716478151}"/>
                </a:ext>
              </a:extLst>
            </p:cNvPr>
            <p:cNvSpPr/>
            <p:nvPr/>
          </p:nvSpPr>
          <p:spPr>
            <a:xfrm>
              <a:off x="2275197" y="3863069"/>
              <a:ext cx="248804" cy="120947"/>
            </a:xfrm>
            <a:custGeom>
              <a:avLst/>
              <a:gdLst/>
              <a:ahLst/>
              <a:cxnLst/>
              <a:rect l="l" t="t" r="r" b="b"/>
              <a:pathLst>
                <a:path w="11845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35;p103">
              <a:extLst>
                <a:ext uri="{FF2B5EF4-FFF2-40B4-BE49-F238E27FC236}">
                  <a16:creationId xmlns:a16="http://schemas.microsoft.com/office/drawing/2014/main" id="{D45F2DA0-7984-48A3-A7D1-A27479530E74}"/>
                </a:ext>
              </a:extLst>
            </p:cNvPr>
            <p:cNvSpPr/>
            <p:nvPr/>
          </p:nvSpPr>
          <p:spPr>
            <a:xfrm>
              <a:off x="2027380" y="3475590"/>
              <a:ext cx="495676" cy="342424"/>
            </a:xfrm>
            <a:custGeom>
              <a:avLst/>
              <a:gdLst/>
              <a:ahLst/>
              <a:cxnLst/>
              <a:rect l="l" t="t" r="r" b="b"/>
              <a:pathLst>
                <a:path w="23598" h="16302" extrusionOk="0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6;p103">
              <a:extLst>
                <a:ext uri="{FF2B5EF4-FFF2-40B4-BE49-F238E27FC236}">
                  <a16:creationId xmlns:a16="http://schemas.microsoft.com/office/drawing/2014/main" id="{C2DE05ED-1719-4682-8B4B-4607B67906A0}"/>
                </a:ext>
              </a:extLst>
            </p:cNvPr>
            <p:cNvSpPr/>
            <p:nvPr/>
          </p:nvSpPr>
          <p:spPr>
            <a:xfrm>
              <a:off x="2275197" y="3475590"/>
              <a:ext cx="247859" cy="342424"/>
            </a:xfrm>
            <a:custGeom>
              <a:avLst/>
              <a:gdLst/>
              <a:ahLst/>
              <a:cxnLst/>
              <a:rect l="l" t="t" r="r" b="b"/>
              <a:pathLst>
                <a:path w="11800" h="16302" extrusionOk="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7;p103">
              <a:extLst>
                <a:ext uri="{FF2B5EF4-FFF2-40B4-BE49-F238E27FC236}">
                  <a16:creationId xmlns:a16="http://schemas.microsoft.com/office/drawing/2014/main" id="{566B6BF3-0B13-44A6-9CA0-998B97E4B639}"/>
                </a:ext>
              </a:extLst>
            </p:cNvPr>
            <p:cNvSpPr/>
            <p:nvPr/>
          </p:nvSpPr>
          <p:spPr>
            <a:xfrm>
              <a:off x="1968713" y="3722126"/>
              <a:ext cx="613010" cy="165792"/>
            </a:xfrm>
            <a:custGeom>
              <a:avLst/>
              <a:gdLst/>
              <a:ahLst/>
              <a:cxnLst/>
              <a:rect l="l" t="t" r="r" b="b"/>
              <a:pathLst>
                <a:path w="29184" h="7893" extrusionOk="0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38;p103">
              <a:extLst>
                <a:ext uri="{FF2B5EF4-FFF2-40B4-BE49-F238E27FC236}">
                  <a16:creationId xmlns:a16="http://schemas.microsoft.com/office/drawing/2014/main" id="{89638641-45AE-437D-A8AA-6CA63C29A009}"/>
                </a:ext>
              </a:extLst>
            </p:cNvPr>
            <p:cNvSpPr/>
            <p:nvPr/>
          </p:nvSpPr>
          <p:spPr>
            <a:xfrm>
              <a:off x="2160258" y="3610883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9;p103">
              <a:extLst>
                <a:ext uri="{FF2B5EF4-FFF2-40B4-BE49-F238E27FC236}">
                  <a16:creationId xmlns:a16="http://schemas.microsoft.com/office/drawing/2014/main" id="{7979B6E5-6960-4810-9977-D07C300C4DF5}"/>
                </a:ext>
              </a:extLst>
            </p:cNvPr>
            <p:cNvSpPr/>
            <p:nvPr/>
          </p:nvSpPr>
          <p:spPr>
            <a:xfrm>
              <a:off x="2354218" y="3610883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0;p103">
              <a:extLst>
                <a:ext uri="{FF2B5EF4-FFF2-40B4-BE49-F238E27FC236}">
                  <a16:creationId xmlns:a16="http://schemas.microsoft.com/office/drawing/2014/main" id="{76CFC906-332F-45BA-9DA6-198EC5B838E0}"/>
                </a:ext>
              </a:extLst>
            </p:cNvPr>
            <p:cNvSpPr/>
            <p:nvPr/>
          </p:nvSpPr>
          <p:spPr>
            <a:xfrm>
              <a:off x="2257217" y="3547007"/>
              <a:ext cx="35961" cy="35940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41;p103">
              <a:extLst>
                <a:ext uri="{FF2B5EF4-FFF2-40B4-BE49-F238E27FC236}">
                  <a16:creationId xmlns:a16="http://schemas.microsoft.com/office/drawing/2014/main" id="{1CCB0411-8970-401D-AABF-16A840E5DE5E}"/>
                </a:ext>
              </a:extLst>
            </p:cNvPr>
            <p:cNvSpPr/>
            <p:nvPr/>
          </p:nvSpPr>
          <p:spPr>
            <a:xfrm>
              <a:off x="2275197" y="3547007"/>
              <a:ext cx="17980" cy="35940"/>
            </a:xfrm>
            <a:custGeom>
              <a:avLst/>
              <a:gdLst/>
              <a:ahLst/>
              <a:cxnLst/>
              <a:rect l="l" t="t" r="r" b="b"/>
              <a:pathLst>
                <a:path w="856" h="1711" extrusionOk="0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2;p103">
              <a:extLst>
                <a:ext uri="{FF2B5EF4-FFF2-40B4-BE49-F238E27FC236}">
                  <a16:creationId xmlns:a16="http://schemas.microsoft.com/office/drawing/2014/main" id="{31E9C059-7EB7-4EDB-9A50-F630E63DE195}"/>
                </a:ext>
              </a:extLst>
            </p:cNvPr>
            <p:cNvSpPr/>
            <p:nvPr/>
          </p:nvSpPr>
          <p:spPr>
            <a:xfrm>
              <a:off x="2275197" y="3722126"/>
              <a:ext cx="306526" cy="165792"/>
            </a:xfrm>
            <a:custGeom>
              <a:avLst/>
              <a:gdLst/>
              <a:ahLst/>
              <a:cxnLst/>
              <a:rect l="l" t="t" r="r" b="b"/>
              <a:pathLst>
                <a:path w="14593" h="7893" extrusionOk="0">
                  <a:moveTo>
                    <a:pt x="0" y="0"/>
                  </a:moveTo>
                  <a:lnTo>
                    <a:pt x="0" y="7892"/>
                  </a:lnTo>
                  <a:lnTo>
                    <a:pt x="10646" y="7892"/>
                  </a:lnTo>
                  <a:cubicBezTo>
                    <a:pt x="12823" y="7892"/>
                    <a:pt x="14592" y="6123"/>
                    <a:pt x="14592" y="3947"/>
                  </a:cubicBezTo>
                  <a:cubicBezTo>
                    <a:pt x="14592" y="1770"/>
                    <a:pt x="12823" y="0"/>
                    <a:pt x="10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3;p103">
              <a:extLst>
                <a:ext uri="{FF2B5EF4-FFF2-40B4-BE49-F238E27FC236}">
                  <a16:creationId xmlns:a16="http://schemas.microsoft.com/office/drawing/2014/main" id="{37B9604B-F149-4898-81C7-3DB47D5BE247}"/>
                </a:ext>
              </a:extLst>
            </p:cNvPr>
            <p:cNvSpPr/>
            <p:nvPr/>
          </p:nvSpPr>
          <p:spPr>
            <a:xfrm>
              <a:off x="2377365" y="3721999"/>
              <a:ext cx="76647" cy="127731"/>
            </a:xfrm>
            <a:custGeom>
              <a:avLst/>
              <a:gdLst/>
              <a:ahLst/>
              <a:cxnLst/>
              <a:rect l="l" t="t" r="r" b="b"/>
              <a:pathLst>
                <a:path w="3649" h="6081" extrusionOk="0">
                  <a:moveTo>
                    <a:pt x="0" y="1"/>
                  </a:moveTo>
                  <a:lnTo>
                    <a:pt x="0" y="4256"/>
                  </a:lnTo>
                  <a:cubicBezTo>
                    <a:pt x="0" y="5263"/>
                    <a:pt x="816" y="6081"/>
                    <a:pt x="1825" y="6081"/>
                  </a:cubicBezTo>
                  <a:lnTo>
                    <a:pt x="1825" y="6079"/>
                  </a:lnTo>
                  <a:cubicBezTo>
                    <a:pt x="2832" y="6079"/>
                    <a:pt x="3648" y="5263"/>
                    <a:pt x="3648" y="425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4;p103">
              <a:extLst>
                <a:ext uri="{FF2B5EF4-FFF2-40B4-BE49-F238E27FC236}">
                  <a16:creationId xmlns:a16="http://schemas.microsoft.com/office/drawing/2014/main" id="{FC54D8D3-997F-4462-B1BE-1B05534EC83B}"/>
                </a:ext>
              </a:extLst>
            </p:cNvPr>
            <p:cNvSpPr/>
            <p:nvPr/>
          </p:nvSpPr>
          <p:spPr>
            <a:xfrm>
              <a:off x="2075145" y="3760292"/>
              <a:ext cx="106411" cy="89439"/>
            </a:xfrm>
            <a:custGeom>
              <a:avLst/>
              <a:gdLst/>
              <a:ahLst/>
              <a:cxnLst/>
              <a:rect l="l" t="t" r="r" b="b"/>
              <a:pathLst>
                <a:path w="5066" h="4258" extrusionOk="0">
                  <a:moveTo>
                    <a:pt x="2979" y="1"/>
                  </a:moveTo>
                  <a:lnTo>
                    <a:pt x="0" y="4258"/>
                  </a:lnTo>
                  <a:lnTo>
                    <a:pt x="2087" y="4258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5;p103">
              <a:extLst>
                <a:ext uri="{FF2B5EF4-FFF2-40B4-BE49-F238E27FC236}">
                  <a16:creationId xmlns:a16="http://schemas.microsoft.com/office/drawing/2014/main" id="{E2808669-BEDA-4B7E-BDCC-3D492E32432F}"/>
                </a:ext>
              </a:extLst>
            </p:cNvPr>
            <p:cNvSpPr/>
            <p:nvPr/>
          </p:nvSpPr>
          <p:spPr>
            <a:xfrm>
              <a:off x="2221991" y="3760292"/>
              <a:ext cx="106432" cy="89439"/>
            </a:xfrm>
            <a:custGeom>
              <a:avLst/>
              <a:gdLst/>
              <a:ahLst/>
              <a:cxnLst/>
              <a:rect l="l" t="t" r="r" b="b"/>
              <a:pathLst>
                <a:path w="5067" h="4258" extrusionOk="0">
                  <a:moveTo>
                    <a:pt x="2979" y="1"/>
                  </a:moveTo>
                  <a:lnTo>
                    <a:pt x="1" y="4258"/>
                  </a:lnTo>
                  <a:lnTo>
                    <a:pt x="2088" y="4258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6;p103">
              <a:extLst>
                <a:ext uri="{FF2B5EF4-FFF2-40B4-BE49-F238E27FC236}">
                  <a16:creationId xmlns:a16="http://schemas.microsoft.com/office/drawing/2014/main" id="{6A045ABE-44BB-4A0D-A712-0D27AE103DA0}"/>
                </a:ext>
              </a:extLst>
            </p:cNvPr>
            <p:cNvSpPr/>
            <p:nvPr/>
          </p:nvSpPr>
          <p:spPr>
            <a:xfrm>
              <a:off x="2275197" y="3760292"/>
              <a:ext cx="53227" cy="76038"/>
            </a:xfrm>
            <a:custGeom>
              <a:avLst/>
              <a:gdLst/>
              <a:ahLst/>
              <a:cxnLst/>
              <a:rect l="l" t="t" r="r" b="b"/>
              <a:pathLst>
                <a:path w="2534" h="3620" extrusionOk="0">
                  <a:moveTo>
                    <a:pt x="446" y="1"/>
                  </a:moveTo>
                  <a:lnTo>
                    <a:pt x="0" y="639"/>
                  </a:lnTo>
                  <a:lnTo>
                    <a:pt x="0" y="3620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7;p103">
              <a:extLst>
                <a:ext uri="{FF2B5EF4-FFF2-40B4-BE49-F238E27FC236}">
                  <a16:creationId xmlns:a16="http://schemas.microsoft.com/office/drawing/2014/main" id="{486290D0-74AF-44FC-BB01-A7F660A386AC}"/>
                </a:ext>
              </a:extLst>
            </p:cNvPr>
            <p:cNvSpPr/>
            <p:nvPr/>
          </p:nvSpPr>
          <p:spPr>
            <a:xfrm>
              <a:off x="2415678" y="3721999"/>
              <a:ext cx="38334" cy="127710"/>
            </a:xfrm>
            <a:custGeom>
              <a:avLst/>
              <a:gdLst/>
              <a:ahLst/>
              <a:cxnLst/>
              <a:rect l="l" t="t" r="r" b="b"/>
              <a:pathLst>
                <a:path w="1825" h="6080" extrusionOk="0">
                  <a:moveTo>
                    <a:pt x="1" y="1"/>
                  </a:moveTo>
                  <a:lnTo>
                    <a:pt x="1" y="6079"/>
                  </a:lnTo>
                  <a:cubicBezTo>
                    <a:pt x="1008" y="6079"/>
                    <a:pt x="1824" y="5263"/>
                    <a:pt x="1824" y="425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3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C822CD-0DDE-4926-860A-A6C6A89C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5" y="1155723"/>
            <a:ext cx="5272787" cy="20794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D19D0EA-BF50-4C4F-94F9-E4B9535A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5" y="3318545"/>
            <a:ext cx="6869258" cy="1623855"/>
          </a:xfrm>
          <a:prstGeom prst="rect">
            <a:avLst/>
          </a:prstGeom>
        </p:spPr>
      </p:pic>
      <p:graphicFrame>
        <p:nvGraphicFramePr>
          <p:cNvPr id="11" name="Google Shape;1590;p89">
            <a:extLst>
              <a:ext uri="{FF2B5EF4-FFF2-40B4-BE49-F238E27FC236}">
                <a16:creationId xmlns:a16="http://schemas.microsoft.com/office/drawing/2014/main" id="{0AF3BA77-137A-4396-B251-B85F25325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556222"/>
              </p:ext>
            </p:extLst>
          </p:nvPr>
        </p:nvGraphicFramePr>
        <p:xfrm>
          <a:off x="5847320" y="1451917"/>
          <a:ext cx="2934265" cy="1371510"/>
        </p:xfrm>
        <a:graphic>
          <a:graphicData uri="http://schemas.openxmlformats.org/drawingml/2006/table">
            <a:tbl>
              <a:tblPr>
                <a:noFill/>
                <a:tableStyleId>{83AD819B-834D-46ED-A52E-823CA39F297E}</a:tableStyleId>
              </a:tblPr>
              <a:tblGrid>
                <a:gridCol w="113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Reviews per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Min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Max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Mean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utente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prodotto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632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7.4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oogle Shape;2132;p103">
            <a:extLst>
              <a:ext uri="{FF2B5EF4-FFF2-40B4-BE49-F238E27FC236}">
                <a16:creationId xmlns:a16="http://schemas.microsoft.com/office/drawing/2014/main" id="{135C2BA8-79E7-4E86-9040-A6FE8EC886A6}"/>
              </a:ext>
            </a:extLst>
          </p:cNvPr>
          <p:cNvGrpSpPr/>
          <p:nvPr/>
        </p:nvGrpSpPr>
        <p:grpSpPr>
          <a:xfrm>
            <a:off x="5311795" y="389917"/>
            <a:ext cx="455834" cy="378066"/>
            <a:chOff x="1968713" y="3475590"/>
            <a:chExt cx="613010" cy="508426"/>
          </a:xfrm>
        </p:grpSpPr>
        <p:sp>
          <p:nvSpPr>
            <p:cNvPr id="29" name="Google Shape;2133;p103">
              <a:extLst>
                <a:ext uri="{FF2B5EF4-FFF2-40B4-BE49-F238E27FC236}">
                  <a16:creationId xmlns:a16="http://schemas.microsoft.com/office/drawing/2014/main" id="{0A74DD19-7B5F-4F31-95DB-8FE6923307F7}"/>
                </a:ext>
              </a:extLst>
            </p:cNvPr>
            <p:cNvSpPr/>
            <p:nvPr/>
          </p:nvSpPr>
          <p:spPr>
            <a:xfrm>
              <a:off x="2026393" y="3863069"/>
              <a:ext cx="497608" cy="120947"/>
            </a:xfrm>
            <a:custGeom>
              <a:avLst/>
              <a:gdLst/>
              <a:ahLst/>
              <a:cxnLst/>
              <a:rect l="l" t="t" r="r" b="b"/>
              <a:pathLst>
                <a:path w="23690" h="5758" extrusionOk="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4;p103">
              <a:extLst>
                <a:ext uri="{FF2B5EF4-FFF2-40B4-BE49-F238E27FC236}">
                  <a16:creationId xmlns:a16="http://schemas.microsoft.com/office/drawing/2014/main" id="{49906DF5-8DD9-4579-91F2-41A1BD97F5E3}"/>
                </a:ext>
              </a:extLst>
            </p:cNvPr>
            <p:cNvSpPr/>
            <p:nvPr/>
          </p:nvSpPr>
          <p:spPr>
            <a:xfrm>
              <a:off x="2275197" y="3863069"/>
              <a:ext cx="248804" cy="120947"/>
            </a:xfrm>
            <a:custGeom>
              <a:avLst/>
              <a:gdLst/>
              <a:ahLst/>
              <a:cxnLst/>
              <a:rect l="l" t="t" r="r" b="b"/>
              <a:pathLst>
                <a:path w="11845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5;p103">
              <a:extLst>
                <a:ext uri="{FF2B5EF4-FFF2-40B4-BE49-F238E27FC236}">
                  <a16:creationId xmlns:a16="http://schemas.microsoft.com/office/drawing/2014/main" id="{3778DA7C-3F2C-4F90-836A-E0662A56A228}"/>
                </a:ext>
              </a:extLst>
            </p:cNvPr>
            <p:cNvSpPr/>
            <p:nvPr/>
          </p:nvSpPr>
          <p:spPr>
            <a:xfrm>
              <a:off x="2027380" y="3475590"/>
              <a:ext cx="495676" cy="342424"/>
            </a:xfrm>
            <a:custGeom>
              <a:avLst/>
              <a:gdLst/>
              <a:ahLst/>
              <a:cxnLst/>
              <a:rect l="l" t="t" r="r" b="b"/>
              <a:pathLst>
                <a:path w="23598" h="16302" extrusionOk="0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6;p103">
              <a:extLst>
                <a:ext uri="{FF2B5EF4-FFF2-40B4-BE49-F238E27FC236}">
                  <a16:creationId xmlns:a16="http://schemas.microsoft.com/office/drawing/2014/main" id="{6324D11D-D5E1-448E-8385-438C5069B405}"/>
                </a:ext>
              </a:extLst>
            </p:cNvPr>
            <p:cNvSpPr/>
            <p:nvPr/>
          </p:nvSpPr>
          <p:spPr>
            <a:xfrm>
              <a:off x="2275197" y="3475590"/>
              <a:ext cx="247859" cy="342424"/>
            </a:xfrm>
            <a:custGeom>
              <a:avLst/>
              <a:gdLst/>
              <a:ahLst/>
              <a:cxnLst/>
              <a:rect l="l" t="t" r="r" b="b"/>
              <a:pathLst>
                <a:path w="11800" h="16302" extrusionOk="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37;p103">
              <a:extLst>
                <a:ext uri="{FF2B5EF4-FFF2-40B4-BE49-F238E27FC236}">
                  <a16:creationId xmlns:a16="http://schemas.microsoft.com/office/drawing/2014/main" id="{91857BA4-6261-45E2-A3D8-F3C461122CBB}"/>
                </a:ext>
              </a:extLst>
            </p:cNvPr>
            <p:cNvSpPr/>
            <p:nvPr/>
          </p:nvSpPr>
          <p:spPr>
            <a:xfrm>
              <a:off x="1968713" y="3722126"/>
              <a:ext cx="613010" cy="165792"/>
            </a:xfrm>
            <a:custGeom>
              <a:avLst/>
              <a:gdLst/>
              <a:ahLst/>
              <a:cxnLst/>
              <a:rect l="l" t="t" r="r" b="b"/>
              <a:pathLst>
                <a:path w="29184" h="7893" extrusionOk="0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8;p103">
              <a:extLst>
                <a:ext uri="{FF2B5EF4-FFF2-40B4-BE49-F238E27FC236}">
                  <a16:creationId xmlns:a16="http://schemas.microsoft.com/office/drawing/2014/main" id="{8631659A-AFD4-491F-9D8D-8BD0B5D6698E}"/>
                </a:ext>
              </a:extLst>
            </p:cNvPr>
            <p:cNvSpPr/>
            <p:nvPr/>
          </p:nvSpPr>
          <p:spPr>
            <a:xfrm>
              <a:off x="2160258" y="3610883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9;p103">
              <a:extLst>
                <a:ext uri="{FF2B5EF4-FFF2-40B4-BE49-F238E27FC236}">
                  <a16:creationId xmlns:a16="http://schemas.microsoft.com/office/drawing/2014/main" id="{E47F0D40-54F8-490C-98EB-581DAB40D209}"/>
                </a:ext>
              </a:extLst>
            </p:cNvPr>
            <p:cNvSpPr/>
            <p:nvPr/>
          </p:nvSpPr>
          <p:spPr>
            <a:xfrm>
              <a:off x="2354218" y="3610883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0;p103">
              <a:extLst>
                <a:ext uri="{FF2B5EF4-FFF2-40B4-BE49-F238E27FC236}">
                  <a16:creationId xmlns:a16="http://schemas.microsoft.com/office/drawing/2014/main" id="{F0D32274-28D5-4771-BCC5-DE625EF1FC84}"/>
                </a:ext>
              </a:extLst>
            </p:cNvPr>
            <p:cNvSpPr/>
            <p:nvPr/>
          </p:nvSpPr>
          <p:spPr>
            <a:xfrm>
              <a:off x="2257217" y="3547007"/>
              <a:ext cx="35961" cy="35940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41;p103">
              <a:extLst>
                <a:ext uri="{FF2B5EF4-FFF2-40B4-BE49-F238E27FC236}">
                  <a16:creationId xmlns:a16="http://schemas.microsoft.com/office/drawing/2014/main" id="{1E6EB9D2-16D6-43AE-B2DB-ABAF4A495727}"/>
                </a:ext>
              </a:extLst>
            </p:cNvPr>
            <p:cNvSpPr/>
            <p:nvPr/>
          </p:nvSpPr>
          <p:spPr>
            <a:xfrm>
              <a:off x="2275197" y="3547007"/>
              <a:ext cx="17980" cy="35940"/>
            </a:xfrm>
            <a:custGeom>
              <a:avLst/>
              <a:gdLst/>
              <a:ahLst/>
              <a:cxnLst/>
              <a:rect l="l" t="t" r="r" b="b"/>
              <a:pathLst>
                <a:path w="856" h="1711" extrusionOk="0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2;p103">
              <a:extLst>
                <a:ext uri="{FF2B5EF4-FFF2-40B4-BE49-F238E27FC236}">
                  <a16:creationId xmlns:a16="http://schemas.microsoft.com/office/drawing/2014/main" id="{B3B5C3D6-E05F-4994-B8CD-8E3F413F3D42}"/>
                </a:ext>
              </a:extLst>
            </p:cNvPr>
            <p:cNvSpPr/>
            <p:nvPr/>
          </p:nvSpPr>
          <p:spPr>
            <a:xfrm>
              <a:off x="2275197" y="3722126"/>
              <a:ext cx="306526" cy="165792"/>
            </a:xfrm>
            <a:custGeom>
              <a:avLst/>
              <a:gdLst/>
              <a:ahLst/>
              <a:cxnLst/>
              <a:rect l="l" t="t" r="r" b="b"/>
              <a:pathLst>
                <a:path w="14593" h="7893" extrusionOk="0">
                  <a:moveTo>
                    <a:pt x="0" y="0"/>
                  </a:moveTo>
                  <a:lnTo>
                    <a:pt x="0" y="7892"/>
                  </a:lnTo>
                  <a:lnTo>
                    <a:pt x="10646" y="7892"/>
                  </a:lnTo>
                  <a:cubicBezTo>
                    <a:pt x="12823" y="7892"/>
                    <a:pt x="14592" y="6123"/>
                    <a:pt x="14592" y="3947"/>
                  </a:cubicBezTo>
                  <a:cubicBezTo>
                    <a:pt x="14592" y="1770"/>
                    <a:pt x="12823" y="0"/>
                    <a:pt x="10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3;p103">
              <a:extLst>
                <a:ext uri="{FF2B5EF4-FFF2-40B4-BE49-F238E27FC236}">
                  <a16:creationId xmlns:a16="http://schemas.microsoft.com/office/drawing/2014/main" id="{B1C10884-2BD5-44A8-B13A-323FDF18D7B7}"/>
                </a:ext>
              </a:extLst>
            </p:cNvPr>
            <p:cNvSpPr/>
            <p:nvPr/>
          </p:nvSpPr>
          <p:spPr>
            <a:xfrm>
              <a:off x="2377365" y="3721999"/>
              <a:ext cx="76647" cy="127731"/>
            </a:xfrm>
            <a:custGeom>
              <a:avLst/>
              <a:gdLst/>
              <a:ahLst/>
              <a:cxnLst/>
              <a:rect l="l" t="t" r="r" b="b"/>
              <a:pathLst>
                <a:path w="3649" h="6081" extrusionOk="0">
                  <a:moveTo>
                    <a:pt x="0" y="1"/>
                  </a:moveTo>
                  <a:lnTo>
                    <a:pt x="0" y="4256"/>
                  </a:lnTo>
                  <a:cubicBezTo>
                    <a:pt x="0" y="5263"/>
                    <a:pt x="816" y="6081"/>
                    <a:pt x="1825" y="6081"/>
                  </a:cubicBezTo>
                  <a:lnTo>
                    <a:pt x="1825" y="6079"/>
                  </a:lnTo>
                  <a:cubicBezTo>
                    <a:pt x="2832" y="6079"/>
                    <a:pt x="3648" y="5263"/>
                    <a:pt x="3648" y="4256"/>
                  </a:cubicBezTo>
                  <a:lnTo>
                    <a:pt x="3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44;p103">
              <a:extLst>
                <a:ext uri="{FF2B5EF4-FFF2-40B4-BE49-F238E27FC236}">
                  <a16:creationId xmlns:a16="http://schemas.microsoft.com/office/drawing/2014/main" id="{E60F1B6B-5984-4767-B0ED-D5E7CCF5B195}"/>
                </a:ext>
              </a:extLst>
            </p:cNvPr>
            <p:cNvSpPr/>
            <p:nvPr/>
          </p:nvSpPr>
          <p:spPr>
            <a:xfrm>
              <a:off x="2075145" y="3760292"/>
              <a:ext cx="106411" cy="89439"/>
            </a:xfrm>
            <a:custGeom>
              <a:avLst/>
              <a:gdLst/>
              <a:ahLst/>
              <a:cxnLst/>
              <a:rect l="l" t="t" r="r" b="b"/>
              <a:pathLst>
                <a:path w="5066" h="4258" extrusionOk="0">
                  <a:moveTo>
                    <a:pt x="2979" y="1"/>
                  </a:moveTo>
                  <a:lnTo>
                    <a:pt x="0" y="4258"/>
                  </a:lnTo>
                  <a:lnTo>
                    <a:pt x="2087" y="4258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45;p103">
              <a:extLst>
                <a:ext uri="{FF2B5EF4-FFF2-40B4-BE49-F238E27FC236}">
                  <a16:creationId xmlns:a16="http://schemas.microsoft.com/office/drawing/2014/main" id="{31072F3E-A1E4-43B9-B9CC-54D475FDAD65}"/>
                </a:ext>
              </a:extLst>
            </p:cNvPr>
            <p:cNvSpPr/>
            <p:nvPr/>
          </p:nvSpPr>
          <p:spPr>
            <a:xfrm>
              <a:off x="2221991" y="3760292"/>
              <a:ext cx="106432" cy="89439"/>
            </a:xfrm>
            <a:custGeom>
              <a:avLst/>
              <a:gdLst/>
              <a:ahLst/>
              <a:cxnLst/>
              <a:rect l="l" t="t" r="r" b="b"/>
              <a:pathLst>
                <a:path w="5067" h="4258" extrusionOk="0">
                  <a:moveTo>
                    <a:pt x="2979" y="1"/>
                  </a:moveTo>
                  <a:lnTo>
                    <a:pt x="1" y="4258"/>
                  </a:lnTo>
                  <a:lnTo>
                    <a:pt x="2088" y="4258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46;p103">
              <a:extLst>
                <a:ext uri="{FF2B5EF4-FFF2-40B4-BE49-F238E27FC236}">
                  <a16:creationId xmlns:a16="http://schemas.microsoft.com/office/drawing/2014/main" id="{05E3FF9C-8524-46A1-B28A-9FF34684BE14}"/>
                </a:ext>
              </a:extLst>
            </p:cNvPr>
            <p:cNvSpPr/>
            <p:nvPr/>
          </p:nvSpPr>
          <p:spPr>
            <a:xfrm>
              <a:off x="2275197" y="3760292"/>
              <a:ext cx="53227" cy="76038"/>
            </a:xfrm>
            <a:custGeom>
              <a:avLst/>
              <a:gdLst/>
              <a:ahLst/>
              <a:cxnLst/>
              <a:rect l="l" t="t" r="r" b="b"/>
              <a:pathLst>
                <a:path w="2534" h="3620" extrusionOk="0">
                  <a:moveTo>
                    <a:pt x="446" y="1"/>
                  </a:moveTo>
                  <a:lnTo>
                    <a:pt x="0" y="639"/>
                  </a:lnTo>
                  <a:lnTo>
                    <a:pt x="0" y="3620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47;p103">
              <a:extLst>
                <a:ext uri="{FF2B5EF4-FFF2-40B4-BE49-F238E27FC236}">
                  <a16:creationId xmlns:a16="http://schemas.microsoft.com/office/drawing/2014/main" id="{26DCD505-23D6-4AB8-A7C4-B9A0AF845C4B}"/>
                </a:ext>
              </a:extLst>
            </p:cNvPr>
            <p:cNvSpPr/>
            <p:nvPr/>
          </p:nvSpPr>
          <p:spPr>
            <a:xfrm>
              <a:off x="2415678" y="3721999"/>
              <a:ext cx="38334" cy="127710"/>
            </a:xfrm>
            <a:custGeom>
              <a:avLst/>
              <a:gdLst/>
              <a:ahLst/>
              <a:cxnLst/>
              <a:rect l="l" t="t" r="r" b="b"/>
              <a:pathLst>
                <a:path w="1825" h="6080" extrusionOk="0">
                  <a:moveTo>
                    <a:pt x="1" y="1"/>
                  </a:moveTo>
                  <a:lnTo>
                    <a:pt x="1" y="6079"/>
                  </a:lnTo>
                  <a:cubicBezTo>
                    <a:pt x="1008" y="6079"/>
                    <a:pt x="1824" y="5263"/>
                    <a:pt x="1824" y="4256"/>
                  </a:cubicBezTo>
                  <a:lnTo>
                    <a:pt x="18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0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713250" y="1228675"/>
            <a:ext cx="4867278" cy="164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it-IT" sz="1400" b="0" i="0">
                <a:effectLst/>
                <a:latin typeface="Arial"/>
              </a:rPr>
              <a:t>Per </a:t>
            </a:r>
            <a:r>
              <a:rPr lang="it-IT" sz="1400">
                <a:latin typeface="Arial"/>
              </a:rPr>
              <a:t>pulire il dataset abbiamo prima diviso il testo in </a:t>
            </a:r>
            <a:r>
              <a:rPr lang="it-IT" sz="1400" b="1" i="1">
                <a:latin typeface="Arial"/>
              </a:rPr>
              <a:t>token</a:t>
            </a:r>
            <a:r>
              <a:rPr lang="it-IT" sz="1400">
                <a:latin typeface="Arial"/>
              </a:rPr>
              <a:t>. </a:t>
            </a:r>
            <a:endParaRPr lang="it-IT" sz="1400">
              <a:latin typeface="Arial" panose="020B0604020202020204" pitchFamily="34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it-IT" sz="1400">
                <a:latin typeface="Arial"/>
              </a:rPr>
              <a:t>Abbiamo deciso di rimuovere </a:t>
            </a:r>
            <a:r>
              <a:rPr lang="it-IT" sz="1400" i="1" err="1">
                <a:latin typeface="Arial"/>
              </a:rPr>
              <a:t>stopword</a:t>
            </a:r>
            <a:r>
              <a:rPr lang="it-IT" sz="1400">
                <a:latin typeface="Arial"/>
              </a:rPr>
              <a:t> e segni di </a:t>
            </a:r>
            <a:r>
              <a:rPr lang="it-IT" sz="1400" i="1">
                <a:latin typeface="Arial"/>
              </a:rPr>
              <a:t>punteggiatura</a:t>
            </a:r>
            <a:r>
              <a:rPr lang="it-IT" sz="1400">
                <a:latin typeface="Arial"/>
              </a:rPr>
              <a:t>. 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it-IT" sz="1400">
                <a:latin typeface="Arial"/>
              </a:rPr>
              <a:t>In seguito abbiamo deciso di rimuovere anche i </a:t>
            </a:r>
            <a:r>
              <a:rPr lang="it-IT" sz="1400" i="1">
                <a:latin typeface="Arial"/>
              </a:rPr>
              <a:t>tag</a:t>
            </a:r>
            <a:r>
              <a:rPr lang="it-IT" sz="1400">
                <a:latin typeface="Arial"/>
              </a:rPr>
              <a:t> tipici di HTML.</a:t>
            </a:r>
          </a:p>
          <a:p>
            <a:pPr marL="0" indent="0" algn="just">
              <a:spcAft>
                <a:spcPts val="1600"/>
              </a:spcAft>
              <a:buNone/>
            </a:pPr>
            <a:endParaRPr lang="it-IT" sz="1200" i="1">
              <a:latin typeface="Arial" panose="020B0604020202020204" pitchFamily="34" charset="0"/>
            </a:endParaRPr>
          </a:p>
        </p:txBody>
      </p:sp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Preprocessing</a:t>
            </a:r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3884D44-60AF-4FB6-BDFF-C770DC5A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5" y="2875622"/>
            <a:ext cx="4928345" cy="2088393"/>
          </a:xfrm>
          <a:prstGeom prst="rect">
            <a:avLst/>
          </a:prstGeom>
        </p:spPr>
      </p:pic>
      <p:pic>
        <p:nvPicPr>
          <p:cNvPr id="6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CE795AF-205C-4528-8405-6E47D0F6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529" y="1228070"/>
            <a:ext cx="3563471" cy="3736232"/>
          </a:xfrm>
          <a:prstGeom prst="rect">
            <a:avLst/>
          </a:prstGeom>
        </p:spPr>
      </p:pic>
      <p:grpSp>
        <p:nvGrpSpPr>
          <p:cNvPr id="23" name="Google Shape;2048;p103">
            <a:extLst>
              <a:ext uri="{FF2B5EF4-FFF2-40B4-BE49-F238E27FC236}">
                <a16:creationId xmlns:a16="http://schemas.microsoft.com/office/drawing/2014/main" id="{B60B067D-5170-4C28-A6DA-22715117F77C}"/>
              </a:ext>
            </a:extLst>
          </p:cNvPr>
          <p:cNvGrpSpPr/>
          <p:nvPr/>
        </p:nvGrpSpPr>
        <p:grpSpPr>
          <a:xfrm>
            <a:off x="5776084" y="351033"/>
            <a:ext cx="293456" cy="455834"/>
            <a:chOff x="5386605" y="496073"/>
            <a:chExt cx="394642" cy="613010"/>
          </a:xfrm>
        </p:grpSpPr>
        <p:sp>
          <p:nvSpPr>
            <p:cNvPr id="24" name="Google Shape;2049;p103">
              <a:extLst>
                <a:ext uri="{FF2B5EF4-FFF2-40B4-BE49-F238E27FC236}">
                  <a16:creationId xmlns:a16="http://schemas.microsoft.com/office/drawing/2014/main" id="{8312F186-EAC5-4DCB-B18A-26F39F358C86}"/>
                </a:ext>
              </a:extLst>
            </p:cNvPr>
            <p:cNvSpPr/>
            <p:nvPr/>
          </p:nvSpPr>
          <p:spPr>
            <a:xfrm>
              <a:off x="5452266" y="1054427"/>
              <a:ext cx="46190" cy="54655"/>
            </a:xfrm>
            <a:custGeom>
              <a:avLst/>
              <a:gdLst/>
              <a:ahLst/>
              <a:cxnLst/>
              <a:rect l="l" t="t" r="r" b="b"/>
              <a:pathLst>
                <a:path w="2199" h="2602" extrusionOk="0">
                  <a:moveTo>
                    <a:pt x="521" y="1"/>
                  </a:moveTo>
                  <a:lnTo>
                    <a:pt x="1" y="2601"/>
                  </a:lnTo>
                  <a:lnTo>
                    <a:pt x="1744" y="2601"/>
                  </a:lnTo>
                  <a:lnTo>
                    <a:pt x="2198" y="337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50;p103">
              <a:extLst>
                <a:ext uri="{FF2B5EF4-FFF2-40B4-BE49-F238E27FC236}">
                  <a16:creationId xmlns:a16="http://schemas.microsoft.com/office/drawing/2014/main" id="{1E140C5B-6D4D-49C3-AFC6-E276EA17723B}"/>
                </a:ext>
              </a:extLst>
            </p:cNvPr>
            <p:cNvSpPr/>
            <p:nvPr/>
          </p:nvSpPr>
          <p:spPr>
            <a:xfrm>
              <a:off x="5386605" y="707992"/>
              <a:ext cx="94607" cy="223535"/>
            </a:xfrm>
            <a:custGeom>
              <a:avLst/>
              <a:gdLst/>
              <a:ahLst/>
              <a:cxnLst/>
              <a:rect l="l" t="t" r="r" b="b"/>
              <a:pathLst>
                <a:path w="4504" h="10642" extrusionOk="0">
                  <a:moveTo>
                    <a:pt x="1" y="0"/>
                  </a:moveTo>
                  <a:lnTo>
                    <a:pt x="1" y="7953"/>
                  </a:lnTo>
                  <a:lnTo>
                    <a:pt x="3362" y="10641"/>
                  </a:lnTo>
                  <a:lnTo>
                    <a:pt x="4430" y="9306"/>
                  </a:lnTo>
                  <a:lnTo>
                    <a:pt x="1711" y="7131"/>
                  </a:lnTo>
                  <a:lnTo>
                    <a:pt x="1711" y="1710"/>
                  </a:lnTo>
                  <a:lnTo>
                    <a:pt x="4504" y="1710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1;p103">
              <a:extLst>
                <a:ext uri="{FF2B5EF4-FFF2-40B4-BE49-F238E27FC236}">
                  <a16:creationId xmlns:a16="http://schemas.microsoft.com/office/drawing/2014/main" id="{448416E7-1344-44B5-ABA1-A4D8691E7912}"/>
                </a:ext>
              </a:extLst>
            </p:cNvPr>
            <p:cNvSpPr/>
            <p:nvPr/>
          </p:nvSpPr>
          <p:spPr>
            <a:xfrm>
              <a:off x="5458148" y="572300"/>
              <a:ext cx="323099" cy="503658"/>
            </a:xfrm>
            <a:custGeom>
              <a:avLst/>
              <a:gdLst/>
              <a:ahLst/>
              <a:cxnLst/>
              <a:rect l="l" t="t" r="r" b="b"/>
              <a:pathLst>
                <a:path w="15382" h="23978" extrusionOk="0">
                  <a:moveTo>
                    <a:pt x="6617" y="0"/>
                  </a:moveTo>
                  <a:cubicBezTo>
                    <a:pt x="2969" y="0"/>
                    <a:pt x="1" y="2969"/>
                    <a:pt x="1" y="6617"/>
                  </a:cubicBezTo>
                  <a:lnTo>
                    <a:pt x="1" y="23977"/>
                  </a:lnTo>
                  <a:lnTo>
                    <a:pt x="13235" y="23977"/>
                  </a:lnTo>
                  <a:lnTo>
                    <a:pt x="13235" y="11701"/>
                  </a:lnTo>
                  <a:lnTo>
                    <a:pt x="15381" y="6460"/>
                  </a:lnTo>
                  <a:lnTo>
                    <a:pt x="13181" y="6460"/>
                  </a:lnTo>
                  <a:cubicBezTo>
                    <a:pt x="12999" y="4979"/>
                    <a:pt x="12349" y="3513"/>
                    <a:pt x="11341" y="2335"/>
                  </a:cubicBezTo>
                  <a:cubicBezTo>
                    <a:pt x="10051" y="829"/>
                    <a:pt x="8374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52;p103">
              <a:extLst>
                <a:ext uri="{FF2B5EF4-FFF2-40B4-BE49-F238E27FC236}">
                  <a16:creationId xmlns:a16="http://schemas.microsoft.com/office/drawing/2014/main" id="{5F90E672-6022-4632-913D-30FA4FA03CD4}"/>
                </a:ext>
              </a:extLst>
            </p:cNvPr>
            <p:cNvSpPr/>
            <p:nvPr/>
          </p:nvSpPr>
          <p:spPr>
            <a:xfrm>
              <a:off x="5554834" y="496073"/>
              <a:ext cx="79672" cy="76626"/>
            </a:xfrm>
            <a:custGeom>
              <a:avLst/>
              <a:gdLst/>
              <a:ahLst/>
              <a:cxnLst/>
              <a:rect l="l" t="t" r="r" b="b"/>
              <a:pathLst>
                <a:path w="3793" h="3648" extrusionOk="0">
                  <a:moveTo>
                    <a:pt x="1968" y="0"/>
                  </a:moveTo>
                  <a:cubicBezTo>
                    <a:pt x="1230" y="0"/>
                    <a:pt x="565" y="445"/>
                    <a:pt x="282" y="1126"/>
                  </a:cubicBezTo>
                  <a:cubicBezTo>
                    <a:pt x="1" y="1809"/>
                    <a:pt x="156" y="2593"/>
                    <a:pt x="678" y="3115"/>
                  </a:cubicBezTo>
                  <a:cubicBezTo>
                    <a:pt x="1027" y="3463"/>
                    <a:pt x="1494" y="3648"/>
                    <a:pt x="1968" y="3648"/>
                  </a:cubicBezTo>
                  <a:cubicBezTo>
                    <a:pt x="2204" y="3648"/>
                    <a:pt x="2441" y="3603"/>
                    <a:pt x="2666" y="3509"/>
                  </a:cubicBezTo>
                  <a:cubicBezTo>
                    <a:pt x="3347" y="3226"/>
                    <a:pt x="3791" y="2561"/>
                    <a:pt x="3792" y="1825"/>
                  </a:cubicBezTo>
                  <a:cubicBezTo>
                    <a:pt x="3792" y="816"/>
                    <a:pt x="2975" y="0"/>
                    <a:pt x="1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53;p103">
              <a:extLst>
                <a:ext uri="{FF2B5EF4-FFF2-40B4-BE49-F238E27FC236}">
                  <a16:creationId xmlns:a16="http://schemas.microsoft.com/office/drawing/2014/main" id="{1EE4BE89-2541-43DC-9B63-B3397E336116}"/>
                </a:ext>
              </a:extLst>
            </p:cNvPr>
            <p:cNvSpPr/>
            <p:nvPr/>
          </p:nvSpPr>
          <p:spPr>
            <a:xfrm>
              <a:off x="5596129" y="496073"/>
              <a:ext cx="38334" cy="76647"/>
            </a:xfrm>
            <a:custGeom>
              <a:avLst/>
              <a:gdLst/>
              <a:ahLst/>
              <a:cxnLst/>
              <a:rect l="l" t="t" r="r" b="b"/>
              <a:pathLst>
                <a:path w="1825" h="3649" extrusionOk="0">
                  <a:moveTo>
                    <a:pt x="0" y="0"/>
                  </a:moveTo>
                  <a:lnTo>
                    <a:pt x="0" y="3648"/>
                  </a:lnTo>
                  <a:cubicBezTo>
                    <a:pt x="1007" y="3648"/>
                    <a:pt x="1825" y="2831"/>
                    <a:pt x="1825" y="1823"/>
                  </a:cubicBezTo>
                  <a:cubicBezTo>
                    <a:pt x="1825" y="816"/>
                    <a:pt x="100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54;p103">
              <a:extLst>
                <a:ext uri="{FF2B5EF4-FFF2-40B4-BE49-F238E27FC236}">
                  <a16:creationId xmlns:a16="http://schemas.microsoft.com/office/drawing/2014/main" id="{FB8B7D5F-7BBB-4D3E-9D3E-14B1502D53F1}"/>
                </a:ext>
              </a:extLst>
            </p:cNvPr>
            <p:cNvSpPr/>
            <p:nvPr/>
          </p:nvSpPr>
          <p:spPr>
            <a:xfrm>
              <a:off x="5696260" y="1054427"/>
              <a:ext cx="46169" cy="54655"/>
            </a:xfrm>
            <a:custGeom>
              <a:avLst/>
              <a:gdLst/>
              <a:ahLst/>
              <a:cxnLst/>
              <a:rect l="l" t="t" r="r" b="b"/>
              <a:pathLst>
                <a:path w="2198" h="2602" extrusionOk="0">
                  <a:moveTo>
                    <a:pt x="1677" y="1"/>
                  </a:moveTo>
                  <a:lnTo>
                    <a:pt x="0" y="337"/>
                  </a:lnTo>
                  <a:lnTo>
                    <a:pt x="452" y="2601"/>
                  </a:lnTo>
                  <a:lnTo>
                    <a:pt x="2197" y="2601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55;p103">
              <a:extLst>
                <a:ext uri="{FF2B5EF4-FFF2-40B4-BE49-F238E27FC236}">
                  <a16:creationId xmlns:a16="http://schemas.microsoft.com/office/drawing/2014/main" id="{19DDC668-1B5A-4B4B-9A31-87DF8E362F88}"/>
                </a:ext>
              </a:extLst>
            </p:cNvPr>
            <p:cNvSpPr/>
            <p:nvPr/>
          </p:nvSpPr>
          <p:spPr>
            <a:xfrm>
              <a:off x="5596129" y="572300"/>
              <a:ext cx="185117" cy="503616"/>
            </a:xfrm>
            <a:custGeom>
              <a:avLst/>
              <a:gdLst/>
              <a:ahLst/>
              <a:cxnLst/>
              <a:rect l="l" t="t" r="r" b="b"/>
              <a:pathLst>
                <a:path w="8813" h="23976" extrusionOk="0">
                  <a:moveTo>
                    <a:pt x="0" y="0"/>
                  </a:moveTo>
                  <a:lnTo>
                    <a:pt x="0" y="23976"/>
                  </a:lnTo>
                  <a:lnTo>
                    <a:pt x="6666" y="23976"/>
                  </a:lnTo>
                  <a:lnTo>
                    <a:pt x="6666" y="11701"/>
                  </a:lnTo>
                  <a:lnTo>
                    <a:pt x="8812" y="6460"/>
                  </a:lnTo>
                  <a:lnTo>
                    <a:pt x="6612" y="6460"/>
                  </a:lnTo>
                  <a:cubicBezTo>
                    <a:pt x="6430" y="4979"/>
                    <a:pt x="5780" y="3513"/>
                    <a:pt x="4772" y="2335"/>
                  </a:cubicBezTo>
                  <a:cubicBezTo>
                    <a:pt x="3482" y="829"/>
                    <a:pt x="1805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6;p103">
              <a:extLst>
                <a:ext uri="{FF2B5EF4-FFF2-40B4-BE49-F238E27FC236}">
                  <a16:creationId xmlns:a16="http://schemas.microsoft.com/office/drawing/2014/main" id="{5736442F-D3AB-4F3E-8B48-CD9A709CEB47}"/>
                </a:ext>
              </a:extLst>
            </p:cNvPr>
            <p:cNvSpPr/>
            <p:nvPr/>
          </p:nvSpPr>
          <p:spPr>
            <a:xfrm>
              <a:off x="5458148" y="975764"/>
              <a:ext cx="277980" cy="100194"/>
            </a:xfrm>
            <a:custGeom>
              <a:avLst/>
              <a:gdLst/>
              <a:ahLst/>
              <a:cxnLst/>
              <a:rect l="l" t="t" r="r" b="b"/>
              <a:pathLst>
                <a:path w="13234" h="4770" extrusionOk="0">
                  <a:moveTo>
                    <a:pt x="1" y="1"/>
                  </a:moveTo>
                  <a:lnTo>
                    <a:pt x="1" y="4769"/>
                  </a:lnTo>
                  <a:lnTo>
                    <a:pt x="13233" y="4769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57;p103">
              <a:extLst>
                <a:ext uri="{FF2B5EF4-FFF2-40B4-BE49-F238E27FC236}">
                  <a16:creationId xmlns:a16="http://schemas.microsoft.com/office/drawing/2014/main" id="{A349DA92-9D40-43A2-8C98-180B9E2E1E46}"/>
                </a:ext>
              </a:extLst>
            </p:cNvPr>
            <p:cNvSpPr/>
            <p:nvPr/>
          </p:nvSpPr>
          <p:spPr>
            <a:xfrm>
              <a:off x="5596150" y="975764"/>
              <a:ext cx="139977" cy="100194"/>
            </a:xfrm>
            <a:custGeom>
              <a:avLst/>
              <a:gdLst/>
              <a:ahLst/>
              <a:cxnLst/>
              <a:rect l="l" t="t" r="r" b="b"/>
              <a:pathLst>
                <a:path w="6664" h="4770" extrusionOk="0">
                  <a:moveTo>
                    <a:pt x="1" y="1"/>
                  </a:moveTo>
                  <a:lnTo>
                    <a:pt x="1" y="4769"/>
                  </a:lnTo>
                  <a:lnTo>
                    <a:pt x="6663" y="4769"/>
                  </a:lnTo>
                  <a:lnTo>
                    <a:pt x="6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58;p103">
              <a:extLst>
                <a:ext uri="{FF2B5EF4-FFF2-40B4-BE49-F238E27FC236}">
                  <a16:creationId xmlns:a16="http://schemas.microsoft.com/office/drawing/2014/main" id="{F3718093-4ADA-407B-8366-472EB50CCE92}"/>
                </a:ext>
              </a:extLst>
            </p:cNvPr>
            <p:cNvSpPr/>
            <p:nvPr/>
          </p:nvSpPr>
          <p:spPr>
            <a:xfrm>
              <a:off x="5458064" y="697195"/>
              <a:ext cx="278589" cy="278379"/>
            </a:xfrm>
            <a:custGeom>
              <a:avLst/>
              <a:gdLst/>
              <a:ahLst/>
              <a:cxnLst/>
              <a:rect l="l" t="t" r="r" b="b"/>
              <a:pathLst>
                <a:path w="13263" h="13253" extrusionOk="0">
                  <a:moveTo>
                    <a:pt x="5719" y="1"/>
                  </a:moveTo>
                  <a:lnTo>
                    <a:pt x="5719" y="11542"/>
                  </a:lnTo>
                  <a:lnTo>
                    <a:pt x="0" y="11542"/>
                  </a:lnTo>
                  <a:lnTo>
                    <a:pt x="0" y="13253"/>
                  </a:lnTo>
                  <a:lnTo>
                    <a:pt x="13262" y="13253"/>
                  </a:lnTo>
                  <a:lnTo>
                    <a:pt x="13262" y="11542"/>
                  </a:lnTo>
                  <a:lnTo>
                    <a:pt x="7428" y="11542"/>
                  </a:lnTo>
                  <a:lnTo>
                    <a:pt x="74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59;p103">
              <a:extLst>
                <a:ext uri="{FF2B5EF4-FFF2-40B4-BE49-F238E27FC236}">
                  <a16:creationId xmlns:a16="http://schemas.microsoft.com/office/drawing/2014/main" id="{E32C539F-201C-41F8-A63F-D84AAAC402F2}"/>
                </a:ext>
              </a:extLst>
            </p:cNvPr>
            <p:cNvSpPr/>
            <p:nvPr/>
          </p:nvSpPr>
          <p:spPr>
            <a:xfrm>
              <a:off x="5597348" y="697195"/>
              <a:ext cx="139305" cy="278379"/>
            </a:xfrm>
            <a:custGeom>
              <a:avLst/>
              <a:gdLst/>
              <a:ahLst/>
              <a:cxnLst/>
              <a:rect l="l" t="t" r="r" b="b"/>
              <a:pathLst>
                <a:path w="6632" h="13253" extrusionOk="0">
                  <a:moveTo>
                    <a:pt x="0" y="1"/>
                  </a:moveTo>
                  <a:lnTo>
                    <a:pt x="0" y="13253"/>
                  </a:lnTo>
                  <a:lnTo>
                    <a:pt x="6631" y="13253"/>
                  </a:lnTo>
                  <a:lnTo>
                    <a:pt x="6631" y="11542"/>
                  </a:lnTo>
                  <a:lnTo>
                    <a:pt x="797" y="11542"/>
                  </a:lnTo>
                  <a:lnTo>
                    <a:pt x="7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60;p103">
              <a:extLst>
                <a:ext uri="{FF2B5EF4-FFF2-40B4-BE49-F238E27FC236}">
                  <a16:creationId xmlns:a16="http://schemas.microsoft.com/office/drawing/2014/main" id="{D863E239-E1AF-410E-8CC5-8DFDF2205CEE}"/>
                </a:ext>
              </a:extLst>
            </p:cNvPr>
            <p:cNvSpPr/>
            <p:nvPr/>
          </p:nvSpPr>
          <p:spPr>
            <a:xfrm>
              <a:off x="5458232" y="572300"/>
              <a:ext cx="276615" cy="134495"/>
            </a:xfrm>
            <a:custGeom>
              <a:avLst/>
              <a:gdLst/>
              <a:ahLst/>
              <a:cxnLst/>
              <a:rect l="l" t="t" r="r" b="b"/>
              <a:pathLst>
                <a:path w="13169" h="6403" extrusionOk="0">
                  <a:moveTo>
                    <a:pt x="6613" y="0"/>
                  </a:moveTo>
                  <a:cubicBezTo>
                    <a:pt x="3036" y="0"/>
                    <a:pt x="114" y="2853"/>
                    <a:pt x="1" y="6402"/>
                  </a:cubicBezTo>
                  <a:lnTo>
                    <a:pt x="13169" y="6402"/>
                  </a:lnTo>
                  <a:cubicBezTo>
                    <a:pt x="12976" y="4941"/>
                    <a:pt x="12332" y="3498"/>
                    <a:pt x="11337" y="2335"/>
                  </a:cubicBezTo>
                  <a:cubicBezTo>
                    <a:pt x="10047" y="829"/>
                    <a:pt x="8370" y="0"/>
                    <a:pt x="6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61;p103">
              <a:extLst>
                <a:ext uri="{FF2B5EF4-FFF2-40B4-BE49-F238E27FC236}">
                  <a16:creationId xmlns:a16="http://schemas.microsoft.com/office/drawing/2014/main" id="{4022750C-1947-43F9-A8A5-2C0781078768}"/>
                </a:ext>
              </a:extLst>
            </p:cNvPr>
            <p:cNvSpPr/>
            <p:nvPr/>
          </p:nvSpPr>
          <p:spPr>
            <a:xfrm>
              <a:off x="5596528" y="572300"/>
              <a:ext cx="138318" cy="134495"/>
            </a:xfrm>
            <a:custGeom>
              <a:avLst/>
              <a:gdLst/>
              <a:ahLst/>
              <a:cxnLst/>
              <a:rect l="l" t="t" r="r" b="b"/>
              <a:pathLst>
                <a:path w="6585" h="6403" extrusionOk="0">
                  <a:moveTo>
                    <a:pt x="0" y="0"/>
                  </a:moveTo>
                  <a:lnTo>
                    <a:pt x="0" y="6402"/>
                  </a:lnTo>
                  <a:lnTo>
                    <a:pt x="6585" y="6402"/>
                  </a:lnTo>
                  <a:cubicBezTo>
                    <a:pt x="6392" y="4941"/>
                    <a:pt x="5748" y="3498"/>
                    <a:pt x="4753" y="2335"/>
                  </a:cubicBezTo>
                  <a:cubicBezTo>
                    <a:pt x="3463" y="829"/>
                    <a:pt x="1786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565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1056712" y="1104148"/>
            <a:ext cx="7030575" cy="85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it-IT" sz="1600" b="1">
                <a:latin typeface="Arial"/>
              </a:rPr>
              <a:t>Lessico </a:t>
            </a:r>
            <a:r>
              <a:rPr lang="it-IT" sz="1600" b="1" err="1">
                <a:latin typeface="Arial"/>
              </a:rPr>
              <a:t>Afinn</a:t>
            </a:r>
            <a:r>
              <a:rPr lang="it-IT" sz="1600">
                <a:latin typeface="Arial"/>
              </a:rPr>
              <a:t>: lista di termini in inglese a cui è stato assegnato un punteggio da -5 a +5, volto a indicarne la polarizzazione del sentimento. </a:t>
            </a:r>
            <a:br>
              <a:rPr lang="it-IT" sz="1600">
                <a:latin typeface="Arial" panose="020B0604020202020204" pitchFamily="34" charset="0"/>
              </a:rPr>
            </a:br>
            <a:r>
              <a:rPr lang="it-IT" sz="1600">
                <a:latin typeface="Arial"/>
              </a:rPr>
              <a:t>Ai termini non presenti nella lista viene dato punteggio 0. </a:t>
            </a:r>
            <a:endParaRPr lang="it-IT" sz="1600">
              <a:latin typeface="Arial" panose="020B0604020202020204" pitchFamily="34" charset="0"/>
            </a:endParaRPr>
          </a:p>
        </p:txBody>
      </p:sp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basato sul lessico 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D023C4-82AA-4D9E-8961-C1BC135B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0" y="2080253"/>
            <a:ext cx="4251740" cy="2977289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9476766-B184-41FB-97F0-AA08D8E9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51086"/>
              </p:ext>
            </p:extLst>
          </p:nvPr>
        </p:nvGraphicFramePr>
        <p:xfrm>
          <a:off x="5293473" y="3296570"/>
          <a:ext cx="2934265" cy="1645830"/>
        </p:xfrm>
        <a:graphic>
          <a:graphicData uri="http://schemas.openxmlformats.org/drawingml/2006/table">
            <a:tbl>
              <a:tblPr>
                <a:noFill/>
                <a:tableStyleId>{83AD819B-834D-46ED-A52E-823CA39F297E}</a:tableStyleId>
              </a:tblPr>
              <a:tblGrid>
                <a:gridCol w="1139756">
                  <a:extLst>
                    <a:ext uri="{9D8B030D-6E8A-4147-A177-3AD203B41FA5}">
                      <a16:colId xmlns:a16="http://schemas.microsoft.com/office/drawing/2014/main" val="1085634824"/>
                    </a:ext>
                  </a:extLst>
                </a:gridCol>
                <a:gridCol w="524784">
                  <a:extLst>
                    <a:ext uri="{9D8B030D-6E8A-4147-A177-3AD203B41FA5}">
                      <a16:colId xmlns:a16="http://schemas.microsoft.com/office/drawing/2014/main" val="3881527385"/>
                    </a:ext>
                  </a:extLst>
                </a:gridCol>
                <a:gridCol w="583926">
                  <a:extLst>
                    <a:ext uri="{9D8B030D-6E8A-4147-A177-3AD203B41FA5}">
                      <a16:colId xmlns:a16="http://schemas.microsoft.com/office/drawing/2014/main" val="3586110421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45481554"/>
                    </a:ext>
                  </a:extLst>
                </a:gridCol>
              </a:tblGrid>
              <a:tr h="380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Min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Max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Mean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2252"/>
                  </a:ext>
                </a:extLst>
              </a:tr>
              <a:tr h="380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err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Afinn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-30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15618"/>
                  </a:ext>
                </a:extLst>
              </a:tr>
              <a:tr h="2666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err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Afinn</a:t>
                      </a:r>
                      <a:endParaRPr lang="it-IT"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1" err="1">
                          <a:solidFill>
                            <a:schemeClr val="dk2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norm</a:t>
                      </a:r>
                      <a:endParaRPr sz="1800" b="1">
                        <a:solidFill>
                          <a:schemeClr val="dk2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3.6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1932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0DBE1A-D24F-44EF-9E76-2E6508544451}"/>
              </a:ext>
            </a:extLst>
          </p:cNvPr>
          <p:cNvSpPr txBox="1"/>
          <p:nvPr/>
        </p:nvSpPr>
        <p:spPr>
          <a:xfrm>
            <a:off x="4902865" y="2090565"/>
            <a:ext cx="3324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/>
              <a:t>Lo score di </a:t>
            </a:r>
            <a:r>
              <a:rPr lang="it-IT" sz="1600" err="1"/>
              <a:t>Afinn</a:t>
            </a:r>
            <a:r>
              <a:rPr lang="it-IT" sz="1600"/>
              <a:t> è stato </a:t>
            </a:r>
            <a:r>
              <a:rPr lang="it-IT" sz="1600" b="1"/>
              <a:t>normalizzato</a:t>
            </a:r>
            <a:r>
              <a:rPr lang="it-IT" sz="1600"/>
              <a:t> al fine di passare da  un valore potenzialmente tra –ꝏ e +ꝏ a un valore tra 1 e 5, come score.</a:t>
            </a:r>
          </a:p>
        </p:txBody>
      </p:sp>
      <p:sp>
        <p:nvSpPr>
          <p:cNvPr id="8" name="AutoShape 6" descr="\infty ">
            <a:extLst>
              <a:ext uri="{FF2B5EF4-FFF2-40B4-BE49-F238E27FC236}">
                <a16:creationId xmlns:a16="http://schemas.microsoft.com/office/drawing/2014/main" id="{633DD065-08D4-4589-B35D-9A7EA02A7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21" name="Google Shape;1833;p103">
            <a:extLst>
              <a:ext uri="{FF2B5EF4-FFF2-40B4-BE49-F238E27FC236}">
                <a16:creationId xmlns:a16="http://schemas.microsoft.com/office/drawing/2014/main" id="{201F0AB6-40B5-4217-9249-63E8CCF7AE33}"/>
              </a:ext>
            </a:extLst>
          </p:cNvPr>
          <p:cNvGrpSpPr/>
          <p:nvPr/>
        </p:nvGrpSpPr>
        <p:grpSpPr>
          <a:xfrm>
            <a:off x="6810611" y="366129"/>
            <a:ext cx="455850" cy="425642"/>
            <a:chOff x="3248569" y="1247232"/>
            <a:chExt cx="613031" cy="572407"/>
          </a:xfrm>
        </p:grpSpPr>
        <p:sp>
          <p:nvSpPr>
            <p:cNvPr id="22" name="Google Shape;1834;p103">
              <a:extLst>
                <a:ext uri="{FF2B5EF4-FFF2-40B4-BE49-F238E27FC236}">
                  <a16:creationId xmlns:a16="http://schemas.microsoft.com/office/drawing/2014/main" id="{C9D1BDAF-59CD-43EA-9935-D6F63F3B4B44}"/>
                </a:ext>
              </a:extLst>
            </p:cNvPr>
            <p:cNvSpPr/>
            <p:nvPr/>
          </p:nvSpPr>
          <p:spPr>
            <a:xfrm>
              <a:off x="3248569" y="1503640"/>
              <a:ext cx="145124" cy="214230"/>
            </a:xfrm>
            <a:custGeom>
              <a:avLst/>
              <a:gdLst/>
              <a:ahLst/>
              <a:cxnLst/>
              <a:rect l="l" t="t" r="r" b="b"/>
              <a:pathLst>
                <a:path w="6909" h="10199" extrusionOk="0">
                  <a:moveTo>
                    <a:pt x="1" y="0"/>
                  </a:moveTo>
                  <a:lnTo>
                    <a:pt x="1" y="854"/>
                  </a:lnTo>
                  <a:cubicBezTo>
                    <a:pt x="1" y="5247"/>
                    <a:pt x="2914" y="8970"/>
                    <a:pt x="6909" y="10198"/>
                  </a:cubicBezTo>
                  <a:lnTo>
                    <a:pt x="6909" y="8391"/>
                  </a:lnTo>
                  <a:cubicBezTo>
                    <a:pt x="4129" y="7331"/>
                    <a:pt x="2079" y="4773"/>
                    <a:pt x="1756" y="1709"/>
                  </a:cubicBezTo>
                  <a:lnTo>
                    <a:pt x="6909" y="170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35;p103">
              <a:extLst>
                <a:ext uri="{FF2B5EF4-FFF2-40B4-BE49-F238E27FC236}">
                  <a16:creationId xmlns:a16="http://schemas.microsoft.com/office/drawing/2014/main" id="{8A9453E8-09E6-406D-8E1D-669D22ACA16E}"/>
                </a:ext>
              </a:extLst>
            </p:cNvPr>
            <p:cNvSpPr/>
            <p:nvPr/>
          </p:nvSpPr>
          <p:spPr>
            <a:xfrm>
              <a:off x="3326665" y="1503640"/>
              <a:ext cx="534934" cy="315999"/>
            </a:xfrm>
            <a:custGeom>
              <a:avLst/>
              <a:gdLst/>
              <a:ahLst/>
              <a:cxnLst/>
              <a:rect l="l" t="t" r="r" b="b"/>
              <a:pathLst>
                <a:path w="25467" h="15044" extrusionOk="0">
                  <a:moveTo>
                    <a:pt x="1" y="0"/>
                  </a:moveTo>
                  <a:lnTo>
                    <a:pt x="1" y="2311"/>
                  </a:lnTo>
                  <a:cubicBezTo>
                    <a:pt x="1" y="5711"/>
                    <a:pt x="1325" y="8910"/>
                    <a:pt x="3730" y="11316"/>
                  </a:cubicBezTo>
                  <a:cubicBezTo>
                    <a:pt x="6134" y="13720"/>
                    <a:pt x="9332" y="15043"/>
                    <a:pt x="12733" y="15043"/>
                  </a:cubicBezTo>
                  <a:cubicBezTo>
                    <a:pt x="16134" y="15043"/>
                    <a:pt x="19331" y="13719"/>
                    <a:pt x="21737" y="11314"/>
                  </a:cubicBezTo>
                  <a:cubicBezTo>
                    <a:pt x="24143" y="8910"/>
                    <a:pt x="25466" y="5712"/>
                    <a:pt x="25466" y="2311"/>
                  </a:cubicBezTo>
                  <a:lnTo>
                    <a:pt x="25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6;p103">
              <a:extLst>
                <a:ext uri="{FF2B5EF4-FFF2-40B4-BE49-F238E27FC236}">
                  <a16:creationId xmlns:a16="http://schemas.microsoft.com/office/drawing/2014/main" id="{BA1F3281-EADF-4B63-A17E-5AF95D89BC31}"/>
                </a:ext>
              </a:extLst>
            </p:cNvPr>
            <p:cNvSpPr/>
            <p:nvPr/>
          </p:nvSpPr>
          <p:spPr>
            <a:xfrm>
              <a:off x="3513925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8" y="811"/>
                    <a:pt x="889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9" y="5761"/>
                  </a:cubicBezTo>
                  <a:cubicBezTo>
                    <a:pt x="1208" y="6158"/>
                    <a:pt x="1399" y="6397"/>
                    <a:pt x="1399" y="6966"/>
                  </a:cubicBezTo>
                  <a:cubicBezTo>
                    <a:pt x="1399" y="7536"/>
                    <a:pt x="1208" y="7777"/>
                    <a:pt x="889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4" y="9641"/>
                    <a:pt x="2223" y="9243"/>
                  </a:cubicBezTo>
                  <a:cubicBezTo>
                    <a:pt x="2596" y="8777"/>
                    <a:pt x="3110" y="8139"/>
                    <a:pt x="3110" y="6966"/>
                  </a:cubicBezTo>
                  <a:cubicBezTo>
                    <a:pt x="3110" y="5795"/>
                    <a:pt x="2596" y="5156"/>
                    <a:pt x="2223" y="4689"/>
                  </a:cubicBezTo>
                  <a:cubicBezTo>
                    <a:pt x="1904" y="4294"/>
                    <a:pt x="1711" y="4055"/>
                    <a:pt x="1711" y="3484"/>
                  </a:cubicBezTo>
                  <a:cubicBezTo>
                    <a:pt x="1711" y="2914"/>
                    <a:pt x="1904" y="2675"/>
                    <a:pt x="2223" y="2278"/>
                  </a:cubicBezTo>
                  <a:cubicBezTo>
                    <a:pt x="2596" y="1811"/>
                    <a:pt x="3110" y="1173"/>
                    <a:pt x="3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37;p103">
              <a:extLst>
                <a:ext uri="{FF2B5EF4-FFF2-40B4-BE49-F238E27FC236}">
                  <a16:creationId xmlns:a16="http://schemas.microsoft.com/office/drawing/2014/main" id="{48A6E2F5-45A9-4117-A409-37CA063CC7E5}"/>
                </a:ext>
              </a:extLst>
            </p:cNvPr>
            <p:cNvSpPr/>
            <p:nvPr/>
          </p:nvSpPr>
          <p:spPr>
            <a:xfrm>
              <a:off x="3608972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6" y="811"/>
                    <a:pt x="888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8" y="5761"/>
                  </a:cubicBezTo>
                  <a:cubicBezTo>
                    <a:pt x="1206" y="6158"/>
                    <a:pt x="1399" y="6397"/>
                    <a:pt x="1399" y="6966"/>
                  </a:cubicBezTo>
                  <a:cubicBezTo>
                    <a:pt x="1399" y="7536"/>
                    <a:pt x="1206" y="7777"/>
                    <a:pt x="888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2" y="9641"/>
                    <a:pt x="2221" y="9243"/>
                  </a:cubicBezTo>
                  <a:cubicBezTo>
                    <a:pt x="2596" y="8777"/>
                    <a:pt x="3109" y="8139"/>
                    <a:pt x="3109" y="6966"/>
                  </a:cubicBezTo>
                  <a:cubicBezTo>
                    <a:pt x="3109" y="5795"/>
                    <a:pt x="2596" y="5156"/>
                    <a:pt x="2221" y="4689"/>
                  </a:cubicBezTo>
                  <a:cubicBezTo>
                    <a:pt x="1902" y="4294"/>
                    <a:pt x="1711" y="4055"/>
                    <a:pt x="1711" y="3484"/>
                  </a:cubicBezTo>
                  <a:cubicBezTo>
                    <a:pt x="1711" y="2914"/>
                    <a:pt x="1902" y="2675"/>
                    <a:pt x="2221" y="2278"/>
                  </a:cubicBezTo>
                  <a:cubicBezTo>
                    <a:pt x="2596" y="1811"/>
                    <a:pt x="3109" y="1173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38;p103">
              <a:extLst>
                <a:ext uri="{FF2B5EF4-FFF2-40B4-BE49-F238E27FC236}">
                  <a16:creationId xmlns:a16="http://schemas.microsoft.com/office/drawing/2014/main" id="{D9B35DD0-7E9E-420C-86D7-E40AFCD4BBCB}"/>
                </a:ext>
              </a:extLst>
            </p:cNvPr>
            <p:cNvSpPr/>
            <p:nvPr/>
          </p:nvSpPr>
          <p:spPr>
            <a:xfrm>
              <a:off x="3593366" y="1503640"/>
              <a:ext cx="268234" cy="315999"/>
            </a:xfrm>
            <a:custGeom>
              <a:avLst/>
              <a:gdLst/>
              <a:ahLst/>
              <a:cxnLst/>
              <a:rect l="l" t="t" r="r" b="b"/>
              <a:pathLst>
                <a:path w="12770" h="15044" extrusionOk="0">
                  <a:moveTo>
                    <a:pt x="0" y="0"/>
                  </a:moveTo>
                  <a:lnTo>
                    <a:pt x="0" y="15043"/>
                  </a:lnTo>
                  <a:lnTo>
                    <a:pt x="36" y="15043"/>
                  </a:lnTo>
                  <a:cubicBezTo>
                    <a:pt x="3437" y="15043"/>
                    <a:pt x="6634" y="13719"/>
                    <a:pt x="9040" y="11314"/>
                  </a:cubicBezTo>
                  <a:cubicBezTo>
                    <a:pt x="11446" y="8910"/>
                    <a:pt x="12769" y="5712"/>
                    <a:pt x="12769" y="2311"/>
                  </a:cubicBezTo>
                  <a:lnTo>
                    <a:pt x="1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9;p103">
              <a:extLst>
                <a:ext uri="{FF2B5EF4-FFF2-40B4-BE49-F238E27FC236}">
                  <a16:creationId xmlns:a16="http://schemas.microsoft.com/office/drawing/2014/main" id="{0E6C0D67-6F03-4557-AE53-339B0FB81C01}"/>
                </a:ext>
              </a:extLst>
            </p:cNvPr>
            <p:cNvSpPr/>
            <p:nvPr/>
          </p:nvSpPr>
          <p:spPr>
            <a:xfrm>
              <a:off x="3388021" y="1783700"/>
              <a:ext cx="412223" cy="35940"/>
            </a:xfrm>
            <a:custGeom>
              <a:avLst/>
              <a:gdLst/>
              <a:ahLst/>
              <a:cxnLst/>
              <a:rect l="l" t="t" r="r" b="b"/>
              <a:pathLst>
                <a:path w="19625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19625" y="171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0;p103">
              <a:extLst>
                <a:ext uri="{FF2B5EF4-FFF2-40B4-BE49-F238E27FC236}">
                  <a16:creationId xmlns:a16="http://schemas.microsoft.com/office/drawing/2014/main" id="{7C8EB9B8-7CE0-4BDA-A5CB-5A6B05281275}"/>
                </a:ext>
              </a:extLst>
            </p:cNvPr>
            <p:cNvSpPr/>
            <p:nvPr/>
          </p:nvSpPr>
          <p:spPr>
            <a:xfrm>
              <a:off x="3593366" y="1783700"/>
              <a:ext cx="206857" cy="35940"/>
            </a:xfrm>
            <a:custGeom>
              <a:avLst/>
              <a:gdLst/>
              <a:ahLst/>
              <a:cxnLst/>
              <a:rect l="l" t="t" r="r" b="b"/>
              <a:pathLst>
                <a:path w="9848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9847" y="171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1;p103">
              <a:extLst>
                <a:ext uri="{FF2B5EF4-FFF2-40B4-BE49-F238E27FC236}">
                  <a16:creationId xmlns:a16="http://schemas.microsoft.com/office/drawing/2014/main" id="{BED88ECC-0AFA-41FA-9EB2-D68FA03E8398}"/>
                </a:ext>
              </a:extLst>
            </p:cNvPr>
            <p:cNvSpPr/>
            <p:nvPr/>
          </p:nvSpPr>
          <p:spPr>
            <a:xfrm>
              <a:off x="3641362" y="1503598"/>
              <a:ext cx="35940" cy="86583"/>
            </a:xfrm>
            <a:custGeom>
              <a:avLst/>
              <a:gdLst/>
              <a:ahLst/>
              <a:cxnLst/>
              <a:rect l="l" t="t" r="r" b="b"/>
              <a:pathLst>
                <a:path w="1711" h="4122" extrusionOk="0">
                  <a:moveTo>
                    <a:pt x="1" y="1"/>
                  </a:moveTo>
                  <a:lnTo>
                    <a:pt x="1" y="4121"/>
                  </a:lnTo>
                  <a:lnTo>
                    <a:pt x="1711" y="41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2;p103">
              <a:extLst>
                <a:ext uri="{FF2B5EF4-FFF2-40B4-BE49-F238E27FC236}">
                  <a16:creationId xmlns:a16="http://schemas.microsoft.com/office/drawing/2014/main" id="{2A018EB3-579A-4D0D-B0FB-2C8E6F64AF07}"/>
                </a:ext>
              </a:extLst>
            </p:cNvPr>
            <p:cNvSpPr/>
            <p:nvPr/>
          </p:nvSpPr>
          <p:spPr>
            <a:xfrm>
              <a:off x="3593366" y="1569491"/>
              <a:ext cx="131953" cy="134663"/>
            </a:xfrm>
            <a:custGeom>
              <a:avLst/>
              <a:gdLst/>
              <a:ahLst/>
              <a:cxnLst/>
              <a:rect l="l" t="t" r="r" b="b"/>
              <a:pathLst>
                <a:path w="6282" h="6411" extrusionOk="0">
                  <a:moveTo>
                    <a:pt x="3238" y="0"/>
                  </a:moveTo>
                  <a:lnTo>
                    <a:pt x="0" y="1786"/>
                  </a:lnTo>
                  <a:lnTo>
                    <a:pt x="0" y="6411"/>
                  </a:lnTo>
                  <a:lnTo>
                    <a:pt x="6282" y="6411"/>
                  </a:lnTo>
                  <a:lnTo>
                    <a:pt x="6282" y="18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43;p103">
              <a:extLst>
                <a:ext uri="{FF2B5EF4-FFF2-40B4-BE49-F238E27FC236}">
                  <a16:creationId xmlns:a16="http://schemas.microsoft.com/office/drawing/2014/main" id="{B647C606-7389-4A7F-901E-9774B65CF058}"/>
                </a:ext>
              </a:extLst>
            </p:cNvPr>
            <p:cNvSpPr/>
            <p:nvPr/>
          </p:nvSpPr>
          <p:spPr>
            <a:xfrm>
              <a:off x="3659321" y="1569491"/>
              <a:ext cx="65998" cy="134663"/>
            </a:xfrm>
            <a:custGeom>
              <a:avLst/>
              <a:gdLst/>
              <a:ahLst/>
              <a:cxnLst/>
              <a:rect l="l" t="t" r="r" b="b"/>
              <a:pathLst>
                <a:path w="3142" h="6411" extrusionOk="0">
                  <a:moveTo>
                    <a:pt x="98" y="0"/>
                  </a:moveTo>
                  <a:lnTo>
                    <a:pt x="1" y="54"/>
                  </a:lnTo>
                  <a:lnTo>
                    <a:pt x="1" y="6411"/>
                  </a:lnTo>
                  <a:lnTo>
                    <a:pt x="3142" y="6411"/>
                  </a:lnTo>
                  <a:lnTo>
                    <a:pt x="3142" y="18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020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25" y="1796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basato sul lessico 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" name="AutoShape 6" descr="\infty ">
            <a:extLst>
              <a:ext uri="{FF2B5EF4-FFF2-40B4-BE49-F238E27FC236}">
                <a16:creationId xmlns:a16="http://schemas.microsoft.com/office/drawing/2014/main" id="{633DD065-08D4-4589-B35D-9A7EA02A7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775310-8866-4B5B-8C4F-EAE7A310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9" y="2419350"/>
            <a:ext cx="3401317" cy="2358021"/>
          </a:xfrm>
          <a:prstGeom prst="rect">
            <a:avLst/>
          </a:prstGeom>
        </p:spPr>
      </p:pic>
      <p:grpSp>
        <p:nvGrpSpPr>
          <p:cNvPr id="15" name="Google Shape;1833;p103">
            <a:extLst>
              <a:ext uri="{FF2B5EF4-FFF2-40B4-BE49-F238E27FC236}">
                <a16:creationId xmlns:a16="http://schemas.microsoft.com/office/drawing/2014/main" id="{0F05AF98-1F70-4CDA-999E-77EE9FADA697}"/>
              </a:ext>
            </a:extLst>
          </p:cNvPr>
          <p:cNvGrpSpPr/>
          <p:nvPr/>
        </p:nvGrpSpPr>
        <p:grpSpPr>
          <a:xfrm>
            <a:off x="6777696" y="366129"/>
            <a:ext cx="455850" cy="425642"/>
            <a:chOff x="3248569" y="1247232"/>
            <a:chExt cx="613031" cy="572407"/>
          </a:xfrm>
        </p:grpSpPr>
        <p:sp>
          <p:nvSpPr>
            <p:cNvPr id="16" name="Google Shape;1834;p103">
              <a:extLst>
                <a:ext uri="{FF2B5EF4-FFF2-40B4-BE49-F238E27FC236}">
                  <a16:creationId xmlns:a16="http://schemas.microsoft.com/office/drawing/2014/main" id="{180FB8DF-A762-4B88-B5D2-42B039C83577}"/>
                </a:ext>
              </a:extLst>
            </p:cNvPr>
            <p:cNvSpPr/>
            <p:nvPr/>
          </p:nvSpPr>
          <p:spPr>
            <a:xfrm>
              <a:off x="3248569" y="1503640"/>
              <a:ext cx="145124" cy="214230"/>
            </a:xfrm>
            <a:custGeom>
              <a:avLst/>
              <a:gdLst/>
              <a:ahLst/>
              <a:cxnLst/>
              <a:rect l="l" t="t" r="r" b="b"/>
              <a:pathLst>
                <a:path w="6909" h="10199" extrusionOk="0">
                  <a:moveTo>
                    <a:pt x="1" y="0"/>
                  </a:moveTo>
                  <a:lnTo>
                    <a:pt x="1" y="854"/>
                  </a:lnTo>
                  <a:cubicBezTo>
                    <a:pt x="1" y="5247"/>
                    <a:pt x="2914" y="8970"/>
                    <a:pt x="6909" y="10198"/>
                  </a:cubicBezTo>
                  <a:lnTo>
                    <a:pt x="6909" y="8391"/>
                  </a:lnTo>
                  <a:cubicBezTo>
                    <a:pt x="4129" y="7331"/>
                    <a:pt x="2079" y="4773"/>
                    <a:pt x="1756" y="1709"/>
                  </a:cubicBezTo>
                  <a:lnTo>
                    <a:pt x="6909" y="170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5;p103">
              <a:extLst>
                <a:ext uri="{FF2B5EF4-FFF2-40B4-BE49-F238E27FC236}">
                  <a16:creationId xmlns:a16="http://schemas.microsoft.com/office/drawing/2014/main" id="{86EA7057-19F1-4AFB-8D49-26B47DDAF568}"/>
                </a:ext>
              </a:extLst>
            </p:cNvPr>
            <p:cNvSpPr/>
            <p:nvPr/>
          </p:nvSpPr>
          <p:spPr>
            <a:xfrm>
              <a:off x="3326665" y="1503640"/>
              <a:ext cx="534934" cy="315999"/>
            </a:xfrm>
            <a:custGeom>
              <a:avLst/>
              <a:gdLst/>
              <a:ahLst/>
              <a:cxnLst/>
              <a:rect l="l" t="t" r="r" b="b"/>
              <a:pathLst>
                <a:path w="25467" h="15044" extrusionOk="0">
                  <a:moveTo>
                    <a:pt x="1" y="0"/>
                  </a:moveTo>
                  <a:lnTo>
                    <a:pt x="1" y="2311"/>
                  </a:lnTo>
                  <a:cubicBezTo>
                    <a:pt x="1" y="5711"/>
                    <a:pt x="1325" y="8910"/>
                    <a:pt x="3730" y="11316"/>
                  </a:cubicBezTo>
                  <a:cubicBezTo>
                    <a:pt x="6134" y="13720"/>
                    <a:pt x="9332" y="15043"/>
                    <a:pt x="12733" y="15043"/>
                  </a:cubicBezTo>
                  <a:cubicBezTo>
                    <a:pt x="16134" y="15043"/>
                    <a:pt x="19331" y="13719"/>
                    <a:pt x="21737" y="11314"/>
                  </a:cubicBezTo>
                  <a:cubicBezTo>
                    <a:pt x="24143" y="8910"/>
                    <a:pt x="25466" y="5712"/>
                    <a:pt x="25466" y="2311"/>
                  </a:cubicBezTo>
                  <a:lnTo>
                    <a:pt x="25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6;p103">
              <a:extLst>
                <a:ext uri="{FF2B5EF4-FFF2-40B4-BE49-F238E27FC236}">
                  <a16:creationId xmlns:a16="http://schemas.microsoft.com/office/drawing/2014/main" id="{0D7648B5-27E4-4B5F-9520-8F13AFD193A6}"/>
                </a:ext>
              </a:extLst>
            </p:cNvPr>
            <p:cNvSpPr/>
            <p:nvPr/>
          </p:nvSpPr>
          <p:spPr>
            <a:xfrm>
              <a:off x="3513925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8" y="811"/>
                    <a:pt x="889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9" y="5761"/>
                  </a:cubicBezTo>
                  <a:cubicBezTo>
                    <a:pt x="1208" y="6158"/>
                    <a:pt x="1399" y="6397"/>
                    <a:pt x="1399" y="6966"/>
                  </a:cubicBezTo>
                  <a:cubicBezTo>
                    <a:pt x="1399" y="7536"/>
                    <a:pt x="1208" y="7777"/>
                    <a:pt x="889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4" y="9641"/>
                    <a:pt x="2223" y="9243"/>
                  </a:cubicBezTo>
                  <a:cubicBezTo>
                    <a:pt x="2596" y="8777"/>
                    <a:pt x="3110" y="8139"/>
                    <a:pt x="3110" y="6966"/>
                  </a:cubicBezTo>
                  <a:cubicBezTo>
                    <a:pt x="3110" y="5795"/>
                    <a:pt x="2596" y="5156"/>
                    <a:pt x="2223" y="4689"/>
                  </a:cubicBezTo>
                  <a:cubicBezTo>
                    <a:pt x="1904" y="4294"/>
                    <a:pt x="1711" y="4055"/>
                    <a:pt x="1711" y="3484"/>
                  </a:cubicBezTo>
                  <a:cubicBezTo>
                    <a:pt x="1711" y="2914"/>
                    <a:pt x="1904" y="2675"/>
                    <a:pt x="2223" y="2278"/>
                  </a:cubicBezTo>
                  <a:cubicBezTo>
                    <a:pt x="2596" y="1811"/>
                    <a:pt x="3110" y="1173"/>
                    <a:pt x="3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7;p103">
              <a:extLst>
                <a:ext uri="{FF2B5EF4-FFF2-40B4-BE49-F238E27FC236}">
                  <a16:creationId xmlns:a16="http://schemas.microsoft.com/office/drawing/2014/main" id="{99D1D45B-0FD9-4C40-B6CE-94BEB436312E}"/>
                </a:ext>
              </a:extLst>
            </p:cNvPr>
            <p:cNvSpPr/>
            <p:nvPr/>
          </p:nvSpPr>
          <p:spPr>
            <a:xfrm>
              <a:off x="3608972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6" y="811"/>
                    <a:pt x="888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8" y="5761"/>
                  </a:cubicBezTo>
                  <a:cubicBezTo>
                    <a:pt x="1206" y="6158"/>
                    <a:pt x="1399" y="6397"/>
                    <a:pt x="1399" y="6966"/>
                  </a:cubicBezTo>
                  <a:cubicBezTo>
                    <a:pt x="1399" y="7536"/>
                    <a:pt x="1206" y="7777"/>
                    <a:pt x="888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2" y="9641"/>
                    <a:pt x="2221" y="9243"/>
                  </a:cubicBezTo>
                  <a:cubicBezTo>
                    <a:pt x="2596" y="8777"/>
                    <a:pt x="3109" y="8139"/>
                    <a:pt x="3109" y="6966"/>
                  </a:cubicBezTo>
                  <a:cubicBezTo>
                    <a:pt x="3109" y="5795"/>
                    <a:pt x="2596" y="5156"/>
                    <a:pt x="2221" y="4689"/>
                  </a:cubicBezTo>
                  <a:cubicBezTo>
                    <a:pt x="1902" y="4294"/>
                    <a:pt x="1711" y="4055"/>
                    <a:pt x="1711" y="3484"/>
                  </a:cubicBezTo>
                  <a:cubicBezTo>
                    <a:pt x="1711" y="2914"/>
                    <a:pt x="1902" y="2675"/>
                    <a:pt x="2221" y="2278"/>
                  </a:cubicBezTo>
                  <a:cubicBezTo>
                    <a:pt x="2596" y="1811"/>
                    <a:pt x="3109" y="1173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8;p103">
              <a:extLst>
                <a:ext uri="{FF2B5EF4-FFF2-40B4-BE49-F238E27FC236}">
                  <a16:creationId xmlns:a16="http://schemas.microsoft.com/office/drawing/2014/main" id="{5736A59E-7874-448F-97EE-5CDB8D4B7F3F}"/>
                </a:ext>
              </a:extLst>
            </p:cNvPr>
            <p:cNvSpPr/>
            <p:nvPr/>
          </p:nvSpPr>
          <p:spPr>
            <a:xfrm>
              <a:off x="3593366" y="1503640"/>
              <a:ext cx="268234" cy="315999"/>
            </a:xfrm>
            <a:custGeom>
              <a:avLst/>
              <a:gdLst/>
              <a:ahLst/>
              <a:cxnLst/>
              <a:rect l="l" t="t" r="r" b="b"/>
              <a:pathLst>
                <a:path w="12770" h="15044" extrusionOk="0">
                  <a:moveTo>
                    <a:pt x="0" y="0"/>
                  </a:moveTo>
                  <a:lnTo>
                    <a:pt x="0" y="15043"/>
                  </a:lnTo>
                  <a:lnTo>
                    <a:pt x="36" y="15043"/>
                  </a:lnTo>
                  <a:cubicBezTo>
                    <a:pt x="3437" y="15043"/>
                    <a:pt x="6634" y="13719"/>
                    <a:pt x="9040" y="11314"/>
                  </a:cubicBezTo>
                  <a:cubicBezTo>
                    <a:pt x="11446" y="8910"/>
                    <a:pt x="12769" y="5712"/>
                    <a:pt x="12769" y="2311"/>
                  </a:cubicBezTo>
                  <a:lnTo>
                    <a:pt x="1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9;p103">
              <a:extLst>
                <a:ext uri="{FF2B5EF4-FFF2-40B4-BE49-F238E27FC236}">
                  <a16:creationId xmlns:a16="http://schemas.microsoft.com/office/drawing/2014/main" id="{7858CB8D-0742-4A7D-AFF8-4DA77B31656A}"/>
                </a:ext>
              </a:extLst>
            </p:cNvPr>
            <p:cNvSpPr/>
            <p:nvPr/>
          </p:nvSpPr>
          <p:spPr>
            <a:xfrm>
              <a:off x="3388021" y="1783700"/>
              <a:ext cx="412223" cy="35940"/>
            </a:xfrm>
            <a:custGeom>
              <a:avLst/>
              <a:gdLst/>
              <a:ahLst/>
              <a:cxnLst/>
              <a:rect l="l" t="t" r="r" b="b"/>
              <a:pathLst>
                <a:path w="19625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19625" y="171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0;p103">
              <a:extLst>
                <a:ext uri="{FF2B5EF4-FFF2-40B4-BE49-F238E27FC236}">
                  <a16:creationId xmlns:a16="http://schemas.microsoft.com/office/drawing/2014/main" id="{0CF97B7B-3F57-40DC-8C15-D485F771F1F8}"/>
                </a:ext>
              </a:extLst>
            </p:cNvPr>
            <p:cNvSpPr/>
            <p:nvPr/>
          </p:nvSpPr>
          <p:spPr>
            <a:xfrm>
              <a:off x="3593366" y="1783700"/>
              <a:ext cx="206857" cy="35940"/>
            </a:xfrm>
            <a:custGeom>
              <a:avLst/>
              <a:gdLst/>
              <a:ahLst/>
              <a:cxnLst/>
              <a:rect l="l" t="t" r="r" b="b"/>
              <a:pathLst>
                <a:path w="9848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9847" y="171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1;p103">
              <a:extLst>
                <a:ext uri="{FF2B5EF4-FFF2-40B4-BE49-F238E27FC236}">
                  <a16:creationId xmlns:a16="http://schemas.microsoft.com/office/drawing/2014/main" id="{E5DAE65E-18C0-4171-82E5-04C90BE92AEA}"/>
                </a:ext>
              </a:extLst>
            </p:cNvPr>
            <p:cNvSpPr/>
            <p:nvPr/>
          </p:nvSpPr>
          <p:spPr>
            <a:xfrm>
              <a:off x="3641362" y="1503598"/>
              <a:ext cx="35940" cy="86583"/>
            </a:xfrm>
            <a:custGeom>
              <a:avLst/>
              <a:gdLst/>
              <a:ahLst/>
              <a:cxnLst/>
              <a:rect l="l" t="t" r="r" b="b"/>
              <a:pathLst>
                <a:path w="1711" h="4122" extrusionOk="0">
                  <a:moveTo>
                    <a:pt x="1" y="1"/>
                  </a:moveTo>
                  <a:lnTo>
                    <a:pt x="1" y="4121"/>
                  </a:lnTo>
                  <a:lnTo>
                    <a:pt x="1711" y="41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2;p103">
              <a:extLst>
                <a:ext uri="{FF2B5EF4-FFF2-40B4-BE49-F238E27FC236}">
                  <a16:creationId xmlns:a16="http://schemas.microsoft.com/office/drawing/2014/main" id="{9978D3CC-27E4-43D3-AA97-4A3969867DC1}"/>
                </a:ext>
              </a:extLst>
            </p:cNvPr>
            <p:cNvSpPr/>
            <p:nvPr/>
          </p:nvSpPr>
          <p:spPr>
            <a:xfrm>
              <a:off x="3593366" y="1569491"/>
              <a:ext cx="131953" cy="134663"/>
            </a:xfrm>
            <a:custGeom>
              <a:avLst/>
              <a:gdLst/>
              <a:ahLst/>
              <a:cxnLst/>
              <a:rect l="l" t="t" r="r" b="b"/>
              <a:pathLst>
                <a:path w="6282" h="6411" extrusionOk="0">
                  <a:moveTo>
                    <a:pt x="3238" y="0"/>
                  </a:moveTo>
                  <a:lnTo>
                    <a:pt x="0" y="1786"/>
                  </a:lnTo>
                  <a:lnTo>
                    <a:pt x="0" y="6411"/>
                  </a:lnTo>
                  <a:lnTo>
                    <a:pt x="6282" y="6411"/>
                  </a:lnTo>
                  <a:lnTo>
                    <a:pt x="6282" y="18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3;p103">
              <a:extLst>
                <a:ext uri="{FF2B5EF4-FFF2-40B4-BE49-F238E27FC236}">
                  <a16:creationId xmlns:a16="http://schemas.microsoft.com/office/drawing/2014/main" id="{37E0B780-4D23-42BD-966E-FA4182D8E48F}"/>
                </a:ext>
              </a:extLst>
            </p:cNvPr>
            <p:cNvSpPr/>
            <p:nvPr/>
          </p:nvSpPr>
          <p:spPr>
            <a:xfrm>
              <a:off x="3659321" y="1569491"/>
              <a:ext cx="65998" cy="134663"/>
            </a:xfrm>
            <a:custGeom>
              <a:avLst/>
              <a:gdLst/>
              <a:ahLst/>
              <a:cxnLst/>
              <a:rect l="l" t="t" r="r" b="b"/>
              <a:pathLst>
                <a:path w="3142" h="6411" extrusionOk="0">
                  <a:moveTo>
                    <a:pt x="98" y="0"/>
                  </a:moveTo>
                  <a:lnTo>
                    <a:pt x="1" y="54"/>
                  </a:lnTo>
                  <a:lnTo>
                    <a:pt x="1" y="6411"/>
                  </a:lnTo>
                  <a:lnTo>
                    <a:pt x="3142" y="6411"/>
                  </a:lnTo>
                  <a:lnTo>
                    <a:pt x="3142" y="18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CE48568-D6A2-4612-9B92-FB5921BEE748}"/>
              </a:ext>
            </a:extLst>
          </p:cNvPr>
          <p:cNvSpPr txBox="1"/>
          <p:nvPr/>
        </p:nvSpPr>
        <p:spPr>
          <a:xfrm>
            <a:off x="506543" y="1072398"/>
            <a:ext cx="8130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/>
              <a:t>Lo </a:t>
            </a:r>
            <a:r>
              <a:rPr lang="it-IT" b="1"/>
              <a:t>score</a:t>
            </a:r>
            <a:r>
              <a:rPr lang="it-IT"/>
              <a:t> assume tendenzialmente </a:t>
            </a:r>
            <a:r>
              <a:rPr lang="it-IT" b="1"/>
              <a:t>valori più alti di </a:t>
            </a:r>
            <a:r>
              <a:rPr lang="it-IT" b="1" err="1"/>
              <a:t>Afinn</a:t>
            </a:r>
            <a:r>
              <a:rPr lang="it-IT" b="1"/>
              <a:t> </a:t>
            </a:r>
            <a:r>
              <a:rPr lang="it-IT"/>
              <a:t>(nel 68% dei casi) e nel 52% dei casi risulta essere maggiore di esattamente un punto.</a:t>
            </a:r>
          </a:p>
          <a:p>
            <a:pPr algn="just"/>
            <a:endParaRPr lang="it-IT"/>
          </a:p>
          <a:p>
            <a:pPr algn="just"/>
            <a:r>
              <a:rPr lang="it-IT"/>
              <a:t>Le </a:t>
            </a:r>
            <a:r>
              <a:rPr lang="it-IT" b="1"/>
              <a:t>recensioni</a:t>
            </a:r>
            <a:r>
              <a:rPr lang="it-IT"/>
              <a:t> classificate da </a:t>
            </a:r>
            <a:r>
              <a:rPr lang="it-IT" err="1"/>
              <a:t>Afinn</a:t>
            </a:r>
            <a:r>
              <a:rPr lang="it-IT"/>
              <a:t> come </a:t>
            </a:r>
            <a:r>
              <a:rPr lang="it-IT" b="1"/>
              <a:t>neutre</a:t>
            </a:r>
            <a:r>
              <a:rPr lang="it-IT"/>
              <a:t> (valore 3) sono tali perché le parole al loro interno non vengono riconosciute da </a:t>
            </a:r>
            <a:r>
              <a:rPr lang="it-IT" err="1"/>
              <a:t>Afinn</a:t>
            </a:r>
            <a:r>
              <a:rPr lang="it-IT"/>
              <a:t> oppure perché i diversi termini positivi e negativi si bilanciano.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D554E20F-F1CA-43CC-97CE-FE21DB3E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362" y="2419350"/>
            <a:ext cx="3503103" cy="23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25" y="1796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basato sul lessico 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DDEB4C5-C6B7-4879-8BA9-8AD8F54F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696114"/>
            <a:ext cx="3222981" cy="1897901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26D386F-BEA8-4E79-89D5-E0AEC0704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46" y="3042098"/>
            <a:ext cx="3266079" cy="1551917"/>
          </a:xfrm>
          <a:prstGeom prst="rect">
            <a:avLst/>
          </a:prstGeom>
        </p:spPr>
      </p:pic>
      <p:grpSp>
        <p:nvGrpSpPr>
          <p:cNvPr id="15" name="Google Shape;1833;p103">
            <a:extLst>
              <a:ext uri="{FF2B5EF4-FFF2-40B4-BE49-F238E27FC236}">
                <a16:creationId xmlns:a16="http://schemas.microsoft.com/office/drawing/2014/main" id="{0F05AF98-1F70-4CDA-999E-77EE9FADA697}"/>
              </a:ext>
            </a:extLst>
          </p:cNvPr>
          <p:cNvGrpSpPr/>
          <p:nvPr/>
        </p:nvGrpSpPr>
        <p:grpSpPr>
          <a:xfrm>
            <a:off x="6777696" y="366129"/>
            <a:ext cx="455850" cy="425642"/>
            <a:chOff x="3248569" y="1247232"/>
            <a:chExt cx="613031" cy="572407"/>
          </a:xfrm>
        </p:grpSpPr>
        <p:sp>
          <p:nvSpPr>
            <p:cNvPr id="16" name="Google Shape;1834;p103">
              <a:extLst>
                <a:ext uri="{FF2B5EF4-FFF2-40B4-BE49-F238E27FC236}">
                  <a16:creationId xmlns:a16="http://schemas.microsoft.com/office/drawing/2014/main" id="{180FB8DF-A762-4B88-B5D2-42B039C83577}"/>
                </a:ext>
              </a:extLst>
            </p:cNvPr>
            <p:cNvSpPr/>
            <p:nvPr/>
          </p:nvSpPr>
          <p:spPr>
            <a:xfrm>
              <a:off x="3248569" y="1503640"/>
              <a:ext cx="145124" cy="214230"/>
            </a:xfrm>
            <a:custGeom>
              <a:avLst/>
              <a:gdLst/>
              <a:ahLst/>
              <a:cxnLst/>
              <a:rect l="l" t="t" r="r" b="b"/>
              <a:pathLst>
                <a:path w="6909" h="10199" extrusionOk="0">
                  <a:moveTo>
                    <a:pt x="1" y="0"/>
                  </a:moveTo>
                  <a:lnTo>
                    <a:pt x="1" y="854"/>
                  </a:lnTo>
                  <a:cubicBezTo>
                    <a:pt x="1" y="5247"/>
                    <a:pt x="2914" y="8970"/>
                    <a:pt x="6909" y="10198"/>
                  </a:cubicBezTo>
                  <a:lnTo>
                    <a:pt x="6909" y="8391"/>
                  </a:lnTo>
                  <a:cubicBezTo>
                    <a:pt x="4129" y="7331"/>
                    <a:pt x="2079" y="4773"/>
                    <a:pt x="1756" y="1709"/>
                  </a:cubicBezTo>
                  <a:lnTo>
                    <a:pt x="6909" y="170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5;p103">
              <a:extLst>
                <a:ext uri="{FF2B5EF4-FFF2-40B4-BE49-F238E27FC236}">
                  <a16:creationId xmlns:a16="http://schemas.microsoft.com/office/drawing/2014/main" id="{86EA7057-19F1-4AFB-8D49-26B47DDAF568}"/>
                </a:ext>
              </a:extLst>
            </p:cNvPr>
            <p:cNvSpPr/>
            <p:nvPr/>
          </p:nvSpPr>
          <p:spPr>
            <a:xfrm>
              <a:off x="3326665" y="1503640"/>
              <a:ext cx="534934" cy="315999"/>
            </a:xfrm>
            <a:custGeom>
              <a:avLst/>
              <a:gdLst/>
              <a:ahLst/>
              <a:cxnLst/>
              <a:rect l="l" t="t" r="r" b="b"/>
              <a:pathLst>
                <a:path w="25467" h="15044" extrusionOk="0">
                  <a:moveTo>
                    <a:pt x="1" y="0"/>
                  </a:moveTo>
                  <a:lnTo>
                    <a:pt x="1" y="2311"/>
                  </a:lnTo>
                  <a:cubicBezTo>
                    <a:pt x="1" y="5711"/>
                    <a:pt x="1325" y="8910"/>
                    <a:pt x="3730" y="11316"/>
                  </a:cubicBezTo>
                  <a:cubicBezTo>
                    <a:pt x="6134" y="13720"/>
                    <a:pt x="9332" y="15043"/>
                    <a:pt x="12733" y="15043"/>
                  </a:cubicBezTo>
                  <a:cubicBezTo>
                    <a:pt x="16134" y="15043"/>
                    <a:pt x="19331" y="13719"/>
                    <a:pt x="21737" y="11314"/>
                  </a:cubicBezTo>
                  <a:cubicBezTo>
                    <a:pt x="24143" y="8910"/>
                    <a:pt x="25466" y="5712"/>
                    <a:pt x="25466" y="2311"/>
                  </a:cubicBezTo>
                  <a:lnTo>
                    <a:pt x="25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6;p103">
              <a:extLst>
                <a:ext uri="{FF2B5EF4-FFF2-40B4-BE49-F238E27FC236}">
                  <a16:creationId xmlns:a16="http://schemas.microsoft.com/office/drawing/2014/main" id="{0D7648B5-27E4-4B5F-9520-8F13AFD193A6}"/>
                </a:ext>
              </a:extLst>
            </p:cNvPr>
            <p:cNvSpPr/>
            <p:nvPr/>
          </p:nvSpPr>
          <p:spPr>
            <a:xfrm>
              <a:off x="3513925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8" y="811"/>
                    <a:pt x="889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9" y="5761"/>
                  </a:cubicBezTo>
                  <a:cubicBezTo>
                    <a:pt x="1208" y="6158"/>
                    <a:pt x="1399" y="6397"/>
                    <a:pt x="1399" y="6966"/>
                  </a:cubicBezTo>
                  <a:cubicBezTo>
                    <a:pt x="1399" y="7536"/>
                    <a:pt x="1208" y="7777"/>
                    <a:pt x="889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4" y="9641"/>
                    <a:pt x="2223" y="9243"/>
                  </a:cubicBezTo>
                  <a:cubicBezTo>
                    <a:pt x="2596" y="8777"/>
                    <a:pt x="3110" y="8139"/>
                    <a:pt x="3110" y="6966"/>
                  </a:cubicBezTo>
                  <a:cubicBezTo>
                    <a:pt x="3110" y="5795"/>
                    <a:pt x="2596" y="5156"/>
                    <a:pt x="2223" y="4689"/>
                  </a:cubicBezTo>
                  <a:cubicBezTo>
                    <a:pt x="1904" y="4294"/>
                    <a:pt x="1711" y="4055"/>
                    <a:pt x="1711" y="3484"/>
                  </a:cubicBezTo>
                  <a:cubicBezTo>
                    <a:pt x="1711" y="2914"/>
                    <a:pt x="1904" y="2675"/>
                    <a:pt x="2223" y="2278"/>
                  </a:cubicBezTo>
                  <a:cubicBezTo>
                    <a:pt x="2596" y="1811"/>
                    <a:pt x="3110" y="1173"/>
                    <a:pt x="3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7;p103">
              <a:extLst>
                <a:ext uri="{FF2B5EF4-FFF2-40B4-BE49-F238E27FC236}">
                  <a16:creationId xmlns:a16="http://schemas.microsoft.com/office/drawing/2014/main" id="{99D1D45B-0FD9-4C40-B6CE-94BEB436312E}"/>
                </a:ext>
              </a:extLst>
            </p:cNvPr>
            <p:cNvSpPr/>
            <p:nvPr/>
          </p:nvSpPr>
          <p:spPr>
            <a:xfrm>
              <a:off x="3608972" y="1247232"/>
              <a:ext cx="65326" cy="219502"/>
            </a:xfrm>
            <a:custGeom>
              <a:avLst/>
              <a:gdLst/>
              <a:ahLst/>
              <a:cxnLst/>
              <a:rect l="l" t="t" r="r" b="b"/>
              <a:pathLst>
                <a:path w="3110" h="10450" extrusionOk="0">
                  <a:moveTo>
                    <a:pt x="1399" y="1"/>
                  </a:moveTo>
                  <a:cubicBezTo>
                    <a:pt x="1399" y="570"/>
                    <a:pt x="1206" y="811"/>
                    <a:pt x="888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8" y="5761"/>
                  </a:cubicBezTo>
                  <a:cubicBezTo>
                    <a:pt x="1206" y="6158"/>
                    <a:pt x="1399" y="6397"/>
                    <a:pt x="1399" y="6966"/>
                  </a:cubicBezTo>
                  <a:cubicBezTo>
                    <a:pt x="1399" y="7536"/>
                    <a:pt x="1206" y="7777"/>
                    <a:pt x="888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2" y="9641"/>
                    <a:pt x="2221" y="9243"/>
                  </a:cubicBezTo>
                  <a:cubicBezTo>
                    <a:pt x="2596" y="8777"/>
                    <a:pt x="3109" y="8139"/>
                    <a:pt x="3109" y="6966"/>
                  </a:cubicBezTo>
                  <a:cubicBezTo>
                    <a:pt x="3109" y="5795"/>
                    <a:pt x="2596" y="5156"/>
                    <a:pt x="2221" y="4689"/>
                  </a:cubicBezTo>
                  <a:cubicBezTo>
                    <a:pt x="1902" y="4294"/>
                    <a:pt x="1711" y="4055"/>
                    <a:pt x="1711" y="3484"/>
                  </a:cubicBezTo>
                  <a:cubicBezTo>
                    <a:pt x="1711" y="2914"/>
                    <a:pt x="1902" y="2675"/>
                    <a:pt x="2221" y="2278"/>
                  </a:cubicBezTo>
                  <a:cubicBezTo>
                    <a:pt x="2596" y="1811"/>
                    <a:pt x="3109" y="1173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8;p103">
              <a:extLst>
                <a:ext uri="{FF2B5EF4-FFF2-40B4-BE49-F238E27FC236}">
                  <a16:creationId xmlns:a16="http://schemas.microsoft.com/office/drawing/2014/main" id="{5736A59E-7874-448F-97EE-5CDB8D4B7F3F}"/>
                </a:ext>
              </a:extLst>
            </p:cNvPr>
            <p:cNvSpPr/>
            <p:nvPr/>
          </p:nvSpPr>
          <p:spPr>
            <a:xfrm>
              <a:off x="3593366" y="1503640"/>
              <a:ext cx="268234" cy="315999"/>
            </a:xfrm>
            <a:custGeom>
              <a:avLst/>
              <a:gdLst/>
              <a:ahLst/>
              <a:cxnLst/>
              <a:rect l="l" t="t" r="r" b="b"/>
              <a:pathLst>
                <a:path w="12770" h="15044" extrusionOk="0">
                  <a:moveTo>
                    <a:pt x="0" y="0"/>
                  </a:moveTo>
                  <a:lnTo>
                    <a:pt x="0" y="15043"/>
                  </a:lnTo>
                  <a:lnTo>
                    <a:pt x="36" y="15043"/>
                  </a:lnTo>
                  <a:cubicBezTo>
                    <a:pt x="3437" y="15043"/>
                    <a:pt x="6634" y="13719"/>
                    <a:pt x="9040" y="11314"/>
                  </a:cubicBezTo>
                  <a:cubicBezTo>
                    <a:pt x="11446" y="8910"/>
                    <a:pt x="12769" y="5712"/>
                    <a:pt x="12769" y="2311"/>
                  </a:cubicBezTo>
                  <a:lnTo>
                    <a:pt x="12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39;p103">
              <a:extLst>
                <a:ext uri="{FF2B5EF4-FFF2-40B4-BE49-F238E27FC236}">
                  <a16:creationId xmlns:a16="http://schemas.microsoft.com/office/drawing/2014/main" id="{7858CB8D-0742-4A7D-AFF8-4DA77B31656A}"/>
                </a:ext>
              </a:extLst>
            </p:cNvPr>
            <p:cNvSpPr/>
            <p:nvPr/>
          </p:nvSpPr>
          <p:spPr>
            <a:xfrm>
              <a:off x="3388021" y="1783700"/>
              <a:ext cx="412223" cy="35940"/>
            </a:xfrm>
            <a:custGeom>
              <a:avLst/>
              <a:gdLst/>
              <a:ahLst/>
              <a:cxnLst/>
              <a:rect l="l" t="t" r="r" b="b"/>
              <a:pathLst>
                <a:path w="19625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19625" y="171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0;p103">
              <a:extLst>
                <a:ext uri="{FF2B5EF4-FFF2-40B4-BE49-F238E27FC236}">
                  <a16:creationId xmlns:a16="http://schemas.microsoft.com/office/drawing/2014/main" id="{0CF97B7B-3F57-40DC-8C15-D485F771F1F8}"/>
                </a:ext>
              </a:extLst>
            </p:cNvPr>
            <p:cNvSpPr/>
            <p:nvPr/>
          </p:nvSpPr>
          <p:spPr>
            <a:xfrm>
              <a:off x="3593366" y="1783700"/>
              <a:ext cx="206857" cy="35940"/>
            </a:xfrm>
            <a:custGeom>
              <a:avLst/>
              <a:gdLst/>
              <a:ahLst/>
              <a:cxnLst/>
              <a:rect l="l" t="t" r="r" b="b"/>
              <a:pathLst>
                <a:path w="9848" h="1711" extrusionOk="0">
                  <a:moveTo>
                    <a:pt x="0" y="0"/>
                  </a:moveTo>
                  <a:lnTo>
                    <a:pt x="0" y="1710"/>
                  </a:lnTo>
                  <a:lnTo>
                    <a:pt x="9847" y="171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1;p103">
              <a:extLst>
                <a:ext uri="{FF2B5EF4-FFF2-40B4-BE49-F238E27FC236}">
                  <a16:creationId xmlns:a16="http://schemas.microsoft.com/office/drawing/2014/main" id="{E5DAE65E-18C0-4171-82E5-04C90BE92AEA}"/>
                </a:ext>
              </a:extLst>
            </p:cNvPr>
            <p:cNvSpPr/>
            <p:nvPr/>
          </p:nvSpPr>
          <p:spPr>
            <a:xfrm>
              <a:off x="3641362" y="1503598"/>
              <a:ext cx="35940" cy="86583"/>
            </a:xfrm>
            <a:custGeom>
              <a:avLst/>
              <a:gdLst/>
              <a:ahLst/>
              <a:cxnLst/>
              <a:rect l="l" t="t" r="r" b="b"/>
              <a:pathLst>
                <a:path w="1711" h="4122" extrusionOk="0">
                  <a:moveTo>
                    <a:pt x="1" y="1"/>
                  </a:moveTo>
                  <a:lnTo>
                    <a:pt x="1" y="4121"/>
                  </a:lnTo>
                  <a:lnTo>
                    <a:pt x="1711" y="41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2;p103">
              <a:extLst>
                <a:ext uri="{FF2B5EF4-FFF2-40B4-BE49-F238E27FC236}">
                  <a16:creationId xmlns:a16="http://schemas.microsoft.com/office/drawing/2014/main" id="{9978D3CC-27E4-43D3-AA97-4A3969867DC1}"/>
                </a:ext>
              </a:extLst>
            </p:cNvPr>
            <p:cNvSpPr/>
            <p:nvPr/>
          </p:nvSpPr>
          <p:spPr>
            <a:xfrm>
              <a:off x="3593366" y="1569491"/>
              <a:ext cx="131953" cy="134663"/>
            </a:xfrm>
            <a:custGeom>
              <a:avLst/>
              <a:gdLst/>
              <a:ahLst/>
              <a:cxnLst/>
              <a:rect l="l" t="t" r="r" b="b"/>
              <a:pathLst>
                <a:path w="6282" h="6411" extrusionOk="0">
                  <a:moveTo>
                    <a:pt x="3238" y="0"/>
                  </a:moveTo>
                  <a:lnTo>
                    <a:pt x="0" y="1786"/>
                  </a:lnTo>
                  <a:lnTo>
                    <a:pt x="0" y="6411"/>
                  </a:lnTo>
                  <a:lnTo>
                    <a:pt x="6282" y="6411"/>
                  </a:lnTo>
                  <a:lnTo>
                    <a:pt x="6282" y="18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3;p103">
              <a:extLst>
                <a:ext uri="{FF2B5EF4-FFF2-40B4-BE49-F238E27FC236}">
                  <a16:creationId xmlns:a16="http://schemas.microsoft.com/office/drawing/2014/main" id="{37E0B780-4D23-42BD-966E-FA4182D8E48F}"/>
                </a:ext>
              </a:extLst>
            </p:cNvPr>
            <p:cNvSpPr/>
            <p:nvPr/>
          </p:nvSpPr>
          <p:spPr>
            <a:xfrm>
              <a:off x="3659321" y="1569491"/>
              <a:ext cx="65998" cy="134663"/>
            </a:xfrm>
            <a:custGeom>
              <a:avLst/>
              <a:gdLst/>
              <a:ahLst/>
              <a:cxnLst/>
              <a:rect l="l" t="t" r="r" b="b"/>
              <a:pathLst>
                <a:path w="3142" h="6411" extrusionOk="0">
                  <a:moveTo>
                    <a:pt x="98" y="0"/>
                  </a:moveTo>
                  <a:lnTo>
                    <a:pt x="1" y="54"/>
                  </a:lnTo>
                  <a:lnTo>
                    <a:pt x="1" y="6411"/>
                  </a:lnTo>
                  <a:lnTo>
                    <a:pt x="3142" y="6411"/>
                  </a:lnTo>
                  <a:lnTo>
                    <a:pt x="3142" y="18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A77C7D-EFF4-4B32-81CD-491A89FBFBC0}"/>
              </a:ext>
            </a:extLst>
          </p:cNvPr>
          <p:cNvSpPr txBox="1"/>
          <p:nvPr/>
        </p:nvSpPr>
        <p:spPr>
          <a:xfrm>
            <a:off x="713225" y="4741730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Predizione di score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79694F-1441-4708-A94C-AB03B24CA589}"/>
              </a:ext>
            </a:extLst>
          </p:cNvPr>
          <p:cNvSpPr txBox="1"/>
          <p:nvPr/>
        </p:nvSpPr>
        <p:spPr>
          <a:xfrm>
            <a:off x="5164646" y="4741730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Predizione di sentiment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CE48568-D6A2-4612-9B92-FB5921BEE748}"/>
              </a:ext>
            </a:extLst>
          </p:cNvPr>
          <p:cNvSpPr txBox="1"/>
          <p:nvPr/>
        </p:nvSpPr>
        <p:spPr>
          <a:xfrm>
            <a:off x="713225" y="1169646"/>
            <a:ext cx="771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/>
              <a:t>Misure di performance </a:t>
            </a:r>
            <a:r>
              <a:rPr lang="it-IT" sz="1600" b="1"/>
              <a:t>pessime</a:t>
            </a:r>
            <a:r>
              <a:rPr lang="it-IT" sz="1600"/>
              <a:t> per la predizione di score (accuratezza 0.14).</a:t>
            </a:r>
          </a:p>
          <a:p>
            <a:pPr algn="just"/>
            <a:br>
              <a:rPr lang="it-IT" sz="1600"/>
            </a:br>
            <a:r>
              <a:rPr lang="it-IT" sz="1600"/>
              <a:t>Misure di performance </a:t>
            </a:r>
            <a:r>
              <a:rPr lang="it-IT" sz="1600" b="1"/>
              <a:t>migliori ma non soddisfacenti</a:t>
            </a:r>
            <a:r>
              <a:rPr lang="it-IT" sz="1600"/>
              <a:t> per la predizione del sentiment: risultati molto buoni per le recensioni positive.</a:t>
            </a:r>
          </a:p>
        </p:txBody>
      </p:sp>
    </p:spTree>
    <p:extLst>
      <p:ext uri="{BB962C8B-B14F-4D97-AF65-F5344CB8AC3E}">
        <p14:creationId xmlns:p14="http://schemas.microsoft.com/office/powerpoint/2010/main" val="39334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713250" y="1106733"/>
            <a:ext cx="7717500" cy="1815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it-IT" sz="1400" b="1" i="0">
                <a:effectLst/>
                <a:latin typeface="Arial"/>
              </a:rPr>
              <a:t>Approccio supervisionato di Machine Learning</a:t>
            </a:r>
            <a:r>
              <a:rPr lang="it-IT" sz="1400" b="0" i="0">
                <a:effectLst/>
                <a:latin typeface="Arial"/>
              </a:rPr>
              <a:t>: modello di regressione logistica applicato a una </a:t>
            </a:r>
            <a:r>
              <a:rPr lang="it-IT" sz="1400" err="1">
                <a:latin typeface="Arial"/>
              </a:rPr>
              <a:t>bag</a:t>
            </a:r>
            <a:r>
              <a:rPr lang="it-IT" sz="1400">
                <a:latin typeface="Arial"/>
              </a:rPr>
              <a:t>-of-words</a:t>
            </a:r>
            <a:r>
              <a:rPr lang="it-IT" sz="1400" b="0" i="0">
                <a:effectLst/>
                <a:latin typeface="Arial"/>
              </a:rPr>
              <a:t> per predire score e sentiment, effettuando</a:t>
            </a:r>
            <a:r>
              <a:rPr lang="it-IT" sz="1400">
                <a:latin typeface="Arial"/>
              </a:rPr>
              <a:t> una 10 </a:t>
            </a:r>
            <a:r>
              <a:rPr lang="it-IT" sz="1400" err="1">
                <a:latin typeface="Arial"/>
              </a:rPr>
              <a:t>folds</a:t>
            </a:r>
            <a:r>
              <a:rPr lang="it-IT" sz="1400">
                <a:latin typeface="Arial"/>
              </a:rPr>
              <a:t> cross-</a:t>
            </a:r>
            <a:r>
              <a:rPr lang="it-IT" sz="1400" err="1">
                <a:latin typeface="Arial"/>
              </a:rPr>
              <a:t>validation</a:t>
            </a:r>
            <a:r>
              <a:rPr lang="it-IT" sz="1400">
                <a:latin typeface="Arial"/>
              </a:rPr>
              <a:t>. </a:t>
            </a:r>
            <a:endParaRPr lang="it-IT" sz="1400">
              <a:latin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 b="0" i="0">
                <a:effectLst/>
                <a:latin typeface="Arial" panose="020B0604020202020204" pitchFamily="34" charset="0"/>
              </a:rPr>
              <a:t>Le predizioni migliori risultano essere </a:t>
            </a:r>
            <a:r>
              <a:rPr lang="it-IT" sz="1400">
                <a:latin typeface="Arial" panose="020B0604020202020204" pitchFamily="34" charset="0"/>
              </a:rPr>
              <a:t>quelle relative alla classe 5, seguita dalla classe 1 (le recensioni con score 5 costituiscono il 63% del dataset).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400">
                <a:latin typeface="Arial" panose="020B0604020202020204" pitchFamily="34" charset="0"/>
              </a:rPr>
              <a:t>Miglioramenti a livello di performance nella predizione di sentiment: la classe positiva è predetta con buoni risultati, mentre la negativa con risultati sufficienti.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it-IT" sz="1400">
              <a:latin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it-IT" sz="1400" b="0" i="0">
              <a:effectLst/>
              <a:latin typeface="Arial" panose="020B0604020202020204" pitchFamily="34" charset="0"/>
            </a:endParaRPr>
          </a:p>
        </p:txBody>
      </p:sp>
      <p:sp>
        <p:nvSpPr>
          <p:cNvPr id="357" name="Google Shape;357;p44"/>
          <p:cNvSpPr txBox="1">
            <a:spLocks noGrp="1"/>
          </p:cNvSpPr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Approccio con apprendimento supervisionato</a:t>
            </a:r>
            <a:endParaRPr/>
          </a:p>
        </p:txBody>
      </p:sp>
      <p:sp>
        <p:nvSpPr>
          <p:cNvPr id="358" name="Google Shape;358;p44"/>
          <p:cNvSpPr txBox="1"/>
          <p:nvPr/>
        </p:nvSpPr>
        <p:spPr>
          <a:xfrm>
            <a:off x="651125" y="43809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5" name="Google Shape;2076;p103">
            <a:extLst>
              <a:ext uri="{FF2B5EF4-FFF2-40B4-BE49-F238E27FC236}">
                <a16:creationId xmlns:a16="http://schemas.microsoft.com/office/drawing/2014/main" id="{DD5EA283-94A4-4DD4-AB5C-64F0C1C513E7}"/>
              </a:ext>
            </a:extLst>
          </p:cNvPr>
          <p:cNvGrpSpPr/>
          <p:nvPr/>
        </p:nvGrpSpPr>
        <p:grpSpPr>
          <a:xfrm>
            <a:off x="8140168" y="351033"/>
            <a:ext cx="227948" cy="455834"/>
            <a:chOff x="5740329" y="3447737"/>
            <a:chExt cx="306547" cy="613010"/>
          </a:xfrm>
        </p:grpSpPr>
        <p:sp>
          <p:nvSpPr>
            <p:cNvPr id="6" name="Google Shape;2077;p103">
              <a:extLst>
                <a:ext uri="{FF2B5EF4-FFF2-40B4-BE49-F238E27FC236}">
                  <a16:creationId xmlns:a16="http://schemas.microsoft.com/office/drawing/2014/main" id="{67181958-7E68-40C3-B7E8-42939F6659FB}"/>
                </a:ext>
              </a:extLst>
            </p:cNvPr>
            <p:cNvSpPr/>
            <p:nvPr/>
          </p:nvSpPr>
          <p:spPr>
            <a:xfrm>
              <a:off x="5837330" y="3902285"/>
              <a:ext cx="112545" cy="158462"/>
            </a:xfrm>
            <a:custGeom>
              <a:avLst/>
              <a:gdLst/>
              <a:ahLst/>
              <a:cxnLst/>
              <a:rect l="l" t="t" r="r" b="b"/>
              <a:pathLst>
                <a:path w="5358" h="7544" extrusionOk="0">
                  <a:moveTo>
                    <a:pt x="1" y="1"/>
                  </a:moveTo>
                  <a:lnTo>
                    <a:pt x="1" y="7543"/>
                  </a:lnTo>
                  <a:lnTo>
                    <a:pt x="5357" y="7543"/>
                  </a:lnTo>
                  <a:lnTo>
                    <a:pt x="5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78;p103">
              <a:extLst>
                <a:ext uri="{FF2B5EF4-FFF2-40B4-BE49-F238E27FC236}">
                  <a16:creationId xmlns:a16="http://schemas.microsoft.com/office/drawing/2014/main" id="{3C7CB049-EDA4-4F5F-9DD0-0E67B30B8280}"/>
                </a:ext>
              </a:extLst>
            </p:cNvPr>
            <p:cNvSpPr/>
            <p:nvPr/>
          </p:nvSpPr>
          <p:spPr>
            <a:xfrm>
              <a:off x="5893602" y="3902285"/>
              <a:ext cx="56272" cy="158462"/>
            </a:xfrm>
            <a:custGeom>
              <a:avLst/>
              <a:gdLst/>
              <a:ahLst/>
              <a:cxnLst/>
              <a:rect l="l" t="t" r="r" b="b"/>
              <a:pathLst>
                <a:path w="2679" h="7544" extrusionOk="0">
                  <a:moveTo>
                    <a:pt x="0" y="1"/>
                  </a:moveTo>
                  <a:lnTo>
                    <a:pt x="0" y="7543"/>
                  </a:lnTo>
                  <a:lnTo>
                    <a:pt x="2678" y="7543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79;p103">
              <a:extLst>
                <a:ext uri="{FF2B5EF4-FFF2-40B4-BE49-F238E27FC236}">
                  <a16:creationId xmlns:a16="http://schemas.microsoft.com/office/drawing/2014/main" id="{EBE3DD05-B5D7-4ABD-9B0E-BA7154619887}"/>
                </a:ext>
              </a:extLst>
            </p:cNvPr>
            <p:cNvSpPr/>
            <p:nvPr/>
          </p:nvSpPr>
          <p:spPr>
            <a:xfrm>
              <a:off x="5740329" y="3447737"/>
              <a:ext cx="306547" cy="477717"/>
            </a:xfrm>
            <a:custGeom>
              <a:avLst/>
              <a:gdLst/>
              <a:ahLst/>
              <a:cxnLst/>
              <a:rect l="l" t="t" r="r" b="b"/>
              <a:pathLst>
                <a:path w="14594" h="22743" extrusionOk="0">
                  <a:moveTo>
                    <a:pt x="7297" y="0"/>
                  </a:moveTo>
                  <a:cubicBezTo>
                    <a:pt x="3274" y="0"/>
                    <a:pt x="1" y="3274"/>
                    <a:pt x="1" y="7296"/>
                  </a:cubicBezTo>
                  <a:lnTo>
                    <a:pt x="1" y="22742"/>
                  </a:lnTo>
                  <a:lnTo>
                    <a:pt x="14593" y="22742"/>
                  </a:lnTo>
                  <a:lnTo>
                    <a:pt x="14593" y="7296"/>
                  </a:lnTo>
                  <a:cubicBezTo>
                    <a:pt x="14593" y="3274"/>
                    <a:pt x="11320" y="0"/>
                    <a:pt x="7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80;p103">
              <a:extLst>
                <a:ext uri="{FF2B5EF4-FFF2-40B4-BE49-F238E27FC236}">
                  <a16:creationId xmlns:a16="http://schemas.microsoft.com/office/drawing/2014/main" id="{DB96E719-4814-4CF9-AAF7-D04B54E2C0A0}"/>
                </a:ext>
              </a:extLst>
            </p:cNvPr>
            <p:cNvSpPr/>
            <p:nvPr/>
          </p:nvSpPr>
          <p:spPr>
            <a:xfrm>
              <a:off x="5893602" y="3447737"/>
              <a:ext cx="153273" cy="477717"/>
            </a:xfrm>
            <a:custGeom>
              <a:avLst/>
              <a:gdLst/>
              <a:ahLst/>
              <a:cxnLst/>
              <a:rect l="l" t="t" r="r" b="b"/>
              <a:pathLst>
                <a:path w="7297" h="22743" extrusionOk="0">
                  <a:moveTo>
                    <a:pt x="0" y="0"/>
                  </a:moveTo>
                  <a:lnTo>
                    <a:pt x="0" y="22742"/>
                  </a:lnTo>
                  <a:lnTo>
                    <a:pt x="7296" y="22742"/>
                  </a:lnTo>
                  <a:lnTo>
                    <a:pt x="7296" y="7296"/>
                  </a:lnTo>
                  <a:cubicBezTo>
                    <a:pt x="7296" y="3274"/>
                    <a:pt x="4023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81;p103">
              <a:extLst>
                <a:ext uri="{FF2B5EF4-FFF2-40B4-BE49-F238E27FC236}">
                  <a16:creationId xmlns:a16="http://schemas.microsoft.com/office/drawing/2014/main" id="{F60B16B2-3E41-4862-A48B-A0ABF6777A2E}"/>
                </a:ext>
              </a:extLst>
            </p:cNvPr>
            <p:cNvSpPr/>
            <p:nvPr/>
          </p:nvSpPr>
          <p:spPr>
            <a:xfrm>
              <a:off x="5740329" y="3447737"/>
              <a:ext cx="306547" cy="247859"/>
            </a:xfrm>
            <a:custGeom>
              <a:avLst/>
              <a:gdLst/>
              <a:ahLst/>
              <a:cxnLst/>
              <a:rect l="l" t="t" r="r" b="b"/>
              <a:pathLst>
                <a:path w="14594" h="11800" extrusionOk="0">
                  <a:moveTo>
                    <a:pt x="7297" y="0"/>
                  </a:moveTo>
                  <a:cubicBezTo>
                    <a:pt x="3274" y="0"/>
                    <a:pt x="1" y="3274"/>
                    <a:pt x="1" y="7296"/>
                  </a:cubicBezTo>
                  <a:lnTo>
                    <a:pt x="1" y="8888"/>
                  </a:lnTo>
                  <a:lnTo>
                    <a:pt x="7290" y="8888"/>
                  </a:lnTo>
                  <a:lnTo>
                    <a:pt x="7290" y="9121"/>
                  </a:lnTo>
                  <a:cubicBezTo>
                    <a:pt x="7290" y="10598"/>
                    <a:pt x="8491" y="11800"/>
                    <a:pt x="9968" y="11800"/>
                  </a:cubicBezTo>
                  <a:cubicBezTo>
                    <a:pt x="11445" y="11800"/>
                    <a:pt x="12647" y="10598"/>
                    <a:pt x="12647" y="9121"/>
                  </a:cubicBezTo>
                  <a:lnTo>
                    <a:pt x="12647" y="8888"/>
                  </a:lnTo>
                  <a:lnTo>
                    <a:pt x="14593" y="8888"/>
                  </a:lnTo>
                  <a:lnTo>
                    <a:pt x="14593" y="7296"/>
                  </a:lnTo>
                  <a:cubicBezTo>
                    <a:pt x="14593" y="3274"/>
                    <a:pt x="11320" y="0"/>
                    <a:pt x="7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82;p103">
              <a:extLst>
                <a:ext uri="{FF2B5EF4-FFF2-40B4-BE49-F238E27FC236}">
                  <a16:creationId xmlns:a16="http://schemas.microsoft.com/office/drawing/2014/main" id="{9A4EC743-085C-4451-A3E3-FC0276DD16B7}"/>
                </a:ext>
              </a:extLst>
            </p:cNvPr>
            <p:cNvSpPr/>
            <p:nvPr/>
          </p:nvSpPr>
          <p:spPr>
            <a:xfrm>
              <a:off x="5893434" y="3447737"/>
              <a:ext cx="153442" cy="247859"/>
            </a:xfrm>
            <a:custGeom>
              <a:avLst/>
              <a:gdLst/>
              <a:ahLst/>
              <a:cxnLst/>
              <a:rect l="l" t="t" r="r" b="b"/>
              <a:pathLst>
                <a:path w="7305" h="11800" extrusionOk="0">
                  <a:moveTo>
                    <a:pt x="8" y="0"/>
                  </a:moveTo>
                  <a:lnTo>
                    <a:pt x="1" y="8888"/>
                  </a:lnTo>
                  <a:lnTo>
                    <a:pt x="1" y="9121"/>
                  </a:lnTo>
                  <a:cubicBezTo>
                    <a:pt x="1" y="10598"/>
                    <a:pt x="1202" y="11800"/>
                    <a:pt x="2679" y="11800"/>
                  </a:cubicBezTo>
                  <a:cubicBezTo>
                    <a:pt x="4156" y="11800"/>
                    <a:pt x="5358" y="10598"/>
                    <a:pt x="5358" y="9121"/>
                  </a:cubicBezTo>
                  <a:lnTo>
                    <a:pt x="5358" y="8888"/>
                  </a:lnTo>
                  <a:lnTo>
                    <a:pt x="7304" y="8888"/>
                  </a:lnTo>
                  <a:lnTo>
                    <a:pt x="7304" y="7296"/>
                  </a:lnTo>
                  <a:cubicBezTo>
                    <a:pt x="7304" y="3274"/>
                    <a:pt x="4031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83;p103">
              <a:extLst>
                <a:ext uri="{FF2B5EF4-FFF2-40B4-BE49-F238E27FC236}">
                  <a16:creationId xmlns:a16="http://schemas.microsoft.com/office/drawing/2014/main" id="{FB318F7F-9264-405A-B96C-943DB9BF43BE}"/>
                </a:ext>
              </a:extLst>
            </p:cNvPr>
            <p:cNvSpPr/>
            <p:nvPr/>
          </p:nvSpPr>
          <p:spPr>
            <a:xfrm>
              <a:off x="5800193" y="3728700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0" y="0"/>
                  </a:moveTo>
                  <a:lnTo>
                    <a:pt x="0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84;p103">
              <a:extLst>
                <a:ext uri="{FF2B5EF4-FFF2-40B4-BE49-F238E27FC236}">
                  <a16:creationId xmlns:a16="http://schemas.microsoft.com/office/drawing/2014/main" id="{C280BD86-BA8B-4B72-B323-87D7FFEF786A}"/>
                </a:ext>
              </a:extLst>
            </p:cNvPr>
            <p:cNvSpPr/>
            <p:nvPr/>
          </p:nvSpPr>
          <p:spPr>
            <a:xfrm>
              <a:off x="5951030" y="3802932"/>
              <a:ext cx="35961" cy="35940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1" y="0"/>
                  </a:moveTo>
                  <a:lnTo>
                    <a:pt x="1" y="1710"/>
                  </a:lnTo>
                  <a:lnTo>
                    <a:pt x="1711" y="1710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22AEB29-BCAA-4ED2-AAD0-8EB741EC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93" y="3023366"/>
            <a:ext cx="2882928" cy="1677770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0C7F526-A6BB-4D79-82C1-B857191FF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190" y="3270037"/>
            <a:ext cx="3096470" cy="143109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24C35C-D8E5-48E7-9199-0A0B725C84BC}"/>
              </a:ext>
            </a:extLst>
          </p:cNvPr>
          <p:cNvSpPr txBox="1"/>
          <p:nvPr/>
        </p:nvSpPr>
        <p:spPr>
          <a:xfrm>
            <a:off x="926793" y="470113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Predizione di score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C0F769-0D28-4DF6-AD35-FA4897AFE203}"/>
              </a:ext>
            </a:extLst>
          </p:cNvPr>
          <p:cNvSpPr txBox="1"/>
          <p:nvPr/>
        </p:nvSpPr>
        <p:spPr>
          <a:xfrm>
            <a:off x="5106848" y="4701136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Predizione di sentiment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551272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6B297ACDDF614992BF1C978C5F5BF9" ma:contentTypeVersion="7" ma:contentTypeDescription="Creare un nuovo documento." ma:contentTypeScope="" ma:versionID="5558b6c730fe7d1e4e3ea2f184c381a3">
  <xsd:schema xmlns:xsd="http://www.w3.org/2001/XMLSchema" xmlns:xs="http://www.w3.org/2001/XMLSchema" xmlns:p="http://schemas.microsoft.com/office/2006/metadata/properties" xmlns:ns3="f48e69a8-ed61-4b3f-b8e4-8d97293239f9" xmlns:ns4="1bb9a1da-3fd9-480f-8318-52d1e6cbf7f3" targetNamespace="http://schemas.microsoft.com/office/2006/metadata/properties" ma:root="true" ma:fieldsID="833376e38b54a8a01e6ba90420415613" ns3:_="" ns4:_="">
    <xsd:import namespace="f48e69a8-ed61-4b3f-b8e4-8d97293239f9"/>
    <xsd:import namespace="1bb9a1da-3fd9-480f-8318-52d1e6cbf7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69a8-ed61-4b3f-b8e4-8d9729323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9a1da-3fd9-480f-8318-52d1e6cbf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34B9DE-D24B-4AE0-B79C-A93A937F0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33D56-5752-421E-94B2-35A0773864C2}">
  <ds:schemaRefs>
    <ds:schemaRef ds:uri="1bb9a1da-3fd9-480f-8318-52d1e6cbf7f3"/>
    <ds:schemaRef ds:uri="f48e69a8-ed61-4b3f-b8e4-8d9729323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5724D0-AD8C-4FA9-B1CB-3B3D8CE8624F}">
  <ds:schemaRefs>
    <ds:schemaRef ds:uri="1bb9a1da-3fd9-480f-8318-52d1e6cbf7f3"/>
    <ds:schemaRef ds:uri="f48e69a8-ed61-4b3f-b8e4-8d97293239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Food Delivery App by Slidesgo</vt:lpstr>
      <vt:lpstr>Sentiment Analysis on Food Reviews</vt:lpstr>
      <vt:lpstr>Introduzione</vt:lpstr>
      <vt:lpstr>Dataset</vt:lpstr>
      <vt:lpstr>Dataset</vt:lpstr>
      <vt:lpstr>Preprocessing</vt:lpstr>
      <vt:lpstr>Approccio basato sul lessico </vt:lpstr>
      <vt:lpstr>Approccio basato sul lessico </vt:lpstr>
      <vt:lpstr>Approccio basato sul lessico </vt:lpstr>
      <vt:lpstr>Approccio con apprendimento supervisionato</vt:lpstr>
      <vt:lpstr>Top Reviewers</vt:lpstr>
      <vt:lpstr>Distribuzione Parole</vt:lpstr>
      <vt:lpstr>Anomalie</vt:lpstr>
      <vt:lpstr>Nuovo Dataset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Food Reviews</dc:title>
  <cp:revision>2</cp:revision>
  <dcterms:modified xsi:type="dcterms:W3CDTF">2021-06-10T21:26:45Z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0x010100D26B297ACDDF614992BF1C978C5F5BF9</vt:lpwstr>
  </property>
</Properties>
</file>