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dbde1549_0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6dbde1549_0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6dbde154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6dbde154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6dbde154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6dbde154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6dbde1549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6dbde1549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dbde1549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6dbde1549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6dbde1549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6dbde1549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dbde1549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6dbde1549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6dbde1549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6dbde1549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6dbde1549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6dbde1549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6795525" y="3986475"/>
            <a:ext cx="20472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Quattrocchi Davide</a:t>
            </a:r>
            <a:endParaRPr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Corso: Machine Learning</a:t>
            </a:r>
            <a:endParaRPr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2244574" y="581025"/>
            <a:ext cx="5038354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Reti Neurali su CIFAR-10 con Rumore Visivo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261967" y="1655520"/>
            <a:ext cx="6620066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/>
              <a:t>L’obiettivo del progetto è sviluppare una rete neurale in grado di classificare immagini del dataset CIFAR-10 </a:t>
            </a:r>
            <a:r>
              <a:rPr lang="it" sz="1600" b="1" dirty="0"/>
              <a:t>modificato artificialmente con rumore visivo</a:t>
            </a:r>
            <a:r>
              <a:rPr lang="it" sz="1600" dirty="0"/>
              <a:t>, evitando che il modello apprenda scorciatoie legate alla presenza di quadrati colorati nei dati di addestramento (Shortcut Learning).</a:t>
            </a:r>
            <a:endParaRPr sz="1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2460996" y="295513"/>
            <a:ext cx="505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Conclusioni e Prospettive Future 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49468" y="675023"/>
            <a:ext cx="7845064" cy="417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i="1" dirty="0">
                <a:solidFill>
                  <a:schemeClr val="dk2"/>
                </a:solidFill>
                <a:latin typeface="Calibri"/>
                <a:ea typeface="Calibri"/>
                <a:cs typeface="Calibri"/>
              </a:rPr>
              <a:t>Conclusioni</a:t>
            </a:r>
            <a:endParaRPr sz="1600" i="1" dirty="0">
              <a:solidFill>
                <a:schemeClr val="dk2"/>
              </a:solidFill>
              <a:latin typeface="Calibri"/>
              <a:ea typeface="Calibri"/>
              <a:cs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Il modello MLP è stato </a:t>
            </a:r>
            <a:r>
              <a:rPr lang="it" b="1" dirty="0"/>
              <a:t>addestrato su un dataset ripulito dal rumore visivo</a:t>
            </a:r>
            <a:r>
              <a:rPr lang="it" dirty="0"/>
              <a:t> (quadratini colorati).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È stata utilizzata una pipeline completa: preprocessing → selezione del modello → early stopping → valutazione.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Il modello ha raggiunto </a:t>
            </a:r>
            <a:r>
              <a:rPr lang="it" b="1" dirty="0"/>
              <a:t>buone performance di generalizzazione</a:t>
            </a:r>
            <a:r>
              <a:rPr lang="it" dirty="0"/>
              <a:t>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Le prestazioni sono state coerenti su validation e test, segno di </a:t>
            </a:r>
            <a:r>
              <a:rPr lang="it" b="1" dirty="0"/>
              <a:t>buona robustezza</a:t>
            </a:r>
            <a:r>
              <a:rPr lang="it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Sviluppi futuri</a:t>
            </a:r>
            <a:endParaRPr sz="16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Implementare una </a:t>
            </a:r>
            <a:r>
              <a:rPr lang="it" b="1" dirty="0"/>
              <a:t>rete neurale convoluzionale (CNN)</a:t>
            </a:r>
            <a:r>
              <a:rPr lang="it" dirty="0"/>
              <a:t> per estrarre feature visive più complesse.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Utilizzare framework avanzati come </a:t>
            </a:r>
            <a:r>
              <a:rPr lang="it" b="1" dirty="0"/>
              <a:t>PyTorch o TensorFlow</a:t>
            </a:r>
            <a:r>
              <a:rPr lang="it" dirty="0"/>
              <a:t> per introdurre: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lang="it-IT" dirty="0"/>
          </a:p>
          <a:p>
            <a:pPr marL="501650" lvl="6" indent="-342900">
              <a:buSzPts val="1100"/>
              <a:buFont typeface="+mj-lt"/>
              <a:buAutoNum type="arabicPeriod"/>
            </a:pPr>
            <a:r>
              <a:rPr lang="it-IT" dirty="0"/>
              <a:t>Dropout</a:t>
            </a:r>
          </a:p>
          <a:p>
            <a:pPr marL="501650" lvl="3" indent="-342900">
              <a:buSzPts val="1100"/>
              <a:buFont typeface="+mj-lt"/>
              <a:buAutoNum type="arabicPeriod"/>
            </a:pPr>
            <a:r>
              <a:rPr lang="it" dirty="0"/>
              <a:t>Batch normalization</a:t>
            </a:r>
          </a:p>
          <a:p>
            <a:pPr marL="501650" lvl="3" indent="-342900">
              <a:buSzPts val="1100"/>
              <a:buFont typeface="+mj-lt"/>
              <a:buAutoNum type="arabicPeriod"/>
            </a:pPr>
            <a:r>
              <a:rPr lang="it" dirty="0"/>
              <a:t>Data augmentation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061718" y="346650"/>
            <a:ext cx="302056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Descrizione del Dataset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662574" y="922650"/>
            <a:ext cx="5189585" cy="3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Il dataset utilizzato è una variante del dataset </a:t>
            </a:r>
            <a:r>
              <a:rPr lang="it" sz="1600" b="1" dirty="0"/>
              <a:t>CIFAR-10</a:t>
            </a:r>
            <a:r>
              <a:rPr lang="it" sz="1600" dirty="0"/>
              <a:t>, composto da 60.000 immagini RGB 32×32 suddivise in 10 classi (airplane, automobile, bird, cat, etc.).</a:t>
            </a:r>
            <a:br>
              <a:rPr lang="it" sz="1600" dirty="0"/>
            </a:b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Il </a:t>
            </a:r>
            <a:r>
              <a:rPr lang="it" sz="1600" b="1" dirty="0"/>
              <a:t>training set è stato artificialmente alterato</a:t>
            </a:r>
            <a:r>
              <a:rPr lang="it" sz="1600" dirty="0"/>
              <a:t>: ogni immagine contiene un </a:t>
            </a:r>
            <a:r>
              <a:rPr lang="it" sz="1600" b="1" dirty="0"/>
              <a:t>quadratino colorato</a:t>
            </a:r>
            <a:r>
              <a:rPr lang="it" sz="1600" dirty="0"/>
              <a:t> specifico per la classe.</a:t>
            </a:r>
            <a:br>
              <a:rPr lang="it" sz="1600" dirty="0"/>
            </a:b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 </a:t>
            </a:r>
            <a:r>
              <a:rPr lang="it" sz="1600" b="1" dirty="0"/>
              <a:t>set di validazione e test non contengono quadratini</a:t>
            </a:r>
            <a:r>
              <a:rPr lang="it" sz="1600" dirty="0"/>
              <a:t>, rendendo il problema più complesso.</a:t>
            </a:r>
            <a:br>
              <a:rPr lang="it" sz="1600" dirty="0"/>
            </a:br>
            <a:endParaRPr sz="1600" dirty="0"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L’obiettivo è costruire un modello che </a:t>
            </a:r>
            <a:r>
              <a:rPr lang="it" sz="1600" b="1" dirty="0"/>
              <a:t>non si affidi</a:t>
            </a:r>
            <a:r>
              <a:rPr lang="it" sz="1600" dirty="0"/>
              <a:t> a queste scorciatoie visive.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987" y="1039975"/>
            <a:ext cx="1860005" cy="16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00" y="2881575"/>
            <a:ext cx="1859992" cy="15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1806760" y="462494"/>
            <a:ext cx="553047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 Problema del Quadrato Colorato nel Training Set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067308" y="1227624"/>
            <a:ext cx="7245000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Il quadrato colorato presente in ogni immagine del training set è un </a:t>
            </a:r>
            <a:r>
              <a:rPr lang="it" sz="1600" b="1" dirty="0"/>
              <a:t>segnale artificiale</a:t>
            </a:r>
            <a:r>
              <a:rPr lang="it" sz="1600" dirty="0"/>
              <a:t> associato a ciascuna classe.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Il modello, durante l’addestramento, può </a:t>
            </a:r>
            <a:r>
              <a:rPr lang="it" sz="1600" b="1" dirty="0"/>
              <a:t>imparare a riconoscere la classe in base al colore del quadrato</a:t>
            </a:r>
            <a:r>
              <a:rPr lang="it" sz="1600" dirty="0"/>
              <a:t> e non al contenuto dell’immagine.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Questo comportamento è noto come </a:t>
            </a:r>
            <a:r>
              <a:rPr lang="it" sz="1600" b="1" dirty="0"/>
              <a:t>scorciatoia visiva</a:t>
            </a:r>
            <a:r>
              <a:rPr lang="it" sz="1600" dirty="0"/>
              <a:t> (</a:t>
            </a:r>
            <a:r>
              <a:rPr lang="it" sz="1600" i="1" dirty="0"/>
              <a:t>shortcut learning</a:t>
            </a:r>
            <a:r>
              <a:rPr lang="it" sz="1600" dirty="0"/>
              <a:t>).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Quando il quadratino non è presente (validation e test set), il modello </a:t>
            </a:r>
            <a:r>
              <a:rPr lang="it" sz="1600" b="1" dirty="0"/>
              <a:t>non riesce a generalizzare</a:t>
            </a:r>
            <a:r>
              <a:rPr lang="it" sz="1600" dirty="0"/>
              <a:t>, portando a </a:t>
            </a:r>
            <a:r>
              <a:rPr lang="it" sz="1600" b="1" dirty="0"/>
              <a:t>basse performance reali</a:t>
            </a:r>
            <a:r>
              <a:rPr lang="it" sz="1600" dirty="0"/>
              <a:t>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1688951" y="443500"/>
            <a:ext cx="576609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Rimozione del Rumore Visivo: Il Quadrato Colorato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666359" y="1078120"/>
            <a:ext cx="4798525" cy="3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È stata implementata una funzione che </a:t>
            </a:r>
            <a:r>
              <a:rPr lang="it" sz="1600" b="1" dirty="0"/>
              <a:t>rileva automaticamente i quadrati colorati</a:t>
            </a:r>
            <a:r>
              <a:rPr lang="it" sz="1600" dirty="0"/>
              <a:t> nelle immagini del training set.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La scansione avviene su patch 5×5: se tutti i pixel della patch hanno lo stesso colore, vengono considerati parte del quadratino.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Il quadrato viene </a:t>
            </a:r>
            <a:r>
              <a:rPr lang="it" sz="1600" b="1" dirty="0"/>
              <a:t>rimosso e sostituito con pixel neri</a:t>
            </a:r>
            <a:r>
              <a:rPr lang="it" sz="1600" dirty="0"/>
              <a:t> (0,0,0), neutralizzando il segnale spurio.</a:t>
            </a:r>
            <a:br>
              <a:rPr lang="it" sz="1600" dirty="0"/>
            </a:b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it" sz="1600" dirty="0"/>
              <a:t>Questo passaggio è fondamentale per </a:t>
            </a:r>
            <a:r>
              <a:rPr lang="it" sz="1600" b="1" dirty="0"/>
              <a:t>evitare che il modello apprenda scorciatoie</a:t>
            </a:r>
            <a:r>
              <a:rPr lang="it" sz="1600" dirty="0"/>
              <a:t>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4884" y="1087699"/>
            <a:ext cx="3431690" cy="333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/>
        </p:nvSpPr>
        <p:spPr>
          <a:xfrm>
            <a:off x="2252320" y="393798"/>
            <a:ext cx="4481966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Preprocessing delle Immagini per il MLP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12831" y="969798"/>
            <a:ext cx="7796467" cy="3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600" dirty="0"/>
              <a:t>Dopo la rimozione dei quadratini, le immagini sono state preprocessate per essere compatibili con il modello MLP.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600" dirty="0"/>
              <a:t>Ogni immagine (32×32×3) è stata </a:t>
            </a:r>
            <a:r>
              <a:rPr lang="it" sz="1600" b="1" dirty="0"/>
              <a:t>appiattita in un vettore di 3072 dimensioni</a:t>
            </a:r>
            <a:r>
              <a:rPr lang="it" sz="1600" dirty="0"/>
              <a:t> (</a:t>
            </a:r>
            <a:r>
              <a:rPr lang="it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flatten</a:t>
            </a:r>
            <a:r>
              <a:rPr lang="it" sz="1600" dirty="0"/>
              <a:t>).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600" dirty="0"/>
              <a:t>Successivamente è stata applicata una </a:t>
            </a:r>
            <a:r>
              <a:rPr lang="it" sz="1600" b="1" dirty="0"/>
              <a:t>standardizzazione</a:t>
            </a:r>
            <a:r>
              <a:rPr lang="it" sz="1600" dirty="0"/>
              <a:t> con </a:t>
            </a:r>
            <a:r>
              <a:rPr lang="it" sz="16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it" sz="1600" dirty="0"/>
              <a:t>: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 sz="1600" dirty="0"/>
              <a:t>Media = 0</a:t>
            </a:r>
            <a:endParaRPr sz="16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it" sz="1600" dirty="0"/>
              <a:t>Deviazione standard = 1</a:t>
            </a:r>
            <a:br>
              <a:rPr lang="it" sz="1600" dirty="0"/>
            </a:br>
            <a:endParaRPr sz="16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600" dirty="0"/>
              <a:t>Questi passaggi migliorano la </a:t>
            </a:r>
            <a:r>
              <a:rPr lang="it" sz="1600" b="1" dirty="0"/>
              <a:t>convergenza e la stabilità dell'addestramento</a:t>
            </a:r>
            <a:r>
              <a:rPr lang="it" sz="1600" dirty="0"/>
              <a:t>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1967600" y="304843"/>
            <a:ext cx="540138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Modello Utilizzato: MLPClassifier con Grid Search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78867" y="868801"/>
            <a:ext cx="6863100" cy="2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È stato utilizzato il modello </a:t>
            </a:r>
            <a:r>
              <a:rPr lang="it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MLPClassifier</a:t>
            </a:r>
            <a:r>
              <a:rPr lang="it" dirty="0"/>
              <a:t> della libreria </a:t>
            </a:r>
            <a:r>
              <a:rPr lang="it" b="1" dirty="0"/>
              <a:t>scikit-learn</a:t>
            </a:r>
            <a:r>
              <a:rPr lang="it" dirty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A causa delle risorse limitate (ambiente Kaggle), è stato utilizzato </a:t>
            </a:r>
            <a:r>
              <a:rPr lang="it" b="1" dirty="0"/>
              <a:t>il 50% del training set (20.000 immagini)</a:t>
            </a:r>
            <a:r>
              <a:rPr lang="it" dirty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È stata eseguita una </a:t>
            </a:r>
            <a:r>
              <a:rPr lang="it" b="1" dirty="0"/>
              <a:t>ricerca degli iperparametri (GridSearchCV).</a:t>
            </a:r>
            <a:br>
              <a:rPr lang="it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it" dirty="0"/>
              <a:t>L’obiettivo della Grid Search era </a:t>
            </a:r>
            <a:r>
              <a:rPr lang="it" b="1" dirty="0"/>
              <a:t>minimizzare l’overfitting</a:t>
            </a:r>
            <a:r>
              <a:rPr lang="it" dirty="0"/>
              <a:t> e trovare una rete bilanciata.</a:t>
            </a:r>
            <a:endParaRPr sz="16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044" y="3087601"/>
            <a:ext cx="6572923" cy="173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2107450" y="315600"/>
            <a:ext cx="505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Controllo dell’Overfitting: Early Stopping 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41063" y="790900"/>
            <a:ext cx="8035962" cy="388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Dopo la Grid Search, il modello migliore è stato </a:t>
            </a:r>
            <a:r>
              <a:rPr lang="it" b="1" dirty="0"/>
              <a:t>addestrato su tutto il training set</a:t>
            </a:r>
            <a:r>
              <a:rPr lang="it" dirty="0"/>
              <a:t> (40.000 immagini).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È stato utilizzato </a:t>
            </a:r>
            <a:r>
              <a:rPr lang="it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MLPClassifier</a:t>
            </a:r>
            <a:r>
              <a:rPr lang="it" dirty="0"/>
              <a:t> con:</a:t>
            </a:r>
            <a:endParaRPr dirty="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warm_start=True</a:t>
            </a:r>
            <a:r>
              <a:rPr lang="it" dirty="0"/>
              <a:t> per continuare l’addestramento epoca dopo epoca</a:t>
            </a:r>
            <a:endParaRPr dirty="0"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max_iter=1</a:t>
            </a:r>
            <a:r>
              <a:rPr lang="it" dirty="0"/>
              <a:t> per un’epoca alla volta</a:t>
            </a:r>
            <a:br>
              <a:rPr lang="it" dirty="0"/>
            </a:b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È stato implementato un </a:t>
            </a:r>
            <a:r>
              <a:rPr lang="it" b="1" dirty="0"/>
              <a:t>ciclo di training personalizzato</a:t>
            </a:r>
            <a:r>
              <a:rPr lang="it" dirty="0"/>
              <a:t> con:</a:t>
            </a: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Monitoraggio dell’</a:t>
            </a:r>
            <a:r>
              <a:rPr lang="it" b="1" dirty="0"/>
              <a:t>accuracy sul validation set</a:t>
            </a:r>
            <a:endParaRPr b="1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b="1" dirty="0"/>
              <a:t>Salvataggio del modello migliore</a:t>
            </a:r>
            <a:r>
              <a:rPr lang="it" dirty="0"/>
              <a:t> (deepcopy)</a:t>
            </a: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b="1" dirty="0"/>
              <a:t>Interruzione</a:t>
            </a:r>
            <a:r>
              <a:rPr lang="it" dirty="0"/>
              <a:t> se non si osservava miglioramento per 10 epoche consecutive (</a:t>
            </a:r>
            <a:r>
              <a:rPr lang="it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patience=10</a:t>
            </a:r>
            <a:r>
              <a:rPr lang="it" dirty="0"/>
              <a:t>)</a:t>
            </a:r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it" dirty="0"/>
              <a:t>Questo ha permesso di fermare l’addestramento </a:t>
            </a:r>
            <a:r>
              <a:rPr lang="it" b="1" dirty="0"/>
              <a:t>prima che il modello sovra-adattasse i dati di train. </a:t>
            </a:r>
            <a:r>
              <a:rPr lang="it" dirty="0"/>
              <a:t>Grazie a questa tecnica, il modello finale è stato selezionato in corrispondenza della </a:t>
            </a:r>
            <a:r>
              <a:rPr lang="it" b="1" dirty="0"/>
              <a:t>migliore generalizzazione</a:t>
            </a:r>
            <a:r>
              <a:rPr lang="it" dirty="0"/>
              <a:t>, evitando overfitting.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2107450" y="315600"/>
            <a:ext cx="505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Valutazione Finale: Validation e Test Set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93638" y="984575"/>
            <a:ext cx="4270785" cy="3376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b="1" dirty="0"/>
              <a:t>Best validation accuracy:</a:t>
            </a:r>
            <a:r>
              <a:rPr lang="it" dirty="0"/>
              <a:t> 48.37%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b="1" dirty="0"/>
              <a:t>Test accuracy:</a:t>
            </a:r>
            <a:r>
              <a:rPr lang="it" dirty="0"/>
              <a:t> 47.00%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Le performance sono simili tra validation e test, segno di buona generalizzazione.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Alcune classi hanno ottenuto risultati significativamente migliori:</a:t>
            </a:r>
            <a:br>
              <a:rPr lang="it" dirty="0"/>
            </a:b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Classe </a:t>
            </a:r>
            <a:r>
              <a:rPr lang="it" b="1" dirty="0"/>
              <a:t>1</a:t>
            </a:r>
            <a:r>
              <a:rPr lang="it" dirty="0"/>
              <a:t> (automobile): F1-score ≈ 0.58</a:t>
            </a: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Classe </a:t>
            </a:r>
            <a:r>
              <a:rPr lang="it" b="1" dirty="0"/>
              <a:t>8</a:t>
            </a:r>
            <a:r>
              <a:rPr lang="it" dirty="0"/>
              <a:t> (ship): F1-score ≈ 0.61</a:t>
            </a:r>
            <a:br>
              <a:rPr lang="it" dirty="0"/>
            </a:br>
            <a:endParaRPr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Classi più difficili da distinguere:</a:t>
            </a:r>
            <a:br>
              <a:rPr lang="it" dirty="0"/>
            </a:b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Classe </a:t>
            </a:r>
            <a:r>
              <a:rPr lang="it" b="1" dirty="0"/>
              <a:t>3</a:t>
            </a:r>
            <a:r>
              <a:rPr lang="it" dirty="0"/>
              <a:t> (cat): F1-score ≈ 0.25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424" y="782613"/>
            <a:ext cx="4389119" cy="392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2396450" y="346575"/>
            <a:ext cx="505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Analisi Visiva degli Errori del Modello </a:t>
            </a:r>
            <a:endParaRPr sz="20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123759" y="1071806"/>
            <a:ext cx="4512180" cy="31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Sono state selezionate </a:t>
            </a:r>
            <a:r>
              <a:rPr lang="it" b="1" dirty="0"/>
              <a:t>alcune immagini del test set</a:t>
            </a:r>
            <a:r>
              <a:rPr lang="it" dirty="0"/>
              <a:t> classificate in modo errato.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Per ciascuna immagine vengono mostrati:</a:t>
            </a:r>
            <a:br>
              <a:rPr lang="it" dirty="0"/>
            </a:b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L’</a:t>
            </a:r>
            <a:r>
              <a:rPr lang="it" b="1" dirty="0"/>
              <a:t>etichetta reale</a:t>
            </a:r>
            <a:endParaRPr b="1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L’</a:t>
            </a:r>
            <a:r>
              <a:rPr lang="it" b="1" dirty="0"/>
              <a:t>etichetta predetta dal modello</a:t>
            </a:r>
            <a:br>
              <a:rPr lang="it" b="1" dirty="0"/>
            </a:br>
            <a:endParaRPr b="1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it" dirty="0"/>
              <a:t>Questo tipo di analisi aiuta a:</a:t>
            </a:r>
            <a:br>
              <a:rPr lang="it" dirty="0"/>
            </a:b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Capire </a:t>
            </a:r>
            <a:r>
              <a:rPr lang="it" b="1" dirty="0"/>
              <a:t>le debolezze del modello</a:t>
            </a:r>
            <a:endParaRPr b="1"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Identificare classi </a:t>
            </a:r>
            <a:r>
              <a:rPr lang="it" b="1" dirty="0"/>
              <a:t>confondibili tra loro</a:t>
            </a:r>
            <a:r>
              <a:rPr lang="it" dirty="0"/>
              <a:t> (es. cat vs dog)</a:t>
            </a:r>
            <a:endParaRPr dirty="0"/>
          </a:p>
          <a:p>
            <a:pPr marL="9144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 dirty="0"/>
              <a:t>Valutare </a:t>
            </a:r>
            <a:r>
              <a:rPr lang="it" b="1" dirty="0"/>
              <a:t>ambiguità visive</a:t>
            </a:r>
            <a:r>
              <a:rPr lang="it" dirty="0"/>
              <a:t> nelle immagini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939" y="1221039"/>
            <a:ext cx="4276725" cy="2873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Microsoft Office PowerPoint</Application>
  <PresentationFormat>Presentazione su schermo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Calibri</vt:lpstr>
      <vt:lpstr>Arial</vt:lpstr>
      <vt:lpstr>Roboto Mono</vt:lpstr>
      <vt:lpstr>Nunito</vt:lpstr>
      <vt:lpstr>Shift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ANGELA ZANGLA 515477</cp:lastModifiedBy>
  <cp:revision>1</cp:revision>
  <dcterms:modified xsi:type="dcterms:W3CDTF">2025-06-14T08:50:44Z</dcterms:modified>
</cp:coreProperties>
</file>