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trictFirstAndLastChars="0" saveSubsetFonts="1" autoCompressPictures="0">
  <p:sldMasterIdLst>
    <p:sldMasterId id="214748365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9" r:id="rId3"/>
    <p:sldId id="285" r:id="rId4"/>
    <p:sldId id="265" r:id="rId5"/>
    <p:sldId id="261" r:id="rId6"/>
    <p:sldId id="262" r:id="rId7"/>
    <p:sldId id="286" r:id="rId8"/>
    <p:sldId id="288" r:id="rId9"/>
    <p:sldId id="263" r:id="rId10"/>
    <p:sldId id="291" r:id="rId11"/>
    <p:sldId id="292" r:id="rId12"/>
    <p:sldId id="290" r:id="rId13"/>
    <p:sldId id="293" r:id="rId14"/>
    <p:sldId id="299" r:id="rId15"/>
    <p:sldId id="300" r:id="rId16"/>
    <p:sldId id="301" r:id="rId17"/>
    <p:sldId id="302" r:id="rId18"/>
    <p:sldId id="294" r:id="rId19"/>
    <p:sldId id="264" r:id="rId20"/>
    <p:sldId id="296" r:id="rId21"/>
    <p:sldId id="297" r:id="rId22"/>
    <p:sldId id="298" r:id="rId23"/>
    <p:sldId id="295" r:id="rId24"/>
    <p:sldId id="274" r:id="rId25"/>
    <p:sldId id="280" r:id="rId26"/>
    <p:sldId id="275" r:id="rId27"/>
    <p:sldId id="266" r:id="rId28"/>
    <p:sldId id="267" r:id="rId29"/>
    <p:sldId id="268" r:id="rId30"/>
    <p:sldId id="279" r:id="rId31"/>
    <p:sldId id="281" r:id="rId32"/>
    <p:sldId id="282" r:id="rId33"/>
    <p:sldId id="283" r:id="rId34"/>
    <p:sldId id="257" r:id="rId35"/>
    <p:sldId id="258" r:id="rId3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137"/>
    <a:srgbClr val="607C8C"/>
    <a:srgbClr val="0096FF"/>
    <a:srgbClr val="AAAAAA"/>
    <a:srgbClr val="D0D8DD"/>
    <a:srgbClr val="607D84"/>
    <a:srgbClr val="5E5E5E"/>
    <a:srgbClr val="EBEBEB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64EED0-8B4C-47C9-AFAB-82FC98CCA947}">
  <a:tblStyle styleId="{E364EED0-8B4C-47C9-AFAB-82FC98CCA94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27"/>
    <p:restoredTop sz="95213"/>
  </p:normalViewPr>
  <p:slideViewPr>
    <p:cSldViewPr snapToGrid="0" snapToObjects="1">
      <p:cViewPr>
        <p:scale>
          <a:sx n="100" d="100"/>
          <a:sy n="100" d="100"/>
        </p:scale>
        <p:origin x="3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4F95C-88A4-4541-94B5-877FBCE5482A}" type="datetimeFigureOut">
              <a:rPr lang="it-IT" smtClean="0"/>
              <a:t>14/09/16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 smtClean="0"/>
              <a:t>Davide Talon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D0804-6AA1-174B-9C1F-E9CCB6A3210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12154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1970084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191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19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522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883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17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687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148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436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06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2369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31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809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4408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7388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9772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2591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6038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6169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2315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8484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8383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865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7461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9856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3047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9921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6530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9811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759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514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508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984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69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333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605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827727" y="4597553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79634" y="337347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26321" y="133987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803950" y="5654656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96310" y="1990890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738050" y="27132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71658" y="250448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271583" y="47482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729213" y="6127437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 b="1"/>
            </a:lvl1pPr>
            <a:lvl2pPr lvl="1" rtl="0">
              <a:spcBef>
                <a:spcPts val="0"/>
              </a:spcBef>
              <a:buSzPct val="100000"/>
              <a:defRPr sz="4800" b="1"/>
            </a:lvl2pPr>
            <a:lvl3pPr lvl="2" rtl="0">
              <a:spcBef>
                <a:spcPts val="0"/>
              </a:spcBef>
              <a:buSzPct val="100000"/>
              <a:defRPr sz="4800" b="1"/>
            </a:lvl3pPr>
            <a:lvl4pPr lvl="3" rtl="0">
              <a:spcBef>
                <a:spcPts val="0"/>
              </a:spcBef>
              <a:buSzPct val="100000"/>
              <a:defRPr sz="4800" b="1"/>
            </a:lvl4pPr>
            <a:lvl5pPr lvl="4" rtl="0">
              <a:spcBef>
                <a:spcPts val="0"/>
              </a:spcBef>
              <a:buSzPct val="100000"/>
              <a:defRPr sz="4800" b="1"/>
            </a:lvl5pPr>
            <a:lvl6pPr lvl="5" rtl="0">
              <a:spcBef>
                <a:spcPts val="0"/>
              </a:spcBef>
              <a:buSzPct val="100000"/>
              <a:defRPr sz="4800" b="1"/>
            </a:lvl6pPr>
            <a:lvl7pPr lvl="6" rtl="0">
              <a:spcBef>
                <a:spcPts val="0"/>
              </a:spcBef>
              <a:buSzPct val="100000"/>
              <a:defRPr sz="4800" b="1"/>
            </a:lvl7pPr>
            <a:lvl8pPr lvl="7" rtl="0">
              <a:spcBef>
                <a:spcPts val="0"/>
              </a:spcBef>
              <a:buSzPct val="100000"/>
              <a:defRPr sz="4800" b="1"/>
            </a:lvl8pPr>
            <a:lvl9pPr lvl="8" rtl="0">
              <a:spcBef>
                <a:spcPts val="0"/>
              </a:spcBef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682658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3329991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5873833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://www.google.com/sheets/about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ww.poweredtemplate.com/#check-cordeli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www.slidescarnival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Source+Sans+Pro:400,700,400italic,700italic|Roboto+Slab:400,700" TargetMode="Externa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4.jp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700183" y="1360349"/>
            <a:ext cx="7049921" cy="26364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4800" dirty="0" smtClean="0">
                <a:solidFill>
                  <a:srgbClr val="0096FF"/>
                </a:solidFill>
              </a:rPr>
              <a:t>Laboratorio di ingegneria informatica</a:t>
            </a:r>
            <a:br>
              <a:rPr lang="it-IT" sz="4800" dirty="0" smtClean="0">
                <a:solidFill>
                  <a:srgbClr val="0096FF"/>
                </a:solidFill>
              </a:rPr>
            </a:br>
            <a:r>
              <a:rPr lang="it-IT" sz="2400" b="0" dirty="0" smtClean="0">
                <a:solidFill>
                  <a:srgbClr val="0096FF"/>
                </a:solidFill>
              </a:rPr>
              <a:t>Anno accademico 2015-2016</a:t>
            </a:r>
            <a:endParaRPr lang="en" sz="2400" b="0" dirty="0">
              <a:solidFill>
                <a:srgbClr val="0096FF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739" y="5497651"/>
            <a:ext cx="1816608" cy="1085088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39" y="5392495"/>
            <a:ext cx="3263900" cy="1295400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700183" y="4540765"/>
            <a:ext cx="4839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rgbClr val="0096FF"/>
                </a:solidFill>
                <a:latin typeface="Roboto Slab" charset="0"/>
                <a:ea typeface="Roboto Slab" charset="0"/>
                <a:cs typeface="Roboto Slab" charset="0"/>
              </a:rPr>
              <a:t>Davide </a:t>
            </a:r>
            <a:r>
              <a:rPr lang="it-IT" sz="2400" dirty="0" err="1" smtClean="0">
                <a:solidFill>
                  <a:srgbClr val="0096FF"/>
                </a:solidFill>
                <a:latin typeface="Roboto Slab" charset="0"/>
                <a:ea typeface="Roboto Slab" charset="0"/>
                <a:cs typeface="Roboto Slab" charset="0"/>
              </a:rPr>
              <a:t>Talon</a:t>
            </a:r>
            <a:r>
              <a:rPr lang="it-IT" sz="2400" dirty="0" smtClean="0">
                <a:solidFill>
                  <a:srgbClr val="0096FF"/>
                </a:solidFill>
                <a:latin typeface="Roboto Slab" charset="0"/>
                <a:ea typeface="Roboto Slab" charset="0"/>
                <a:cs typeface="Roboto Slab" charset="0"/>
              </a:rPr>
              <a:t> 1075692</a:t>
            </a:r>
            <a:endParaRPr lang="it-IT" sz="2400" dirty="0">
              <a:solidFill>
                <a:srgbClr val="0096FF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 err="1" smtClean="0"/>
              <a:t>Sleave</a:t>
            </a:r>
            <a:endParaRPr lang="en" sz="2400" dirty="0"/>
          </a:p>
        </p:txBody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786150" y="1529867"/>
            <a:ext cx="4090650" cy="346123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1600" dirty="0" smtClean="0"/>
              <a:t>Entrati in </a:t>
            </a:r>
            <a:r>
              <a:rPr lang="it-IT" sz="1600" dirty="0" err="1" smtClean="0"/>
              <a:t>sleave</a:t>
            </a:r>
            <a:r>
              <a:rPr lang="it-IT" sz="1600" dirty="0" smtClean="0"/>
              <a:t> mode l’applicazione esegue alcuni semplici passi:</a:t>
            </a:r>
            <a:endParaRPr lang="en" sz="1600" dirty="0" smtClean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1600" dirty="0" smtClean="0"/>
              <a:t>Invia un messaggio in broadcast per rilevare i master presenti nella rete</a:t>
            </a:r>
            <a:endParaRPr lang="it-IT" sz="1600" dirty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1600" dirty="0" smtClean="0"/>
              <a:t>Attende la risposta dei vari master disponibili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1600" dirty="0" smtClean="0"/>
              <a:t>Prepara il file per l’invio comprimendolo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1600" dirty="0" smtClean="0"/>
              <a:t>Instaura una connessione TCP con il master scelto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1600" dirty="0" smtClean="0"/>
              <a:t>Attende che il destinatario accetti il file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1600" dirty="0" smtClean="0"/>
              <a:t>Invia il file</a:t>
            </a:r>
            <a:endParaRPr lang="it-IT" sz="16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2151843"/>
            <a:ext cx="4572000" cy="183356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175" y="4008448"/>
            <a:ext cx="4432300" cy="178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1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 smtClean="0"/>
              <a:t>Master</a:t>
            </a:r>
            <a:endParaRPr lang="en" sz="2400" dirty="0"/>
          </a:p>
        </p:txBody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786150" y="1529867"/>
            <a:ext cx="6808450" cy="42653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000" dirty="0" smtClean="0"/>
              <a:t>La master mode, invece :</a:t>
            </a:r>
            <a:endParaRPr lang="it-IT" sz="2000" dirty="0"/>
          </a:p>
          <a:p>
            <a:pPr lvl="0" rtl="0">
              <a:spcBef>
                <a:spcPts val="0"/>
              </a:spcBef>
              <a:buNone/>
            </a:pPr>
            <a:endParaRPr lang="it-IT" sz="2000" dirty="0" smtClean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2000" dirty="0" smtClean="0"/>
              <a:t>Apre un </a:t>
            </a:r>
            <a:r>
              <a:rPr lang="it-IT" sz="2000" dirty="0" err="1" smtClean="0"/>
              <a:t>socket</a:t>
            </a:r>
            <a:r>
              <a:rPr lang="it-IT" sz="2000" dirty="0" smtClean="0"/>
              <a:t> UDP in attesa di eventuali richieste da parte di uno </a:t>
            </a:r>
            <a:r>
              <a:rPr lang="it-IT" sz="2000" dirty="0" err="1" smtClean="0"/>
              <a:t>sleave</a:t>
            </a:r>
            <a:endParaRPr lang="it-IT" sz="2000" dirty="0" smtClean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2000" dirty="0" smtClean="0"/>
              <a:t>Risponde alla richiesta dello </a:t>
            </a:r>
            <a:r>
              <a:rPr lang="it-IT" sz="2000" dirty="0" err="1" smtClean="0"/>
              <a:t>sleave</a:t>
            </a:r>
            <a:r>
              <a:rPr lang="it-IT" sz="2000" dirty="0" smtClean="0"/>
              <a:t> comunicando il proprio nome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2000" dirty="0" smtClean="0"/>
              <a:t>Apre un </a:t>
            </a:r>
            <a:r>
              <a:rPr lang="it-IT" sz="2000" dirty="0" err="1" smtClean="0"/>
              <a:t>socket</a:t>
            </a:r>
            <a:r>
              <a:rPr lang="it-IT" sz="2000" dirty="0" smtClean="0"/>
              <a:t> TCP e si pone in ascolto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2000" dirty="0" smtClean="0"/>
              <a:t>Dopo aver accettato la connessione riceve le informazioni sul mittente e il file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2000" dirty="0" smtClean="0"/>
              <a:t>Chiede all’utente se accettare il file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2000" dirty="0" smtClean="0"/>
              <a:t>Riceve il file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endParaRPr lang="it-IT" sz="1600" dirty="0" smtClean="0"/>
          </a:p>
        </p:txBody>
      </p:sp>
    </p:spTree>
    <p:extLst>
      <p:ext uri="{BB962C8B-B14F-4D97-AF65-F5344CB8AC3E}">
        <p14:creationId xmlns:p14="http://schemas.microsoft.com/office/powerpoint/2010/main" val="16762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dirty="0" smtClean="0"/>
              <a:t>Argp</a:t>
            </a:r>
            <a:endParaRPr lang="en" dirty="0"/>
          </a:p>
        </p:txBody>
      </p:sp>
      <p:sp>
        <p:nvSpPr>
          <p:cNvPr id="9" name="Shape 246"/>
          <p:cNvSpPr/>
          <p:nvPr/>
        </p:nvSpPr>
        <p:spPr>
          <a:xfrm>
            <a:off x="3474256" y="846705"/>
            <a:ext cx="1605848" cy="1605848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16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Argomenti</a:t>
            </a:r>
            <a:endParaRPr lang="en" sz="16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Shape 248"/>
          <p:cNvSpPr/>
          <p:nvPr/>
        </p:nvSpPr>
        <p:spPr>
          <a:xfrm>
            <a:off x="2212726" y="2286762"/>
            <a:ext cx="1532100" cy="15321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18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Argp_</a:t>
            </a:r>
          </a:p>
          <a:p>
            <a:pPr lvl="0" algn="ctr">
              <a:spcBef>
                <a:spcPts val="0"/>
              </a:spcBef>
              <a:buNone/>
            </a:pPr>
            <a:r>
              <a:rPr lang="it-IT" sz="18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parse</a:t>
            </a:r>
            <a:endParaRPr lang="en"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3" name="Shape 250"/>
          <p:cNvCxnSpPr>
            <a:stCxn id="11" idx="1"/>
            <a:endCxn id="17" idx="5"/>
          </p:cNvCxnSpPr>
          <p:nvPr/>
        </p:nvCxnSpPr>
        <p:spPr>
          <a:xfrm flipH="1" flipV="1">
            <a:off x="1916730" y="2303760"/>
            <a:ext cx="520367" cy="207373"/>
          </a:xfrm>
          <a:prstGeom prst="straightConnector1">
            <a:avLst/>
          </a:prstGeom>
          <a:noFill/>
          <a:ln w="28575" cap="flat" cmpd="sng">
            <a:solidFill>
              <a:srgbClr val="D0D8DD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4" name="Shape 246"/>
          <p:cNvSpPr/>
          <p:nvPr/>
        </p:nvSpPr>
        <p:spPr>
          <a:xfrm>
            <a:off x="2363761" y="4109289"/>
            <a:ext cx="1331216" cy="1331216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16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Opzioni</a:t>
            </a:r>
          </a:p>
        </p:txBody>
      </p:sp>
      <p:sp>
        <p:nvSpPr>
          <p:cNvPr id="15" name="Shape 246"/>
          <p:cNvSpPr/>
          <p:nvPr/>
        </p:nvSpPr>
        <p:spPr>
          <a:xfrm>
            <a:off x="4075009" y="3052812"/>
            <a:ext cx="1259110" cy="125911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16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Parse_opt</a:t>
            </a:r>
            <a:endParaRPr lang="en" sz="16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Shape 246"/>
          <p:cNvSpPr/>
          <p:nvPr/>
        </p:nvSpPr>
        <p:spPr>
          <a:xfrm>
            <a:off x="244930" y="2641363"/>
            <a:ext cx="1478430" cy="1478430"/>
          </a:xfrm>
          <a:prstGeom prst="ellipse">
            <a:avLst/>
          </a:prstGeom>
          <a:noFill/>
          <a:ln w="28575" cap="flat" cmpd="sng">
            <a:solidFill>
              <a:srgbClr val="0096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1600" b="1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Linea di comando</a:t>
            </a:r>
            <a:endParaRPr lang="en" sz="16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Shape 246"/>
          <p:cNvSpPr/>
          <p:nvPr/>
        </p:nvSpPr>
        <p:spPr>
          <a:xfrm>
            <a:off x="1049501" y="1436531"/>
            <a:ext cx="1016022" cy="1016022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16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lang="it-IT" sz="1600" b="1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tato</a:t>
            </a:r>
            <a:endParaRPr lang="en" sz="16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0" name="Shape 250"/>
          <p:cNvCxnSpPr>
            <a:stCxn id="9" idx="3"/>
            <a:endCxn id="11" idx="7"/>
          </p:cNvCxnSpPr>
          <p:nvPr/>
        </p:nvCxnSpPr>
        <p:spPr>
          <a:xfrm flipH="1">
            <a:off x="3520455" y="2217382"/>
            <a:ext cx="188972" cy="293751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" name="Shape 250"/>
          <p:cNvCxnSpPr>
            <a:stCxn id="15" idx="1"/>
            <a:endCxn id="11" idx="6"/>
          </p:cNvCxnSpPr>
          <p:nvPr/>
        </p:nvCxnSpPr>
        <p:spPr>
          <a:xfrm flipH="1" flipV="1">
            <a:off x="3744826" y="3052812"/>
            <a:ext cx="514575" cy="184392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" name="Shape 250"/>
          <p:cNvCxnSpPr>
            <a:stCxn id="14" idx="0"/>
            <a:endCxn id="11" idx="4"/>
          </p:cNvCxnSpPr>
          <p:nvPr/>
        </p:nvCxnSpPr>
        <p:spPr>
          <a:xfrm flipH="1" flipV="1">
            <a:off x="2978776" y="3818862"/>
            <a:ext cx="50593" cy="290427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" name="Connettore 2 26"/>
          <p:cNvCxnSpPr>
            <a:stCxn id="16" idx="6"/>
          </p:cNvCxnSpPr>
          <p:nvPr/>
        </p:nvCxnSpPr>
        <p:spPr>
          <a:xfrm flipV="1">
            <a:off x="1723360" y="3237204"/>
            <a:ext cx="489366" cy="1433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hape 119"/>
          <p:cNvSpPr txBox="1">
            <a:spLocks/>
          </p:cNvSpPr>
          <p:nvPr/>
        </p:nvSpPr>
        <p:spPr>
          <a:xfrm>
            <a:off x="5714151" y="2439674"/>
            <a:ext cx="3098713" cy="30008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it-IT" sz="16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Per il parsing dei comandi da linea di comando viene utilizzata una ridotta libreria derivante da Argp di GNU.</a:t>
            </a:r>
          </a:p>
          <a:p>
            <a:endParaRPr lang="it-IT" sz="1600" dirty="0" smtClean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r>
              <a:rPr lang="it-IT" sz="16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Le opzioni utilizzabili sono passati alla funzione argp_parse la quale, attraverso un registro di stato e la funzione parse_opt si occupa di effettuare il parsing in modo elegante e sicuro modificando gli argomenti di esecuzione.</a:t>
            </a:r>
            <a:endParaRPr lang="en" sz="16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16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139699" y="1882525"/>
            <a:ext cx="4523625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sz="6000" b="1" dirty="0" smtClean="0"/>
              <a:t>Sviluppo</a:t>
            </a:r>
            <a:endParaRPr lang="en" sz="6000" b="1" dirty="0"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dirty="0" smtClean="0"/>
              <a:t>Realizzazione e implementazione</a:t>
            </a:r>
            <a:endParaRPr lang="en" dirty="0"/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" name="Shape 758"/>
          <p:cNvGrpSpPr/>
          <p:nvPr/>
        </p:nvGrpSpPr>
        <p:grpSpPr>
          <a:xfrm>
            <a:off x="5545250" y="1743241"/>
            <a:ext cx="1100850" cy="1393768"/>
            <a:chOff x="2635450" y="4321225"/>
            <a:chExt cx="368400" cy="466425"/>
          </a:xfrm>
          <a:solidFill>
            <a:schemeClr val="accent2"/>
          </a:solidFill>
        </p:grpSpPr>
        <p:sp>
          <p:nvSpPr>
            <p:cNvPr id="13" name="Shape 75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grp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96FF"/>
                </a:solidFill>
              </a:endParaRPr>
            </a:p>
          </p:txBody>
        </p:sp>
        <p:sp>
          <p:nvSpPr>
            <p:cNvPr id="14" name="Shape 760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grp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96FF"/>
                </a:solidFill>
              </a:endParaRPr>
            </a:p>
          </p:txBody>
        </p:sp>
        <p:sp>
          <p:nvSpPr>
            <p:cNvPr id="15" name="Shape 761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grp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96FF"/>
                </a:solidFill>
              </a:endParaRPr>
            </a:p>
          </p:txBody>
        </p:sp>
        <p:sp>
          <p:nvSpPr>
            <p:cNvPr id="16" name="Shape 762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grp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96FF"/>
                </a:solidFill>
              </a:endParaRPr>
            </a:p>
          </p:txBody>
        </p:sp>
        <p:sp>
          <p:nvSpPr>
            <p:cNvPr id="17" name="Shape 763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grp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96FF"/>
                </a:solidFill>
              </a:endParaRPr>
            </a:p>
          </p:txBody>
        </p:sp>
        <p:sp>
          <p:nvSpPr>
            <p:cNvPr id="18" name="Shape 764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grp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96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79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2921000" y="3761322"/>
            <a:ext cx="5359400" cy="466960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srvsInNet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const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udpClntSock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srv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srvs</a:t>
            </a:r>
            <a:r>
              <a:rPr lang="it-IT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</a:p>
          <a:p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endParaRPr lang="it-IT" sz="1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702300" y="2598195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786150" y="2980623"/>
            <a:ext cx="4814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Per scoprire i master disponibili nella rete si può utilizzare </a:t>
            </a:r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la funzione </a:t>
            </a:r>
            <a:r>
              <a:rPr lang="it-IT" b="1" dirty="0" err="1" smtClean="0">
                <a:latin typeface="Source Sans Pro" charset="0"/>
                <a:ea typeface="Source Sans Pro" charset="0"/>
                <a:cs typeface="Source Sans Pro" charset="0"/>
              </a:rPr>
              <a:t>srvsInNet</a:t>
            </a:r>
            <a:r>
              <a:rPr lang="it-IT" b="1" dirty="0" smtClean="0">
                <a:latin typeface="Source Sans Pro" charset="0"/>
                <a:ea typeface="Source Sans Pro" charset="0"/>
                <a:cs typeface="Source Sans Pro" charset="0"/>
              </a:rPr>
              <a:t>() 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in </a:t>
            </a:r>
            <a:r>
              <a:rPr lang="it-IT" b="1" dirty="0" err="1" smtClean="0">
                <a:latin typeface="Source Sans Pro" charset="0"/>
                <a:ea typeface="Source Sans Pro" charset="0"/>
                <a:cs typeface="Source Sans Pro" charset="0"/>
              </a:rPr>
              <a:t>sleave.c</a:t>
            </a:r>
            <a:r>
              <a:rPr lang="it-IT" b="1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passandogli il </a:t>
            </a:r>
            <a:r>
              <a:rPr lang="it-IT" dirty="0" err="1" smtClean="0">
                <a:latin typeface="Source Sans Pro" charset="0"/>
                <a:ea typeface="Source Sans Pro" charset="0"/>
                <a:cs typeface="Source Sans Pro" charset="0"/>
              </a:rPr>
              <a:t>socket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UDP da utilizzare e un array di </a:t>
            </a:r>
            <a:r>
              <a:rPr lang="it-IT" dirty="0" err="1" smtClean="0">
                <a:latin typeface="Source Sans Pro" charset="0"/>
                <a:ea typeface="Source Sans Pro" charset="0"/>
                <a:cs typeface="Source Sans Pro" charset="0"/>
              </a:rPr>
              <a:t>srv</a:t>
            </a:r>
            <a:endParaRPr lang="it-IT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86150" y="4498121"/>
            <a:ext cx="303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La quale setta il </a:t>
            </a:r>
            <a:r>
              <a:rPr lang="it-IT" dirty="0" err="1" smtClean="0">
                <a:latin typeface="Source Sans Pro" charset="0"/>
                <a:ea typeface="Source Sans Pro" charset="0"/>
                <a:cs typeface="Source Sans Pro" charset="0"/>
              </a:rPr>
              <a:t>socket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in NONBLOCK</a:t>
            </a:r>
            <a:endParaRPr lang="it-IT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3" name="Shape 125"/>
          <p:cNvSpPr txBox="1">
            <a:spLocks noGrp="1"/>
          </p:cNvSpPr>
          <p:nvPr>
            <p:ph type="title"/>
          </p:nvPr>
        </p:nvSpPr>
        <p:spPr>
          <a:xfrm>
            <a:off x="786150" y="431800"/>
            <a:ext cx="7571700" cy="496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/>
              <a:t>S</a:t>
            </a:r>
            <a:r>
              <a:rPr lang="it-IT" sz="2400" dirty="0" smtClean="0"/>
              <a:t>coprire i master nella rete</a:t>
            </a:r>
            <a:endParaRPr lang="en" sz="2400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786150" y="1016022"/>
            <a:ext cx="4814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I master trovati vengono salvati nella struttura </a:t>
            </a:r>
            <a:r>
              <a:rPr lang="it-IT" b="1" dirty="0" err="1" smtClean="0">
                <a:latin typeface="Source Sans Pro" charset="0"/>
                <a:ea typeface="Source Sans Pro" charset="0"/>
                <a:cs typeface="Source Sans Pro" charset="0"/>
              </a:rPr>
              <a:t>struct</a:t>
            </a:r>
            <a:r>
              <a:rPr lang="it-IT" b="1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b="1" dirty="0" err="1" smtClean="0">
                <a:latin typeface="Source Sans Pro" charset="0"/>
                <a:ea typeface="Source Sans Pro" charset="0"/>
                <a:cs typeface="Source Sans Pro" charset="0"/>
              </a:rPr>
              <a:t>srv</a:t>
            </a:r>
            <a:r>
              <a:rPr lang="it-IT" b="1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così definita in </a:t>
            </a:r>
            <a:r>
              <a:rPr lang="it-IT" b="1" dirty="0" err="1" smtClean="0">
                <a:latin typeface="Source Sans Pro" charset="0"/>
                <a:ea typeface="Source Sans Pro" charset="0"/>
                <a:cs typeface="Source Sans Pro" charset="0"/>
              </a:rPr>
              <a:t>linkutils.h</a:t>
            </a:r>
            <a:endParaRPr lang="it-IT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2603500" y="1490491"/>
            <a:ext cx="3733800" cy="1384995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srv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char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name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[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MAX_NAME_LENGTH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];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sockaddr_in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sockAddr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sockAddrLen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uk-UA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};</a:t>
            </a:r>
            <a:endParaRPr lang="uk-UA" sz="1200" dirty="0">
              <a:highlight>
                <a:srgbClr val="FFFFFF"/>
              </a:highlight>
              <a:latin typeface="Courier New" charset="0"/>
            </a:endParaRPr>
          </a:p>
          <a:p>
            <a:endParaRPr lang="it-IT" sz="1200" b="1" dirty="0" smtClean="0">
              <a:solidFill>
                <a:srgbClr val="00008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endParaRPr lang="it-IT" sz="12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7645400" y="3947703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2545725" y="4981963"/>
            <a:ext cx="5359400" cy="461665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//set 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socket</a:t>
            </a:r>
            <a:r>
              <a:rPr lang="it-IT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 non 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blocking</a:t>
            </a:r>
            <a:endParaRPr lang="it-IT" sz="1200" dirty="0">
              <a:solidFill>
                <a:srgbClr val="8000FF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fcntl</a:t>
            </a:r>
            <a:r>
              <a:rPr lang="it-IT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udpClntSock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, F_SETFL, O_NONBLOCK); </a:t>
            </a:r>
            <a:endParaRPr lang="it-IT" sz="12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7270125" y="5166629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4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31800"/>
            <a:ext cx="7571700" cy="496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/>
              <a:t>S</a:t>
            </a:r>
            <a:r>
              <a:rPr lang="it-IT" sz="2400" dirty="0" smtClean="0"/>
              <a:t>coprire i master nella rete</a:t>
            </a:r>
            <a:endParaRPr lang="en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950200" y="6303817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86150" y="1107842"/>
            <a:ext cx="6808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R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imane dunque in attesa di messaggi da parte dei master disponibili finché non è stato superato il numero di server massimo o è scaduto il tempo della ricerca. </a:t>
            </a:r>
          </a:p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Durante il ciclo valuta la validità della risposta ricevuta, ottiene le informazioni relative al master trovato e lo aggiunge all’array </a:t>
            </a:r>
            <a:r>
              <a:rPr lang="it-IT" dirty="0" err="1" smtClean="0">
                <a:latin typeface="Source Sans Pro" charset="0"/>
                <a:ea typeface="Source Sans Pro" charset="0"/>
                <a:cs typeface="Source Sans Pro" charset="0"/>
              </a:rPr>
              <a:t>srvs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1524000" y="2241166"/>
            <a:ext cx="7061200" cy="4339650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while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((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nSrvs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&lt;=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MAX_NUMBER_SERVERS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&amp;&amp;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time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&lt;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excededTime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checking</a:t>
            </a:r>
            <a:r>
              <a:rPr lang="it-IT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received</a:t>
            </a:r>
            <a:r>
              <a:rPr lang="it-IT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message</a:t>
            </a:r>
            <a:endParaRPr lang="it-IT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recvfrom</a:t>
            </a:r>
            <a:r>
              <a:rPr lang="it-IT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udpClntSock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buffer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SERVICE_BUFFER_SIZE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	  </a:t>
            </a:r>
            <a:r>
              <a:rPr lang="it-IT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sockaddr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*)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&amp;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currentAddr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&amp;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currentAddrLen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//CODE for </a:t>
            </a:r>
            <a:r>
              <a:rPr lang="it-IT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handle</a:t>
            </a:r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error</a:t>
            </a:r>
            <a:r>
              <a:rPr lang="it-IT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from 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recvfrom</a:t>
            </a:r>
            <a:endParaRPr lang="it-IT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	</a:t>
            </a:r>
            <a:endParaRPr lang="de-DE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de-D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checking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received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message</a:t>
            </a:r>
            <a:endParaRPr lang="de-DE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de-DE" sz="1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if</a:t>
            </a:r>
            <a:r>
              <a:rPr lang="de-DE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de-DE" sz="1200" dirty="0" err="1">
                <a:highlight>
                  <a:srgbClr val="FFFFFF"/>
                </a:highlight>
                <a:latin typeface="Courier New" charset="0"/>
              </a:rPr>
              <a:t>strncmp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de-DE" sz="1200" dirty="0" err="1">
                <a:highlight>
                  <a:srgbClr val="FFFFFF"/>
                </a:highlight>
                <a:latin typeface="Courier New" charset="0"/>
              </a:rPr>
              <a:t>buffer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VALID_SERVER_ON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14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==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de-D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CODE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for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getting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server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name</a:t>
            </a:r>
            <a:endParaRPr lang="de-DE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de-DE" sz="1200" dirty="0" err="1" smtClean="0">
                <a:highlight>
                  <a:srgbClr val="FFFFFF"/>
                </a:highlight>
                <a:latin typeface="Courier New" charset="0"/>
              </a:rPr>
              <a:t>strName</a:t>
            </a:r>
            <a:r>
              <a:rPr lang="de-DE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highlight>
                  <a:srgbClr val="FFFFFF"/>
                </a:highlight>
                <a:latin typeface="Courier New" charset="0"/>
              </a:rPr>
              <a:t>strtok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de-DE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NULL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"/"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de-D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CODE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for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getting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server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address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de-DE" sz="1200" dirty="0" err="1" smtClean="0">
                <a:highlight>
                  <a:srgbClr val="FFFFFF"/>
                </a:highlight>
                <a:latin typeface="Courier New" charset="0"/>
              </a:rPr>
              <a:t>currentSrv</a:t>
            </a:r>
            <a:r>
              <a:rPr lang="de-DE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.</a:t>
            </a:r>
            <a:r>
              <a:rPr lang="de-DE" sz="1200" dirty="0" err="1" smtClean="0">
                <a:highlight>
                  <a:srgbClr val="FFFFFF"/>
                </a:highlight>
                <a:latin typeface="Courier New" charset="0"/>
              </a:rPr>
              <a:t>sockAddr</a:t>
            </a:r>
            <a:r>
              <a:rPr lang="de-DE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highlight>
                  <a:srgbClr val="FFFFFF"/>
                </a:highlight>
                <a:latin typeface="Courier New" charset="0"/>
              </a:rPr>
              <a:t>currentAddr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de-D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adding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current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server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de-DE" sz="1200" dirty="0" err="1" smtClean="0">
                <a:highlight>
                  <a:srgbClr val="FFFFFF"/>
                </a:highlight>
                <a:latin typeface="Courier New" charset="0"/>
              </a:rPr>
              <a:t>srvs</a:t>
            </a:r>
            <a:r>
              <a:rPr lang="de-DE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[</a:t>
            </a:r>
            <a:r>
              <a:rPr lang="de-DE" sz="1200" dirty="0" err="1" smtClean="0">
                <a:highlight>
                  <a:srgbClr val="FFFFFF"/>
                </a:highlight>
                <a:latin typeface="Courier New" charset="0"/>
              </a:rPr>
              <a:t>nSrvs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]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highlight>
                  <a:srgbClr val="FFFFFF"/>
                </a:highlight>
                <a:latin typeface="Courier New" charset="0"/>
              </a:rPr>
              <a:t>currentSrv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de-DE" sz="1200" dirty="0" err="1" smtClean="0">
                <a:highlight>
                  <a:srgbClr val="FFFFFF"/>
                </a:highlight>
                <a:latin typeface="Courier New" charset="0"/>
              </a:rPr>
              <a:t>nSrvs</a:t>
            </a:r>
            <a:r>
              <a:rPr lang="de-DE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++;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de-DE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</a:t>
            </a:r>
          </a:p>
          <a:p>
            <a:r>
              <a:rPr lang="de-DE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endParaRPr lang="de-DE" sz="1200" dirty="0">
              <a:highlight>
                <a:srgbClr val="FFFFFF"/>
              </a:highlight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0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1193800" y="1689874"/>
            <a:ext cx="7785100" cy="4806996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none" rIns="90000" rtlCol="0">
            <a:noAutofit/>
          </a:bodyPr>
          <a:lstStyle/>
          <a:p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it-IT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server TCP </a:t>
            </a:r>
            <a:r>
              <a:rPr lang="it-IT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address</a:t>
            </a:r>
            <a:endParaRPr lang="it-IT" sz="1200" dirty="0" smtClean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sockaddr_in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memset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(&amp;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sizeof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));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it-IT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.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sin_family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AF_INET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it-IT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.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sin_port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htons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TCP_SERVER_PORT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it-IT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.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sin_addr</a:t>
            </a:r>
            <a:r>
              <a:rPr lang="it-IT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.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s_addr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htonl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INADDR_ANY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it-IT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CODE for client TCP 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address</a:t>
            </a:r>
            <a:endParaRPr lang="it-IT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endParaRPr lang="it-IT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it-IT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create TCP server 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socket</a:t>
            </a:r>
            <a:endParaRPr lang="it-IT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tcpSrvSock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socket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AF_INET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SOCK_STREAM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endParaRPr lang="it-IT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CODE for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handle socket error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CODE for setting SO_REUSEADDR</a:t>
            </a:r>
          </a:p>
          <a:p>
            <a:endParaRPr lang="en-US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if</a:t>
            </a:r>
            <a:r>
              <a:rPr lang="en-US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bind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tcpSrvSock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sockaddr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*)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&amp;</a:t>
            </a:r>
            <a:r>
              <a:rPr lang="en-US" sz="1200" dirty="0" err="1" smtClean="0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endParaRPr lang="en-US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 smtClean="0">
                <a:highlight>
                  <a:srgbClr val="FFFFFF"/>
                </a:highlight>
                <a:latin typeface="Courier New" charset="0"/>
              </a:rPr>
              <a:t>tcpClntSockAddrLen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&lt;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 smtClean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dirty="0" err="1" smtClean="0">
                <a:highlight>
                  <a:srgbClr val="FFFFFF"/>
                </a:highlight>
                <a:latin typeface="Courier New" charset="0"/>
              </a:rPr>
              <a:t>perror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"\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nCannot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 bind TCP server socket: 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return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-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1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en-US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	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en-US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tcpSrvIsOpen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openTcpSrv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tcpSrvSock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sockaddr_in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*)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&amp;</a:t>
            </a:r>
            <a:r>
              <a:rPr lang="en-US" sz="1200" dirty="0" err="1" smtClean="0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endParaRPr lang="en-US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 smtClean="0">
                <a:highlight>
                  <a:srgbClr val="FFFFFF"/>
                </a:highlight>
                <a:latin typeface="Courier New" charset="0"/>
              </a:rPr>
              <a:t>tcpSrvSockAddrLen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sockaddr_in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*) &amp;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tcpClntSockAddr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tcpClntSockAddrLen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endParaRPr lang="en-US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&amp;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connectionSock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31800"/>
            <a:ext cx="7571700" cy="496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smtClean="0"/>
              <a:t>Apertura connessione TCP</a:t>
            </a:r>
            <a:endParaRPr lang="en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343900" y="6219871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86150" y="1107842"/>
            <a:ext cx="6808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L’apertura della connessione TCP avviene in </a:t>
            </a:r>
            <a:r>
              <a:rPr lang="it-IT" b="1" dirty="0" err="1">
                <a:latin typeface="Source Sans Pro" charset="0"/>
                <a:ea typeface="Source Sans Pro" charset="0"/>
                <a:cs typeface="Source Sans Pro" charset="0"/>
              </a:rPr>
              <a:t>masterMode</a:t>
            </a:r>
            <a:r>
              <a:rPr lang="it-IT" b="1" dirty="0" smtClean="0">
                <a:latin typeface="Source Sans Pro" charset="0"/>
                <a:ea typeface="Source Sans Pro" charset="0"/>
                <a:cs typeface="Source Sans Pro" charset="0"/>
              </a:rPr>
              <a:t>() 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dove prima viene creato un </a:t>
            </a:r>
            <a:r>
              <a:rPr lang="it-IT" dirty="0" err="1" smtClean="0">
                <a:latin typeface="Source Sans Pro" charset="0"/>
                <a:ea typeface="Source Sans Pro" charset="0"/>
                <a:cs typeface="Source Sans Pro" charset="0"/>
              </a:rPr>
              <a:t>socket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TCP e poi gli si assegna un indirizzo noto tramite la funzione </a:t>
            </a:r>
            <a:r>
              <a:rPr lang="it-IT" b="1" dirty="0" err="1" smtClean="0">
                <a:latin typeface="Source Sans Pro" charset="0"/>
                <a:ea typeface="Source Sans Pro" charset="0"/>
                <a:cs typeface="Source Sans Pro" charset="0"/>
              </a:rPr>
              <a:t>bind</a:t>
            </a:r>
            <a:r>
              <a:rPr lang="it-IT" b="1" dirty="0" smtClean="0">
                <a:latin typeface="Source Sans Pro" charset="0"/>
                <a:ea typeface="Source Sans Pro" charset="0"/>
                <a:cs typeface="Source Sans Pro" charset="0"/>
              </a:rPr>
              <a:t>()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.</a:t>
            </a:r>
            <a:r>
              <a:rPr lang="it-IT" b="1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endParaRPr lang="it-IT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it-IT" dirty="0" smtClean="0"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1193800" y="2061949"/>
            <a:ext cx="7785100" cy="4334305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none" rIns="90000" rtlCol="0">
            <a:noAutofit/>
          </a:bodyPr>
          <a:lstStyle/>
          <a:p>
            <a:r>
              <a:rPr lang="it-IT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if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listen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tcpSrvSock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5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&lt;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printf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it-IT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Error</a:t>
            </a:r>
            <a:r>
              <a:rPr lang="it-IT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starting</a:t>
            </a:r>
            <a:r>
              <a:rPr lang="it-IT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listening</a:t>
            </a:r>
            <a:r>
              <a:rPr lang="it-IT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\</a:t>
            </a:r>
            <a:r>
              <a:rPr lang="it-IT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n</a:t>
            </a:r>
            <a:r>
              <a:rPr lang="it-IT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s-I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</a:t>
            </a:r>
            <a:endParaRPr lang="is-IS" sz="1200" dirty="0">
              <a:highlight>
                <a:srgbClr val="FFFFFF"/>
              </a:highlight>
              <a:latin typeface="Courier New" charset="0"/>
            </a:endParaRPr>
          </a:p>
          <a:p>
            <a:endParaRPr lang="is-I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search</a:t>
            </a:r>
            <a:r>
              <a:rPr lang="it-IT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for a connection 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request</a:t>
            </a:r>
            <a:endParaRPr lang="it-IT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request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while</a:t>
            </a:r>
            <a:r>
              <a:rPr lang="en-US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endParaRPr lang="en-US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ConnectionSock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: %d\n"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connectionSock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//accept connection with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sleave</a:t>
            </a:r>
            <a:endParaRPr lang="en-US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request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accept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tcpSrvSock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sockaddr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*)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&amp;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tcpClntSockAddr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endParaRPr lang="en-US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  &amp;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tcpClntSockAddrLen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connectionSock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request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		</a:t>
            </a: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if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connectionSock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&lt;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perror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"Connection with 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sleave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 not accepted: 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return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-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return</a:t>
            </a:r>
            <a:r>
              <a:rPr lang="en-US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31800"/>
            <a:ext cx="7571700" cy="496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smtClean="0"/>
              <a:t>Apertura connessione TCP</a:t>
            </a:r>
            <a:endParaRPr lang="en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343900" y="6119255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86150" y="1107842"/>
            <a:ext cx="6808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Con la chiamata della funzione </a:t>
            </a:r>
            <a:r>
              <a:rPr lang="it-IT" b="1" dirty="0" err="1" smtClean="0">
                <a:latin typeface="Source Sans Pro" charset="0"/>
                <a:ea typeface="Source Sans Pro" charset="0"/>
                <a:cs typeface="Source Sans Pro" charset="0"/>
              </a:rPr>
              <a:t>openTcpSrv</a:t>
            </a:r>
            <a:r>
              <a:rPr lang="it-IT" b="1" dirty="0" smtClean="0">
                <a:latin typeface="Source Sans Pro" charset="0"/>
                <a:ea typeface="Source Sans Pro" charset="0"/>
                <a:cs typeface="Source Sans Pro" charset="0"/>
              </a:rPr>
              <a:t>() 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si pone il master in ascolto  </a:t>
            </a:r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imponendogli una </a:t>
            </a:r>
            <a:r>
              <a:rPr lang="it-IT" dirty="0" err="1">
                <a:latin typeface="Source Sans Pro" charset="0"/>
                <a:ea typeface="Source Sans Pro" charset="0"/>
                <a:cs typeface="Source Sans Pro" charset="0"/>
              </a:rPr>
              <a:t>backlog</a:t>
            </a:r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 di 5, ovvero limitando il numero di connessioni in sospeso nella coda del </a:t>
            </a:r>
            <a:r>
              <a:rPr lang="it-IT" dirty="0" err="1" smtClean="0">
                <a:latin typeface="Source Sans Pro" charset="0"/>
                <a:ea typeface="Source Sans Pro" charset="0"/>
                <a:cs typeface="Source Sans Pro" charset="0"/>
              </a:rPr>
              <a:t>socket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. Si accettano tutte le richieste di connessione</a:t>
            </a:r>
            <a:r>
              <a:rPr lang="it-IT" b="1" dirty="0"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  <a:p>
            <a:endParaRPr lang="it-IT" dirty="0" smtClean="0"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24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139699" y="1882525"/>
            <a:ext cx="4523625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sz="6000" b="1" dirty="0" smtClean="0"/>
              <a:t>Valutazione</a:t>
            </a:r>
            <a:endParaRPr lang="en" sz="6000" b="1" dirty="0"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dirty="0" err="1" smtClean="0"/>
              <a:t>Testing</a:t>
            </a:r>
            <a:r>
              <a:rPr lang="it-IT" dirty="0" smtClean="0"/>
              <a:t> e collaudo</a:t>
            </a:r>
            <a:endParaRPr lang="en" dirty="0"/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517338" y="1899906"/>
            <a:ext cx="1156666" cy="1088242"/>
            <a:chOff x="5972700" y="2330200"/>
            <a:chExt cx="411625" cy="387275"/>
          </a:xfrm>
        </p:grpSpPr>
        <p:sp>
          <p:nvSpPr>
            <p:cNvPr id="112" name="Shape 1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13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err="1" smtClean="0"/>
              <a:t>Testing</a:t>
            </a:r>
            <a:r>
              <a:rPr lang="it-IT" sz="2400" dirty="0" smtClean="0"/>
              <a:t>: avvio Master mode e </a:t>
            </a:r>
            <a:r>
              <a:rPr lang="it-IT" sz="2400" dirty="0" err="1"/>
              <a:t>S</a:t>
            </a:r>
            <a:r>
              <a:rPr lang="it-IT" sz="2400" dirty="0" err="1" smtClean="0"/>
              <a:t>leave</a:t>
            </a:r>
            <a:r>
              <a:rPr lang="it-IT" sz="2400" dirty="0" smtClean="0"/>
              <a:t> mode</a:t>
            </a:r>
            <a:endParaRPr lang="en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86150" y="1663700"/>
            <a:ext cx="5919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La fase di sviluppo della piattaforma è stato tutto un susseguirsi di implementazione delle nuove funzionalità e di </a:t>
            </a:r>
            <a:r>
              <a:rPr lang="it-IT" sz="1600" dirty="0" err="1" smtClean="0">
                <a:latin typeface="Source Sans Pro" charset="0"/>
                <a:ea typeface="Source Sans Pro" charset="0"/>
                <a:cs typeface="Source Sans Pro" charset="0"/>
              </a:rPr>
              <a:t>testing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  <a:p>
            <a:endParaRPr lang="it-IT" sz="1600" dirty="0">
              <a:latin typeface="Source Sans Pro" charset="0"/>
              <a:ea typeface="Source Sans Pro" charset="0"/>
              <a:cs typeface="Source Sans Pro" charset="0"/>
            </a:endParaRPr>
          </a:p>
          <a:p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Durante le prove sono state sfruttate le diverse porte utilizzate dalla </a:t>
            </a:r>
            <a:r>
              <a:rPr lang="it-IT" sz="1600" dirty="0" err="1" smtClean="0">
                <a:latin typeface="Source Sans Pro" charset="0"/>
                <a:ea typeface="Source Sans Pro" charset="0"/>
                <a:cs typeface="Source Sans Pro" charset="0"/>
              </a:rPr>
              <a:t>sleave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 mode e dalla master mode, è stato possibile testare la correttezza dei risultati semplicemente utilizzando due terminali.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52400" y="3549335"/>
            <a:ext cx="4203700" cy="2308324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Davide:master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–-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listen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Waiting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for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sleave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...UDP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request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:</a:t>
            </a:r>
          </a:p>
          <a:p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390900" y="5549882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4787900" y="3549335"/>
            <a:ext cx="4203700" cy="2308324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Davide:sleave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–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send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canzone.mp3  </a:t>
            </a:r>
          </a:p>
          <a:p>
            <a:endParaRPr lang="it-IT" sz="1200" dirty="0"/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8026400" y="5549882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6000" dirty="0">
              <a:solidFill>
                <a:srgbClr val="CFD8D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it-IT" dirty="0" smtClean="0"/>
              <a:t>Link Application</a:t>
            </a:r>
            <a:endParaRPr lang="en" dirty="0"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 err="1" smtClean="0"/>
              <a:t>Send</a:t>
            </a:r>
            <a:r>
              <a:rPr lang="it-IT" dirty="0" smtClean="0"/>
              <a:t> </a:t>
            </a:r>
            <a:r>
              <a:rPr lang="it-IT" dirty="0" err="1" smtClean="0"/>
              <a:t>files</a:t>
            </a:r>
            <a:r>
              <a:rPr lang="it-IT" dirty="0" smtClean="0"/>
              <a:t> over </a:t>
            </a:r>
            <a:r>
              <a:rPr lang="it-IT" dirty="0" err="1" smtClean="0"/>
              <a:t>local</a:t>
            </a:r>
            <a:r>
              <a:rPr lang="it-IT" dirty="0" smtClean="0"/>
              <a:t> </a:t>
            </a:r>
            <a:r>
              <a:rPr lang="it-IT" dirty="0" smtClean="0">
                <a:solidFill>
                  <a:srgbClr val="607D84"/>
                </a:solidFill>
              </a:rPr>
              <a:t>network</a:t>
            </a:r>
            <a:endParaRPr lang="en" dirty="0">
              <a:solidFill>
                <a:srgbClr val="607D8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err="1" smtClean="0"/>
              <a:t>Testing</a:t>
            </a:r>
            <a:r>
              <a:rPr lang="it-IT" sz="2400" dirty="0" smtClean="0"/>
              <a:t>: scoprire i master nella rete</a:t>
            </a:r>
            <a:endParaRPr lang="en" sz="2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52400" y="3100909"/>
            <a:ext cx="4203700" cy="2308324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Davide:master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-–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listen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endParaRPr lang="it-IT" sz="1200" dirty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Waiting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for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sleave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...UDP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request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LINKAPP/CLNTRQT/SRVON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?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Server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response:LINKAPP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/SRVON/Tallo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Starting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TCP server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ConnectionSock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1514626604</a:t>
            </a:r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390900" y="5101456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4787900" y="3100909"/>
            <a:ext cx="4203700" cy="2308324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Davide:sleave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--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send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canzone.mp3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Broadcast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sent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: LINKAPP/CLNTRQT/SRVON?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Waiting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for master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response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1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masters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found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endParaRPr lang="it-IT" sz="1200" dirty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0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.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Tallo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Scegliere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un master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valido:</a:t>
            </a:r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8026400" y="5101456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786150" y="1793101"/>
            <a:ext cx="6503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Mentre dal lato master, dopo aver risposto alla richiesta del master si apre un </a:t>
            </a:r>
            <a:r>
              <a:rPr lang="it-IT" sz="1600" dirty="0" err="1" smtClean="0">
                <a:latin typeface="Source Sans Pro" charset="0"/>
                <a:ea typeface="Source Sans Pro" charset="0"/>
                <a:cs typeface="Source Sans Pro" charset="0"/>
              </a:rPr>
              <a:t>socket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 TCP nel lato </a:t>
            </a:r>
            <a:r>
              <a:rPr lang="it-IT" sz="1600" dirty="0" err="1" smtClean="0">
                <a:latin typeface="Source Sans Pro" charset="0"/>
                <a:ea typeface="Source Sans Pro" charset="0"/>
                <a:cs typeface="Source Sans Pro" charset="0"/>
              </a:rPr>
              <a:t>sleave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, ricevute le informazioni sui master presenti nella rete si da la possibilità all’utente di scegliere il destinatario del file.</a:t>
            </a:r>
          </a:p>
        </p:txBody>
      </p:sp>
    </p:spTree>
    <p:extLst>
      <p:ext uri="{BB962C8B-B14F-4D97-AF65-F5344CB8AC3E}">
        <p14:creationId xmlns:p14="http://schemas.microsoft.com/office/powerpoint/2010/main" val="186748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err="1" smtClean="0"/>
              <a:t>Testing</a:t>
            </a:r>
            <a:r>
              <a:rPr lang="it-IT" sz="2400" dirty="0" smtClean="0"/>
              <a:t>: invio </a:t>
            </a:r>
            <a:r>
              <a:rPr lang="it-IT" sz="2400" dirty="0" err="1" smtClean="0"/>
              <a:t>header</a:t>
            </a:r>
            <a:r>
              <a:rPr lang="it-IT" sz="2400" dirty="0" smtClean="0"/>
              <a:t> e accettazione del file</a:t>
            </a:r>
            <a:endParaRPr lang="en" sz="2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52400" y="3100909"/>
            <a:ext cx="4203700" cy="3046988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Davide:master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–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listen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Waiting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for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sleave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UDP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request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LINKAPP/CLNTRQT/SRVON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?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Server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response:LINKAPP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/SRVON/Tallo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Starting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TCP server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ConnectionSock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1514626604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ConnectionSock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after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accept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6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Connection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enstabilished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ConnectionSock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6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Header:LINKAPP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/SLVNAME/Tallo/FNAME/canzone.mp3.tar.gz/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Accept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file canzone.mp3.tar.gz from Tallo? (Y/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)</a:t>
            </a:r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390900" y="5840120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4787900" y="3100909"/>
            <a:ext cx="4203700" cy="3046988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Davide:sleave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--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send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canzone.mp3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Broadcast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sent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LINKAPP/CLNTRQT/SRVON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?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Waiting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for master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response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1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masters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found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endParaRPr lang="it-IT" sz="1200" dirty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0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.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TalloScegliere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un master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valido:0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Connetcting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to Tallo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Connection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enstabilished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tarCommand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command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tar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–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zcf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canzone.mp3.tar.gz canzone.mp3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Headersent:LINKAPP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/SLVNAME/Tallo/FNAME/canzone.mp3.tar.gz/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Header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size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336</a:t>
            </a:r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8026400" y="5840120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786150" y="1793101"/>
            <a:ext cx="6503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Nella </a:t>
            </a:r>
            <a:r>
              <a:rPr lang="it-IT" sz="1600" dirty="0" err="1" smtClean="0">
                <a:latin typeface="Source Sans Pro" charset="0"/>
                <a:ea typeface="Source Sans Pro" charset="0"/>
                <a:cs typeface="Source Sans Pro" charset="0"/>
              </a:rPr>
              <a:t>sleave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 mode possiamo notare come sia stato inviato l’</a:t>
            </a:r>
            <a:r>
              <a:rPr lang="it-IT" sz="1600" dirty="0" err="1" smtClean="0">
                <a:latin typeface="Source Sans Pro" charset="0"/>
                <a:ea typeface="Source Sans Pro" charset="0"/>
                <a:cs typeface="Source Sans Pro" charset="0"/>
              </a:rPr>
              <a:t>header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sz="1600" dirty="0" err="1" smtClean="0">
                <a:latin typeface="Source Sans Pro" charset="0"/>
                <a:ea typeface="Source Sans Pro" charset="0"/>
                <a:cs typeface="Source Sans Pro" charset="0"/>
              </a:rPr>
              <a:t>contene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 le informazioni relative al nome utente e al file da inviare, nella master mode, invece si da la possibilità all’utente di accettare o meno il file.</a:t>
            </a:r>
          </a:p>
        </p:txBody>
      </p:sp>
    </p:spTree>
    <p:extLst>
      <p:ext uri="{BB962C8B-B14F-4D97-AF65-F5344CB8AC3E}">
        <p14:creationId xmlns:p14="http://schemas.microsoft.com/office/powerpoint/2010/main" val="85691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err="1" smtClean="0"/>
              <a:t>Testing</a:t>
            </a:r>
            <a:r>
              <a:rPr lang="it-IT" sz="2400" dirty="0" smtClean="0"/>
              <a:t>: invio del file</a:t>
            </a:r>
            <a:endParaRPr lang="en" sz="2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52400" y="2146464"/>
            <a:ext cx="4203700" cy="4339650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Davide:master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–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listen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Waiting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for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sleave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UDP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request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LINKAPP/CLNTRQT/SRVON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?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Server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response:LINKAPP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/SRVON/Tallo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Starting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TCP server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ConnectionSock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1514626604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ConnectionSock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after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accept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6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Connection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enstabilished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ConnectionSock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6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Header:LINKAPP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/SLVNAME/Tallo/FNAME/canzone.mp3.tar.gz/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Accept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file canzone.mp3.tar.gz from Tallo? (Y/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y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Receiving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file canzone.mp3.tar.gz from Tallo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Serverresponse:LINKAPP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/SEND/ACCEPTED/buffer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7210143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File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size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to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receive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7210143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Davide:master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ls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canzone.mp3.tar.gz</a:t>
            </a:r>
            <a:endParaRPr lang="it-IT" sz="1200" dirty="0" smtClean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390275" y="6178337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4787900" y="2146464"/>
            <a:ext cx="4203700" cy="4339650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Davide:sleave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--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send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canzone.mp3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Broadcast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sent:LINKAPP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/CLNTRQT/SRVON?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Waiting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for master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response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1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masters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found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endParaRPr lang="it-IT" sz="1200" dirty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0. Tallo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Scegliere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un master valido: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0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Connetcting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to Tallo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Connection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enstabilished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tarCommand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command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tar -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zcf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canzone.mp3.tar.gz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canzone.mp3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Header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sent:LINKAPP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/SLVNAME/Tallo/FNAME/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canzone.mp3.tar.gz/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Header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size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336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Server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response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: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LINKAPP/SEND/ACCEPTED/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Opening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file canzone.mp3.tar.gz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size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7210143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Remove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command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rm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-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canzone.mp3.tar.gz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File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succefully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sent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.</a:t>
            </a:r>
            <a:endParaRPr lang="it-IT" sz="1200" dirty="0" smtClean="0"/>
          </a:p>
          <a:p>
            <a:endParaRPr lang="it-IT" sz="1200" dirty="0" smtClean="0"/>
          </a:p>
          <a:p>
            <a:endParaRPr lang="it-IT" sz="12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8026400" y="6178337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786150" y="1499796"/>
            <a:ext cx="6503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Si procede poi con l’invio del file.</a:t>
            </a:r>
          </a:p>
        </p:txBody>
      </p:sp>
    </p:spTree>
    <p:extLst>
      <p:ext uri="{BB962C8B-B14F-4D97-AF65-F5344CB8AC3E}">
        <p14:creationId xmlns:p14="http://schemas.microsoft.com/office/powerpoint/2010/main" val="11540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139699" y="1882525"/>
            <a:ext cx="4523625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sz="6000" b="1" dirty="0" smtClean="0"/>
              <a:t>Conclusione</a:t>
            </a:r>
            <a:endParaRPr lang="en" sz="6000" b="1" dirty="0"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dirty="0" smtClean="0"/>
              <a:t>Considerazioni 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it-IT" dirty="0" smtClean="0"/>
              <a:t>e </a:t>
            </a:r>
            <a:r>
              <a:rPr lang="it-IT" dirty="0" smtClean="0"/>
              <a:t>lavoro futuro</a:t>
            </a:r>
            <a:endParaRPr lang="en" dirty="0"/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517338" y="1899906"/>
            <a:ext cx="1156666" cy="1088242"/>
            <a:chOff x="5972700" y="2330200"/>
            <a:chExt cx="411625" cy="387275"/>
          </a:xfrm>
        </p:grpSpPr>
        <p:sp>
          <p:nvSpPr>
            <p:cNvPr id="112" name="Shape 1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89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754037" y="447751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 smtClean="0"/>
              <a:t>Lavoro futuro</a:t>
            </a:r>
            <a:endParaRPr lang="en" sz="2400" dirty="0"/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2249080" y="2244725"/>
            <a:ext cx="2419799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b="1" dirty="0" smtClean="0"/>
              <a:t>Risoluzione bug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sz="1200" dirty="0" smtClean="0"/>
              <a:t>Stabilizzare l’applicazione risolvendo i problemi riscontrati nella versione corrente.</a:t>
            </a:r>
            <a:endParaRPr lang="en" sz="1200" dirty="0"/>
          </a:p>
        </p:txBody>
      </p:sp>
      <p:sp>
        <p:nvSpPr>
          <p:cNvPr id="257" name="Shape 257"/>
          <p:cNvSpPr txBox="1">
            <a:spLocks noGrp="1"/>
          </p:cNvSpPr>
          <p:nvPr>
            <p:ph type="body" idx="2"/>
          </p:nvPr>
        </p:nvSpPr>
        <p:spPr>
          <a:xfrm>
            <a:off x="4921754" y="2245081"/>
            <a:ext cx="2419799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b="1" dirty="0" err="1" smtClean="0"/>
              <a:t>Porting</a:t>
            </a:r>
            <a:r>
              <a:rPr lang="it-IT" b="1" dirty="0" smtClean="0"/>
              <a:t> Windows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sz="1200" dirty="0" smtClean="0"/>
              <a:t>Rendere la piattaforma disponibile anche per gli utenti Windows effettuando il </a:t>
            </a:r>
            <a:r>
              <a:rPr lang="it-IT" sz="1200" dirty="0" err="1" smtClean="0"/>
              <a:t>porting</a:t>
            </a:r>
            <a:r>
              <a:rPr lang="it-IT" sz="1200" dirty="0" smtClean="0"/>
              <a:t>.</a:t>
            </a:r>
            <a:endParaRPr lang="it-IT" sz="1200" dirty="0" smtClean="0"/>
          </a:p>
        </p:txBody>
      </p:sp>
      <p:sp>
        <p:nvSpPr>
          <p:cNvPr id="258" name="Shape 258"/>
          <p:cNvSpPr txBox="1">
            <a:spLocks noGrp="1"/>
          </p:cNvSpPr>
          <p:nvPr>
            <p:ph type="body" idx="3"/>
          </p:nvPr>
        </p:nvSpPr>
        <p:spPr>
          <a:xfrm>
            <a:off x="4921753" y="3853185"/>
            <a:ext cx="2419799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b="1" dirty="0" smtClean="0"/>
              <a:t>Crittografia dati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sz="1200" dirty="0" smtClean="0"/>
              <a:t>Rendere più sicura la trasmissione dei dati introducendo la crittografia end-to-end.</a:t>
            </a:r>
            <a:endParaRPr sz="1200" dirty="0"/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2249080" y="3872138"/>
            <a:ext cx="2419799" cy="146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b="1" dirty="0" smtClean="0"/>
              <a:t>Libertà dell’utente</a:t>
            </a:r>
            <a:endParaRPr lang="it-IT" b="1" dirty="0" smtClean="0"/>
          </a:p>
          <a:p>
            <a:pPr lvl="0" rtl="0">
              <a:spcBef>
                <a:spcPts val="0"/>
              </a:spcBef>
              <a:buNone/>
            </a:pPr>
            <a:r>
              <a:rPr lang="it-IT" sz="1200" dirty="0" smtClean="0"/>
              <a:t>Lasciare maggior libertà all’utente permettendogli di scegliere tra più formati di compressione</a:t>
            </a:r>
            <a:endParaRPr lang="en" sz="1200" dirty="0"/>
          </a:p>
        </p:txBody>
      </p:sp>
      <p:grpSp>
        <p:nvGrpSpPr>
          <p:cNvPr id="262" name="Shape 262"/>
          <p:cNvGrpSpPr/>
          <p:nvPr/>
        </p:nvGrpSpPr>
        <p:grpSpPr>
          <a:xfrm>
            <a:off x="2281218" y="1914985"/>
            <a:ext cx="304008" cy="326513"/>
            <a:chOff x="616425" y="2329600"/>
            <a:chExt cx="361700" cy="388475"/>
          </a:xfrm>
        </p:grpSpPr>
        <p:sp>
          <p:nvSpPr>
            <p:cNvPr id="263" name="Shape 263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74" name="Shape 274"/>
          <p:cNvGrpSpPr/>
          <p:nvPr/>
        </p:nvGrpSpPr>
        <p:grpSpPr>
          <a:xfrm>
            <a:off x="2273023" y="3574266"/>
            <a:ext cx="215966" cy="342398"/>
            <a:chOff x="6718575" y="2318625"/>
            <a:chExt cx="256950" cy="407375"/>
          </a:xfrm>
        </p:grpSpPr>
        <p:sp>
          <p:nvSpPr>
            <p:cNvPr id="275" name="Shape 27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83" name="Shape 283"/>
          <p:cNvGrpSpPr/>
          <p:nvPr/>
        </p:nvGrpSpPr>
        <p:grpSpPr>
          <a:xfrm>
            <a:off x="4921754" y="1807506"/>
            <a:ext cx="452420" cy="433992"/>
            <a:chOff x="5233525" y="4954450"/>
            <a:chExt cx="538275" cy="516350"/>
          </a:xfrm>
        </p:grpSpPr>
        <p:sp>
          <p:nvSpPr>
            <p:cNvPr id="284" name="Shape 284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56" name="CasellaDiTesto 55"/>
          <p:cNvSpPr txBox="1"/>
          <p:nvPr/>
        </p:nvSpPr>
        <p:spPr>
          <a:xfrm>
            <a:off x="2273023" y="1636160"/>
            <a:ext cx="5092473" cy="1886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57" name="Shape 539"/>
          <p:cNvSpPr/>
          <p:nvPr/>
        </p:nvSpPr>
        <p:spPr>
          <a:xfrm>
            <a:off x="4996978" y="3571102"/>
            <a:ext cx="232355" cy="334458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0096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ctrTitle" idx="4294967295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6000" b="1" dirty="0" smtClean="0"/>
              <a:t>Grazie.</a:t>
            </a:r>
            <a:endParaRPr lang="en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37" y="-304800"/>
            <a:ext cx="6867525" cy="5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5453575" y="3177700"/>
            <a:ext cx="3329099" cy="3329099"/>
          </a:xfrm>
          <a:prstGeom prst="ellipse">
            <a:avLst/>
          </a:prstGeom>
          <a:noFill/>
          <a:ln w="9525" cap="flat" cmpd="sng">
            <a:solidFill>
              <a:srgbClr val="ECEFF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Want big impact?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50" name="Shape 150"/>
          <p:cNvSpPr/>
          <p:nvPr/>
        </p:nvSpPr>
        <p:spPr>
          <a:xfrm>
            <a:off x="3190800" y="213360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</a:p>
        </p:txBody>
      </p:sp>
      <p:sp>
        <p:nvSpPr>
          <p:cNvPr id="151" name="Shape 151"/>
          <p:cNvSpPr/>
          <p:nvPr/>
        </p:nvSpPr>
        <p:spPr>
          <a:xfrm>
            <a:off x="1366396" y="1347725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</a:p>
        </p:txBody>
      </p:sp>
      <p:sp>
        <p:nvSpPr>
          <p:cNvPr id="152" name="Shape 152"/>
          <p:cNvSpPr/>
          <p:nvPr/>
        </p:nvSpPr>
        <p:spPr>
          <a:xfrm>
            <a:off x="4670942" y="1347725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 diagrams to explain complex ideas</a:t>
            </a:r>
          </a:p>
        </p:txBody>
      </p:sp>
      <p:sp>
        <p:nvSpPr>
          <p:cNvPr id="158" name="Shape 158"/>
          <p:cNvSpPr/>
          <p:nvPr/>
        </p:nvSpPr>
        <p:spPr>
          <a:xfrm>
            <a:off x="0" y="2571743"/>
            <a:ext cx="9144000" cy="4286399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Shape 159"/>
          <p:cNvGrpSpPr/>
          <p:nvPr/>
        </p:nvGrpSpPr>
        <p:grpSpPr>
          <a:xfrm>
            <a:off x="3338271" y="1579603"/>
            <a:ext cx="2467458" cy="4572382"/>
            <a:chOff x="-6729413" y="-17360900"/>
            <a:chExt cx="26138325" cy="48436249"/>
          </a:xfrm>
        </p:grpSpPr>
        <p:sp>
          <p:nvSpPr>
            <p:cNvPr id="160" name="Shape 160"/>
            <p:cNvSpPr/>
            <p:nvPr/>
          </p:nvSpPr>
          <p:spPr>
            <a:xfrm>
              <a:off x="-6729413" y="-9364661"/>
              <a:ext cx="25398299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3276600" y="-17360900"/>
              <a:ext cx="10882199" cy="8842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12576175" y="-17360900"/>
              <a:ext cx="6832499" cy="1046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-6729413" y="-9364661"/>
              <a:ext cx="2358900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-6729413" y="-9364661"/>
              <a:ext cx="10005899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-6729413" y="-17360900"/>
              <a:ext cx="19305600" cy="8842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2752386" y="-9293225"/>
              <a:ext cx="5916600" cy="239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-6729413" y="-9364661"/>
              <a:ext cx="2358900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-6729413" y="-11442700"/>
              <a:ext cx="10005899" cy="2924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14158912" y="-11938000"/>
              <a:ext cx="5250000" cy="5040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2957511" y="-8518525"/>
              <a:ext cx="881100" cy="162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11728450" y="-6897686"/>
              <a:ext cx="6940499" cy="1564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-4899025" y="-698500"/>
              <a:ext cx="6378599" cy="17613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-4370387" y="-6897686"/>
              <a:ext cx="7327800" cy="619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9578975" y="8743950"/>
              <a:ext cx="4263900" cy="22331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11728450" y="-6897686"/>
              <a:ext cx="6940499" cy="169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3838575" y="-6897686"/>
              <a:ext cx="7890000" cy="979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-1235075" y="-698500"/>
              <a:ext cx="8242200" cy="17613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-1235075" y="-5207000"/>
              <a:ext cx="12963599" cy="22121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-6305550" y="-6897686"/>
              <a:ext cx="7785000" cy="8804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1728450" y="-6897686"/>
              <a:ext cx="6940499" cy="8770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1479550" y="-6897686"/>
              <a:ext cx="5527799" cy="979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-1373187" y="8743950"/>
              <a:ext cx="13101599" cy="136301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2994025" y="8743950"/>
              <a:ext cx="8734499" cy="22331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1728450" y="1873250"/>
              <a:ext cx="6835799" cy="1310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3276600" y="-9293225"/>
              <a:ext cx="10882199" cy="239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7469186" y="-6897686"/>
              <a:ext cx="5283300" cy="169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Shape 188"/>
          <p:cNvSpPr/>
          <p:nvPr/>
        </p:nvSpPr>
        <p:spPr>
          <a:xfrm>
            <a:off x="786147" y="3157761"/>
            <a:ext cx="2105099" cy="323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0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This is an example text.</a:t>
            </a:r>
            <a:r>
              <a:rPr lang="en" sz="120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Go ahead and replace it with your own text. </a:t>
            </a:r>
          </a:p>
        </p:txBody>
      </p:sp>
      <p:sp>
        <p:nvSpPr>
          <p:cNvPr id="189" name="Shape 189"/>
          <p:cNvSpPr/>
          <p:nvPr/>
        </p:nvSpPr>
        <p:spPr>
          <a:xfrm>
            <a:off x="6286512" y="3157761"/>
            <a:ext cx="2105099" cy="323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This is an example text.</a:t>
            </a:r>
            <a:r>
              <a:rPr lang="en" sz="12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Go ahead and replace it with your own text. 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0" y="6344950"/>
            <a:ext cx="9144000" cy="4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highlight>
                  <a:srgbClr val="0091EA"/>
                </a:highlight>
                <a:latin typeface="Roboto Slab"/>
                <a:ea typeface="Roboto Slab"/>
                <a:cs typeface="Roboto Slab"/>
                <a:sym typeface="Roboto Slab"/>
              </a:rPr>
              <a:t>Diagram featured by </a:t>
            </a:r>
            <a:r>
              <a:rPr lang="en" u="sng" dirty="0">
                <a:solidFill>
                  <a:srgbClr val="FFFFFF"/>
                </a:solidFill>
                <a:highlight>
                  <a:srgbClr val="0091EA"/>
                </a:highlight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poweredtemplate.com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139699" y="1882525"/>
            <a:ext cx="4523625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sz="6000" b="1" smtClean="0"/>
              <a:t>Introduzione</a:t>
            </a:r>
            <a:endParaRPr lang="en" sz="6000" b="1" dirty="0"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dirty="0" smtClean="0"/>
              <a:t>Motivazione e obiettivi del progetto</a:t>
            </a:r>
            <a:endParaRPr lang="en" dirty="0"/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517338" y="1899906"/>
            <a:ext cx="1156666" cy="1088242"/>
            <a:chOff x="5972700" y="2330200"/>
            <a:chExt cx="411625" cy="387275"/>
          </a:xfrm>
        </p:grpSpPr>
        <p:sp>
          <p:nvSpPr>
            <p:cNvPr id="112" name="Shape 1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290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/>
        </p:nvSpPr>
        <p:spPr>
          <a:xfrm>
            <a:off x="2001837" y="591612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2213050" y="804150"/>
            <a:ext cx="4717800" cy="3007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4294967295"/>
          </p:nvPr>
        </p:nvSpPr>
        <p:spPr>
          <a:xfrm>
            <a:off x="457200" y="4231525"/>
            <a:ext cx="8192399" cy="219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 dirty="0"/>
              <a:t>Presentation template by </a:t>
            </a:r>
            <a:r>
              <a:rPr lang="en" sz="2400" u="sng" dirty="0" smtClean="0">
                <a:hlinkClick r:id="rId3"/>
              </a:rPr>
              <a:t>SlidesCarnival</a:t>
            </a:r>
            <a:endParaRPr lang="en" sz="2400" u="sng" dirty="0">
              <a:hlinkClick r:id="rId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7466099" cy="355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This presentations uses the following typographies and colors: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 dirty="0"/>
              <a:t>Titles: </a:t>
            </a:r>
            <a:r>
              <a:rPr lang="en" sz="1800" b="1" dirty="0" err="1"/>
              <a:t>Roboto</a:t>
            </a:r>
            <a:r>
              <a:rPr lang="en" sz="1800" b="1" dirty="0"/>
              <a:t> Slab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 dirty="0"/>
              <a:t>Body copy: </a:t>
            </a:r>
            <a:r>
              <a:rPr lang="en" sz="1800" b="1" dirty="0"/>
              <a:t>Source Sans Pro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dirty="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u="sng" dirty="0">
                <a:solidFill>
                  <a:schemeClr val="hlink"/>
                </a:solidFill>
                <a:hlinkClick r:id="rId3"/>
              </a:rPr>
              <a:t>https://www.google.com/fonts#UsePlace:use/Collection:Source+Sans+Pro:400,700,400italic,700italic|Roboto+Slab:400,700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dirty="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 dirty="0"/>
              <a:t>Blue </a:t>
            </a:r>
            <a:r>
              <a:rPr lang="en" sz="1800" b="1" dirty="0">
                <a:solidFill>
                  <a:srgbClr val="0091EA"/>
                </a:solidFill>
              </a:rPr>
              <a:t>#0091ea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 dirty="0"/>
              <a:t>Dark gray </a:t>
            </a:r>
            <a:r>
              <a:rPr lang="en" sz="1800" b="1" dirty="0"/>
              <a:t>#263238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 dirty="0"/>
              <a:t>Medium gray </a:t>
            </a:r>
            <a:r>
              <a:rPr lang="en" sz="1800" b="1" dirty="0">
                <a:solidFill>
                  <a:srgbClr val="607D8B"/>
                </a:solidFill>
              </a:rPr>
              <a:t>#607d8b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 dirty="0"/>
              <a:t>Light gray </a:t>
            </a:r>
            <a:r>
              <a:rPr lang="en" sz="1800" b="1" dirty="0">
                <a:solidFill>
                  <a:srgbClr val="CFD8DC"/>
                </a:solidFill>
                <a:highlight>
                  <a:srgbClr val="263238"/>
                </a:highlight>
              </a:rPr>
              <a:t>#cfd8dc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3680300" y="5885225"/>
            <a:ext cx="5160300" cy="9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60" name="Shape 3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6175" y="3488087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8DC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/>
        </p:nvSpPr>
        <p:spPr>
          <a:xfrm>
            <a:off x="6324775" y="1222050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263238"/>
              </a:buClr>
              <a:buSzPct val="1000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263238"/>
              </a:buClr>
              <a:buSzPct val="1000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66" name="Shape 366"/>
          <p:cNvGrpSpPr/>
          <p:nvPr/>
        </p:nvGrpSpPr>
        <p:grpSpPr>
          <a:xfrm>
            <a:off x="424946" y="1242994"/>
            <a:ext cx="342902" cy="447293"/>
            <a:chOff x="590250" y="244200"/>
            <a:chExt cx="407975" cy="532175"/>
          </a:xfrm>
        </p:grpSpPr>
        <p:sp>
          <p:nvSpPr>
            <p:cNvPr id="367" name="Shape 36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81" name="Shape 381"/>
          <p:cNvGrpSpPr/>
          <p:nvPr/>
        </p:nvGrpSpPr>
        <p:grpSpPr>
          <a:xfrm>
            <a:off x="977638" y="1309015"/>
            <a:ext cx="372593" cy="310144"/>
            <a:chOff x="1247825" y="322750"/>
            <a:chExt cx="443300" cy="369000"/>
          </a:xfrm>
        </p:grpSpPr>
        <p:sp>
          <p:nvSpPr>
            <p:cNvPr id="382" name="Shape 382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1550817" y="1307481"/>
            <a:ext cx="356203" cy="313212"/>
            <a:chOff x="1929775" y="320925"/>
            <a:chExt cx="423800" cy="372650"/>
          </a:xfrm>
        </p:grpSpPr>
        <p:sp>
          <p:nvSpPr>
            <p:cNvPr id="388" name="Shape 38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93" name="Shape 393"/>
          <p:cNvSpPr/>
          <p:nvPr/>
        </p:nvSpPr>
        <p:spPr>
          <a:xfrm>
            <a:off x="2148119" y="1296228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2733087" y="1297258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395" name="Shape 395"/>
          <p:cNvGrpSpPr/>
          <p:nvPr/>
        </p:nvGrpSpPr>
        <p:grpSpPr>
          <a:xfrm>
            <a:off x="3820461" y="1272159"/>
            <a:ext cx="336767" cy="383835"/>
            <a:chOff x="4630125" y="278900"/>
            <a:chExt cx="400675" cy="456675"/>
          </a:xfrm>
        </p:grpSpPr>
        <p:sp>
          <p:nvSpPr>
            <p:cNvPr id="396" name="Shape 396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00" name="Shape 400"/>
          <p:cNvSpPr/>
          <p:nvPr/>
        </p:nvSpPr>
        <p:spPr>
          <a:xfrm>
            <a:off x="4361051" y="1295724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01" name="Shape 401"/>
          <p:cNvGrpSpPr/>
          <p:nvPr/>
        </p:nvGrpSpPr>
        <p:grpSpPr>
          <a:xfrm>
            <a:off x="430073" y="1818715"/>
            <a:ext cx="342881" cy="418127"/>
            <a:chOff x="596350" y="929175"/>
            <a:chExt cx="407950" cy="497475"/>
          </a:xfrm>
        </p:grpSpPr>
        <p:sp>
          <p:nvSpPr>
            <p:cNvPr id="402" name="Shape 40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1554389" y="1879631"/>
            <a:ext cx="349059" cy="298881"/>
            <a:chOff x="1934025" y="1001650"/>
            <a:chExt cx="415300" cy="355600"/>
          </a:xfrm>
        </p:grpSpPr>
        <p:sp>
          <p:nvSpPr>
            <p:cNvPr id="410" name="Shape 410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14" name="Shape 414"/>
          <p:cNvSpPr/>
          <p:nvPr/>
        </p:nvSpPr>
        <p:spPr>
          <a:xfrm>
            <a:off x="2118448" y="1854573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2683958" y="1871972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3254070" y="1874535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3830339" y="1877603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18" name="Shape 418"/>
          <p:cNvGrpSpPr/>
          <p:nvPr/>
        </p:nvGrpSpPr>
        <p:grpSpPr>
          <a:xfrm>
            <a:off x="4378784" y="1857105"/>
            <a:ext cx="350068" cy="350572"/>
            <a:chOff x="5294400" y="974850"/>
            <a:chExt cx="416500" cy="417100"/>
          </a:xfrm>
        </p:grpSpPr>
        <p:sp>
          <p:nvSpPr>
            <p:cNvPr id="419" name="Shape 41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1" name="Shape 421"/>
          <p:cNvGrpSpPr/>
          <p:nvPr/>
        </p:nvGrpSpPr>
        <p:grpSpPr>
          <a:xfrm>
            <a:off x="4901806" y="1817707"/>
            <a:ext cx="433992" cy="422729"/>
            <a:chOff x="5916675" y="927975"/>
            <a:chExt cx="516350" cy="502950"/>
          </a:xfrm>
        </p:grpSpPr>
        <p:sp>
          <p:nvSpPr>
            <p:cNvPr id="422" name="Shape 42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4" name="Shape 424"/>
          <p:cNvGrpSpPr/>
          <p:nvPr/>
        </p:nvGrpSpPr>
        <p:grpSpPr>
          <a:xfrm>
            <a:off x="403450" y="2467119"/>
            <a:ext cx="391000" cy="264085"/>
            <a:chOff x="564675" y="1700625"/>
            <a:chExt cx="465200" cy="314200"/>
          </a:xfrm>
        </p:grpSpPr>
        <p:sp>
          <p:nvSpPr>
            <p:cNvPr id="425" name="Shape 425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968435" y="2402632"/>
            <a:ext cx="391000" cy="382826"/>
            <a:chOff x="1236875" y="1623900"/>
            <a:chExt cx="465200" cy="455475"/>
          </a:xfrm>
        </p:grpSpPr>
        <p:sp>
          <p:nvSpPr>
            <p:cNvPr id="429" name="Shape 42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36" name="Shape 436"/>
          <p:cNvGrpSpPr/>
          <p:nvPr/>
        </p:nvGrpSpPr>
        <p:grpSpPr>
          <a:xfrm>
            <a:off x="1545690" y="2410827"/>
            <a:ext cx="366457" cy="366436"/>
            <a:chOff x="1923675" y="1633650"/>
            <a:chExt cx="436000" cy="435975"/>
          </a:xfrm>
        </p:grpSpPr>
        <p:sp>
          <p:nvSpPr>
            <p:cNvPr id="437" name="Shape 43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3" name="Shape 443"/>
          <p:cNvGrpSpPr/>
          <p:nvPr/>
        </p:nvGrpSpPr>
        <p:grpSpPr>
          <a:xfrm>
            <a:off x="2109140" y="2409293"/>
            <a:ext cx="369504" cy="369504"/>
            <a:chOff x="2594050" y="1631825"/>
            <a:chExt cx="439625" cy="439625"/>
          </a:xfrm>
        </p:grpSpPr>
        <p:sp>
          <p:nvSpPr>
            <p:cNvPr id="444" name="Shape 44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8" name="Shape 448"/>
          <p:cNvSpPr/>
          <p:nvPr/>
        </p:nvSpPr>
        <p:spPr>
          <a:xfrm>
            <a:off x="2690598" y="242571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49" name="Shape 449"/>
          <p:cNvGrpSpPr/>
          <p:nvPr/>
        </p:nvGrpSpPr>
        <p:grpSpPr>
          <a:xfrm>
            <a:off x="3273905" y="2381661"/>
            <a:ext cx="299911" cy="424767"/>
            <a:chOff x="3979850" y="1598950"/>
            <a:chExt cx="356825" cy="505375"/>
          </a:xfrm>
        </p:grpSpPr>
        <p:sp>
          <p:nvSpPr>
            <p:cNvPr id="450" name="Shape 450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2" name="Shape 452"/>
          <p:cNvGrpSpPr/>
          <p:nvPr/>
        </p:nvGrpSpPr>
        <p:grpSpPr>
          <a:xfrm>
            <a:off x="3791296" y="2472750"/>
            <a:ext cx="395098" cy="242589"/>
            <a:chOff x="4595425" y="1707325"/>
            <a:chExt cx="470075" cy="288625"/>
          </a:xfrm>
        </p:grpSpPr>
        <p:sp>
          <p:nvSpPr>
            <p:cNvPr id="453" name="Shape 453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8" name="Shape 458"/>
          <p:cNvGrpSpPr/>
          <p:nvPr/>
        </p:nvGrpSpPr>
        <p:grpSpPr>
          <a:xfrm>
            <a:off x="4375212" y="2413390"/>
            <a:ext cx="357233" cy="361309"/>
            <a:chOff x="5290150" y="1636700"/>
            <a:chExt cx="425025" cy="429875"/>
          </a:xfrm>
        </p:grpSpPr>
        <p:sp>
          <p:nvSpPr>
            <p:cNvPr id="459" name="Shape 45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1" name="Shape 461"/>
          <p:cNvGrpSpPr/>
          <p:nvPr/>
        </p:nvGrpSpPr>
        <p:grpSpPr>
          <a:xfrm>
            <a:off x="4939167" y="2402632"/>
            <a:ext cx="359271" cy="376691"/>
            <a:chOff x="5961125" y="1623900"/>
            <a:chExt cx="427450" cy="448175"/>
          </a:xfrm>
        </p:grpSpPr>
        <p:sp>
          <p:nvSpPr>
            <p:cNvPr id="462" name="Shape 462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Shape 469"/>
          <p:cNvGrpSpPr/>
          <p:nvPr/>
        </p:nvGrpSpPr>
        <p:grpSpPr>
          <a:xfrm>
            <a:off x="5491858" y="2412361"/>
            <a:ext cx="383835" cy="363369"/>
            <a:chOff x="6618700" y="1635475"/>
            <a:chExt cx="456675" cy="432325"/>
          </a:xfrm>
        </p:grpSpPr>
        <p:sp>
          <p:nvSpPr>
            <p:cNvPr id="470" name="Shape 470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5" name="Shape 475"/>
          <p:cNvGrpSpPr/>
          <p:nvPr/>
        </p:nvGrpSpPr>
        <p:grpSpPr>
          <a:xfrm>
            <a:off x="446946" y="2995773"/>
            <a:ext cx="304008" cy="326513"/>
            <a:chOff x="616425" y="2329600"/>
            <a:chExt cx="361700" cy="388475"/>
          </a:xfrm>
        </p:grpSpPr>
        <p:sp>
          <p:nvSpPr>
            <p:cNvPr id="476" name="Shape 47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4" name="Shape 484"/>
          <p:cNvGrpSpPr/>
          <p:nvPr/>
        </p:nvGrpSpPr>
        <p:grpSpPr>
          <a:xfrm>
            <a:off x="1003757" y="2998840"/>
            <a:ext cx="320377" cy="320377"/>
            <a:chOff x="1278900" y="2333250"/>
            <a:chExt cx="381175" cy="381175"/>
          </a:xfrm>
        </p:grpSpPr>
        <p:sp>
          <p:nvSpPr>
            <p:cNvPr id="485" name="Shape 48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9" name="Shape 489"/>
          <p:cNvGrpSpPr/>
          <p:nvPr/>
        </p:nvGrpSpPr>
        <p:grpSpPr>
          <a:xfrm>
            <a:off x="1568720" y="2998840"/>
            <a:ext cx="320398" cy="320377"/>
            <a:chOff x="1951075" y="2333250"/>
            <a:chExt cx="381200" cy="381175"/>
          </a:xfrm>
        </p:grpSpPr>
        <p:sp>
          <p:nvSpPr>
            <p:cNvPr id="490" name="Shape 490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4" name="Shape 494"/>
          <p:cNvGrpSpPr/>
          <p:nvPr/>
        </p:nvGrpSpPr>
        <p:grpSpPr>
          <a:xfrm>
            <a:off x="2133704" y="2998840"/>
            <a:ext cx="320377" cy="320377"/>
            <a:chOff x="2623275" y="2333250"/>
            <a:chExt cx="381175" cy="381175"/>
          </a:xfrm>
        </p:grpSpPr>
        <p:sp>
          <p:nvSpPr>
            <p:cNvPr id="495" name="Shape 495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2773408" y="2943578"/>
            <a:ext cx="170936" cy="426826"/>
            <a:chOff x="3384375" y="2267500"/>
            <a:chExt cx="203375" cy="507825"/>
          </a:xfrm>
        </p:grpSpPr>
        <p:sp>
          <p:nvSpPr>
            <p:cNvPr id="500" name="Shape 500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3918716" y="2997811"/>
            <a:ext cx="140237" cy="318339"/>
            <a:chOff x="4747025" y="2332025"/>
            <a:chExt cx="166850" cy="378750"/>
          </a:xfrm>
        </p:grpSpPr>
        <p:sp>
          <p:nvSpPr>
            <p:cNvPr id="503" name="Shape 503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3351189" y="2945616"/>
            <a:ext cx="145343" cy="422729"/>
            <a:chOff x="4071800" y="2269925"/>
            <a:chExt cx="172925" cy="502950"/>
          </a:xfrm>
        </p:grpSpPr>
        <p:sp>
          <p:nvSpPr>
            <p:cNvPr id="506" name="Shape 506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08" name="Shape 508"/>
          <p:cNvSpPr/>
          <p:nvPr/>
        </p:nvSpPr>
        <p:spPr>
          <a:xfrm>
            <a:off x="4393810" y="2990216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09" name="Shape 509"/>
          <p:cNvGrpSpPr/>
          <p:nvPr/>
        </p:nvGrpSpPr>
        <p:grpSpPr>
          <a:xfrm>
            <a:off x="4948895" y="2996277"/>
            <a:ext cx="345970" cy="325504"/>
            <a:chOff x="5972700" y="2330200"/>
            <a:chExt cx="411625" cy="387275"/>
          </a:xfrm>
        </p:grpSpPr>
        <p:sp>
          <p:nvSpPr>
            <p:cNvPr id="510" name="Shape 51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2" name="Shape 512"/>
          <p:cNvGrpSpPr/>
          <p:nvPr/>
        </p:nvGrpSpPr>
        <p:grpSpPr>
          <a:xfrm>
            <a:off x="544192" y="3524405"/>
            <a:ext cx="109538" cy="399195"/>
            <a:chOff x="732125" y="2958550"/>
            <a:chExt cx="130325" cy="474950"/>
          </a:xfrm>
        </p:grpSpPr>
        <p:sp>
          <p:nvSpPr>
            <p:cNvPr id="513" name="Shape 513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21" name="Shape 521"/>
          <p:cNvSpPr/>
          <p:nvPr/>
        </p:nvSpPr>
        <p:spPr>
          <a:xfrm>
            <a:off x="1561112" y="3508635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1039604" y="3508635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23" name="Shape 523"/>
          <p:cNvGrpSpPr/>
          <p:nvPr/>
        </p:nvGrpSpPr>
        <p:grpSpPr>
          <a:xfrm>
            <a:off x="2099937" y="3537202"/>
            <a:ext cx="387932" cy="367466"/>
            <a:chOff x="2583100" y="2973775"/>
            <a:chExt cx="461550" cy="437200"/>
          </a:xfrm>
        </p:grpSpPr>
        <p:sp>
          <p:nvSpPr>
            <p:cNvPr id="524" name="Shape 524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26" name="Shape 526"/>
          <p:cNvSpPr/>
          <p:nvPr/>
        </p:nvSpPr>
        <p:spPr>
          <a:xfrm>
            <a:off x="3810881" y="3545996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27" name="Shape 527"/>
          <p:cNvGrpSpPr/>
          <p:nvPr/>
        </p:nvGrpSpPr>
        <p:grpSpPr>
          <a:xfrm>
            <a:off x="4339386" y="3565358"/>
            <a:ext cx="435021" cy="323445"/>
            <a:chOff x="5247525" y="3007275"/>
            <a:chExt cx="517575" cy="384825"/>
          </a:xfrm>
        </p:grpSpPr>
        <p:sp>
          <p:nvSpPr>
            <p:cNvPr id="528" name="Shape 52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0" name="Shape 530"/>
          <p:cNvGrpSpPr/>
          <p:nvPr/>
        </p:nvGrpSpPr>
        <p:grpSpPr>
          <a:xfrm>
            <a:off x="3250371" y="3546931"/>
            <a:ext cx="342881" cy="350068"/>
            <a:chOff x="3951850" y="2985350"/>
            <a:chExt cx="407950" cy="416500"/>
          </a:xfrm>
        </p:grpSpPr>
        <p:sp>
          <p:nvSpPr>
            <p:cNvPr id="531" name="Shape 53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407044" y="4136478"/>
            <a:ext cx="397136" cy="305017"/>
            <a:chOff x="568950" y="3686775"/>
            <a:chExt cx="472500" cy="362900"/>
          </a:xfrm>
        </p:grpSpPr>
        <p:sp>
          <p:nvSpPr>
            <p:cNvPr id="536" name="Shape 536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39" name="Shape 539"/>
          <p:cNvSpPr/>
          <p:nvPr/>
        </p:nvSpPr>
        <p:spPr>
          <a:xfrm>
            <a:off x="4983885" y="3529627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40" name="Shape 540"/>
          <p:cNvGrpSpPr/>
          <p:nvPr/>
        </p:nvGrpSpPr>
        <p:grpSpPr>
          <a:xfrm>
            <a:off x="975096" y="4162071"/>
            <a:ext cx="377699" cy="253852"/>
            <a:chOff x="1244800" y="3717225"/>
            <a:chExt cx="449375" cy="302025"/>
          </a:xfrm>
        </p:grpSpPr>
        <p:sp>
          <p:nvSpPr>
            <p:cNvPr id="541" name="Shape 541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7" name="Shape 547"/>
          <p:cNvGrpSpPr/>
          <p:nvPr/>
        </p:nvGrpSpPr>
        <p:grpSpPr>
          <a:xfrm>
            <a:off x="1545186" y="4142614"/>
            <a:ext cx="367466" cy="287114"/>
            <a:chOff x="1923075" y="3694075"/>
            <a:chExt cx="437200" cy="341600"/>
          </a:xfrm>
        </p:grpSpPr>
        <p:sp>
          <p:nvSpPr>
            <p:cNvPr id="548" name="Shape 5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2113742" y="4138012"/>
            <a:ext cx="360301" cy="295813"/>
            <a:chOff x="2599525" y="3688600"/>
            <a:chExt cx="428675" cy="351950"/>
          </a:xfrm>
        </p:grpSpPr>
        <p:sp>
          <p:nvSpPr>
            <p:cNvPr id="558" name="Shape 55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1" name="Shape 561"/>
          <p:cNvGrpSpPr/>
          <p:nvPr/>
        </p:nvGrpSpPr>
        <p:grpSpPr>
          <a:xfrm>
            <a:off x="2696124" y="4117546"/>
            <a:ext cx="333699" cy="329076"/>
            <a:chOff x="3292425" y="3664250"/>
            <a:chExt cx="397025" cy="391525"/>
          </a:xfrm>
        </p:grpSpPr>
        <p:sp>
          <p:nvSpPr>
            <p:cNvPr id="562" name="Shape 562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5" name="Shape 565"/>
          <p:cNvGrpSpPr/>
          <p:nvPr/>
        </p:nvGrpSpPr>
        <p:grpSpPr>
          <a:xfrm>
            <a:off x="3233981" y="4160012"/>
            <a:ext cx="369525" cy="268182"/>
            <a:chOff x="3932350" y="3714775"/>
            <a:chExt cx="439650" cy="319075"/>
          </a:xfrm>
        </p:grpSpPr>
        <p:sp>
          <p:nvSpPr>
            <p:cNvPr id="566" name="Shape 56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71" name="Shape 571"/>
          <p:cNvGrpSpPr/>
          <p:nvPr/>
        </p:nvGrpSpPr>
        <p:grpSpPr>
          <a:xfrm>
            <a:off x="3798965" y="4160012"/>
            <a:ext cx="369504" cy="268182"/>
            <a:chOff x="4604550" y="3714775"/>
            <a:chExt cx="439625" cy="319075"/>
          </a:xfrm>
        </p:grpSpPr>
        <p:sp>
          <p:nvSpPr>
            <p:cNvPr id="572" name="Shape 572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4377250" y="4132381"/>
            <a:ext cx="353136" cy="313737"/>
            <a:chOff x="5292575" y="3681900"/>
            <a:chExt cx="420150" cy="373275"/>
          </a:xfrm>
        </p:grpSpPr>
        <p:sp>
          <p:nvSpPr>
            <p:cNvPr id="575" name="Shape 57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2" name="Shape 582"/>
          <p:cNvGrpSpPr/>
          <p:nvPr/>
        </p:nvGrpSpPr>
        <p:grpSpPr>
          <a:xfrm>
            <a:off x="4922273" y="4092457"/>
            <a:ext cx="393059" cy="393059"/>
            <a:chOff x="5941025" y="3634400"/>
            <a:chExt cx="467650" cy="467650"/>
          </a:xfrm>
        </p:grpSpPr>
        <p:sp>
          <p:nvSpPr>
            <p:cNvPr id="583" name="Shape 583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9" name="Shape 589"/>
          <p:cNvGrpSpPr/>
          <p:nvPr/>
        </p:nvGrpSpPr>
        <p:grpSpPr>
          <a:xfrm>
            <a:off x="5512346" y="4117546"/>
            <a:ext cx="342881" cy="342902"/>
            <a:chOff x="6643075" y="3664250"/>
            <a:chExt cx="407950" cy="407975"/>
          </a:xfrm>
        </p:grpSpPr>
        <p:sp>
          <p:nvSpPr>
            <p:cNvPr id="590" name="Shape 59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2" name="Shape 592"/>
          <p:cNvGrpSpPr/>
          <p:nvPr/>
        </p:nvGrpSpPr>
        <p:grpSpPr>
          <a:xfrm>
            <a:off x="413179" y="4668200"/>
            <a:ext cx="371564" cy="371543"/>
            <a:chOff x="576250" y="4319400"/>
            <a:chExt cx="442075" cy="442050"/>
          </a:xfrm>
        </p:grpSpPr>
        <p:sp>
          <p:nvSpPr>
            <p:cNvPr id="593" name="Shape 593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97" name="Shape 597"/>
          <p:cNvSpPr/>
          <p:nvPr/>
        </p:nvSpPr>
        <p:spPr>
          <a:xfrm>
            <a:off x="962843" y="474049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98" name="Shape 598"/>
          <p:cNvSpPr/>
          <p:nvPr/>
        </p:nvSpPr>
        <p:spPr>
          <a:xfrm>
            <a:off x="3253566" y="4683677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99" name="Shape 599"/>
          <p:cNvSpPr/>
          <p:nvPr/>
        </p:nvSpPr>
        <p:spPr>
          <a:xfrm>
            <a:off x="2688560" y="4705174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00" name="Shape 600"/>
          <p:cNvSpPr/>
          <p:nvPr/>
        </p:nvSpPr>
        <p:spPr>
          <a:xfrm>
            <a:off x="3817037" y="4682143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01" name="Shape 601"/>
          <p:cNvGrpSpPr/>
          <p:nvPr/>
        </p:nvGrpSpPr>
        <p:grpSpPr>
          <a:xfrm>
            <a:off x="4356784" y="4687132"/>
            <a:ext cx="394068" cy="325504"/>
            <a:chOff x="5268225" y="4341925"/>
            <a:chExt cx="468850" cy="387275"/>
          </a:xfrm>
        </p:grpSpPr>
        <p:sp>
          <p:nvSpPr>
            <p:cNvPr id="602" name="Shape 602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0" name="Shape 610"/>
          <p:cNvGrpSpPr/>
          <p:nvPr/>
        </p:nvGrpSpPr>
        <p:grpSpPr>
          <a:xfrm>
            <a:off x="4941730" y="4676899"/>
            <a:ext cx="354144" cy="354144"/>
            <a:chOff x="5964175" y="4329750"/>
            <a:chExt cx="421350" cy="421350"/>
          </a:xfrm>
        </p:grpSpPr>
        <p:sp>
          <p:nvSpPr>
            <p:cNvPr id="611" name="Shape 611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977638" y="5241883"/>
            <a:ext cx="372593" cy="360301"/>
            <a:chOff x="1247825" y="5001950"/>
            <a:chExt cx="443300" cy="428675"/>
          </a:xfrm>
        </p:grpSpPr>
        <p:sp>
          <p:nvSpPr>
            <p:cNvPr id="614" name="Shape 614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5" name="Shape 615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0" name="Shape 620"/>
          <p:cNvGrpSpPr/>
          <p:nvPr/>
        </p:nvGrpSpPr>
        <p:grpSpPr>
          <a:xfrm>
            <a:off x="1575885" y="5223959"/>
            <a:ext cx="306068" cy="389991"/>
            <a:chOff x="1959600" y="4980625"/>
            <a:chExt cx="364150" cy="464000"/>
          </a:xfrm>
        </p:grpSpPr>
        <p:sp>
          <p:nvSpPr>
            <p:cNvPr id="621" name="Shape 621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8" name="Shape 628"/>
          <p:cNvGrpSpPr/>
          <p:nvPr/>
        </p:nvGrpSpPr>
        <p:grpSpPr>
          <a:xfrm>
            <a:off x="2118365" y="5238815"/>
            <a:ext cx="351076" cy="360805"/>
            <a:chOff x="2605025" y="4998300"/>
            <a:chExt cx="417700" cy="429275"/>
          </a:xfrm>
        </p:grpSpPr>
        <p:sp>
          <p:nvSpPr>
            <p:cNvPr id="629" name="Shape 62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32" name="Shape 632"/>
          <p:cNvGrpSpPr/>
          <p:nvPr/>
        </p:nvGrpSpPr>
        <p:grpSpPr>
          <a:xfrm>
            <a:off x="2649056" y="5241883"/>
            <a:ext cx="419661" cy="349542"/>
            <a:chOff x="3236425" y="5001950"/>
            <a:chExt cx="499300" cy="415875"/>
          </a:xfrm>
        </p:grpSpPr>
        <p:sp>
          <p:nvSpPr>
            <p:cNvPr id="633" name="Shape 633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3264176" y="5223959"/>
            <a:ext cx="319368" cy="380263"/>
            <a:chOff x="3968275" y="4980625"/>
            <a:chExt cx="379975" cy="452425"/>
          </a:xfrm>
        </p:grpSpPr>
        <p:sp>
          <p:nvSpPr>
            <p:cNvPr id="640" name="Shape 640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3" name="Shape 643"/>
          <p:cNvGrpSpPr/>
          <p:nvPr/>
        </p:nvGrpSpPr>
        <p:grpSpPr>
          <a:xfrm>
            <a:off x="4919709" y="5308913"/>
            <a:ext cx="404322" cy="220084"/>
            <a:chOff x="5937975" y="5081700"/>
            <a:chExt cx="481050" cy="261850"/>
          </a:xfrm>
        </p:grpSpPr>
        <p:sp>
          <p:nvSpPr>
            <p:cNvPr id="644" name="Shape 644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7" name="Shape 647"/>
          <p:cNvGrpSpPr/>
          <p:nvPr/>
        </p:nvGrpSpPr>
        <p:grpSpPr>
          <a:xfrm>
            <a:off x="5537918" y="5266446"/>
            <a:ext cx="290182" cy="333678"/>
            <a:chOff x="6673500" y="5031175"/>
            <a:chExt cx="345250" cy="397000"/>
          </a:xfrm>
        </p:grpSpPr>
        <p:sp>
          <p:nvSpPr>
            <p:cNvPr id="648" name="Shape 64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Shape 653"/>
          <p:cNvGrpSpPr/>
          <p:nvPr/>
        </p:nvGrpSpPr>
        <p:grpSpPr>
          <a:xfrm>
            <a:off x="3229905" y="1291092"/>
            <a:ext cx="387932" cy="345970"/>
            <a:chOff x="3927500" y="301425"/>
            <a:chExt cx="461550" cy="411625"/>
          </a:xfrm>
        </p:grpSpPr>
        <p:sp>
          <p:nvSpPr>
            <p:cNvPr id="654" name="Shape 654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5517452" y="1297753"/>
            <a:ext cx="332669" cy="332669"/>
            <a:chOff x="6649150" y="309350"/>
            <a:chExt cx="395800" cy="395800"/>
          </a:xfrm>
        </p:grpSpPr>
        <p:sp>
          <p:nvSpPr>
            <p:cNvPr id="682" name="Shape 682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05" name="Shape 705"/>
          <p:cNvGrpSpPr/>
          <p:nvPr/>
        </p:nvGrpSpPr>
        <p:grpSpPr>
          <a:xfrm>
            <a:off x="4949904" y="1305422"/>
            <a:ext cx="337796" cy="319873"/>
            <a:chOff x="5973900" y="318475"/>
            <a:chExt cx="401900" cy="380575"/>
          </a:xfrm>
        </p:grpSpPr>
        <p:sp>
          <p:nvSpPr>
            <p:cNvPr id="706" name="Shape 70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0" name="Shape 720"/>
          <p:cNvGrpSpPr/>
          <p:nvPr/>
        </p:nvGrpSpPr>
        <p:grpSpPr>
          <a:xfrm>
            <a:off x="995057" y="1818715"/>
            <a:ext cx="342881" cy="418127"/>
            <a:chOff x="1268550" y="929175"/>
            <a:chExt cx="407950" cy="497475"/>
          </a:xfrm>
        </p:grpSpPr>
        <p:sp>
          <p:nvSpPr>
            <p:cNvPr id="721" name="Shape 721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4" name="Shape 724"/>
          <p:cNvGrpSpPr/>
          <p:nvPr/>
        </p:nvGrpSpPr>
        <p:grpSpPr>
          <a:xfrm>
            <a:off x="5481121" y="1834580"/>
            <a:ext cx="405331" cy="388962"/>
            <a:chOff x="6605925" y="948050"/>
            <a:chExt cx="482250" cy="462775"/>
          </a:xfrm>
        </p:grpSpPr>
        <p:sp>
          <p:nvSpPr>
            <p:cNvPr id="725" name="Shape 725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Shape 72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Shape 72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Shape 72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Shape 730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1" name="Shape 731"/>
          <p:cNvGrpSpPr/>
          <p:nvPr/>
        </p:nvGrpSpPr>
        <p:grpSpPr>
          <a:xfrm>
            <a:off x="5575803" y="2986548"/>
            <a:ext cx="215966" cy="342398"/>
            <a:chOff x="6718575" y="2318625"/>
            <a:chExt cx="256950" cy="407375"/>
          </a:xfrm>
        </p:grpSpPr>
        <p:sp>
          <p:nvSpPr>
            <p:cNvPr id="732" name="Shape 73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Shape 73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40" name="Shape 740"/>
          <p:cNvGrpSpPr/>
          <p:nvPr/>
        </p:nvGrpSpPr>
        <p:grpSpPr>
          <a:xfrm>
            <a:off x="2677192" y="3613456"/>
            <a:ext cx="363369" cy="221114"/>
            <a:chOff x="3269900" y="3064500"/>
            <a:chExt cx="432325" cy="263075"/>
          </a:xfrm>
        </p:grpSpPr>
        <p:sp>
          <p:nvSpPr>
            <p:cNvPr id="741" name="Shape 741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5551219" y="3545901"/>
            <a:ext cx="265114" cy="372593"/>
            <a:chOff x="6689325" y="2984125"/>
            <a:chExt cx="315425" cy="443300"/>
          </a:xfrm>
        </p:grpSpPr>
        <p:sp>
          <p:nvSpPr>
            <p:cNvPr id="745" name="Shape 745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0" name="Shape 750"/>
          <p:cNvGrpSpPr/>
          <p:nvPr/>
        </p:nvGrpSpPr>
        <p:grpSpPr>
          <a:xfrm>
            <a:off x="1599944" y="4640568"/>
            <a:ext cx="256415" cy="414534"/>
            <a:chOff x="1988225" y="4286525"/>
            <a:chExt cx="305075" cy="493200"/>
          </a:xfrm>
        </p:grpSpPr>
        <p:sp>
          <p:nvSpPr>
            <p:cNvPr id="751" name="Shape 751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8" name="Shape 758"/>
          <p:cNvGrpSpPr/>
          <p:nvPr/>
        </p:nvGrpSpPr>
        <p:grpSpPr>
          <a:xfrm>
            <a:off x="2143937" y="4669733"/>
            <a:ext cx="309640" cy="392030"/>
            <a:chOff x="2635450" y="4321225"/>
            <a:chExt cx="368400" cy="466425"/>
          </a:xfrm>
        </p:grpSpPr>
        <p:sp>
          <p:nvSpPr>
            <p:cNvPr id="759" name="Shape 75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5" name="Shape 765"/>
          <p:cNvGrpSpPr/>
          <p:nvPr/>
        </p:nvGrpSpPr>
        <p:grpSpPr>
          <a:xfrm>
            <a:off x="5512346" y="4660005"/>
            <a:ext cx="342881" cy="383835"/>
            <a:chOff x="6643075" y="4309650"/>
            <a:chExt cx="407950" cy="456675"/>
          </a:xfrm>
        </p:grpSpPr>
        <p:sp>
          <p:nvSpPr>
            <p:cNvPr id="766" name="Shape 766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5" name="Shape 775"/>
          <p:cNvGrpSpPr/>
          <p:nvPr/>
        </p:nvGrpSpPr>
        <p:grpSpPr>
          <a:xfrm>
            <a:off x="4327619" y="5201959"/>
            <a:ext cx="452420" cy="433992"/>
            <a:chOff x="5233525" y="4954450"/>
            <a:chExt cx="538275" cy="516350"/>
          </a:xfrm>
        </p:grpSpPr>
        <p:sp>
          <p:nvSpPr>
            <p:cNvPr id="776" name="Shape 77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Shape 78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7" name="Shape 787"/>
          <p:cNvGrpSpPr/>
          <p:nvPr/>
        </p:nvGrpSpPr>
        <p:grpSpPr>
          <a:xfrm>
            <a:off x="3758537" y="5209629"/>
            <a:ext cx="460615" cy="418653"/>
            <a:chOff x="4556450" y="4963575"/>
            <a:chExt cx="548025" cy="498100"/>
          </a:xfrm>
        </p:grpSpPr>
        <p:sp>
          <p:nvSpPr>
            <p:cNvPr id="788" name="Shape 78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2" name="Shape 792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3" name="Shape 793"/>
          <p:cNvGrpSpPr/>
          <p:nvPr/>
        </p:nvGrpSpPr>
        <p:grpSpPr>
          <a:xfrm>
            <a:off x="375819" y="5300213"/>
            <a:ext cx="445254" cy="246182"/>
            <a:chOff x="531800" y="5071350"/>
            <a:chExt cx="529750" cy="292900"/>
          </a:xfrm>
        </p:grpSpPr>
        <p:sp>
          <p:nvSpPr>
            <p:cNvPr id="794" name="Shape 79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Shape 79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8" name="Shape 79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9" name="Shape 79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1" name="Shape 801"/>
          <p:cNvGrpSpPr/>
          <p:nvPr/>
        </p:nvGrpSpPr>
        <p:grpSpPr>
          <a:xfrm>
            <a:off x="7320094" y="2713375"/>
            <a:ext cx="433992" cy="422729"/>
            <a:chOff x="5916675" y="927975"/>
            <a:chExt cx="516350" cy="502950"/>
          </a:xfrm>
        </p:grpSpPr>
        <p:sp>
          <p:nvSpPr>
            <p:cNvPr id="802" name="Shape 80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4" name="Shape 804"/>
          <p:cNvGrpSpPr/>
          <p:nvPr/>
        </p:nvGrpSpPr>
        <p:grpSpPr>
          <a:xfrm>
            <a:off x="6436114" y="3419276"/>
            <a:ext cx="1079481" cy="1051467"/>
            <a:chOff x="5916675" y="927975"/>
            <a:chExt cx="516350" cy="502950"/>
          </a:xfrm>
        </p:grpSpPr>
        <p:sp>
          <p:nvSpPr>
            <p:cNvPr id="805" name="Shape 805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7" name="Shape 807"/>
          <p:cNvGrpSpPr/>
          <p:nvPr/>
        </p:nvGrpSpPr>
        <p:grpSpPr>
          <a:xfrm>
            <a:off x="6436256" y="2713375"/>
            <a:ext cx="433992" cy="422729"/>
            <a:chOff x="5916675" y="927975"/>
            <a:chExt cx="516350" cy="502950"/>
          </a:xfrm>
        </p:grpSpPr>
        <p:sp>
          <p:nvSpPr>
            <p:cNvPr id="808" name="Shape 80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10" name="Shape 810"/>
          <p:cNvSpPr/>
          <p:nvPr/>
        </p:nvSpPr>
        <p:spPr>
          <a:xfrm>
            <a:off x="7512255" y="294975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1" name="Shape 811"/>
          <p:cNvSpPr/>
          <p:nvPr/>
        </p:nvSpPr>
        <p:spPr>
          <a:xfrm>
            <a:off x="6628417" y="294975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2" name="Shape 812"/>
          <p:cNvSpPr/>
          <p:nvPr/>
        </p:nvSpPr>
        <p:spPr>
          <a:xfrm>
            <a:off x="6913953" y="4007290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786150" y="1352550"/>
            <a:ext cx="6927899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786150" y="2416350"/>
            <a:ext cx="3179400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to the </a:t>
            </a:r>
            <a:r>
              <a:rPr lang="en" b="1" i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menu and select </a:t>
            </a:r>
            <a:r>
              <a:rPr lang="en" b="1" i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Make a copy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4395861" y="2416350"/>
            <a:ext cx="33182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to the </a:t>
            </a:r>
            <a:r>
              <a:rPr lang="en" b="1" i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menu and select </a:t>
            </a:r>
            <a:r>
              <a:rPr lang="en" b="1" i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Download as Microsoft PowerPoint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Presentation design slide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3116575" y="4820325"/>
            <a:ext cx="5338199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lang="en" b="1" u="sng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u="sng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Creative Commons Attribution license</a:t>
            </a:r>
            <a:r>
              <a:rPr lang="en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can keep the Credits slide or mention </a:t>
            </a:r>
            <a:r>
              <a:rPr lang="en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</a:t>
            </a:r>
            <a:r>
              <a:rPr lang="en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other resources used in a slide footer.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endParaRPr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5865747" y="3416025"/>
            <a:ext cx="1820699" cy="182069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ctrTitle" idx="4294967295"/>
          </p:nvPr>
        </p:nvSpPr>
        <p:spPr>
          <a:xfrm>
            <a:off x="1637500" y="587125"/>
            <a:ext cx="56420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b="1" dirty="0"/>
              <a:t>Hello!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subTitle" idx="4294967295"/>
          </p:nvPr>
        </p:nvSpPr>
        <p:spPr>
          <a:xfrm>
            <a:off x="1637500" y="1881750"/>
            <a:ext cx="5642099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3600" b="1" dirty="0" smtClean="0"/>
              <a:t>Sono Davide </a:t>
            </a:r>
            <a:r>
              <a:rPr lang="it-IT" sz="3600" b="1" dirty="0" err="1" smtClean="0"/>
              <a:t>Talon</a:t>
            </a:r>
            <a:endParaRPr lang="en" sz="3600" b="1" dirty="0"/>
          </a:p>
        </p:txBody>
      </p:sp>
      <p:sp>
        <p:nvSpPr>
          <p:cNvPr id="78" name="Shape 78"/>
          <p:cNvSpPr txBox="1">
            <a:spLocks noGrp="1"/>
          </p:cNvSpPr>
          <p:nvPr>
            <p:ph type="body" idx="4294967295"/>
          </p:nvPr>
        </p:nvSpPr>
        <p:spPr>
          <a:xfrm>
            <a:off x="1637500" y="2981076"/>
            <a:ext cx="3453300" cy="22637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600" dirty="0" smtClean="0"/>
              <a:t>Sono qui per presentarvi il lavoro svolto per il laboratorio di ingegneria informatica</a:t>
            </a:r>
            <a:endParaRPr lang="en" sz="2600" dirty="0"/>
          </a:p>
          <a:p>
            <a:pPr lvl="0" rtl="0">
              <a:spcBef>
                <a:spcPts val="0"/>
              </a:spcBef>
              <a:buNone/>
            </a:pPr>
            <a:endParaRPr sz="2600" dirty="0"/>
          </a:p>
        </p:txBody>
      </p:sp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9309" y="3519585"/>
            <a:ext cx="1613400" cy="16134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80" name="Shape 80"/>
          <p:cNvCxnSpPr/>
          <p:nvPr/>
        </p:nvCxnSpPr>
        <p:spPr>
          <a:xfrm>
            <a:off x="6939075" y="5244825"/>
            <a:ext cx="145799" cy="5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1" name="Shape 81"/>
          <p:cNvCxnSpPr/>
          <p:nvPr/>
        </p:nvCxnSpPr>
        <p:spPr>
          <a:xfrm>
            <a:off x="7419811" y="4970089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2" name="Shape 82"/>
          <p:cNvCxnSpPr/>
          <p:nvPr/>
        </p:nvCxnSpPr>
        <p:spPr>
          <a:xfrm>
            <a:off x="7636225" y="4669275"/>
            <a:ext cx="802500" cy="2594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4681425" y="2224437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 smtClean="0"/>
              <a:t>Caso di interesse</a:t>
            </a:r>
            <a:endParaRPr lang="en" sz="2400" dirty="0"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3315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it-IT" sz="2600" dirty="0" smtClean="0"/>
          </a:p>
          <a:p>
            <a:pPr lvl="0" rtl="0">
              <a:spcBef>
                <a:spcPts val="0"/>
              </a:spcBef>
              <a:buNone/>
            </a:pPr>
            <a:endParaRPr lang="it-IT" sz="2600" dirty="0"/>
          </a:p>
          <a:p>
            <a:pPr lvl="0" rtl="0">
              <a:spcBef>
                <a:spcPts val="0"/>
              </a:spcBef>
              <a:buNone/>
            </a:pPr>
            <a:r>
              <a:rPr lang="it-IT" sz="2600" dirty="0" smtClean="0"/>
              <a:t>Quante volte capita in casa o in ufficio di doversi inviare dei file da un computer all’altro?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2491100"/>
            <a:ext cx="3275699" cy="3275699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37" name="Shape 137"/>
          <p:cNvCxnSpPr/>
          <p:nvPr/>
        </p:nvCxnSpPr>
        <p:spPr>
          <a:xfrm rot="10800000" flipH="1">
            <a:off x="7401125" y="1758974"/>
            <a:ext cx="218999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8" name="Shape 138"/>
          <p:cNvCxnSpPr/>
          <p:nvPr/>
        </p:nvCxnSpPr>
        <p:spPr>
          <a:xfrm rot="10800000" flipH="1">
            <a:off x="7932695" y="2472367"/>
            <a:ext cx="522299" cy="3098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9" name="Shape 139"/>
          <p:cNvCxnSpPr/>
          <p:nvPr/>
        </p:nvCxnSpPr>
        <p:spPr>
          <a:xfrm rot="10800000" flipH="1">
            <a:off x="7765925" y="1896874"/>
            <a:ext cx="648599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it-IT" sz="3600" dirty="0" smtClean="0"/>
              <a:t>Obiettivi</a:t>
            </a:r>
            <a:endParaRPr lang="en" sz="3600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it-IT" dirty="0" smtClean="0"/>
              <a:t>Sviluppare una applicazione che permetta lo scambio di file tramite la rete locale</a:t>
            </a:r>
          </a:p>
          <a:p>
            <a:pPr marL="457200" lvl="0" indent="-228600" rtl="0">
              <a:spcBef>
                <a:spcPts val="0"/>
              </a:spcBef>
            </a:pPr>
            <a:endParaRPr lang="it-IT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it-IT" dirty="0" smtClean="0"/>
              <a:t>Rendere l’applicazione intuitiva e veloce</a:t>
            </a:r>
          </a:p>
          <a:p>
            <a:pPr marL="228600" lvl="0" rtl="0">
              <a:spcBef>
                <a:spcPts val="0"/>
              </a:spcBef>
              <a:buNone/>
            </a:pPr>
            <a:endParaRPr lang="it-IT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it-IT" dirty="0" smtClean="0"/>
              <a:t>Acquisire conoscenze in merito alle reti e al loro funzionamento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101599" y="1882525"/>
            <a:ext cx="4738557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sz="6000" b="1" dirty="0" smtClean="0"/>
              <a:t>Progettazione</a:t>
            </a:r>
            <a:endParaRPr lang="en" sz="6000" b="1" dirty="0"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331181" y="3429025"/>
            <a:ext cx="4524375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dirty="0" smtClean="0"/>
              <a:t>Principi di funzionamento e architettura software</a:t>
            </a:r>
            <a:endParaRPr lang="en" dirty="0"/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" name="Shape 274"/>
          <p:cNvGrpSpPr/>
          <p:nvPr/>
        </p:nvGrpSpPr>
        <p:grpSpPr>
          <a:xfrm>
            <a:off x="5633568" y="1707489"/>
            <a:ext cx="924213" cy="1465271"/>
            <a:chOff x="6718575" y="2318625"/>
            <a:chExt cx="256950" cy="407375"/>
          </a:xfrm>
        </p:grpSpPr>
        <p:sp>
          <p:nvSpPr>
            <p:cNvPr id="13" name="Shape 27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4" name="Shape 27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5" name="Shape 27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6" name="Shape 27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7" name="Shape 27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" name="Shape 28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9" name="Shape 28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0" name="Shape 28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 smtClean="0"/>
              <a:t>I </a:t>
            </a:r>
            <a:r>
              <a:rPr lang="it-IT" sz="2400" dirty="0" err="1" smtClean="0"/>
              <a:t>socket</a:t>
            </a:r>
            <a:endParaRPr lang="en" sz="2400" dirty="0"/>
          </a:p>
        </p:txBody>
      </p:sp>
      <p:sp>
        <p:nvSpPr>
          <p:cNvPr id="67" name="Shape 67"/>
          <p:cNvSpPr txBox="1"/>
          <p:nvPr/>
        </p:nvSpPr>
        <p:spPr>
          <a:xfrm>
            <a:off x="786150" y="1352550"/>
            <a:ext cx="6928010" cy="106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it-IT" sz="1800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 </a:t>
            </a:r>
            <a:r>
              <a:rPr lang="it-IT" sz="1800" dirty="0" err="1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socket</a:t>
            </a:r>
            <a:r>
              <a:rPr lang="it-IT" sz="1800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fanno parte della IPC di Unix e rappresentano il metodo con cui si ha lo scambio di dati, oltre che sulla stessa macchina, anche tra macchine connesse in rete.</a:t>
            </a:r>
            <a:endParaRPr lang="en" sz="18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786150" y="2416350"/>
            <a:ext cx="3179400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endParaRPr lang="it-IT" b="1" dirty="0" smtClean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it-IT" sz="1600" b="1" dirty="0" smtClean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SOCKET  STREAM</a:t>
            </a:r>
          </a:p>
          <a:p>
            <a:pPr lvl="0" rtl="0">
              <a:spcBef>
                <a:spcPts val="600"/>
              </a:spcBef>
              <a:buNone/>
            </a:pPr>
            <a:r>
              <a:rPr lang="it-IT" sz="1600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Permettono di gestire una trasmissione TCP ovvero affidabile, orientata alla connessione e senza limiti di dimensioni nel trasferimento dati.</a:t>
            </a:r>
            <a:endParaRPr lang="en" sz="16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4395861" y="2416350"/>
            <a:ext cx="3318299" cy="2625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endParaRPr lang="it-IT" b="1" dirty="0" smtClean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it-IT" sz="1600" b="1" dirty="0" smtClean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SOCKET DGRAM</a:t>
            </a:r>
          </a:p>
          <a:p>
            <a:pPr lvl="0" rtl="0">
              <a:spcBef>
                <a:spcPts val="600"/>
              </a:spcBef>
              <a:buNone/>
            </a:pPr>
            <a:r>
              <a:rPr lang="it-IT" sz="1600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Implementano una trasmissione UDP, consentono un trasferimento  dati veloce senza assicurare che la trasmissione sia avvenuto in modo corretto, i dati possono arrivare in ordine inverso, sbagliati o addirittura non arrivare.</a:t>
            </a:r>
            <a:endParaRPr lang="en" sz="16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3492500" y="64490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049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it-IT" sz="2400" dirty="0"/>
              <a:t>Il funzionamento dei </a:t>
            </a:r>
            <a:r>
              <a:rPr lang="it-IT" sz="2400" dirty="0" err="1"/>
              <a:t>socket</a:t>
            </a:r>
            <a:endParaRPr lang="en" sz="2400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339215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it-IT" sz="1800" dirty="0" smtClean="0"/>
              <a:t>Ogni applicazione, sia lato client che lato server, apre un </a:t>
            </a:r>
            <a:r>
              <a:rPr lang="it-IT" sz="1800" dirty="0" err="1" smtClean="0"/>
              <a:t>socket</a:t>
            </a:r>
            <a:r>
              <a:rPr lang="it-IT" sz="1800" dirty="0" smtClean="0"/>
              <a:t> , ovvero un interfaccia che permette alle applicazioni di comunicare l’una con l’altra.</a:t>
            </a:r>
          </a:p>
          <a:p>
            <a:pPr marL="457200" lvl="0" indent="-228600" rtl="0">
              <a:spcBef>
                <a:spcPts val="0"/>
              </a:spcBef>
            </a:pPr>
            <a:endParaRPr lang="it-IT" sz="1800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it-IT" sz="1800" dirty="0" smtClean="0"/>
              <a:t>La trasmissione è identificata dalla coppia di </a:t>
            </a:r>
            <a:r>
              <a:rPr lang="it-IT" sz="1800" dirty="0" err="1" smtClean="0"/>
              <a:t>socket</a:t>
            </a:r>
            <a:r>
              <a:rPr lang="it-IT" sz="1800" dirty="0" smtClean="0"/>
              <a:t>.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0" y="1891281"/>
            <a:ext cx="4179550" cy="4179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99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b="1" dirty="0" smtClean="0"/>
              <a:t>Master</a:t>
            </a:r>
          </a:p>
          <a:p>
            <a:pPr>
              <a:buNone/>
            </a:pPr>
            <a:r>
              <a:rPr lang="it-IT" sz="2000" dirty="0"/>
              <a:t>la piattaforma si mette in ascolto su </a:t>
            </a:r>
            <a:r>
              <a:rPr lang="it-IT" sz="2000" dirty="0" smtClean="0"/>
              <a:t>una specifica </a:t>
            </a:r>
            <a:r>
              <a:rPr lang="it-IT" sz="2000" dirty="0"/>
              <a:t>porta UDP e aspetta di </a:t>
            </a:r>
            <a:r>
              <a:rPr lang="it-IT" sz="2000" dirty="0" smtClean="0"/>
              <a:t>ricevere </a:t>
            </a:r>
            <a:r>
              <a:rPr lang="it-IT" sz="2000" dirty="0"/>
              <a:t>una richiesta da parte di qualche mittente, ricevuta la </a:t>
            </a:r>
            <a:endParaRPr lang="it-IT" sz="2000" dirty="0"/>
          </a:p>
          <a:p>
            <a:pPr>
              <a:buNone/>
            </a:pPr>
            <a:r>
              <a:rPr lang="it-IT" sz="2000" dirty="0"/>
              <a:t>richiesta apre un </a:t>
            </a:r>
            <a:r>
              <a:rPr lang="it-IT" sz="2000" dirty="0" err="1"/>
              <a:t>socket</a:t>
            </a:r>
            <a:r>
              <a:rPr lang="it-IT" sz="2000" dirty="0"/>
              <a:t> TCP e riceve i dati in ingresso.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smtClean="0"/>
              <a:t>Le due librerie principali</a:t>
            </a:r>
            <a:endParaRPr lang="en" sz="2400" dirty="0"/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4682658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b="1" dirty="0" err="1" smtClean="0"/>
              <a:t>Sleave</a:t>
            </a:r>
            <a:endParaRPr lang="en" b="1" dirty="0"/>
          </a:p>
          <a:p>
            <a:pPr>
              <a:buNone/>
            </a:pPr>
            <a:r>
              <a:rPr lang="en" sz="2000" dirty="0" err="1" smtClean="0"/>
              <a:t>modalita</a:t>
            </a:r>
            <a:r>
              <a:rPr lang="en" sz="2000" dirty="0" smtClean="0"/>
              <a:t>̀</a:t>
            </a:r>
            <a:r>
              <a:rPr lang="it-IT" sz="2000" dirty="0" smtClean="0"/>
              <a:t> </a:t>
            </a:r>
            <a:r>
              <a:rPr lang="en" sz="2000" dirty="0" smtClean="0"/>
              <a:t>con </a:t>
            </a:r>
            <a:r>
              <a:rPr lang="en" sz="2000" dirty="0"/>
              <a:t>cui è </a:t>
            </a:r>
            <a:r>
              <a:rPr lang="en" sz="2000" dirty="0" err="1" smtClean="0"/>
              <a:t>possibile</a:t>
            </a:r>
            <a:r>
              <a:rPr lang="it-IT" sz="2000" dirty="0"/>
              <a:t> </a:t>
            </a:r>
            <a:r>
              <a:rPr lang="en" sz="2000" dirty="0" err="1" smtClean="0"/>
              <a:t>inviare</a:t>
            </a:r>
            <a:r>
              <a:rPr lang="en" sz="2000" dirty="0" smtClean="0"/>
              <a:t> </a:t>
            </a:r>
            <a:r>
              <a:rPr lang="en" sz="2000" dirty="0"/>
              <a:t>un </a:t>
            </a:r>
            <a:r>
              <a:rPr lang="en" sz="2000" dirty="0" smtClean="0"/>
              <a:t>file,</a:t>
            </a:r>
            <a:r>
              <a:rPr lang="it-IT" sz="2000" dirty="0" smtClean="0"/>
              <a:t> </a:t>
            </a:r>
            <a:r>
              <a:rPr lang="en" sz="2000" dirty="0" err="1" smtClean="0"/>
              <a:t>infatti</a:t>
            </a:r>
            <a:r>
              <a:rPr lang="en" sz="2000" dirty="0" smtClean="0"/>
              <a:t>,</a:t>
            </a:r>
            <a:r>
              <a:rPr lang="it-IT" sz="2000" dirty="0" smtClean="0"/>
              <a:t> </a:t>
            </a:r>
            <a:r>
              <a:rPr lang="en" sz="2000" dirty="0" err="1" smtClean="0"/>
              <a:t>entrati</a:t>
            </a:r>
            <a:r>
              <a:rPr lang="en" sz="2000" dirty="0" smtClean="0"/>
              <a:t> in</a:t>
            </a:r>
            <a:r>
              <a:rPr lang="it-IT" sz="2000" dirty="0" smtClean="0"/>
              <a:t> </a:t>
            </a:r>
            <a:r>
              <a:rPr lang="en" sz="2000" dirty="0" err="1" smtClean="0"/>
              <a:t>modalita</a:t>
            </a:r>
            <a:r>
              <a:rPr lang="en" sz="2000" dirty="0" smtClean="0"/>
              <a:t>̀</a:t>
            </a:r>
            <a:r>
              <a:rPr lang="it-IT" sz="2000" dirty="0" smtClean="0"/>
              <a:t> </a:t>
            </a:r>
            <a:r>
              <a:rPr lang="en" sz="2000" dirty="0" err="1" smtClean="0"/>
              <a:t>sleave</a:t>
            </a:r>
            <a:r>
              <a:rPr lang="it-IT" sz="2000" dirty="0" smtClean="0"/>
              <a:t> </a:t>
            </a:r>
            <a:r>
              <a:rPr lang="en" sz="2000" dirty="0" err="1" smtClean="0"/>
              <a:t>si</a:t>
            </a:r>
            <a:r>
              <a:rPr lang="it-IT" sz="2000" dirty="0" smtClean="0"/>
              <a:t> </a:t>
            </a:r>
            <a:r>
              <a:rPr lang="en" sz="2000" dirty="0" err="1" smtClean="0"/>
              <a:t>cercano</a:t>
            </a:r>
            <a:r>
              <a:rPr lang="en" sz="2000" dirty="0" smtClean="0"/>
              <a:t> </a:t>
            </a:r>
            <a:r>
              <a:rPr lang="en" sz="2000" dirty="0" err="1"/>
              <a:t>tutti</a:t>
            </a:r>
            <a:r>
              <a:rPr lang="en" sz="2000" dirty="0"/>
              <a:t> </a:t>
            </a:r>
            <a:r>
              <a:rPr lang="en" sz="2000" dirty="0" err="1"/>
              <a:t>i</a:t>
            </a:r>
            <a:r>
              <a:rPr lang="en" sz="2000" dirty="0"/>
              <a:t> master in </a:t>
            </a:r>
            <a:r>
              <a:rPr lang="en" sz="2000" dirty="0" err="1"/>
              <a:t>ascolto</a:t>
            </a:r>
            <a:r>
              <a:rPr lang="en" sz="2000" dirty="0"/>
              <a:t> </a:t>
            </a:r>
            <a:r>
              <a:rPr lang="en" sz="2000" dirty="0" err="1"/>
              <a:t>all’interno</a:t>
            </a:r>
            <a:r>
              <a:rPr lang="en" sz="2000" dirty="0"/>
              <a:t> </a:t>
            </a:r>
            <a:r>
              <a:rPr lang="en" sz="2000" dirty="0" err="1"/>
              <a:t>della</a:t>
            </a:r>
            <a:r>
              <a:rPr lang="en" sz="2000" dirty="0"/>
              <a:t> rete e </a:t>
            </a:r>
            <a:r>
              <a:rPr lang="en" sz="2000" dirty="0" err="1"/>
              <a:t>si</a:t>
            </a:r>
            <a:r>
              <a:rPr lang="en" sz="2000" dirty="0"/>
              <a:t> </a:t>
            </a:r>
            <a:r>
              <a:rPr lang="en" sz="2000" dirty="0" err="1"/>
              <a:t>inviano</a:t>
            </a:r>
            <a:r>
              <a:rPr lang="en" sz="2000" dirty="0"/>
              <a:t> </a:t>
            </a:r>
            <a:r>
              <a:rPr lang="en" sz="2000" dirty="0" err="1"/>
              <a:t>i</a:t>
            </a:r>
            <a:r>
              <a:rPr lang="en" sz="2000" dirty="0"/>
              <a:t> </a:t>
            </a:r>
            <a:r>
              <a:rPr lang="en" sz="2000" dirty="0" err="1"/>
              <a:t>dati</a:t>
            </a:r>
            <a:r>
              <a:rPr lang="en" sz="2000" dirty="0"/>
              <a:t>.</a:t>
            </a:r>
            <a:br>
              <a:rPr lang="en" sz="2000" dirty="0"/>
            </a:br>
            <a:endParaRPr lang="e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1864</Words>
  <Application>Microsoft Macintosh PowerPoint</Application>
  <PresentationFormat>Presentazione su schermo (4:3)</PresentationFormat>
  <Paragraphs>350</Paragraphs>
  <Slides>35</Slides>
  <Notes>35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42" baseType="lpstr">
      <vt:lpstr>Calibri</vt:lpstr>
      <vt:lpstr>Courier New</vt:lpstr>
      <vt:lpstr>Menlo</vt:lpstr>
      <vt:lpstr>Roboto Slab</vt:lpstr>
      <vt:lpstr>Source Sans Pro</vt:lpstr>
      <vt:lpstr>Arial</vt:lpstr>
      <vt:lpstr>Cordelia template</vt:lpstr>
      <vt:lpstr>Laboratorio di ingegneria informatica Anno accademico 2015-2016</vt:lpstr>
      <vt:lpstr> Link Application</vt:lpstr>
      <vt:lpstr>Introduzione</vt:lpstr>
      <vt:lpstr>Caso di interesse</vt:lpstr>
      <vt:lpstr>Obiettivi</vt:lpstr>
      <vt:lpstr>Progettazione</vt:lpstr>
      <vt:lpstr>I socket</vt:lpstr>
      <vt:lpstr>Il funzionamento dei socket</vt:lpstr>
      <vt:lpstr>Le due librerie principali</vt:lpstr>
      <vt:lpstr>Sleave</vt:lpstr>
      <vt:lpstr>Master</vt:lpstr>
      <vt:lpstr>Argp</vt:lpstr>
      <vt:lpstr>Sviluppo</vt:lpstr>
      <vt:lpstr>Scoprire i master nella rete</vt:lpstr>
      <vt:lpstr>Scoprire i master nella rete</vt:lpstr>
      <vt:lpstr>Apertura connessione TCP</vt:lpstr>
      <vt:lpstr>Apertura connessione TCP</vt:lpstr>
      <vt:lpstr>Valutazione</vt:lpstr>
      <vt:lpstr>Testing: avvio Master mode e Sleave mode</vt:lpstr>
      <vt:lpstr>Testing: scoprire i master nella rete</vt:lpstr>
      <vt:lpstr>Testing: invio header e accettazione del file</vt:lpstr>
      <vt:lpstr>Testing: invio del file</vt:lpstr>
      <vt:lpstr>Conclusione</vt:lpstr>
      <vt:lpstr>Lavoro futuro</vt:lpstr>
      <vt:lpstr>Grazie.</vt:lpstr>
      <vt:lpstr>Presentazione di PowerPoint</vt:lpstr>
      <vt:lpstr>Presentazione di PowerPoint</vt:lpstr>
      <vt:lpstr>Use charts to explain your ideas</vt:lpstr>
      <vt:lpstr>Or diagrams to explain complex ideas</vt:lpstr>
      <vt:lpstr>Presentazione di PowerPoint</vt:lpstr>
      <vt:lpstr>Credits</vt:lpstr>
      <vt:lpstr>Presentation design</vt:lpstr>
      <vt:lpstr>Presentazione di PowerPoint</vt:lpstr>
      <vt:lpstr>Instructions for use</vt:lpstr>
      <vt:lpstr>Hello!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cp:lastModifiedBy>Davide Talon</cp:lastModifiedBy>
  <cp:revision>44</cp:revision>
  <dcterms:modified xsi:type="dcterms:W3CDTF">2016-09-14T20:25:42Z</dcterms:modified>
</cp:coreProperties>
</file>