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5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85" r:id="rId6"/>
    <p:sldId id="265" r:id="rId7"/>
    <p:sldId id="261" r:id="rId8"/>
    <p:sldId id="262" r:id="rId9"/>
    <p:sldId id="286" r:id="rId10"/>
    <p:sldId id="288" r:id="rId11"/>
    <p:sldId id="263" r:id="rId12"/>
    <p:sldId id="291" r:id="rId13"/>
    <p:sldId id="292" r:id="rId14"/>
    <p:sldId id="290" r:id="rId15"/>
    <p:sldId id="293" r:id="rId16"/>
    <p:sldId id="294" r:id="rId17"/>
    <p:sldId id="264" r:id="rId18"/>
    <p:sldId id="266" r:id="rId19"/>
    <p:sldId id="267" r:id="rId20"/>
    <p:sldId id="295" r:id="rId21"/>
    <p:sldId id="268" r:id="rId22"/>
    <p:sldId id="274" r:id="rId23"/>
    <p:sldId id="275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607C8C"/>
    <a:srgbClr val="AAAAAA"/>
    <a:srgbClr val="263137"/>
    <a:srgbClr val="D0D8DD"/>
    <a:srgbClr val="607D84"/>
    <a:srgbClr val="5E5E5E"/>
    <a:srgbClr val="EBEBEB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64EED0-8B4C-47C9-AFAB-82FC98CCA947}">
  <a:tblStyle styleId="{E364EED0-8B4C-47C9-AFAB-82FC98CCA94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7"/>
    <p:restoredTop sz="95213"/>
  </p:normalViewPr>
  <p:slideViewPr>
    <p:cSldViewPr snapToGrid="0" snapToObjects="1">
      <p:cViewPr>
        <p:scale>
          <a:sx n="100" d="100"/>
          <a:sy n="100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4F95C-88A4-4541-94B5-877FBCE5482A}" type="datetimeFigureOut">
              <a:rPr lang="it-IT" smtClean="0"/>
              <a:t>14/09/16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Davide Talon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D0804-6AA1-174B-9C1F-E9CCB6A3210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215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97008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9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3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60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2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8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7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236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31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48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83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981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59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865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603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31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985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1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304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992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653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4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75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0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46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1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0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8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poweredtemplate.com/#check-cordeli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ource+Sans+Pro:400,700,400italic,700italic|Roboto+Slab:400,700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3" y="1360349"/>
            <a:ext cx="7049921" cy="26364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4800" dirty="0" smtClean="0">
                <a:solidFill>
                  <a:srgbClr val="0096FF"/>
                </a:solidFill>
              </a:rPr>
              <a:t>Laboratorio di ingegneria informatica</a:t>
            </a:r>
            <a:br>
              <a:rPr lang="it-IT" sz="4800" dirty="0" smtClean="0">
                <a:solidFill>
                  <a:srgbClr val="0096FF"/>
                </a:solidFill>
              </a:rPr>
            </a:br>
            <a:r>
              <a:rPr lang="it-IT" sz="2400" b="0" dirty="0" smtClean="0">
                <a:solidFill>
                  <a:srgbClr val="0096FF"/>
                </a:solidFill>
              </a:rPr>
              <a:t>Anno accademico 2015-2016</a:t>
            </a:r>
            <a:endParaRPr lang="en" sz="2400" b="0" dirty="0">
              <a:solidFill>
                <a:srgbClr val="0096FF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39" y="5497651"/>
            <a:ext cx="1816608" cy="108508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9" y="5392495"/>
            <a:ext cx="3263900" cy="12954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700183" y="4540765"/>
            <a:ext cx="483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Davide </a:t>
            </a:r>
            <a:r>
              <a:rPr lang="it-IT" sz="2400" dirty="0" err="1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Talon</a:t>
            </a:r>
            <a:r>
              <a:rPr lang="it-IT" sz="2400" dirty="0" smtClean="0">
                <a:solidFill>
                  <a:srgbClr val="0096FF"/>
                </a:solidFill>
                <a:latin typeface="Roboto Slab" charset="0"/>
                <a:ea typeface="Roboto Slab" charset="0"/>
                <a:cs typeface="Roboto Slab" charset="0"/>
              </a:rPr>
              <a:t> 1075692</a:t>
            </a:r>
            <a:endParaRPr lang="it-IT" sz="2400" dirty="0">
              <a:solidFill>
                <a:srgbClr val="0096FF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2400" dirty="0"/>
              <a:t>Il funzionamento dei </a:t>
            </a:r>
            <a:r>
              <a:rPr lang="it-IT" sz="2400" dirty="0" err="1"/>
              <a:t>socket</a:t>
            </a:r>
            <a:endParaRPr lang="en" sz="24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339215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Ogni applicazione, sia lato client che lato server, apre un </a:t>
            </a:r>
            <a:r>
              <a:rPr lang="it-IT" sz="1800" dirty="0" err="1" smtClean="0"/>
              <a:t>socket</a:t>
            </a:r>
            <a:r>
              <a:rPr lang="it-IT" sz="1800" dirty="0" smtClean="0"/>
              <a:t> , ovvero un interfaccia che permette alle applicazioni di comunicare l’una con l’altra.</a:t>
            </a:r>
          </a:p>
          <a:p>
            <a:pPr marL="457200" lvl="0" indent="-228600" rtl="0">
              <a:spcBef>
                <a:spcPts val="0"/>
              </a:spcBef>
            </a:pPr>
            <a:endParaRPr lang="it-IT" sz="18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sz="1800" dirty="0" smtClean="0"/>
              <a:t>La trasmissione è identificata dalla coppia di </a:t>
            </a:r>
            <a:r>
              <a:rPr lang="it-IT" sz="1800" dirty="0" err="1" smtClean="0"/>
              <a:t>socket</a:t>
            </a:r>
            <a:r>
              <a:rPr lang="it-IT" sz="1800" dirty="0" smtClean="0"/>
              <a:t>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891281"/>
            <a:ext cx="4179550" cy="4179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9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Master</a:t>
            </a:r>
          </a:p>
          <a:p>
            <a:pPr>
              <a:buNone/>
            </a:pPr>
            <a:r>
              <a:rPr lang="it-IT" sz="2000" dirty="0"/>
              <a:t>la piattaforma si mette in ascolto su </a:t>
            </a:r>
            <a:r>
              <a:rPr lang="it-IT" sz="2000" dirty="0" smtClean="0"/>
              <a:t>una specifica </a:t>
            </a:r>
            <a:r>
              <a:rPr lang="it-IT" sz="2000" dirty="0"/>
              <a:t>porta UDP e aspetta di </a:t>
            </a:r>
            <a:r>
              <a:rPr lang="it-IT" sz="2000" dirty="0" smtClean="0"/>
              <a:t>ricevere </a:t>
            </a:r>
            <a:r>
              <a:rPr lang="it-IT" sz="2000" dirty="0"/>
              <a:t>una richiesta da parte di qualche mittente, ricevuta la </a:t>
            </a:r>
            <a:endParaRPr lang="it-IT" sz="2000" dirty="0"/>
          </a:p>
          <a:p>
            <a:pPr>
              <a:buNone/>
            </a:pPr>
            <a:r>
              <a:rPr lang="it-IT" sz="2000" dirty="0"/>
              <a:t>richiesta apre un </a:t>
            </a:r>
            <a:r>
              <a:rPr lang="it-IT" sz="2000" dirty="0" err="1"/>
              <a:t>socket</a:t>
            </a:r>
            <a:r>
              <a:rPr lang="it-IT" sz="2000" dirty="0"/>
              <a:t> TCP e riceve i dati in ingresso.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smtClean="0"/>
              <a:t>Le due librerie principali</a:t>
            </a:r>
            <a:endParaRPr lang="en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Sleave</a:t>
            </a:r>
            <a:endParaRPr lang="en" b="1" dirty="0"/>
          </a:p>
          <a:p>
            <a:pPr>
              <a:buNone/>
            </a:pP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smtClean="0"/>
              <a:t>con </a:t>
            </a:r>
            <a:r>
              <a:rPr lang="en" sz="2000" dirty="0"/>
              <a:t>cui è </a:t>
            </a:r>
            <a:r>
              <a:rPr lang="en" sz="2000" dirty="0" err="1" smtClean="0"/>
              <a:t>possibile</a:t>
            </a:r>
            <a:r>
              <a:rPr lang="it-IT" sz="2000" dirty="0"/>
              <a:t> </a:t>
            </a:r>
            <a:r>
              <a:rPr lang="en" sz="2000" dirty="0" err="1" smtClean="0"/>
              <a:t>inviare</a:t>
            </a:r>
            <a:r>
              <a:rPr lang="en" sz="2000" dirty="0" smtClean="0"/>
              <a:t> </a:t>
            </a:r>
            <a:r>
              <a:rPr lang="en" sz="2000" dirty="0"/>
              <a:t>un </a:t>
            </a:r>
            <a:r>
              <a:rPr lang="en" sz="2000" dirty="0" smtClean="0"/>
              <a:t>file,</a:t>
            </a:r>
            <a:r>
              <a:rPr lang="it-IT" sz="2000" dirty="0" smtClean="0"/>
              <a:t> </a:t>
            </a:r>
            <a:r>
              <a:rPr lang="en" sz="2000" dirty="0" err="1" smtClean="0"/>
              <a:t>infatti</a:t>
            </a:r>
            <a:r>
              <a:rPr lang="en" sz="2000" dirty="0" smtClean="0"/>
              <a:t>,</a:t>
            </a:r>
            <a:r>
              <a:rPr lang="it-IT" sz="2000" dirty="0" smtClean="0"/>
              <a:t> </a:t>
            </a:r>
            <a:r>
              <a:rPr lang="en" sz="2000" dirty="0" err="1" smtClean="0"/>
              <a:t>entrati</a:t>
            </a:r>
            <a:r>
              <a:rPr lang="en" sz="2000" dirty="0" smtClean="0"/>
              <a:t> in</a:t>
            </a:r>
            <a:r>
              <a:rPr lang="it-IT" sz="2000" dirty="0" smtClean="0"/>
              <a:t> </a:t>
            </a:r>
            <a:r>
              <a:rPr lang="en" sz="2000" dirty="0" err="1" smtClean="0"/>
              <a:t>modalita</a:t>
            </a:r>
            <a:r>
              <a:rPr lang="en" sz="2000" dirty="0" smtClean="0"/>
              <a:t>̀</a:t>
            </a:r>
            <a:r>
              <a:rPr lang="it-IT" sz="2000" dirty="0" smtClean="0"/>
              <a:t> </a:t>
            </a:r>
            <a:r>
              <a:rPr lang="en" sz="2000" dirty="0" err="1" smtClean="0"/>
              <a:t>sleave</a:t>
            </a:r>
            <a:r>
              <a:rPr lang="it-IT" sz="2000" dirty="0" smtClean="0"/>
              <a:t> </a:t>
            </a:r>
            <a:r>
              <a:rPr lang="en" sz="2000" dirty="0" err="1" smtClean="0"/>
              <a:t>si</a:t>
            </a:r>
            <a:r>
              <a:rPr lang="it-IT" sz="2000" dirty="0" smtClean="0"/>
              <a:t> </a:t>
            </a:r>
            <a:r>
              <a:rPr lang="en" sz="2000" dirty="0" err="1" smtClean="0"/>
              <a:t>cercano</a:t>
            </a:r>
            <a:r>
              <a:rPr lang="en" sz="2000" dirty="0" smtClean="0"/>
              <a:t> </a:t>
            </a:r>
            <a:r>
              <a:rPr lang="en" sz="2000" dirty="0" err="1"/>
              <a:t>tutti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master in </a:t>
            </a:r>
            <a:r>
              <a:rPr lang="en" sz="2000" dirty="0" err="1"/>
              <a:t>ascolto</a:t>
            </a:r>
            <a:r>
              <a:rPr lang="en" sz="2000" dirty="0"/>
              <a:t> </a:t>
            </a:r>
            <a:r>
              <a:rPr lang="en" sz="2000" dirty="0" err="1"/>
              <a:t>all’interno</a:t>
            </a:r>
            <a:r>
              <a:rPr lang="en" sz="2000" dirty="0"/>
              <a:t> </a:t>
            </a:r>
            <a:r>
              <a:rPr lang="en" sz="2000" dirty="0" err="1"/>
              <a:t>della</a:t>
            </a:r>
            <a:r>
              <a:rPr lang="en" sz="2000" dirty="0"/>
              <a:t> rete e </a:t>
            </a:r>
            <a:r>
              <a:rPr lang="en" sz="2000" dirty="0" err="1"/>
              <a:t>si</a:t>
            </a:r>
            <a:r>
              <a:rPr lang="en" sz="2000" dirty="0"/>
              <a:t> </a:t>
            </a:r>
            <a:r>
              <a:rPr lang="en" sz="2000" dirty="0" err="1"/>
              <a:t>inviano</a:t>
            </a:r>
            <a:r>
              <a:rPr lang="en" sz="2000" dirty="0"/>
              <a:t> </a:t>
            </a:r>
            <a:r>
              <a:rPr lang="en" sz="2000" dirty="0" err="1"/>
              <a:t>i</a:t>
            </a:r>
            <a:r>
              <a:rPr lang="en" sz="2000" dirty="0"/>
              <a:t> </a:t>
            </a:r>
            <a:r>
              <a:rPr lang="en" sz="2000" dirty="0" err="1"/>
              <a:t>dati</a:t>
            </a:r>
            <a:r>
              <a:rPr lang="en" sz="2000" dirty="0"/>
              <a:t>.</a:t>
            </a:r>
            <a:br>
              <a:rPr lang="en" sz="2000" dirty="0"/>
            </a:br>
            <a:endParaRPr lang="e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 smtClean="0"/>
              <a:t>Sleave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4090650" cy="34612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1600" dirty="0" smtClean="0"/>
              <a:t>Entrati in </a:t>
            </a:r>
            <a:r>
              <a:rPr lang="it-IT" sz="1600" dirty="0" err="1" smtClean="0"/>
              <a:t>sleave</a:t>
            </a:r>
            <a:r>
              <a:rPr lang="it-IT" sz="1600" dirty="0" smtClean="0"/>
              <a:t> mode l’applicazione esegue alcuni semplici passi:</a:t>
            </a:r>
            <a:endParaRPr lang="en" sz="16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un messaggio in broadcast per rilevare i master presenti nella rete</a:t>
            </a:r>
            <a:endParaRPr lang="it-IT" sz="1600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la risposta dei vari master disponibili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Prepara il file per l’invio comprimendolo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Instaura una connessione TCP con il master scelto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Attende che il destinatario accetti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1600" dirty="0" smtClean="0"/>
              <a:t>Invia il file</a:t>
            </a:r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2151843"/>
            <a:ext cx="4572000" cy="183356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5" y="4008448"/>
            <a:ext cx="4432300" cy="17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Master</a:t>
            </a:r>
            <a:endParaRPr lang="en" sz="24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529867"/>
            <a:ext cx="6808450" cy="42653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000" dirty="0" smtClean="0"/>
              <a:t>La master mode, invece :</a:t>
            </a:r>
            <a:endParaRPr lang="it-IT" sz="2000" dirty="0"/>
          </a:p>
          <a:p>
            <a:pPr lvl="0" rtl="0">
              <a:spcBef>
                <a:spcPts val="0"/>
              </a:spcBef>
              <a:buNone/>
            </a:pP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UDP in attesa di eventuali richieste da parte di uno </a:t>
            </a:r>
            <a:r>
              <a:rPr lang="it-IT" sz="2000" dirty="0" err="1" smtClean="0"/>
              <a:t>sleave</a:t>
            </a:r>
            <a:endParaRPr lang="it-IT" sz="2000" dirty="0" smtClean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Risponde alla richiesta dello </a:t>
            </a:r>
            <a:r>
              <a:rPr lang="it-IT" sz="2000" dirty="0" err="1" smtClean="0"/>
              <a:t>sleave</a:t>
            </a:r>
            <a:r>
              <a:rPr lang="it-IT" sz="2000" dirty="0" smtClean="0"/>
              <a:t> comunicando il proprio nome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Apre un </a:t>
            </a:r>
            <a:r>
              <a:rPr lang="it-IT" sz="2000" dirty="0" err="1" smtClean="0"/>
              <a:t>socket</a:t>
            </a:r>
            <a:r>
              <a:rPr lang="it-IT" sz="2000" dirty="0" smtClean="0"/>
              <a:t> TCP e si pone in ascolto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Dopo aver accettato la connessione riceve le informazioni sul mittente 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Chiede all’utente se accettare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it-IT" sz="2000" dirty="0" smtClean="0"/>
              <a:t>Riceve il file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7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dirty="0" smtClean="0"/>
              <a:t>Argp</a:t>
            </a:r>
            <a:endParaRPr lang="en" dirty="0"/>
          </a:p>
        </p:txBody>
      </p:sp>
      <p:sp>
        <p:nvSpPr>
          <p:cNvPr id="9" name="Shape 246"/>
          <p:cNvSpPr/>
          <p:nvPr/>
        </p:nvSpPr>
        <p:spPr>
          <a:xfrm>
            <a:off x="3474256" y="846705"/>
            <a:ext cx="1605848" cy="1605848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Argomenti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248"/>
          <p:cNvSpPr/>
          <p:nvPr/>
        </p:nvSpPr>
        <p:spPr>
          <a:xfrm>
            <a:off x="2212726" y="2286762"/>
            <a:ext cx="1532100" cy="15321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Argp_</a:t>
            </a:r>
          </a:p>
          <a:p>
            <a:pPr lvl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</a:t>
            </a:r>
            <a:endParaRPr lang="en" sz="18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" name="Shape 250"/>
          <p:cNvCxnSpPr>
            <a:stCxn id="11" idx="1"/>
            <a:endCxn id="17" idx="5"/>
          </p:cNvCxnSpPr>
          <p:nvPr/>
        </p:nvCxnSpPr>
        <p:spPr>
          <a:xfrm flipH="1" flipV="1">
            <a:off x="1916730" y="2303760"/>
            <a:ext cx="520367" cy="207373"/>
          </a:xfrm>
          <a:prstGeom prst="straightConnector1">
            <a:avLst/>
          </a:prstGeom>
          <a:noFill/>
          <a:ln w="28575" cap="flat" cmpd="sng">
            <a:solidFill>
              <a:srgbClr val="D0D8DD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246"/>
          <p:cNvSpPr/>
          <p:nvPr/>
        </p:nvSpPr>
        <p:spPr>
          <a:xfrm>
            <a:off x="2363761" y="4109289"/>
            <a:ext cx="1331216" cy="1331216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Opzioni</a:t>
            </a:r>
          </a:p>
        </p:txBody>
      </p:sp>
      <p:sp>
        <p:nvSpPr>
          <p:cNvPr id="15" name="Shape 246"/>
          <p:cNvSpPr/>
          <p:nvPr/>
        </p:nvSpPr>
        <p:spPr>
          <a:xfrm>
            <a:off x="4075009" y="3052812"/>
            <a:ext cx="1259110" cy="125911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Parse_opt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46"/>
          <p:cNvSpPr/>
          <p:nvPr/>
        </p:nvSpPr>
        <p:spPr>
          <a:xfrm>
            <a:off x="244930" y="2641363"/>
            <a:ext cx="1478430" cy="1478430"/>
          </a:xfrm>
          <a:prstGeom prst="ellipse">
            <a:avLst/>
          </a:prstGeom>
          <a:noFill/>
          <a:ln w="28575" cap="flat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Linea di comando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246"/>
          <p:cNvSpPr/>
          <p:nvPr/>
        </p:nvSpPr>
        <p:spPr>
          <a:xfrm>
            <a:off x="1049501" y="1436531"/>
            <a:ext cx="1016022" cy="1016022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t-IT" sz="16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it-IT" sz="1600" b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tato</a:t>
            </a:r>
            <a:endParaRPr lang="en" sz="16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Shape 250"/>
          <p:cNvCxnSpPr>
            <a:stCxn id="9" idx="3"/>
            <a:endCxn id="11" idx="7"/>
          </p:cNvCxnSpPr>
          <p:nvPr/>
        </p:nvCxnSpPr>
        <p:spPr>
          <a:xfrm flipH="1">
            <a:off x="3520455" y="2217382"/>
            <a:ext cx="188972" cy="293751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250"/>
          <p:cNvCxnSpPr>
            <a:stCxn id="15" idx="1"/>
            <a:endCxn id="11" idx="6"/>
          </p:cNvCxnSpPr>
          <p:nvPr/>
        </p:nvCxnSpPr>
        <p:spPr>
          <a:xfrm flipH="1" flipV="1">
            <a:off x="3744826" y="3052812"/>
            <a:ext cx="514575" cy="184392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250"/>
          <p:cNvCxnSpPr>
            <a:stCxn id="14" idx="0"/>
            <a:endCxn id="11" idx="4"/>
          </p:cNvCxnSpPr>
          <p:nvPr/>
        </p:nvCxnSpPr>
        <p:spPr>
          <a:xfrm flipH="1" flipV="1">
            <a:off x="2978776" y="3818862"/>
            <a:ext cx="50593" cy="290427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Connettore 2 26"/>
          <p:cNvCxnSpPr>
            <a:stCxn id="16" idx="6"/>
          </p:cNvCxnSpPr>
          <p:nvPr/>
        </p:nvCxnSpPr>
        <p:spPr>
          <a:xfrm flipV="1">
            <a:off x="1723360" y="3237204"/>
            <a:ext cx="489366" cy="1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119"/>
          <p:cNvSpPr txBox="1">
            <a:spLocks/>
          </p:cNvSpPr>
          <p:nvPr/>
        </p:nvSpPr>
        <p:spPr>
          <a:xfrm>
            <a:off x="5714151" y="2439674"/>
            <a:ext cx="3098713" cy="30008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Per il parsing dei comandi da linea di comando viene utilizzata una ridotta libreria derivante da Argp di GNU.</a:t>
            </a:r>
          </a:p>
          <a:p>
            <a:endParaRPr lang="it-IT" sz="1600" dirty="0" smtClean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Le opzioni utilizzabili sono passati alla funzione argp_parse la quale, attraverso un registro di stato e la funzione parse_opt si occupa di effettuare il parsing in modo elegante e sicuro modificando gli argomenti di esecuzione.</a:t>
            </a:r>
            <a:endParaRPr lang="en" sz="16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Sviluppo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Realizzazione e implementazione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758"/>
          <p:cNvGrpSpPr/>
          <p:nvPr/>
        </p:nvGrpSpPr>
        <p:grpSpPr>
          <a:xfrm>
            <a:off x="5545250" y="1743241"/>
            <a:ext cx="1100850" cy="1393768"/>
            <a:chOff x="2635450" y="4321225"/>
            <a:chExt cx="368400" cy="466425"/>
          </a:xfrm>
          <a:solidFill>
            <a:schemeClr val="accent2"/>
          </a:solidFill>
        </p:grpSpPr>
        <p:sp>
          <p:nvSpPr>
            <p:cNvPr id="13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4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5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6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7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  <p:sp>
          <p:nvSpPr>
            <p:cNvPr id="18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grpFill/>
            <a:ln w="19050" cap="rnd" cmpd="sng">
              <a:solidFill>
                <a:srgbClr val="009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009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Valutazione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err="1" smtClean="0"/>
              <a:t>Testing</a:t>
            </a:r>
            <a:r>
              <a:rPr lang="it-IT" dirty="0" smtClean="0"/>
              <a:t> e collaudo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2400" dirty="0" err="1" smtClean="0"/>
              <a:t>Testing</a:t>
            </a:r>
            <a:endParaRPr lang="en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86150" y="1663700"/>
            <a:ext cx="5919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La fase di sviluppo della piattaforma è stato tutto un susseguirsi di implementazione delle nuove funzionalità e di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testing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endParaRPr lang="it-IT" sz="1600" dirty="0">
              <a:latin typeface="Source Sans Pro" charset="0"/>
              <a:ea typeface="Source Sans Pro" charset="0"/>
              <a:cs typeface="Source Sans Pro" charset="0"/>
            </a:endParaRPr>
          </a:p>
          <a:p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Durante le prove sono state sfruttate le diverse porte utilizzate dalla </a:t>
            </a:r>
            <a:r>
              <a:rPr lang="it-IT" sz="1600" dirty="0" err="1" smtClean="0">
                <a:latin typeface="Source Sans Pro" charset="0"/>
                <a:ea typeface="Source Sans Pro" charset="0"/>
                <a:cs typeface="Source Sans Pro" charset="0"/>
              </a:rPr>
              <a:t>sleave</a:t>
            </a:r>
            <a:r>
              <a:rPr lang="it-IT" sz="1600" dirty="0" smtClean="0">
                <a:latin typeface="Source Sans Pro" charset="0"/>
                <a:ea typeface="Source Sans Pro" charset="0"/>
                <a:cs typeface="Source Sans Pro" charset="0"/>
              </a:rPr>
              <a:t> mode e dalla master mode, è stato possibile testare la correttezza dei risultati semplicemente utilizzando due terminali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24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Davide:master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–-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listen</a:t>
            </a:r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Waiting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for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sleave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...UDP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request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endParaRPr lang="it-IT" sz="1200" dirty="0" smtClean="0">
              <a:latin typeface="Menlo" charset="0"/>
              <a:ea typeface="Menlo" charset="0"/>
              <a:cs typeface="Menlo" charset="0"/>
            </a:endParaRPr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3909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787900" y="3549335"/>
            <a:ext cx="4203700" cy="2308324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Davide:sleave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it-IT" sz="1200" dirty="0" err="1">
                <a:latin typeface="Menlo" charset="0"/>
                <a:ea typeface="Menlo" charset="0"/>
                <a:cs typeface="Menlo" charset="0"/>
              </a:rPr>
              <a:t>davidetalon</a:t>
            </a:r>
            <a:r>
              <a:rPr lang="it-IT" sz="1200" dirty="0">
                <a:latin typeface="Menlo" charset="0"/>
                <a:ea typeface="Menlo" charset="0"/>
                <a:cs typeface="Menlo" charset="0"/>
              </a:rPr>
              <a:t>$ link 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it-IT" sz="1200" dirty="0" err="1" smtClean="0">
                <a:latin typeface="Menlo" charset="0"/>
                <a:ea typeface="Menlo" charset="0"/>
                <a:cs typeface="Menlo" charset="0"/>
              </a:rPr>
              <a:t>send</a:t>
            </a:r>
            <a:r>
              <a:rPr lang="it-IT" sz="1200" dirty="0" smtClean="0">
                <a:latin typeface="Menlo" charset="0"/>
                <a:ea typeface="Menlo" charset="0"/>
                <a:cs typeface="Menlo" charset="0"/>
              </a:rPr>
              <a:t> canzone.mp3  </a:t>
            </a:r>
          </a:p>
          <a:p>
            <a:endParaRPr lang="it-IT" sz="1200" dirty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026400" y="5549882"/>
            <a:ext cx="965200" cy="307777"/>
          </a:xfrm>
          <a:prstGeom prst="rect">
            <a:avLst/>
          </a:prstGeom>
          <a:noFill/>
          <a:ln w="12700">
            <a:solidFill>
              <a:srgbClr val="607C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607C8C"/>
                </a:solidFill>
                <a:latin typeface="Roboto Slab" charset="0"/>
                <a:ea typeface="Roboto Slab" charset="0"/>
                <a:cs typeface="Roboto Slab" charset="0"/>
              </a:rPr>
              <a:t>BASH</a:t>
            </a:r>
            <a:endParaRPr lang="it-IT" b="1" dirty="0">
              <a:solidFill>
                <a:srgbClr val="607C8C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453575" y="3177700"/>
            <a:ext cx="3329099" cy="3329099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50" name="Shape 150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51" name="Shape 151"/>
          <p:cNvSpPr/>
          <p:nvPr/>
        </p:nvSpPr>
        <p:spPr>
          <a:xfrm>
            <a:off x="1366396" y="134772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52" name="Shape 152"/>
          <p:cNvSpPr/>
          <p:nvPr/>
        </p:nvSpPr>
        <p:spPr>
          <a:xfrm>
            <a:off x="4670942" y="134772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78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a copy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to the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File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menu and select </a:t>
            </a:r>
            <a:r>
              <a:rPr lang="en" b="1" i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as Microsoft PowerPoint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116575" y="4820325"/>
            <a:ext cx="5338199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lang="en" b="1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You can keep the Credits slide or mention </a:t>
            </a:r>
            <a:r>
              <a:rPr lang="en" dirty="0" err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</a:t>
            </a:r>
            <a:r>
              <a:rPr lang="en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dirty="0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 smtClean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Conclusione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Considerazioni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e </a:t>
            </a:r>
            <a:r>
              <a:rPr lang="it-IT" dirty="0" smtClean="0"/>
              <a:t>lavoro futuro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diagrams to explain complex ideas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60" name="Shape 160"/>
            <p:cNvSpPr/>
            <p:nvPr/>
          </p:nvSpPr>
          <p:spPr>
            <a:xfrm>
              <a:off x="-6729413" y="-9364661"/>
              <a:ext cx="253982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3276600" y="-17360900"/>
              <a:ext cx="10882199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2576175" y="-17360900"/>
              <a:ext cx="6832499" cy="1046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6729413" y="-9364661"/>
              <a:ext cx="10005899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6729413" y="-17360900"/>
              <a:ext cx="19305600" cy="884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752386" y="-9293225"/>
              <a:ext cx="5916600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-6729413" y="-9364661"/>
              <a:ext cx="2358900" cy="246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6729413" y="-11442700"/>
              <a:ext cx="10005899" cy="2924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158912" y="-11938000"/>
              <a:ext cx="5250000" cy="5040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957511" y="-8518525"/>
              <a:ext cx="881100" cy="162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1728450" y="-6897686"/>
              <a:ext cx="6940499" cy="1564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899025" y="-698500"/>
              <a:ext cx="6378599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-4370387" y="-6897686"/>
              <a:ext cx="7327800" cy="619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9578975" y="8743950"/>
              <a:ext cx="4263900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1728450" y="-6897686"/>
              <a:ext cx="6940499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838575" y="-6897686"/>
              <a:ext cx="7890000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-1235075" y="-698500"/>
              <a:ext cx="8242200" cy="17613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-1235075" y="-5207000"/>
              <a:ext cx="12963599" cy="22121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-6305550" y="-6897686"/>
              <a:ext cx="7785000" cy="8804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28450" y="-6897686"/>
              <a:ext cx="6940499" cy="8770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479550" y="-6897686"/>
              <a:ext cx="5527799" cy="979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-1373187" y="8743950"/>
              <a:ext cx="13101599" cy="13630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2994025" y="8743950"/>
              <a:ext cx="8734499" cy="22331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1728450" y="1873250"/>
              <a:ext cx="6835799" cy="1310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3276600" y="-9293225"/>
              <a:ext cx="10882199" cy="239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469186" y="-6897686"/>
              <a:ext cx="52833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Shape 188"/>
          <p:cNvSpPr/>
          <p:nvPr/>
        </p:nvSpPr>
        <p:spPr>
          <a:xfrm>
            <a:off x="786147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89" name="Shape 189"/>
          <p:cNvSpPr/>
          <p:nvPr/>
        </p:nvSpPr>
        <p:spPr>
          <a:xfrm>
            <a:off x="6286512" y="3157761"/>
            <a:ext cx="2105099" cy="323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lang="en" sz="12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344950"/>
            <a:ext cx="91440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 dirty="0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754037" y="447751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Lavoro futuro</a:t>
            </a:r>
            <a:endParaRPr lang="en" sz="2400" dirty="0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2249080" y="224472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Risoluzione bug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Stabilizzare l’applicazione risolvendo i problemi riscontrati nella versione corrente.</a:t>
            </a:r>
            <a:endParaRPr lang="en" sz="1200" dirty="0"/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4921754" y="2245081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err="1" smtClean="0"/>
              <a:t>Porting</a:t>
            </a:r>
            <a:r>
              <a:rPr lang="it-IT" b="1" dirty="0" smtClean="0"/>
              <a:t> 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la piattaforma disponibile anche per gli utenti Windows effettuando il </a:t>
            </a:r>
            <a:r>
              <a:rPr lang="it-IT" sz="1200" dirty="0" err="1" smtClean="0"/>
              <a:t>porting</a:t>
            </a:r>
            <a:r>
              <a:rPr lang="it-IT" sz="1200" dirty="0" smtClean="0"/>
              <a:t>.</a:t>
            </a:r>
            <a:endParaRPr lang="it-IT" sz="1200" dirty="0" smtClean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3"/>
          </p:nvPr>
        </p:nvSpPr>
        <p:spPr>
          <a:xfrm>
            <a:off x="4921753" y="3853185"/>
            <a:ext cx="2419799" cy="155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Crittografia dati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Rendere più sicura la trasmissione dei dati introducendo la crittografia end-to-end.</a:t>
            </a:r>
            <a:endParaRPr sz="1200" dirty="0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2249080" y="3872138"/>
            <a:ext cx="2419799" cy="146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b="1" dirty="0" smtClean="0"/>
              <a:t>Libertà dell’utente</a:t>
            </a:r>
            <a:endParaRPr lang="it-IT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it-IT" sz="1200" dirty="0" smtClean="0"/>
              <a:t>Lasciare maggior libertà all’utente permettendogli di scegliere tra più formati di compressione</a:t>
            </a:r>
            <a:endParaRPr lang="en" sz="1200" dirty="0"/>
          </a:p>
        </p:txBody>
      </p:sp>
      <p:grpSp>
        <p:nvGrpSpPr>
          <p:cNvPr id="262" name="Shape 262"/>
          <p:cNvGrpSpPr/>
          <p:nvPr/>
        </p:nvGrpSpPr>
        <p:grpSpPr>
          <a:xfrm>
            <a:off x="2281218" y="1914985"/>
            <a:ext cx="304008" cy="326513"/>
            <a:chOff x="616425" y="2329600"/>
            <a:chExt cx="361700" cy="388475"/>
          </a:xfrm>
        </p:grpSpPr>
        <p:sp>
          <p:nvSpPr>
            <p:cNvPr id="263" name="Shape 26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2273023" y="3574266"/>
            <a:ext cx="215966" cy="342398"/>
            <a:chOff x="6718575" y="2318625"/>
            <a:chExt cx="256950" cy="407375"/>
          </a:xfrm>
        </p:grpSpPr>
        <p:sp>
          <p:nvSpPr>
            <p:cNvPr id="275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4921754" y="1807506"/>
            <a:ext cx="452420" cy="433992"/>
            <a:chOff x="5233525" y="4954450"/>
            <a:chExt cx="538275" cy="516350"/>
          </a:xfrm>
        </p:grpSpPr>
        <p:sp>
          <p:nvSpPr>
            <p:cNvPr id="284" name="Shape 28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273023" y="1636160"/>
            <a:ext cx="5092473" cy="188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57" name="Shape 539"/>
          <p:cNvSpPr/>
          <p:nvPr/>
        </p:nvSpPr>
        <p:spPr>
          <a:xfrm>
            <a:off x="4996978" y="3571102"/>
            <a:ext cx="232355" cy="33445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9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7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/>
        </p:nvSpPr>
        <p:spPr>
          <a:xfrm>
            <a:off x="2001837" y="591612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4294967295"/>
          </p:nvPr>
        </p:nvSpPr>
        <p:spPr>
          <a:xfrm>
            <a:off x="457200" y="4231525"/>
            <a:ext cx="8192399" cy="219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6000" b="1" dirty="0" smtClean="0"/>
              <a:t>Grazie.</a:t>
            </a:r>
            <a:endParaRPr lang="en" sz="6000" b="1" dirty="0"/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4863899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 dirty="0"/>
              <a:t>Presentation template by </a:t>
            </a:r>
            <a:r>
              <a:rPr lang="en" sz="2400" u="sng" dirty="0" smtClean="0">
                <a:hlinkClick r:id="rId3"/>
              </a:rPr>
              <a:t>SlidesCarnival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7466099" cy="355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Titles: </a:t>
            </a:r>
            <a:r>
              <a:rPr lang="en" sz="1800" b="1" dirty="0" err="1"/>
              <a:t>Roboto</a:t>
            </a:r>
            <a:r>
              <a:rPr lang="en" sz="1800" b="1" dirty="0"/>
              <a:t> Slab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Body copy: </a:t>
            </a:r>
            <a:r>
              <a:rPr lang="en" sz="1800" b="1" dirty="0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https://www.google.com/fonts#UsePlace:use/Collection:Source+Sans+Pro:400,700,400italic,700italic|Roboto+Slab:400,700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Blue </a:t>
            </a:r>
            <a:r>
              <a:rPr lang="en" sz="1800" b="1" dirty="0">
                <a:solidFill>
                  <a:srgbClr val="0091EA"/>
                </a:solidFill>
              </a:rPr>
              <a:t>#0091ea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Dark gray </a:t>
            </a:r>
            <a:r>
              <a:rPr lang="en" sz="1800" b="1" dirty="0"/>
              <a:t>#263238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Medium gray </a:t>
            </a:r>
            <a:r>
              <a:rPr lang="en" sz="1800" b="1" dirty="0">
                <a:solidFill>
                  <a:srgbClr val="607D8B"/>
                </a:solidFill>
              </a:rPr>
              <a:t>#607d8b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 dirty="0"/>
              <a:t>Light gray </a:t>
            </a:r>
            <a:r>
              <a:rPr lang="en" sz="1800" b="1" dirty="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3680300" y="5885225"/>
            <a:ext cx="5160300" cy="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175" y="3488087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DC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6324775" y="1222050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63238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66" name="Shape 366"/>
          <p:cNvGrpSpPr/>
          <p:nvPr/>
        </p:nvGrpSpPr>
        <p:grpSpPr>
          <a:xfrm>
            <a:off x="424946" y="1242994"/>
            <a:ext cx="342902" cy="447293"/>
            <a:chOff x="590250" y="244200"/>
            <a:chExt cx="407975" cy="532175"/>
          </a:xfrm>
        </p:grpSpPr>
        <p:sp>
          <p:nvSpPr>
            <p:cNvPr id="367" name="Shape 36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977638" y="1309015"/>
            <a:ext cx="372593" cy="310144"/>
            <a:chOff x="1247825" y="322750"/>
            <a:chExt cx="443300" cy="369000"/>
          </a:xfrm>
        </p:grpSpPr>
        <p:sp>
          <p:nvSpPr>
            <p:cNvPr id="382" name="Shape 38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550817" y="1307481"/>
            <a:ext cx="356203" cy="313212"/>
            <a:chOff x="1929775" y="320925"/>
            <a:chExt cx="423800" cy="372650"/>
          </a:xfrm>
        </p:grpSpPr>
        <p:sp>
          <p:nvSpPr>
            <p:cNvPr id="388" name="Shape 38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3" name="Shape 393"/>
          <p:cNvSpPr/>
          <p:nvPr/>
        </p:nvSpPr>
        <p:spPr>
          <a:xfrm>
            <a:off x="2148119" y="1296228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2733087" y="1297258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95" name="Shape 395"/>
          <p:cNvGrpSpPr/>
          <p:nvPr/>
        </p:nvGrpSpPr>
        <p:grpSpPr>
          <a:xfrm>
            <a:off x="3820461" y="1272159"/>
            <a:ext cx="336767" cy="383835"/>
            <a:chOff x="4630125" y="278900"/>
            <a:chExt cx="400675" cy="456675"/>
          </a:xfrm>
        </p:grpSpPr>
        <p:sp>
          <p:nvSpPr>
            <p:cNvPr id="396" name="Shape 39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0" name="Shape 400"/>
          <p:cNvSpPr/>
          <p:nvPr/>
        </p:nvSpPr>
        <p:spPr>
          <a:xfrm>
            <a:off x="4361051" y="1295724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1" name="Shape 401"/>
          <p:cNvGrpSpPr/>
          <p:nvPr/>
        </p:nvGrpSpPr>
        <p:grpSpPr>
          <a:xfrm>
            <a:off x="430073" y="1818715"/>
            <a:ext cx="342881" cy="418127"/>
            <a:chOff x="596350" y="929175"/>
            <a:chExt cx="407950" cy="497475"/>
          </a:xfrm>
        </p:grpSpPr>
        <p:sp>
          <p:nvSpPr>
            <p:cNvPr id="402" name="Shape 40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1554389" y="1879631"/>
            <a:ext cx="349059" cy="298881"/>
            <a:chOff x="1934025" y="1001650"/>
            <a:chExt cx="415300" cy="355600"/>
          </a:xfrm>
        </p:grpSpPr>
        <p:sp>
          <p:nvSpPr>
            <p:cNvPr id="410" name="Shape 41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14" name="Shape 414"/>
          <p:cNvSpPr/>
          <p:nvPr/>
        </p:nvSpPr>
        <p:spPr>
          <a:xfrm>
            <a:off x="2118448" y="1854573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2683958" y="1871972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254070" y="1874535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830339" y="1877603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8" name="Shape 418"/>
          <p:cNvGrpSpPr/>
          <p:nvPr/>
        </p:nvGrpSpPr>
        <p:grpSpPr>
          <a:xfrm>
            <a:off x="4378784" y="1857105"/>
            <a:ext cx="350068" cy="350572"/>
            <a:chOff x="5294400" y="974850"/>
            <a:chExt cx="416500" cy="417100"/>
          </a:xfrm>
        </p:grpSpPr>
        <p:sp>
          <p:nvSpPr>
            <p:cNvPr id="419" name="Shape 41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901806" y="1817707"/>
            <a:ext cx="433992" cy="422729"/>
            <a:chOff x="5916675" y="927975"/>
            <a:chExt cx="516350" cy="502950"/>
          </a:xfrm>
        </p:grpSpPr>
        <p:sp>
          <p:nvSpPr>
            <p:cNvPr id="422" name="Shape 42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03450" y="2467119"/>
            <a:ext cx="391000" cy="264085"/>
            <a:chOff x="564675" y="1700625"/>
            <a:chExt cx="465200" cy="314200"/>
          </a:xfrm>
        </p:grpSpPr>
        <p:sp>
          <p:nvSpPr>
            <p:cNvPr id="425" name="Shape 42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68435" y="2402632"/>
            <a:ext cx="391000" cy="382826"/>
            <a:chOff x="1236875" y="1623900"/>
            <a:chExt cx="465200" cy="455475"/>
          </a:xfrm>
        </p:grpSpPr>
        <p:sp>
          <p:nvSpPr>
            <p:cNvPr id="429" name="Shape 4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1545690" y="2410827"/>
            <a:ext cx="366457" cy="366436"/>
            <a:chOff x="1923675" y="1633650"/>
            <a:chExt cx="436000" cy="435975"/>
          </a:xfrm>
        </p:grpSpPr>
        <p:sp>
          <p:nvSpPr>
            <p:cNvPr id="437" name="Shape 4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2109140" y="2409293"/>
            <a:ext cx="369504" cy="369504"/>
            <a:chOff x="2594050" y="1631825"/>
            <a:chExt cx="439625" cy="439625"/>
          </a:xfrm>
        </p:grpSpPr>
        <p:sp>
          <p:nvSpPr>
            <p:cNvPr id="444" name="Shape 44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2690598" y="242571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273905" y="2381661"/>
            <a:ext cx="299911" cy="424767"/>
            <a:chOff x="3979850" y="1598950"/>
            <a:chExt cx="356825" cy="505375"/>
          </a:xfrm>
        </p:grpSpPr>
        <p:sp>
          <p:nvSpPr>
            <p:cNvPr id="450" name="Shape 45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3791296" y="2472750"/>
            <a:ext cx="395098" cy="242589"/>
            <a:chOff x="4595425" y="1707325"/>
            <a:chExt cx="470075" cy="288625"/>
          </a:xfrm>
        </p:grpSpPr>
        <p:sp>
          <p:nvSpPr>
            <p:cNvPr id="453" name="Shape 45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4375212" y="2413390"/>
            <a:ext cx="357233" cy="361309"/>
            <a:chOff x="5290150" y="1636700"/>
            <a:chExt cx="425025" cy="429875"/>
          </a:xfrm>
        </p:grpSpPr>
        <p:sp>
          <p:nvSpPr>
            <p:cNvPr id="459" name="Shape 45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4939167" y="2402632"/>
            <a:ext cx="359271" cy="376691"/>
            <a:chOff x="5961125" y="1623900"/>
            <a:chExt cx="427450" cy="448175"/>
          </a:xfrm>
        </p:grpSpPr>
        <p:sp>
          <p:nvSpPr>
            <p:cNvPr id="462" name="Shape 46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5491858" y="2412361"/>
            <a:ext cx="383835" cy="363369"/>
            <a:chOff x="6618700" y="1635475"/>
            <a:chExt cx="456675" cy="432325"/>
          </a:xfrm>
        </p:grpSpPr>
        <p:sp>
          <p:nvSpPr>
            <p:cNvPr id="470" name="Shape 47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46946" y="2995773"/>
            <a:ext cx="304008" cy="326513"/>
            <a:chOff x="616425" y="2329600"/>
            <a:chExt cx="361700" cy="388475"/>
          </a:xfrm>
        </p:grpSpPr>
        <p:sp>
          <p:nvSpPr>
            <p:cNvPr id="476" name="Shape 47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003757" y="2998840"/>
            <a:ext cx="320377" cy="320377"/>
            <a:chOff x="1278900" y="2333250"/>
            <a:chExt cx="381175" cy="381175"/>
          </a:xfrm>
        </p:grpSpPr>
        <p:sp>
          <p:nvSpPr>
            <p:cNvPr id="485" name="Shape 48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1568720" y="2998840"/>
            <a:ext cx="320398" cy="320377"/>
            <a:chOff x="1951075" y="2333250"/>
            <a:chExt cx="381200" cy="381175"/>
          </a:xfrm>
        </p:grpSpPr>
        <p:sp>
          <p:nvSpPr>
            <p:cNvPr id="490" name="Shape 49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2133704" y="2998840"/>
            <a:ext cx="320377" cy="320377"/>
            <a:chOff x="2623275" y="2333250"/>
            <a:chExt cx="381175" cy="381175"/>
          </a:xfrm>
        </p:grpSpPr>
        <p:sp>
          <p:nvSpPr>
            <p:cNvPr id="495" name="Shape 49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73408" y="2943578"/>
            <a:ext cx="170936" cy="426826"/>
            <a:chOff x="3384375" y="2267500"/>
            <a:chExt cx="203375" cy="507825"/>
          </a:xfrm>
        </p:grpSpPr>
        <p:sp>
          <p:nvSpPr>
            <p:cNvPr id="500" name="Shape 50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03" name="Shape 50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351189" y="2945616"/>
            <a:ext cx="145343" cy="422729"/>
            <a:chOff x="4071800" y="2269925"/>
            <a:chExt cx="172925" cy="502950"/>
          </a:xfrm>
        </p:grpSpPr>
        <p:sp>
          <p:nvSpPr>
            <p:cNvPr id="506" name="Shape 50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8" name="Shape 508"/>
          <p:cNvSpPr/>
          <p:nvPr/>
        </p:nvSpPr>
        <p:spPr>
          <a:xfrm>
            <a:off x="4393810" y="2990216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9" name="Shape 509"/>
          <p:cNvGrpSpPr/>
          <p:nvPr/>
        </p:nvGrpSpPr>
        <p:grpSpPr>
          <a:xfrm>
            <a:off x="4948895" y="2996277"/>
            <a:ext cx="345970" cy="325504"/>
            <a:chOff x="5972700" y="2330200"/>
            <a:chExt cx="411625" cy="387275"/>
          </a:xfrm>
        </p:grpSpPr>
        <p:sp>
          <p:nvSpPr>
            <p:cNvPr id="510" name="Shape 5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544192" y="3524405"/>
            <a:ext cx="109538" cy="399195"/>
            <a:chOff x="732125" y="2958550"/>
            <a:chExt cx="130325" cy="474950"/>
          </a:xfrm>
        </p:grpSpPr>
        <p:sp>
          <p:nvSpPr>
            <p:cNvPr id="513" name="Shape 51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1" name="Shape 521"/>
          <p:cNvSpPr/>
          <p:nvPr/>
        </p:nvSpPr>
        <p:spPr>
          <a:xfrm>
            <a:off x="1561112" y="3508635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39604" y="3508635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2099937" y="3537202"/>
            <a:ext cx="387932" cy="367466"/>
            <a:chOff x="2583100" y="2973775"/>
            <a:chExt cx="461550" cy="437200"/>
          </a:xfrm>
        </p:grpSpPr>
        <p:sp>
          <p:nvSpPr>
            <p:cNvPr id="524" name="Shape 52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26" name="Shape 526"/>
          <p:cNvSpPr/>
          <p:nvPr/>
        </p:nvSpPr>
        <p:spPr>
          <a:xfrm>
            <a:off x="3810881" y="3545996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27" name="Shape 527"/>
          <p:cNvGrpSpPr/>
          <p:nvPr/>
        </p:nvGrpSpPr>
        <p:grpSpPr>
          <a:xfrm>
            <a:off x="4339386" y="3565358"/>
            <a:ext cx="435021" cy="323445"/>
            <a:chOff x="5247525" y="3007275"/>
            <a:chExt cx="517575" cy="384825"/>
          </a:xfrm>
        </p:grpSpPr>
        <p:sp>
          <p:nvSpPr>
            <p:cNvPr id="528" name="Shape 52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3250371" y="3546931"/>
            <a:ext cx="342881" cy="350068"/>
            <a:chOff x="3951850" y="2985350"/>
            <a:chExt cx="407950" cy="416500"/>
          </a:xfrm>
        </p:grpSpPr>
        <p:sp>
          <p:nvSpPr>
            <p:cNvPr id="531" name="Shape 5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407044" y="4136478"/>
            <a:ext cx="397136" cy="305017"/>
            <a:chOff x="568950" y="3686775"/>
            <a:chExt cx="472500" cy="362900"/>
          </a:xfrm>
        </p:grpSpPr>
        <p:sp>
          <p:nvSpPr>
            <p:cNvPr id="536" name="Shape 5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39" name="Shape 539"/>
          <p:cNvSpPr/>
          <p:nvPr/>
        </p:nvSpPr>
        <p:spPr>
          <a:xfrm>
            <a:off x="4983885" y="3529627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0" name="Shape 540"/>
          <p:cNvGrpSpPr/>
          <p:nvPr/>
        </p:nvGrpSpPr>
        <p:grpSpPr>
          <a:xfrm>
            <a:off x="975096" y="4162071"/>
            <a:ext cx="377699" cy="253852"/>
            <a:chOff x="1244800" y="3717225"/>
            <a:chExt cx="449375" cy="302025"/>
          </a:xfrm>
        </p:grpSpPr>
        <p:sp>
          <p:nvSpPr>
            <p:cNvPr id="541" name="Shape 5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545186" y="4142614"/>
            <a:ext cx="367466" cy="287114"/>
            <a:chOff x="1923075" y="3694075"/>
            <a:chExt cx="437200" cy="341600"/>
          </a:xfrm>
        </p:grpSpPr>
        <p:sp>
          <p:nvSpPr>
            <p:cNvPr id="548" name="Shape 5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113742" y="4138012"/>
            <a:ext cx="360301" cy="295813"/>
            <a:chOff x="2599525" y="3688600"/>
            <a:chExt cx="428675" cy="351950"/>
          </a:xfrm>
        </p:grpSpPr>
        <p:sp>
          <p:nvSpPr>
            <p:cNvPr id="558" name="Shape 55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6124" y="4117546"/>
            <a:ext cx="333699" cy="329076"/>
            <a:chOff x="3292425" y="3664250"/>
            <a:chExt cx="397025" cy="391525"/>
          </a:xfrm>
        </p:grpSpPr>
        <p:sp>
          <p:nvSpPr>
            <p:cNvPr id="562" name="Shape 56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5" name="Shape 565"/>
          <p:cNvGrpSpPr/>
          <p:nvPr/>
        </p:nvGrpSpPr>
        <p:grpSpPr>
          <a:xfrm>
            <a:off x="3233981" y="4160012"/>
            <a:ext cx="369525" cy="268182"/>
            <a:chOff x="3932350" y="3714775"/>
            <a:chExt cx="439650" cy="319075"/>
          </a:xfrm>
        </p:grpSpPr>
        <p:sp>
          <p:nvSpPr>
            <p:cNvPr id="566" name="Shape 56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3798965" y="4160012"/>
            <a:ext cx="369504" cy="268182"/>
            <a:chOff x="4604550" y="3714775"/>
            <a:chExt cx="439625" cy="319075"/>
          </a:xfrm>
        </p:grpSpPr>
        <p:sp>
          <p:nvSpPr>
            <p:cNvPr id="572" name="Shape 57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377250" y="4132381"/>
            <a:ext cx="353136" cy="313737"/>
            <a:chOff x="5292575" y="3681900"/>
            <a:chExt cx="420150" cy="373275"/>
          </a:xfrm>
        </p:grpSpPr>
        <p:sp>
          <p:nvSpPr>
            <p:cNvPr id="575" name="Shape 57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4922273" y="4092457"/>
            <a:ext cx="393059" cy="393059"/>
            <a:chOff x="5941025" y="3634400"/>
            <a:chExt cx="467650" cy="467650"/>
          </a:xfrm>
        </p:grpSpPr>
        <p:sp>
          <p:nvSpPr>
            <p:cNvPr id="583" name="Shape 58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5512346" y="4117546"/>
            <a:ext cx="342881" cy="342902"/>
            <a:chOff x="6643075" y="3664250"/>
            <a:chExt cx="407950" cy="407975"/>
          </a:xfrm>
        </p:grpSpPr>
        <p:sp>
          <p:nvSpPr>
            <p:cNvPr id="590" name="Shape 59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413179" y="4668200"/>
            <a:ext cx="371564" cy="371543"/>
            <a:chOff x="576250" y="4319400"/>
            <a:chExt cx="442075" cy="442050"/>
          </a:xfrm>
        </p:grpSpPr>
        <p:sp>
          <p:nvSpPr>
            <p:cNvPr id="593" name="Shape 59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97" name="Shape 597"/>
          <p:cNvSpPr/>
          <p:nvPr/>
        </p:nvSpPr>
        <p:spPr>
          <a:xfrm>
            <a:off x="962843" y="474049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253566" y="4683677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2688560" y="4705174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817037" y="4682143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01" name="Shape 601"/>
          <p:cNvGrpSpPr/>
          <p:nvPr/>
        </p:nvGrpSpPr>
        <p:grpSpPr>
          <a:xfrm>
            <a:off x="4356784" y="4687132"/>
            <a:ext cx="394068" cy="325504"/>
            <a:chOff x="5268225" y="4341925"/>
            <a:chExt cx="468850" cy="387275"/>
          </a:xfrm>
        </p:grpSpPr>
        <p:sp>
          <p:nvSpPr>
            <p:cNvPr id="602" name="Shape 60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4941730" y="4676899"/>
            <a:ext cx="354144" cy="354144"/>
            <a:chOff x="5964175" y="4329750"/>
            <a:chExt cx="421350" cy="421350"/>
          </a:xfrm>
        </p:grpSpPr>
        <p:sp>
          <p:nvSpPr>
            <p:cNvPr id="611" name="Shape 61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77638" y="5241883"/>
            <a:ext cx="372593" cy="360301"/>
            <a:chOff x="1247825" y="5001950"/>
            <a:chExt cx="443300" cy="428675"/>
          </a:xfrm>
        </p:grpSpPr>
        <p:sp>
          <p:nvSpPr>
            <p:cNvPr id="614" name="Shape 61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0" name="Shape 620"/>
          <p:cNvGrpSpPr/>
          <p:nvPr/>
        </p:nvGrpSpPr>
        <p:grpSpPr>
          <a:xfrm>
            <a:off x="1575885" y="5223959"/>
            <a:ext cx="306068" cy="389991"/>
            <a:chOff x="1959600" y="4980625"/>
            <a:chExt cx="364150" cy="464000"/>
          </a:xfrm>
        </p:grpSpPr>
        <p:sp>
          <p:nvSpPr>
            <p:cNvPr id="621" name="Shape 62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2118365" y="5238815"/>
            <a:ext cx="351076" cy="360805"/>
            <a:chOff x="2605025" y="4998300"/>
            <a:chExt cx="417700" cy="429275"/>
          </a:xfrm>
        </p:grpSpPr>
        <p:sp>
          <p:nvSpPr>
            <p:cNvPr id="629" name="Shape 62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2649056" y="5241883"/>
            <a:ext cx="419661" cy="349542"/>
            <a:chOff x="3236425" y="5001950"/>
            <a:chExt cx="499300" cy="415875"/>
          </a:xfrm>
        </p:grpSpPr>
        <p:sp>
          <p:nvSpPr>
            <p:cNvPr id="633" name="Shape 63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264176" y="5223959"/>
            <a:ext cx="319368" cy="380263"/>
            <a:chOff x="3968275" y="4980625"/>
            <a:chExt cx="379975" cy="452425"/>
          </a:xfrm>
        </p:grpSpPr>
        <p:sp>
          <p:nvSpPr>
            <p:cNvPr id="640" name="Shape 64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919709" y="5308913"/>
            <a:ext cx="404322" cy="220084"/>
            <a:chOff x="5937975" y="5081700"/>
            <a:chExt cx="481050" cy="261850"/>
          </a:xfrm>
        </p:grpSpPr>
        <p:sp>
          <p:nvSpPr>
            <p:cNvPr id="644" name="Shape 64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537918" y="5266446"/>
            <a:ext cx="290182" cy="333678"/>
            <a:chOff x="6673500" y="5031175"/>
            <a:chExt cx="345250" cy="397000"/>
          </a:xfrm>
        </p:grpSpPr>
        <p:sp>
          <p:nvSpPr>
            <p:cNvPr id="648" name="Shape 6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229905" y="1291092"/>
            <a:ext cx="387932" cy="345970"/>
            <a:chOff x="3927500" y="301425"/>
            <a:chExt cx="461550" cy="411625"/>
          </a:xfrm>
        </p:grpSpPr>
        <p:sp>
          <p:nvSpPr>
            <p:cNvPr id="654" name="Shape 65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5517452" y="1297753"/>
            <a:ext cx="332669" cy="332669"/>
            <a:chOff x="6649150" y="309350"/>
            <a:chExt cx="395800" cy="395800"/>
          </a:xfrm>
        </p:grpSpPr>
        <p:sp>
          <p:nvSpPr>
            <p:cNvPr id="682" name="Shape 68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949904" y="1305422"/>
            <a:ext cx="337796" cy="319873"/>
            <a:chOff x="5973900" y="318475"/>
            <a:chExt cx="401900" cy="380575"/>
          </a:xfrm>
        </p:grpSpPr>
        <p:sp>
          <p:nvSpPr>
            <p:cNvPr id="706" name="Shape 70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995057" y="1818715"/>
            <a:ext cx="342881" cy="418127"/>
            <a:chOff x="1268550" y="929175"/>
            <a:chExt cx="407950" cy="497475"/>
          </a:xfrm>
        </p:grpSpPr>
        <p:sp>
          <p:nvSpPr>
            <p:cNvPr id="721" name="Shape 72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5481121" y="1834580"/>
            <a:ext cx="405331" cy="388962"/>
            <a:chOff x="6605925" y="948050"/>
            <a:chExt cx="482250" cy="462775"/>
          </a:xfrm>
        </p:grpSpPr>
        <p:sp>
          <p:nvSpPr>
            <p:cNvPr id="725" name="Shape 72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5575803" y="2986548"/>
            <a:ext cx="215966" cy="342398"/>
            <a:chOff x="6718575" y="2318625"/>
            <a:chExt cx="256950" cy="407375"/>
          </a:xfrm>
        </p:grpSpPr>
        <p:sp>
          <p:nvSpPr>
            <p:cNvPr id="732" name="Shape 73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0" name="Shape 740"/>
          <p:cNvGrpSpPr/>
          <p:nvPr/>
        </p:nvGrpSpPr>
        <p:grpSpPr>
          <a:xfrm>
            <a:off x="2677192" y="3613456"/>
            <a:ext cx="363369" cy="221114"/>
            <a:chOff x="3269900" y="3064500"/>
            <a:chExt cx="432325" cy="263075"/>
          </a:xfrm>
        </p:grpSpPr>
        <p:sp>
          <p:nvSpPr>
            <p:cNvPr id="741" name="Shape 7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5551219" y="3545901"/>
            <a:ext cx="265114" cy="372593"/>
            <a:chOff x="6689325" y="2984125"/>
            <a:chExt cx="315425" cy="443300"/>
          </a:xfrm>
        </p:grpSpPr>
        <p:sp>
          <p:nvSpPr>
            <p:cNvPr id="745" name="Shape 74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1599944" y="4640568"/>
            <a:ext cx="256415" cy="414534"/>
            <a:chOff x="1988225" y="4286525"/>
            <a:chExt cx="305075" cy="493200"/>
          </a:xfrm>
        </p:grpSpPr>
        <p:sp>
          <p:nvSpPr>
            <p:cNvPr id="751" name="Shape 75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8" name="Shape 758"/>
          <p:cNvGrpSpPr/>
          <p:nvPr/>
        </p:nvGrpSpPr>
        <p:grpSpPr>
          <a:xfrm>
            <a:off x="2143937" y="4669733"/>
            <a:ext cx="309640" cy="392030"/>
            <a:chOff x="2635450" y="4321225"/>
            <a:chExt cx="368400" cy="466425"/>
          </a:xfrm>
        </p:grpSpPr>
        <p:sp>
          <p:nvSpPr>
            <p:cNvPr id="759" name="Shape 75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5512346" y="4660005"/>
            <a:ext cx="342881" cy="383835"/>
            <a:chOff x="6643075" y="4309650"/>
            <a:chExt cx="407950" cy="456675"/>
          </a:xfrm>
        </p:grpSpPr>
        <p:sp>
          <p:nvSpPr>
            <p:cNvPr id="766" name="Shape 76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4327619" y="5201959"/>
            <a:ext cx="452420" cy="433992"/>
            <a:chOff x="5233525" y="4954450"/>
            <a:chExt cx="538275" cy="516350"/>
          </a:xfrm>
        </p:grpSpPr>
        <p:sp>
          <p:nvSpPr>
            <p:cNvPr id="776" name="Shape 77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3758537" y="5209629"/>
            <a:ext cx="460615" cy="418653"/>
            <a:chOff x="4556450" y="4963575"/>
            <a:chExt cx="548025" cy="498100"/>
          </a:xfrm>
        </p:grpSpPr>
        <p:sp>
          <p:nvSpPr>
            <p:cNvPr id="788" name="Shape 78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375819" y="5300213"/>
            <a:ext cx="445254" cy="246182"/>
            <a:chOff x="531800" y="5071350"/>
            <a:chExt cx="529750" cy="292900"/>
          </a:xfrm>
        </p:grpSpPr>
        <p:sp>
          <p:nvSpPr>
            <p:cNvPr id="794" name="Shape 79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02" name="Shape 80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6436114" y="3419276"/>
            <a:ext cx="1079481" cy="1051467"/>
            <a:chOff x="5916675" y="927975"/>
            <a:chExt cx="516350" cy="502950"/>
          </a:xfrm>
        </p:grpSpPr>
        <p:sp>
          <p:nvSpPr>
            <p:cNvPr id="805" name="Shape 80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7" name="Shape 807"/>
          <p:cNvGrpSpPr/>
          <p:nvPr/>
        </p:nvGrpSpPr>
        <p:grpSpPr>
          <a:xfrm>
            <a:off x="6436256" y="2713375"/>
            <a:ext cx="433992" cy="422729"/>
            <a:chOff x="5916675" y="927975"/>
            <a:chExt cx="516350" cy="502950"/>
          </a:xfrm>
        </p:grpSpPr>
        <p:sp>
          <p:nvSpPr>
            <p:cNvPr id="808" name="Shape 80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10" name="Shape 810"/>
          <p:cNvSpPr/>
          <p:nvPr/>
        </p:nvSpPr>
        <p:spPr>
          <a:xfrm>
            <a:off x="7512255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6628417" y="29497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6913953" y="40072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8" name="Shape 818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0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b="1" dirty="0"/>
              <a:t>Hello!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-IT" sz="3600" b="1" dirty="0" smtClean="0"/>
              <a:t>Sono Davide </a:t>
            </a:r>
            <a:r>
              <a:rPr lang="it-IT" sz="3600" b="1" dirty="0" err="1" smtClean="0"/>
              <a:t>Talon</a:t>
            </a:r>
            <a:endParaRPr lang="en" sz="3600" b="1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637500" y="2981076"/>
            <a:ext cx="3453300" cy="2263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Sono qui per presentarvi il lavoro svolto per il laboratorio di ingegneria informatica</a:t>
            </a:r>
            <a:endParaRPr lang="en" sz="2600" dirty="0"/>
          </a:p>
          <a:p>
            <a:pPr lvl="0" rtl="0">
              <a:spcBef>
                <a:spcPts val="0"/>
              </a:spcBef>
              <a:buNone/>
            </a:pPr>
            <a:endParaRPr sz="2600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5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t-IT" dirty="0" smtClean="0"/>
              <a:t>Link Application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files</a:t>
            </a:r>
            <a:r>
              <a:rPr lang="it-IT" dirty="0" smtClean="0"/>
              <a:t> over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607D84"/>
                </a:solidFill>
              </a:rPr>
              <a:t>network</a:t>
            </a:r>
            <a:endParaRPr lang="en" dirty="0">
              <a:solidFill>
                <a:srgbClr val="607D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39699" y="1882525"/>
            <a:ext cx="45236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smtClean="0"/>
              <a:t>Introduzione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Motivazione e obiettivi del progetto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517338" y="1899906"/>
            <a:ext cx="1156666" cy="1088242"/>
            <a:chOff x="5972700" y="2330200"/>
            <a:chExt cx="411625" cy="387275"/>
          </a:xfrm>
        </p:grpSpPr>
        <p:sp>
          <p:nvSpPr>
            <p:cNvPr id="112" name="Shape 1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Caso di interesse</a:t>
            </a:r>
            <a:endParaRPr lang="en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it-IT" sz="2600" dirty="0" smtClean="0"/>
          </a:p>
          <a:p>
            <a:pPr lvl="0" rtl="0">
              <a:spcBef>
                <a:spcPts val="0"/>
              </a:spcBef>
              <a:buNone/>
            </a:pPr>
            <a:endParaRPr lang="it-IT" sz="2600" dirty="0"/>
          </a:p>
          <a:p>
            <a:pPr lvl="0" rtl="0">
              <a:spcBef>
                <a:spcPts val="0"/>
              </a:spcBef>
              <a:buNone/>
            </a:pPr>
            <a:r>
              <a:rPr lang="it-IT" sz="2600" dirty="0" smtClean="0"/>
              <a:t>Quante volte capita in casa o in ufficio di doversi inviare dei file da un computer all’altro?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699" cy="3275699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it-IT" sz="3600" dirty="0" smtClean="0"/>
              <a:t>Obiettivi</a:t>
            </a:r>
            <a:endParaRPr lang="en" sz="3600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Sviluppare una applicazione che permetta lo scambio di file tramite la rete locale</a:t>
            </a:r>
          </a:p>
          <a:p>
            <a:pPr marL="457200" lvl="0" indent="-228600" rtl="0">
              <a:spcBef>
                <a:spcPts val="0"/>
              </a:spcBef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Rendere l’applicazione intuitiva e veloce</a:t>
            </a:r>
          </a:p>
          <a:p>
            <a:pPr marL="228600" lvl="0" rtl="0">
              <a:spcBef>
                <a:spcPts val="0"/>
              </a:spcBef>
              <a:buNone/>
            </a:pPr>
            <a:endParaRPr lang="it-IT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it-IT" dirty="0" smtClean="0"/>
              <a:t>Acquisire conoscenze in merito alle reti e al loro funzionamento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1599" y="1882525"/>
            <a:ext cx="4738557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sz="6000" b="1" dirty="0" smtClean="0"/>
              <a:t>Progettazione</a:t>
            </a:r>
            <a:endParaRPr lang="en" sz="6000" b="1" dirty="0"/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1181" y="3429025"/>
            <a:ext cx="4524375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it-IT" dirty="0" smtClean="0"/>
              <a:t>Principi di funzionamento e architettura software</a:t>
            </a:r>
            <a:endParaRPr lang="en" dirty="0"/>
          </a:p>
        </p:txBody>
      </p:sp>
      <p:cxnSp>
        <p:nvCxnSpPr>
          <p:cNvPr id="107" name="Shape 107"/>
          <p:cNvCxnSpPr/>
          <p:nvPr/>
        </p:nvCxnSpPr>
        <p:spPr>
          <a:xfrm rot="10800000" flipH="1">
            <a:off x="6282450" y="705374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109"/>
          <p:cNvCxnSpPr>
            <a:endCxn id="104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" name="Shape 274"/>
          <p:cNvGrpSpPr/>
          <p:nvPr/>
        </p:nvGrpSpPr>
        <p:grpSpPr>
          <a:xfrm>
            <a:off x="5633568" y="1707489"/>
            <a:ext cx="924213" cy="1465271"/>
            <a:chOff x="6718575" y="2318625"/>
            <a:chExt cx="256950" cy="407375"/>
          </a:xfrm>
        </p:grpSpPr>
        <p:sp>
          <p:nvSpPr>
            <p:cNvPr id="13" name="Shape 27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4" name="Shape 27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5" name="Shape 27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6" name="Shape 27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7" name="Shape 27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8" name="Shape 28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9" name="Shape 28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0" name="Shape 28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91E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smtClean="0"/>
              <a:t>I </a:t>
            </a:r>
            <a:r>
              <a:rPr lang="it-IT" sz="2400" dirty="0" err="1" smtClean="0"/>
              <a:t>socket</a:t>
            </a:r>
            <a:endParaRPr lang="en" sz="2400" dirty="0"/>
          </a:p>
        </p:txBody>
      </p:sp>
      <p:sp>
        <p:nvSpPr>
          <p:cNvPr id="67" name="Shape 67"/>
          <p:cNvSpPr txBox="1"/>
          <p:nvPr/>
        </p:nvSpPr>
        <p:spPr>
          <a:xfrm>
            <a:off x="786150" y="1352550"/>
            <a:ext cx="6928010" cy="106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 </a:t>
            </a:r>
            <a:r>
              <a:rPr lang="it-IT" sz="1800" dirty="0" err="1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</a:t>
            </a:r>
            <a:r>
              <a:rPr lang="it-IT" sz="1800" dirty="0" smtClean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fanno parte della IPC di Unix e rappresentano il metodo con cui si ha lo scambio di dati, oltre che sulla stessa macchina, anche tra macchine connesse in rete.</a:t>
            </a:r>
            <a:endParaRPr lang="en" sz="18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786150" y="2416350"/>
            <a:ext cx="31794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 STREAM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Permettono di gestire una trasmissione TCP ovvero affidabile, orientata alla connessione e senza limiti di dimensioni nel trasferimento dati.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395861" y="2416350"/>
            <a:ext cx="3318299" cy="262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it-IT" b="1" dirty="0" smtClean="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it-IT" sz="1600" b="1" dirty="0" smtClean="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SOCKET DGRAM</a:t>
            </a:r>
          </a:p>
          <a:p>
            <a:pPr lvl="0" rtl="0">
              <a:spcBef>
                <a:spcPts val="600"/>
              </a:spcBef>
              <a:buNone/>
            </a:pPr>
            <a:r>
              <a:rPr lang="it-IT" sz="1600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Implementano una trasmissione UDP, consentono un trasferimento  dati veloce senza assicurare che la trasmissione sia avvenuto in modo corretto, i dati possono arrivare in ordine inverso, sbagliati o addirittura non arrivare.</a:t>
            </a:r>
            <a:endParaRPr lang="en" sz="1600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492500" y="6449080"/>
            <a:ext cx="486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Laboratorio di ingegneria informatica – Davide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Talon</a:t>
            </a:r>
            <a:endParaRPr lang="it-IT" dirty="0">
              <a:solidFill>
                <a:schemeClr val="bg1">
                  <a:lumMod val="65000"/>
                </a:schemeClr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4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1187</Words>
  <Application>Microsoft Macintosh PowerPoint</Application>
  <PresentationFormat>Presentazione su schermo (4:3)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Calibri</vt:lpstr>
      <vt:lpstr>Menlo</vt:lpstr>
      <vt:lpstr>Roboto Slab</vt:lpstr>
      <vt:lpstr>Source Sans Pro</vt:lpstr>
      <vt:lpstr>Arial</vt:lpstr>
      <vt:lpstr>Cordelia template</vt:lpstr>
      <vt:lpstr>Laboratorio di ingegneria informatica Anno accademico 2015-2016</vt:lpstr>
      <vt:lpstr>Instructions for use</vt:lpstr>
      <vt:lpstr>Hello!</vt:lpstr>
      <vt:lpstr> Link Application</vt:lpstr>
      <vt:lpstr>Introduzione</vt:lpstr>
      <vt:lpstr>Caso di interesse</vt:lpstr>
      <vt:lpstr>Obiettivi</vt:lpstr>
      <vt:lpstr>Progettazione</vt:lpstr>
      <vt:lpstr>I socket</vt:lpstr>
      <vt:lpstr>Il funzionamento dei socket</vt:lpstr>
      <vt:lpstr>Le due librerie principali</vt:lpstr>
      <vt:lpstr>Sleave</vt:lpstr>
      <vt:lpstr>Master</vt:lpstr>
      <vt:lpstr>Argp</vt:lpstr>
      <vt:lpstr>Sviluppo</vt:lpstr>
      <vt:lpstr>Valutazione</vt:lpstr>
      <vt:lpstr>Testing</vt:lpstr>
      <vt:lpstr>Presentazione di PowerPoint</vt:lpstr>
      <vt:lpstr>Use charts to explain your ideas</vt:lpstr>
      <vt:lpstr>Conclusione</vt:lpstr>
      <vt:lpstr>Or diagrams to explain complex ideas</vt:lpstr>
      <vt:lpstr>Lavoro futuro</vt:lpstr>
      <vt:lpstr>Presentazione di PowerPoint</vt:lpstr>
      <vt:lpstr>Presentazione di PowerPoint</vt:lpstr>
      <vt:lpstr>Grazie.</vt:lpstr>
      <vt:lpstr>Credits</vt:lpstr>
      <vt:lpstr>Presentation design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cp:lastModifiedBy>Davide Talon</cp:lastModifiedBy>
  <cp:revision>27</cp:revision>
  <dcterms:modified xsi:type="dcterms:W3CDTF">2016-09-14T17:28:05Z</dcterms:modified>
</cp:coreProperties>
</file>