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65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85" r:id="rId4"/>
    <p:sldId id="265" r:id="rId5"/>
    <p:sldId id="261" r:id="rId6"/>
    <p:sldId id="262" r:id="rId7"/>
    <p:sldId id="286" r:id="rId8"/>
    <p:sldId id="288" r:id="rId9"/>
    <p:sldId id="263" r:id="rId10"/>
    <p:sldId id="291" r:id="rId11"/>
    <p:sldId id="292" r:id="rId12"/>
    <p:sldId id="310" r:id="rId13"/>
    <p:sldId id="290" r:id="rId14"/>
    <p:sldId id="293" r:id="rId15"/>
    <p:sldId id="299" r:id="rId16"/>
    <p:sldId id="300" r:id="rId17"/>
    <p:sldId id="301" r:id="rId18"/>
    <p:sldId id="302" r:id="rId19"/>
    <p:sldId id="303" r:id="rId20"/>
    <p:sldId id="304" r:id="rId21"/>
    <p:sldId id="294" r:id="rId22"/>
    <p:sldId id="264" r:id="rId23"/>
    <p:sldId id="296" r:id="rId24"/>
    <p:sldId id="297" r:id="rId25"/>
    <p:sldId id="298" r:id="rId26"/>
    <p:sldId id="295" r:id="rId27"/>
    <p:sldId id="309" r:id="rId28"/>
    <p:sldId id="305" r:id="rId29"/>
    <p:sldId id="307" r:id="rId30"/>
    <p:sldId id="308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37"/>
    <a:srgbClr val="0096FF"/>
    <a:srgbClr val="D0D8DD"/>
    <a:srgbClr val="AAAAAA"/>
    <a:srgbClr val="607C8C"/>
    <a:srgbClr val="607D84"/>
    <a:srgbClr val="5E5E5E"/>
    <a:srgbClr val="EBEBEB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64EED0-8B4C-47C9-AFAB-82FC98CCA947}">
  <a:tblStyle styleId="{E364EED0-8B4C-47C9-AFAB-82FC98CCA94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/>
    <p:restoredTop sz="92308"/>
  </p:normalViewPr>
  <p:slideViewPr>
    <p:cSldViewPr snapToGrid="0" snapToObjects="1">
      <p:cViewPr>
        <p:scale>
          <a:sx n="100" d="100"/>
          <a:sy n="100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4F95C-88A4-4541-94B5-877FBCE5482A}" type="datetimeFigureOut">
              <a:rPr lang="it-IT" smtClean="0"/>
              <a:t>15/09/16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Davide Talon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D0804-6AA1-174B-9C1F-E9CCB6A3210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215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197008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19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19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522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883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17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68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148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36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06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320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8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809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236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31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440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388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977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259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001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06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74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51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50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98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33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60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prova</a:t>
            </a:r>
            <a:endParaRPr lang="it-I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slidescarnival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3" y="1360349"/>
            <a:ext cx="7049921" cy="2636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4800" dirty="0" smtClean="0">
                <a:solidFill>
                  <a:srgbClr val="0096FF"/>
                </a:solidFill>
              </a:rPr>
              <a:t>Laboratorio di ingegneria informatica</a:t>
            </a:r>
            <a:br>
              <a:rPr lang="it-IT" sz="4800" dirty="0" smtClean="0">
                <a:solidFill>
                  <a:srgbClr val="0096FF"/>
                </a:solidFill>
              </a:rPr>
            </a:br>
            <a:r>
              <a:rPr lang="it-IT" sz="2400" b="0" dirty="0" smtClean="0">
                <a:solidFill>
                  <a:srgbClr val="0096FF"/>
                </a:solidFill>
              </a:rPr>
              <a:t>Anno accademico 2015-2016</a:t>
            </a:r>
            <a:endParaRPr lang="en" sz="2400" b="0" dirty="0">
              <a:solidFill>
                <a:srgbClr val="0096FF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700183" y="4540765"/>
            <a:ext cx="483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Davide </a:t>
            </a:r>
            <a:r>
              <a:rPr lang="it-IT" sz="2400" dirty="0" err="1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Talon</a:t>
            </a:r>
            <a:r>
              <a:rPr lang="it-IT" sz="24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 1075692</a:t>
            </a:r>
            <a:endParaRPr lang="it-IT" sz="2400" dirty="0">
              <a:solidFill>
                <a:srgbClr val="0096FF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2" y="5412908"/>
            <a:ext cx="4152900" cy="1169831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39" y="5455279"/>
            <a:ext cx="1816608" cy="1085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 smtClean="0"/>
              <a:t>Sleave</a:t>
            </a:r>
            <a:endParaRPr lang="en" sz="2400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529867"/>
            <a:ext cx="4090650" cy="34612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1600" dirty="0" smtClean="0"/>
              <a:t>Entrati in </a:t>
            </a:r>
            <a:r>
              <a:rPr lang="it-IT" sz="1600" dirty="0" err="1" smtClean="0"/>
              <a:t>sleave</a:t>
            </a:r>
            <a:r>
              <a:rPr lang="it-IT" sz="1600" dirty="0" smtClean="0"/>
              <a:t> mode l’applicazione esegue alcuni semplici passi:</a:t>
            </a:r>
            <a:endParaRPr lang="en" sz="16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Invia un messaggio in broadcast per rilevare i master presenti nella rete</a:t>
            </a:r>
            <a:endParaRPr lang="it-IT" sz="16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Attende la risposta dei vari master disponibili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Prepara il file per l’invio comprimendolo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Instaura una connessione TCP con il master scelto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Attende che il destinatario accetti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Invia il file</a:t>
            </a:r>
            <a:endParaRPr lang="it-IT" sz="1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2151843"/>
            <a:ext cx="4572000" cy="183356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75" y="4008448"/>
            <a:ext cx="4432300" cy="178677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9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58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Master</a:t>
            </a:r>
            <a:endParaRPr lang="en" sz="2400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529867"/>
            <a:ext cx="6808450" cy="4265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000" dirty="0" smtClean="0"/>
              <a:t>La master mode, invece :</a:t>
            </a:r>
            <a:endParaRPr lang="it-IT" sz="2000" dirty="0"/>
          </a:p>
          <a:p>
            <a:pPr lvl="0" rtl="0">
              <a:spcBef>
                <a:spcPts val="0"/>
              </a:spcBef>
              <a:buNone/>
            </a:pPr>
            <a:endParaRPr lang="it-IT" sz="20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Apre un </a:t>
            </a:r>
            <a:r>
              <a:rPr lang="it-IT" sz="2000" dirty="0" err="1" smtClean="0"/>
              <a:t>socket</a:t>
            </a:r>
            <a:r>
              <a:rPr lang="it-IT" sz="2000" dirty="0" smtClean="0"/>
              <a:t> UDP in attesa di eventuali richieste da parte di uno </a:t>
            </a:r>
            <a:r>
              <a:rPr lang="it-IT" sz="2000" dirty="0" err="1" smtClean="0"/>
              <a:t>sleave</a:t>
            </a:r>
            <a:endParaRPr lang="it-IT" sz="20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Risponde alla richiesta dello </a:t>
            </a:r>
            <a:r>
              <a:rPr lang="it-IT" sz="2000" dirty="0" err="1" smtClean="0"/>
              <a:t>sleave</a:t>
            </a:r>
            <a:r>
              <a:rPr lang="it-IT" sz="2000" dirty="0" smtClean="0"/>
              <a:t> comunicando il proprio nome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Apre un </a:t>
            </a:r>
            <a:r>
              <a:rPr lang="it-IT" sz="2000" dirty="0" err="1" smtClean="0"/>
              <a:t>socket</a:t>
            </a:r>
            <a:r>
              <a:rPr lang="it-IT" sz="2000" dirty="0" smtClean="0"/>
              <a:t> TCP e si pone in ascolto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Dopo aver accettato la connessione riceve le informazioni sul mittente 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Chiede all’utente se accettare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Riceve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endParaRPr lang="it-IT" sz="16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10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6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11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86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Argp</a:t>
            </a:r>
            <a:endParaRPr lang="en" dirty="0"/>
          </a:p>
        </p:txBody>
      </p:sp>
      <p:sp>
        <p:nvSpPr>
          <p:cNvPr id="9" name="Shape 246"/>
          <p:cNvSpPr/>
          <p:nvPr/>
        </p:nvSpPr>
        <p:spPr>
          <a:xfrm>
            <a:off x="3474256" y="846705"/>
            <a:ext cx="1605848" cy="1605848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Argomenti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hape 248"/>
          <p:cNvSpPr/>
          <p:nvPr/>
        </p:nvSpPr>
        <p:spPr>
          <a:xfrm>
            <a:off x="2212726" y="2286762"/>
            <a:ext cx="1532100" cy="15321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Argp_</a:t>
            </a:r>
          </a:p>
          <a:p>
            <a:pPr lvl="0" algn="ctr">
              <a:spcBef>
                <a:spcPts val="0"/>
              </a:spcBef>
              <a:buNone/>
            </a:pPr>
            <a:r>
              <a:rPr lang="it-IT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" name="Shape 250"/>
          <p:cNvCxnSpPr>
            <a:stCxn id="11" idx="1"/>
            <a:endCxn id="17" idx="5"/>
          </p:cNvCxnSpPr>
          <p:nvPr/>
        </p:nvCxnSpPr>
        <p:spPr>
          <a:xfrm flipH="1" flipV="1">
            <a:off x="1916730" y="2303760"/>
            <a:ext cx="520367" cy="207373"/>
          </a:xfrm>
          <a:prstGeom prst="straightConnector1">
            <a:avLst/>
          </a:prstGeom>
          <a:noFill/>
          <a:ln w="28575" cap="flat" cmpd="sng">
            <a:solidFill>
              <a:srgbClr val="D0D8D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246"/>
          <p:cNvSpPr/>
          <p:nvPr/>
        </p:nvSpPr>
        <p:spPr>
          <a:xfrm>
            <a:off x="2363761" y="4109289"/>
            <a:ext cx="1331216" cy="1331216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Opzioni</a:t>
            </a:r>
          </a:p>
        </p:txBody>
      </p:sp>
      <p:sp>
        <p:nvSpPr>
          <p:cNvPr id="15" name="Shape 246"/>
          <p:cNvSpPr/>
          <p:nvPr/>
        </p:nvSpPr>
        <p:spPr>
          <a:xfrm>
            <a:off x="4075009" y="3052812"/>
            <a:ext cx="1259110" cy="125911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Parse_opt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246"/>
          <p:cNvSpPr/>
          <p:nvPr/>
        </p:nvSpPr>
        <p:spPr>
          <a:xfrm>
            <a:off x="244930" y="2641363"/>
            <a:ext cx="1478430" cy="1478430"/>
          </a:xfrm>
          <a:prstGeom prst="ellipse">
            <a:avLst/>
          </a:prstGeom>
          <a:noFill/>
          <a:ln w="28575" cap="flat" cmpd="sng">
            <a:solidFill>
              <a:srgbClr val="009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 di comando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246"/>
          <p:cNvSpPr/>
          <p:nvPr/>
        </p:nvSpPr>
        <p:spPr>
          <a:xfrm>
            <a:off x="1049501" y="1436531"/>
            <a:ext cx="1016022" cy="1016022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it-IT" sz="1600" b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tato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" name="Shape 250"/>
          <p:cNvCxnSpPr>
            <a:stCxn id="9" idx="3"/>
            <a:endCxn id="11" idx="7"/>
          </p:cNvCxnSpPr>
          <p:nvPr/>
        </p:nvCxnSpPr>
        <p:spPr>
          <a:xfrm flipH="1">
            <a:off x="3520455" y="2217382"/>
            <a:ext cx="188972" cy="293751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" name="Shape 250"/>
          <p:cNvCxnSpPr>
            <a:stCxn id="15" idx="1"/>
            <a:endCxn id="11" idx="6"/>
          </p:cNvCxnSpPr>
          <p:nvPr/>
        </p:nvCxnSpPr>
        <p:spPr>
          <a:xfrm flipH="1" flipV="1">
            <a:off x="3744826" y="3052812"/>
            <a:ext cx="514575" cy="184392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250"/>
          <p:cNvCxnSpPr>
            <a:stCxn id="14" idx="0"/>
            <a:endCxn id="11" idx="4"/>
          </p:cNvCxnSpPr>
          <p:nvPr/>
        </p:nvCxnSpPr>
        <p:spPr>
          <a:xfrm flipH="1" flipV="1">
            <a:off x="2978776" y="3818862"/>
            <a:ext cx="50593" cy="290427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Connettore 2 26"/>
          <p:cNvCxnSpPr>
            <a:stCxn id="16" idx="6"/>
          </p:cNvCxnSpPr>
          <p:nvPr/>
        </p:nvCxnSpPr>
        <p:spPr>
          <a:xfrm flipV="1">
            <a:off x="1723360" y="3237204"/>
            <a:ext cx="489366" cy="143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hape 119"/>
          <p:cNvSpPr txBox="1">
            <a:spLocks/>
          </p:cNvSpPr>
          <p:nvPr/>
        </p:nvSpPr>
        <p:spPr>
          <a:xfrm>
            <a:off x="5714151" y="2439674"/>
            <a:ext cx="3098713" cy="30008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Per il parsing dei comandi da linea di comando viene utilizzata una ridotta libreria derivante da </a:t>
            </a:r>
            <a:r>
              <a:rPr lang="it-IT" sz="1600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</a:t>
            </a:r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di GNU.</a:t>
            </a:r>
          </a:p>
          <a:p>
            <a:endParaRPr lang="it-IT" sz="16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Le opzioni utilizzabili sono passati alla funzione </a:t>
            </a:r>
            <a:r>
              <a:rPr lang="it-IT" sz="1600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argp_parse</a:t>
            </a:r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la quale, attraverso un registro di stato e la funzione </a:t>
            </a:r>
            <a:r>
              <a:rPr lang="it-IT" sz="1600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parse_opt</a:t>
            </a:r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si occupa di effettuare il parsing in modo elegante e sicuro modificando gli argomenti di esecuzione.</a:t>
            </a:r>
            <a:endParaRPr lang="en" sz="16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12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1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Sviluppo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Realizzazione e implementazione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758"/>
          <p:cNvGrpSpPr/>
          <p:nvPr/>
        </p:nvGrpSpPr>
        <p:grpSpPr>
          <a:xfrm>
            <a:off x="5545250" y="1743241"/>
            <a:ext cx="1100850" cy="1393768"/>
            <a:chOff x="2635450" y="4321225"/>
            <a:chExt cx="368400" cy="466425"/>
          </a:xfrm>
          <a:solidFill>
            <a:schemeClr val="accent2"/>
          </a:solidFill>
        </p:grpSpPr>
        <p:sp>
          <p:nvSpPr>
            <p:cNvPr id="13" name="Shape 75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4" name="Shape 76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5" name="Shape 76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6" name="Shape 76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7" name="Shape 76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8" name="Shape 76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</p:grpSp>
      <p:sp>
        <p:nvSpPr>
          <p:cNvPr id="20" name="CasellaDiTesto 19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13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37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921000" y="3761322"/>
            <a:ext cx="5359400" cy="46696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srvsInNet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const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srvs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702300" y="259819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786150" y="2980623"/>
            <a:ext cx="4814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Per scoprire i master disponibili nella rete si può utilizzare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la funzione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srvsInNet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in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sleave.c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passandogli il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UDP da utilizzare e un array di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4498121"/>
            <a:ext cx="303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La quale setta il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NONBLOCK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/>
              <a:t>S</a:t>
            </a:r>
            <a:r>
              <a:rPr lang="it-IT" sz="2400" dirty="0" smtClean="0"/>
              <a:t>coprire i master nella rete</a:t>
            </a:r>
            <a:endParaRPr lang="en" sz="24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86150" y="1016022"/>
            <a:ext cx="48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 master trovati vengono salvati nella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struct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così definita in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linkutils.h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2603500" y="1490491"/>
            <a:ext cx="3733800" cy="138499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srv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name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MAX_NAME_LENGTH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sockAddrLen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uk-UA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2545725" y="4981963"/>
            <a:ext cx="5359400" cy="46166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//set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socket</a:t>
            </a:r>
            <a:r>
              <a:rPr lang="it-IT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 non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blocking</a:t>
            </a:r>
            <a:endParaRPr lang="it-IT" sz="1200" dirty="0">
              <a:solidFill>
                <a:srgbClr val="8000FF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fcntl</a:t>
            </a:r>
            <a:r>
              <a:rPr lang="it-IT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, F_SETFL, O_NONBLOCK); </a:t>
            </a:r>
            <a:endParaRPr lang="it-IT" sz="12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270125" y="5166629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14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7645400" y="3947703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/>
              <a:t>S</a:t>
            </a:r>
            <a:r>
              <a:rPr lang="it-IT" sz="2400" dirty="0" smtClean="0"/>
              <a:t>coprire i master nella rete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950200" y="6026818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R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imane dunque in attesa di messaggi da parte dei master disponibili finché non è stato superato il numero di server massimo o è scaduto il tempo della ricerca. 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Durante il ciclo valuta la validità della risposta ricevuta, ottiene le informazioni relative al master trovato e lo aggiunge all’array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srvs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524000" y="2241166"/>
            <a:ext cx="7061200" cy="4062651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noAutofit/>
          </a:bodyPr>
          <a:lstStyle/>
          <a:p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while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MAX_NUMBER_SERVERS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&amp;&amp;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time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excededTime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checking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received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message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recvfrom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udpClntSock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buffer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SERVICE_BUFFER_SIZE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  </a:t>
            </a:r>
            <a:endParaRPr lang="it-IT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	  (</a:t>
            </a:r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currentAddr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currentAddrLen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//CODE for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handle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error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from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recvfrom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	</a:t>
            </a:r>
            <a:endParaRPr lang="de-DE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checking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received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message</a:t>
            </a:r>
            <a:endParaRPr lang="de-DE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strncmp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buffer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VALID_SERVER_ON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14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getting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name</a:t>
            </a:r>
            <a:endParaRPr lang="de-DE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strName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strtok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de-DE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NULL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"/"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getting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currentSrv</a:t>
            </a:r>
            <a:r>
              <a:rPr lang="de-DE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currentAddr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adding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current</a:t>
            </a:r>
            <a:r>
              <a:rPr lang="de-D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srvs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err="1">
                <a:highlight>
                  <a:srgbClr val="FFFFFF"/>
                </a:highlight>
                <a:latin typeface="Courier New" charset="0"/>
              </a:rPr>
              <a:t>currentSrv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de-DE" sz="1200" dirty="0" err="1" smtClean="0">
                <a:highlight>
                  <a:srgbClr val="FFFFFF"/>
                </a:highlight>
                <a:latin typeface="Courier New" charset="0"/>
              </a:rPr>
              <a:t>nSrvs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++;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	</a:t>
            </a:r>
          </a:p>
          <a:p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endParaRPr lang="de-DE" sz="1200" dirty="0">
              <a:highlight>
                <a:srgbClr val="FFFFFF"/>
              </a:highlight>
              <a:latin typeface="Courier New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15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20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1193800" y="1666754"/>
            <a:ext cx="7785100" cy="4687747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none" rIns="90000" rtlCol="0">
            <a:noAutofit/>
          </a:bodyPr>
          <a:lstStyle/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server TCP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it-IT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memset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sizeof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sin_family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AF_INET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sin_port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htons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TCP_SERVER_PORT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sin_addr</a:t>
            </a:r>
            <a:r>
              <a:rPr lang="it-IT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.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s_addr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htonl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INADDR_ANY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client TCP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address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create TCP server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socket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socket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AF_INET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SOCK_STREAM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handle socket error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setting SO_REUSEADDR</a:t>
            </a:r>
          </a:p>
          <a:p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bind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perror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"\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nCannot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bind TCP server socket: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	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tcpSrvIsOpen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openTcpSrv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 smtClean="0">
                <a:highlight>
                  <a:srgbClr val="FFFFFF"/>
                </a:highlight>
                <a:latin typeface="Courier New" charset="0"/>
              </a:rPr>
              <a:t>tcpSrvSockAddrLen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sockaddr_in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 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Apertura connessione TCP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43900" y="6077502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L’apertura della connessione TCP avviene in </a:t>
            </a:r>
            <a:r>
              <a:rPr lang="it-IT" b="1" dirty="0" err="1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masterMode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dove prima viene creato un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TCP e poi gli si assegna un indirizzo noto tramite la funzione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bind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endParaRPr lang="it-IT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16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4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1193800" y="2061949"/>
            <a:ext cx="7785100" cy="433430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none" rIns="90000" rtlCol="0">
            <a:noAutofit/>
          </a:bodyPr>
          <a:lstStyle/>
          <a:p>
            <a:r>
              <a:rPr lang="it-IT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listen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5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printf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Error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starting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listening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\</a:t>
            </a:r>
            <a:r>
              <a:rPr lang="it-IT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n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s-I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is-IS" sz="1200" dirty="0">
              <a:highlight>
                <a:srgbClr val="FFFFFF"/>
              </a:highlight>
              <a:latin typeface="Courier New" charset="0"/>
            </a:endParaRPr>
          </a:p>
          <a:p>
            <a:endParaRPr lang="is-I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search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for a connection </a:t>
            </a:r>
            <a:r>
              <a:rPr lang="it-IT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request</a:t>
            </a:r>
            <a:endParaRPr lang="it-IT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request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while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: %d\n"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//accept connection with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sleave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request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accept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tcpSrvSock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sockaddr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endParaRPr lang="en-US" sz="1200" dirty="0" smtClean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 &amp;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tcpClntSockAddrLen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request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	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connectionSock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&lt;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perror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"Connection with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sleave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charset="0"/>
              </a:rPr>
              <a:t> not accepted: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charset="0"/>
              </a:rPr>
              <a:t>return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Apertura connessione TCP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43900" y="611925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680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Con la chiamata della funzione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openTcpSrv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si pone il master in ascolto 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imponendogli una </a:t>
            </a:r>
            <a:r>
              <a:rPr lang="it-IT" b="1" dirty="0" err="1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backlog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 di 5, ovvero limitando il numero di connessioni in sospeso nella coda del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 Si accettano tutte le richieste di connessione</a:t>
            </a:r>
            <a:r>
              <a:rPr lang="it-IT" b="1" dirty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17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62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3327400" y="928084"/>
            <a:ext cx="2870200" cy="1754326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argp_option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ro-RO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ro-RO" sz="1200" dirty="0" err="1">
                <a:highlight>
                  <a:srgbClr val="FFFFFF"/>
                </a:highlight>
                <a:latin typeface="Courier New" charset="0"/>
              </a:rPr>
              <a:t>name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hu-HU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hu-HU" sz="1200" dirty="0" err="1">
                <a:highlight>
                  <a:srgbClr val="FFFFFF"/>
                </a:highlight>
                <a:latin typeface="Courier New" charset="0"/>
              </a:rPr>
              <a:t>key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hu-HU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ro-RO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ro-RO" sz="1200" dirty="0" err="1">
                <a:highlight>
                  <a:srgbClr val="FFFFFF"/>
                </a:highlight>
                <a:latin typeface="Courier New" charset="0"/>
              </a:rPr>
              <a:t>arg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</a:t>
            </a:r>
            <a:r>
              <a:rPr lang="hu-HU" sz="1200" dirty="0" err="1">
                <a:highlight>
                  <a:srgbClr val="FFFFFF"/>
                </a:highlight>
                <a:latin typeface="Courier New" charset="0"/>
              </a:rPr>
              <a:t>flags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hu-HU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ro-RO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doc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  <a:r>
              <a:rPr lang="hu-HU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</a:t>
            </a:r>
            <a:r>
              <a:rPr lang="hu-HU" sz="1200" dirty="0" err="1">
                <a:highlight>
                  <a:srgbClr val="FFFFFF"/>
                </a:highlight>
                <a:latin typeface="Courier New" charset="0"/>
              </a:rPr>
              <a:t>group</a:t>
            </a:r>
            <a:r>
              <a:rPr lang="hu-HU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r>
              <a:rPr lang="hu-HU" sz="1200" dirty="0">
                <a:highlight>
                  <a:srgbClr val="FFFFFF"/>
                </a:highlight>
                <a:latin typeface="Courier New" charset="0"/>
              </a:rPr>
              <a:t>    </a:t>
            </a: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it-IT" sz="1200" b="1" dirty="0" smtClean="0">
              <a:solidFill>
                <a:srgbClr val="00008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Parsing dei comandi</a:t>
            </a:r>
            <a:endParaRPr lang="en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562600" y="2405681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86150" y="1107842"/>
            <a:ext cx="23761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Argp.h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parte della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ominima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libreria di GNU mette a disposizione la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argp_option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in cui vengono definiti i comandi accettabili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689600" y="2938571"/>
            <a:ext cx="2933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Definiamo quindi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options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, un array di comandi che accettiamo da riga di comando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57200" y="2840789"/>
            <a:ext cx="5105400" cy="1754326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static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argp_option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options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[]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"verbose"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'v'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Produce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 verbose </a:t>
            </a:r>
            <a:r>
              <a:rPr lang="de-DE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output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"listen</a:t>
            </a:r>
            <a:r>
              <a:rPr lang="de-DE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'l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de-DE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"Start </a:t>
            </a:r>
            <a:r>
              <a:rPr lang="de-DE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listening</a:t>
            </a:r>
            <a:r>
              <a:rPr lang="de-DE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ro-RO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send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's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"&lt;FILENAME&gt;"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ro-RO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ro-RO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ro-RO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ro-RO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Send</a:t>
            </a:r>
            <a:r>
              <a:rPr lang="ro-RO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 file"</a:t>
            </a:r>
            <a:r>
              <a:rPr lang="ro-R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ro-RO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setname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'n’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"&lt;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NEWNAME&gt;"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"Set 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user name"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getname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”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 'g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"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Courier New" charset="0"/>
              </a:rPr>
              <a:t>Get user name"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},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de-DE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de-DE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</a:t>
            </a:r>
            <a:endParaRPr lang="de-DE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uk-UA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927600" y="431757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357650" y="4984743"/>
            <a:ext cx="31889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E definiamo la struttura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arguments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che </a:t>
            </a:r>
            <a:r>
              <a:rPr lang="it-IT" dirty="0" err="1">
                <a:latin typeface="Source Sans Pro" charset="0"/>
                <a:ea typeface="Source Sans Pro" charset="0"/>
                <a:cs typeface="Source Sans Pro" charset="0"/>
              </a:rPr>
              <a:t>verra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̀ passata ad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</a:t>
            </a:r>
            <a:r>
              <a:rPr lang="it-IT" b="1" dirty="0" smtClean="0">
                <a:latin typeface="Source Sans Pro" charset="0"/>
                <a:ea typeface="Source Sans Pro" charset="0"/>
                <a:cs typeface="Source Sans Pro" charset="0"/>
              </a:rPr>
              <a:t>,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e viene utilizzata dal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main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per comunicare con la funzione </a:t>
            </a:r>
            <a:r>
              <a:rPr lang="it-IT" b="1" dirty="0" err="1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argp_opt</a:t>
            </a:r>
            <a:r>
              <a:rPr lang="it-IT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927600" y="4752953"/>
            <a:ext cx="3289300" cy="1384995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arguments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[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];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              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int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listen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verbose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getName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sendFile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char</a:t>
            </a:r>
            <a:r>
              <a:rPr lang="en-US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*</a:t>
            </a:r>
            <a:r>
              <a:rPr lang="en-US" sz="1200" dirty="0" err="1">
                <a:highlight>
                  <a:srgbClr val="FFFFFF"/>
                </a:highlight>
                <a:latin typeface="Courier New" charset="0"/>
              </a:rPr>
              <a:t>newName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;</a:t>
            </a:r>
            <a:endParaRPr lang="en-US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uk-UA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uk-UA" sz="1200" dirty="0"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581900" y="5860949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18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83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60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it-IT" dirty="0" smtClean="0"/>
              <a:t>Link Application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files</a:t>
            </a:r>
            <a:r>
              <a:rPr lang="it-IT" dirty="0" smtClean="0"/>
              <a:t> over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607D84"/>
                </a:solidFill>
              </a:rPr>
              <a:t>network</a:t>
            </a:r>
            <a:endParaRPr lang="en" dirty="0">
              <a:solidFill>
                <a:srgbClr val="607D84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46100" y="63347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Laboratorio 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 ingegneria 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28600" y="1104427"/>
            <a:ext cx="5207000" cy="323165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/>
              <a:t>static</a:t>
            </a:r>
            <a:r>
              <a:rPr lang="it-IT" sz="1200" dirty="0"/>
              <a:t> </a:t>
            </a:r>
            <a:r>
              <a:rPr lang="it-IT" sz="1200" dirty="0" err="1"/>
              <a:t>error_t</a:t>
            </a:r>
            <a:r>
              <a:rPr lang="it-IT" sz="1200" dirty="0"/>
              <a:t> parse_opt </a:t>
            </a:r>
            <a:r>
              <a:rPr lang="it-IT" sz="1200" b="1" dirty="0"/>
              <a:t>(</a:t>
            </a:r>
            <a:r>
              <a:rPr lang="it-IT" sz="1200" dirty="0" err="1"/>
              <a:t>int</a:t>
            </a:r>
            <a:r>
              <a:rPr lang="it-IT" sz="1200" dirty="0"/>
              <a:t> </a:t>
            </a:r>
            <a:r>
              <a:rPr lang="it-IT" sz="1200" dirty="0" err="1"/>
              <a:t>key</a:t>
            </a:r>
            <a:r>
              <a:rPr lang="it-IT" sz="1200" b="1" dirty="0"/>
              <a:t>,</a:t>
            </a:r>
            <a:r>
              <a:rPr lang="it-IT" sz="1200" dirty="0"/>
              <a:t> </a:t>
            </a:r>
            <a:r>
              <a:rPr lang="it-IT" sz="1200" dirty="0" err="1"/>
              <a:t>char</a:t>
            </a:r>
            <a:r>
              <a:rPr lang="it-IT" sz="1200" dirty="0"/>
              <a:t> </a:t>
            </a:r>
            <a:r>
              <a:rPr lang="it-IT" sz="1200" b="1" dirty="0"/>
              <a:t>*</a:t>
            </a:r>
            <a:r>
              <a:rPr lang="it-IT" sz="1200" dirty="0" err="1"/>
              <a:t>arg</a:t>
            </a:r>
            <a:r>
              <a:rPr lang="it-IT" sz="1200" b="1" dirty="0"/>
              <a:t>,</a:t>
            </a:r>
            <a:r>
              <a:rPr lang="it-IT" sz="1200" dirty="0"/>
              <a:t> </a:t>
            </a:r>
            <a:r>
              <a:rPr lang="it-IT" sz="1200" dirty="0" err="1"/>
              <a:t>struct</a:t>
            </a:r>
            <a:r>
              <a:rPr lang="it-IT" sz="1200" dirty="0"/>
              <a:t> </a:t>
            </a:r>
            <a:r>
              <a:rPr lang="it-IT" sz="1200" dirty="0" err="1"/>
              <a:t>argp_state</a:t>
            </a:r>
            <a:r>
              <a:rPr lang="it-IT" sz="1200" dirty="0"/>
              <a:t> </a:t>
            </a:r>
            <a:r>
              <a:rPr lang="it-IT" sz="1200" b="1" dirty="0"/>
              <a:t>*</a:t>
            </a:r>
            <a:r>
              <a:rPr lang="it-IT" sz="1200" dirty="0"/>
              <a:t>state</a:t>
            </a:r>
            <a:r>
              <a:rPr lang="it-IT" sz="1200" b="1" dirty="0"/>
              <a:t>)</a:t>
            </a:r>
            <a:r>
              <a:rPr lang="it-IT" sz="1200" dirty="0"/>
              <a:t> </a:t>
            </a:r>
            <a:r>
              <a:rPr lang="it-IT" sz="1200" b="1" dirty="0"/>
              <a:t>{</a:t>
            </a:r>
            <a:endParaRPr lang="it-IT" sz="1200" dirty="0"/>
          </a:p>
          <a:p>
            <a:r>
              <a:rPr lang="it-IT" sz="1200" dirty="0"/>
              <a:t>	</a:t>
            </a:r>
            <a:r>
              <a:rPr lang="it-IT" sz="1200" dirty="0" err="1" smtClean="0"/>
              <a:t>struct</a:t>
            </a:r>
            <a:r>
              <a:rPr lang="it-IT" sz="1200" dirty="0" smtClean="0"/>
              <a:t> </a:t>
            </a:r>
            <a:r>
              <a:rPr lang="it-IT" sz="1200" dirty="0" err="1"/>
              <a:t>arguments</a:t>
            </a:r>
            <a:r>
              <a:rPr lang="it-IT" sz="1200" dirty="0"/>
              <a:t> </a:t>
            </a:r>
            <a:r>
              <a:rPr lang="it-IT" sz="1200" b="1" dirty="0"/>
              <a:t>*</a:t>
            </a:r>
            <a:r>
              <a:rPr lang="it-IT" sz="1200" dirty="0" err="1"/>
              <a:t>arguments</a:t>
            </a:r>
            <a:r>
              <a:rPr lang="it-IT" sz="1200" dirty="0"/>
              <a:t> </a:t>
            </a:r>
            <a:r>
              <a:rPr lang="it-IT" sz="1200" b="1" dirty="0"/>
              <a:t>=</a:t>
            </a:r>
            <a:r>
              <a:rPr lang="it-IT" sz="1200" dirty="0"/>
              <a:t> state</a:t>
            </a:r>
            <a:r>
              <a:rPr lang="it-IT" sz="1200" b="1" dirty="0"/>
              <a:t>-&gt;</a:t>
            </a:r>
            <a:r>
              <a:rPr lang="it-IT" sz="1200" dirty="0"/>
              <a:t>input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 </a:t>
            </a:r>
          </a:p>
          <a:p>
            <a:r>
              <a:rPr lang="it-IT" sz="1200" dirty="0"/>
              <a:t>  	</a:t>
            </a:r>
            <a:r>
              <a:rPr lang="it-IT" sz="1200" b="1" dirty="0" err="1"/>
              <a:t>switch</a:t>
            </a:r>
            <a:r>
              <a:rPr lang="it-IT" sz="1200" dirty="0"/>
              <a:t> </a:t>
            </a:r>
            <a:r>
              <a:rPr lang="it-IT" sz="1200" b="1" dirty="0"/>
              <a:t>(</a:t>
            </a:r>
            <a:r>
              <a:rPr lang="it-IT" sz="1200" dirty="0" err="1"/>
              <a:t>key</a:t>
            </a:r>
            <a:r>
              <a:rPr lang="it-IT" sz="1200" b="1" dirty="0"/>
              <a:t>)</a:t>
            </a:r>
            <a:r>
              <a:rPr lang="it-IT" sz="1200" dirty="0"/>
              <a:t> </a:t>
            </a:r>
            <a:r>
              <a:rPr lang="it-IT" sz="1200" b="1" dirty="0"/>
              <a:t>{</a:t>
            </a:r>
            <a:endParaRPr lang="it-IT" sz="1200" dirty="0"/>
          </a:p>
          <a:p>
            <a:r>
              <a:rPr lang="it-IT" sz="1200" dirty="0"/>
              <a:t>    	</a:t>
            </a:r>
            <a:r>
              <a:rPr lang="it-IT" sz="1200" b="1" dirty="0"/>
              <a:t>case</a:t>
            </a:r>
            <a:r>
              <a:rPr lang="it-IT" sz="1200" dirty="0"/>
              <a:t> 'l'</a:t>
            </a:r>
            <a:r>
              <a:rPr lang="it-IT" sz="1200" b="1" dirty="0"/>
              <a:t>:</a:t>
            </a:r>
            <a:endParaRPr lang="it-IT" sz="1200" dirty="0"/>
          </a:p>
          <a:p>
            <a:r>
              <a:rPr lang="it-IT" sz="1200" dirty="0"/>
              <a:t>      		</a:t>
            </a:r>
            <a:r>
              <a:rPr lang="it-IT" sz="1200" dirty="0" err="1"/>
              <a:t>arguments</a:t>
            </a:r>
            <a:r>
              <a:rPr lang="it-IT" sz="1200" b="1" dirty="0"/>
              <a:t>-&gt;</a:t>
            </a:r>
            <a:r>
              <a:rPr lang="it-IT" sz="1200" dirty="0" err="1"/>
              <a:t>listen</a:t>
            </a:r>
            <a:r>
              <a:rPr lang="it-IT" sz="1200" dirty="0"/>
              <a:t> </a:t>
            </a:r>
            <a:r>
              <a:rPr lang="it-IT" sz="1200" b="1" dirty="0"/>
              <a:t>=</a:t>
            </a:r>
            <a:r>
              <a:rPr lang="it-IT" sz="1200" dirty="0"/>
              <a:t> 1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      		</a:t>
            </a:r>
            <a:r>
              <a:rPr lang="it-IT" sz="1200" b="1" dirty="0"/>
              <a:t>break</a:t>
            </a:r>
            <a:r>
              <a:rPr lang="it-IT" sz="1200" b="1" dirty="0" smtClean="0"/>
              <a:t>;</a:t>
            </a:r>
            <a:r>
              <a:rPr lang="it-IT" sz="1200" dirty="0" smtClean="0"/>
              <a:t>    </a:t>
            </a:r>
            <a:r>
              <a:rPr lang="it-IT" sz="1200" dirty="0"/>
              <a:t>	</a:t>
            </a:r>
            <a:endParaRPr lang="it-IT" sz="1200" dirty="0" smtClean="0"/>
          </a:p>
          <a:p>
            <a:r>
              <a:rPr lang="it-IT" sz="1200" b="1" dirty="0"/>
              <a:t>	</a:t>
            </a:r>
            <a:r>
              <a:rPr lang="it-IT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// 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CODE for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other</a:t>
            </a:r>
            <a:r>
              <a:rPr lang="it-IT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charset="0"/>
              </a:rPr>
              <a:t>cases</a:t>
            </a:r>
            <a:endParaRPr lang="it-IT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charset="0"/>
            </a:endParaRPr>
          </a:p>
          <a:p>
            <a:r>
              <a:rPr lang="it-IT" sz="1200" dirty="0" smtClean="0"/>
              <a:t>	</a:t>
            </a:r>
            <a:endParaRPr lang="it-IT" sz="1200" b="1" dirty="0" smtClean="0"/>
          </a:p>
          <a:p>
            <a:r>
              <a:rPr lang="it-IT" sz="1200" dirty="0" smtClean="0"/>
              <a:t>    </a:t>
            </a:r>
            <a:r>
              <a:rPr lang="it-IT" sz="1200" dirty="0"/>
              <a:t>	</a:t>
            </a:r>
            <a:r>
              <a:rPr lang="it-IT" sz="1200" b="1" dirty="0"/>
              <a:t>default:</a:t>
            </a:r>
            <a:endParaRPr lang="it-IT" sz="1200" dirty="0"/>
          </a:p>
          <a:p>
            <a:r>
              <a:rPr lang="it-IT" sz="1200" dirty="0"/>
              <a:t>      		</a:t>
            </a:r>
            <a:r>
              <a:rPr lang="it-IT" sz="1200" b="1" dirty="0" err="1"/>
              <a:t>return</a:t>
            </a:r>
            <a:r>
              <a:rPr lang="it-IT" sz="1200" dirty="0"/>
              <a:t> ARGP_ERR_UNKNOWN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    </a:t>
            </a:r>
            <a:r>
              <a:rPr lang="it-IT" sz="1200" b="1" dirty="0"/>
              <a:t>}</a:t>
            </a:r>
            <a:endParaRPr lang="it-IT" sz="1200" dirty="0"/>
          </a:p>
          <a:p>
            <a:r>
              <a:rPr lang="it-IT" sz="1200" dirty="0"/>
              <a:t> </a:t>
            </a:r>
          </a:p>
          <a:p>
            <a:r>
              <a:rPr lang="it-IT" sz="1200" dirty="0"/>
              <a:t>  </a:t>
            </a:r>
            <a:r>
              <a:rPr lang="it-IT" sz="1200" b="1" dirty="0" err="1"/>
              <a:t>return</a:t>
            </a:r>
            <a:r>
              <a:rPr lang="it-IT" sz="1200" dirty="0"/>
              <a:t> 0</a:t>
            </a:r>
            <a:r>
              <a:rPr lang="it-IT" sz="1200" b="1" dirty="0"/>
              <a:t>;</a:t>
            </a:r>
            <a:endParaRPr lang="it-IT" sz="1200" dirty="0"/>
          </a:p>
          <a:p>
            <a:r>
              <a:rPr lang="it-IT" sz="1200" dirty="0"/>
              <a:t>  </a:t>
            </a:r>
          </a:p>
          <a:p>
            <a:r>
              <a:rPr lang="it-IT" sz="1200" b="1" dirty="0"/>
              <a:t>}</a:t>
            </a:r>
            <a:endParaRPr lang="it-IT" sz="1200" dirty="0"/>
          </a:p>
          <a:p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 </a:t>
            </a:r>
            <a:endParaRPr lang="it-IT" sz="1200" dirty="0"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31800"/>
            <a:ext cx="7571700" cy="49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Parsing dei comandi</a:t>
            </a:r>
            <a:endParaRPr lang="en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696575" y="1802671"/>
            <a:ext cx="237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La funzione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parse_opt()</a:t>
            </a:r>
            <a:r>
              <a:rPr lang="it-IT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verifica un parametro alla volta quanto passato e fissa lo stato del parsing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28600" y="4511883"/>
            <a:ext cx="280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Una volta inizializzata la struttura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arguments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 possiamo dunque costruire la struttura da passare ad </a:t>
            </a:r>
            <a:r>
              <a:rPr lang="it-IT" b="1" dirty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rgp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 e invocare, all’interno del </a:t>
            </a:r>
            <a:r>
              <a:rPr lang="it-IT" b="1" dirty="0" err="1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main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()</a:t>
            </a:r>
            <a:r>
              <a:rPr lang="it-IT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b="1" dirty="0" smtClean="0">
                <a:solidFill>
                  <a:srgbClr val="263137"/>
                </a:solidFill>
                <a:latin typeface="Source Sans Pro" charset="0"/>
                <a:ea typeface="Source Sans Pro" charset="0"/>
                <a:cs typeface="Source Sans Pro" charset="0"/>
              </a:rPr>
              <a:t>argp_parse</a:t>
            </a:r>
            <a:endParaRPr lang="it-IT" b="1" dirty="0">
              <a:solidFill>
                <a:srgbClr val="26313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it-IT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308975" y="5478470"/>
            <a:ext cx="5225425" cy="55403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noAutofit/>
          </a:bodyPr>
          <a:lstStyle/>
          <a:p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argp_parse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(&amp;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argc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argv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charset="0"/>
              </a:rPr>
              <a:t>0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&amp;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arguments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);</a:t>
            </a:r>
          </a:p>
          <a:p>
            <a:endParaRPr lang="it-IT" sz="1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206749" y="4727430"/>
            <a:ext cx="5060951" cy="646331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static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charset="0"/>
              </a:rPr>
              <a:t>struct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argp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=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{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>
                <a:highlight>
                  <a:srgbClr val="FFFFFF"/>
                </a:highlight>
                <a:latin typeface="Courier New" charset="0"/>
              </a:rPr>
              <a:t>options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smtClean="0">
                <a:highlight>
                  <a:srgbClr val="FFFFFF"/>
                </a:highlight>
                <a:latin typeface="Courier New" charset="0"/>
              </a:rPr>
              <a:t>parse_opt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</a:p>
          <a:p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 </a:t>
            </a:r>
            <a:r>
              <a:rPr lang="it-IT" sz="1200" dirty="0" err="1" smtClean="0">
                <a:highlight>
                  <a:srgbClr val="FFFFFF"/>
                </a:highlight>
                <a:latin typeface="Courier New" charset="0"/>
              </a:rPr>
              <a:t>args_doc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,</a:t>
            </a:r>
            <a:r>
              <a:rPr lang="it-IT" sz="1200" dirty="0">
                <a:highlight>
                  <a:srgbClr val="FFFFFF"/>
                </a:highlight>
                <a:latin typeface="Courier New" charset="0"/>
              </a:rPr>
              <a:t> doc </a:t>
            </a:r>
            <a:r>
              <a:rPr lang="it-IT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charset="0"/>
              </a:rPr>
              <a:t>};</a:t>
            </a:r>
            <a:endParaRPr lang="it-IT" sz="1200" dirty="0">
              <a:highlight>
                <a:srgbClr val="FFFFFF"/>
              </a:highlight>
              <a:latin typeface="Courier New" charset="0"/>
            </a:endParaRPr>
          </a:p>
          <a:p>
            <a:endParaRPr lang="it-IT" sz="12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7632700" y="5096762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19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800600" y="4051763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899400" y="5755485"/>
            <a:ext cx="635000" cy="276999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CODE</a:t>
            </a:r>
            <a:endParaRPr lang="it-IT" sz="1200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Valutazione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err="1" smtClean="0"/>
              <a:t>Testing</a:t>
            </a:r>
            <a:r>
              <a:rPr lang="it-IT" dirty="0" smtClean="0"/>
              <a:t> e collaudo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9126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3" name="CasellaDiTesto 12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20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01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avvio Master mode e </a:t>
            </a:r>
            <a:r>
              <a:rPr lang="it-IT" sz="2400" dirty="0" err="1"/>
              <a:t>S</a:t>
            </a:r>
            <a:r>
              <a:rPr lang="it-IT" sz="2400" dirty="0" err="1" smtClean="0"/>
              <a:t>leave</a:t>
            </a:r>
            <a:r>
              <a:rPr lang="it-IT" sz="2400" dirty="0" smtClean="0"/>
              <a:t> mode</a:t>
            </a:r>
            <a:endParaRPr lang="en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86150" y="1663700"/>
            <a:ext cx="5919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La fase di sviluppo della piattaforma è stato tutto un susseguirsi di implementazione delle nuove funzionalità e di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testing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endParaRPr lang="it-IT" sz="1600" dirty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Durante le prove sono state sfruttate le diverse porte utilizzate dalla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mode e dalla master mode, è stato possibile testare la correttezza dei risultati semplicemente utilizzando due terminali.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549335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–-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...UDP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549882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549335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  </a:t>
            </a:r>
          </a:p>
          <a:p>
            <a:endParaRPr lang="it-IT" sz="1200" dirty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549882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21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scoprire i master nella rete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100909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-–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...UDP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101456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100909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 LINKAPP/CLNTRQT/SRVON?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Tallo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Scegliere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un master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valido:</a:t>
            </a:r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101456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793101"/>
            <a:ext cx="6503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Mentre dal lato master, dopo aver risposto alla richiesta 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dello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si 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apre un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socket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TCP, nel 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lato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, ricevute le informazioni sui master presenti nella 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rete, 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si da la possibilità all’utente di scegliere il destinatario del file.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22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74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invio </a:t>
            </a:r>
            <a:r>
              <a:rPr lang="it-IT" sz="2400" dirty="0" err="1" smtClean="0"/>
              <a:t>header</a:t>
            </a:r>
            <a:r>
              <a:rPr lang="it-IT" sz="2400" dirty="0" smtClean="0"/>
              <a:t> e accettazione del file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100909"/>
            <a:ext cx="4203700" cy="3046988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after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enstabilished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Tallo? (Y/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)</a:t>
            </a:r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840120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100909"/>
            <a:ext cx="4203700" cy="3046988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TalloScegliere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un master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valido:0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Connetcting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to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enstabilished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tarCommand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tar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zcf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canzone.mp3.tar.gz canzone.mp3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336</a:t>
            </a:r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840120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793101"/>
            <a:ext cx="6503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Nella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mode possiamo notare come sia stato inviato l’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header</a:t>
            </a:r>
            <a:r>
              <a:rPr lang="it-IT" sz="160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it-IT" sz="1600" smtClean="0">
                <a:latin typeface="Source Sans Pro" charset="0"/>
                <a:ea typeface="Source Sans Pro" charset="0"/>
                <a:cs typeface="Source Sans Pro" charset="0"/>
              </a:rPr>
              <a:t>contente 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le informazioni relative al nome utente e al file da inviare, nella master mode</a:t>
            </a:r>
            <a:r>
              <a:rPr lang="it-IT" sz="1600" smtClean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it-IT" sz="1600" smtClean="0">
                <a:latin typeface="Source Sans Pro" charset="0"/>
                <a:ea typeface="Source Sans Pro" charset="0"/>
                <a:cs typeface="Source Sans Pro" charset="0"/>
              </a:rPr>
              <a:t>invece, 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si da la possibilità all’utente di accettare o meno il file.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23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69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r>
              <a:rPr lang="it-IT" sz="2400" dirty="0" smtClean="0"/>
              <a:t>: invio del file</a:t>
            </a:r>
            <a:endParaRPr lang="en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1775" y="1992575"/>
            <a:ext cx="4203700" cy="433965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no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LINKAPP/CLNTRQT/SRVON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/SRVON/Tallo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Starting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TCP server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1514626604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after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enstabilished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ConnectionSock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Accept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Tallo? (Y/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y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Receiving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from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Serverresponse:LINKAPP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/SEND/ACCEPTED/buffer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File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to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receive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ls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canzone.mp3.tar.gz</a:t>
            </a:r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275" y="6024448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75825" y="1992575"/>
            <a:ext cx="4203700" cy="433965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--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Broadcast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/CLNTRQT/SRVON?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master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masters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found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0. Tallo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Scegliere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un master valido: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0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Connetcting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to Tallo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Connection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enstabilished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tarCommand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tar 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zcf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canzone.mp3.tar.gz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sent:LINKAPP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/SLVNAME/Tallo/FNAME/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canzone.mp3.tar.gz/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Header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336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Server 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response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LINKAPP/SEND/ACCEPTED/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Opening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file canzone.mp3.tar.gz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...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size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7210143</a:t>
            </a: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Remove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command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rm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-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canzone.mp3.tar.gz</a:t>
            </a:r>
          </a:p>
          <a:p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File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succefully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sent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</a:t>
            </a:r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14325" y="6024448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86150" y="1499796"/>
            <a:ext cx="650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Si procede poi con l’invio del file.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24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40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Conclusione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Considerazioni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e lavoro futuro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401"/>
          <p:cNvGrpSpPr/>
          <p:nvPr/>
        </p:nvGrpSpPr>
        <p:grpSpPr>
          <a:xfrm>
            <a:off x="5550448" y="1787027"/>
            <a:ext cx="1090454" cy="1329757"/>
            <a:chOff x="596350" y="929175"/>
            <a:chExt cx="407950" cy="497475"/>
          </a:xfrm>
        </p:grpSpPr>
        <p:sp>
          <p:nvSpPr>
            <p:cNvPr id="13" name="Shape 40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Shape 40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Shape 40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Shape 40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Shape 40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Shape 40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Shape 40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1" name="CasellaDiTesto 20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25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8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273023" y="1636160"/>
            <a:ext cx="5092473" cy="188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3" name="Shape 255"/>
          <p:cNvSpPr txBox="1">
            <a:spLocks/>
          </p:cNvSpPr>
          <p:nvPr/>
        </p:nvSpPr>
        <p:spPr>
          <a:xfrm>
            <a:off x="754037" y="447751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6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Lavoro futuro</a:t>
            </a:r>
            <a:endParaRPr lang="en" sz="3600" dirty="0">
              <a:solidFill>
                <a:srgbClr val="0096FF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4" name="Shape 256"/>
          <p:cNvSpPr txBox="1">
            <a:spLocks/>
          </p:cNvSpPr>
          <p:nvPr/>
        </p:nvSpPr>
        <p:spPr>
          <a:xfrm>
            <a:off x="2249080" y="2244725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smtClean="0">
                <a:latin typeface="Source Sans Pro" charset="0"/>
                <a:ea typeface="Source Sans Pro" charset="0"/>
                <a:cs typeface="Source Sans Pro" charset="0"/>
              </a:rPr>
              <a:t>Risoluzione bug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Stabilizzare l’applicazione risolvendo i problemi riscontrati nella versione corrente.</a:t>
            </a:r>
            <a:endParaRPr lang="en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hape 257"/>
          <p:cNvSpPr txBox="1">
            <a:spLocks/>
          </p:cNvSpPr>
          <p:nvPr/>
        </p:nvSpPr>
        <p:spPr>
          <a:xfrm>
            <a:off x="4921754" y="2245081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err="1" smtClean="0">
                <a:latin typeface="Source Sans Pro" charset="0"/>
                <a:ea typeface="Source Sans Pro" charset="0"/>
                <a:cs typeface="Source Sans Pro" charset="0"/>
              </a:rPr>
              <a:t>Porting</a:t>
            </a:r>
            <a:r>
              <a:rPr lang="it-IT" sz="2000" b="1" dirty="0" smtClean="0">
                <a:latin typeface="Source Sans Pro" charset="0"/>
                <a:ea typeface="Source Sans Pro" charset="0"/>
                <a:cs typeface="Source Sans Pro" charset="0"/>
              </a:rPr>
              <a:t> Windows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Rendere la piattaforma disponibile anche per gli utenti Windows effettuando il </a:t>
            </a:r>
            <a:r>
              <a:rPr lang="it-IT" dirty="0" err="1" smtClean="0">
                <a:latin typeface="Source Sans Pro" charset="0"/>
                <a:ea typeface="Source Sans Pro" charset="0"/>
                <a:cs typeface="Source Sans Pro" charset="0"/>
              </a:rPr>
              <a:t>porting</a:t>
            </a:r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</p:txBody>
      </p:sp>
      <p:sp>
        <p:nvSpPr>
          <p:cNvPr id="6" name="Shape 258"/>
          <p:cNvSpPr txBox="1">
            <a:spLocks/>
          </p:cNvSpPr>
          <p:nvPr/>
        </p:nvSpPr>
        <p:spPr>
          <a:xfrm>
            <a:off x="4921753" y="3853185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smtClean="0">
                <a:latin typeface="Source Sans Pro" charset="0"/>
                <a:ea typeface="Source Sans Pro" charset="0"/>
                <a:cs typeface="Source Sans Pro" charset="0"/>
              </a:rPr>
              <a:t>Crittografia dati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Rendere più sicura la trasmissione dei dati introducendo la crittografia end-to-end.</a:t>
            </a:r>
            <a:endParaRPr lang="it-IT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" name="Shape 259"/>
          <p:cNvSpPr txBox="1">
            <a:spLocks/>
          </p:cNvSpPr>
          <p:nvPr/>
        </p:nvSpPr>
        <p:spPr>
          <a:xfrm>
            <a:off x="2249080" y="3872138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smtClean="0">
                <a:latin typeface="Source Sans Pro" charset="0"/>
                <a:ea typeface="Source Sans Pro" charset="0"/>
                <a:cs typeface="Source Sans Pro" charset="0"/>
              </a:rPr>
              <a:t>Libertà dell’utente</a:t>
            </a:r>
          </a:p>
          <a:p>
            <a:r>
              <a:rPr lang="it-IT" dirty="0" smtClean="0">
                <a:latin typeface="Source Sans Pro" charset="0"/>
                <a:ea typeface="Source Sans Pro" charset="0"/>
                <a:cs typeface="Source Sans Pro" charset="0"/>
              </a:rPr>
              <a:t>Lasciare maggior libertà all’utente permettendogli di scegliere tra più formati di compressione</a:t>
            </a:r>
            <a:endParaRPr lang="en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8" name="Shape 262"/>
          <p:cNvGrpSpPr/>
          <p:nvPr/>
        </p:nvGrpSpPr>
        <p:grpSpPr>
          <a:xfrm>
            <a:off x="2281218" y="1914985"/>
            <a:ext cx="304008" cy="326513"/>
            <a:chOff x="616425" y="2329600"/>
            <a:chExt cx="361700" cy="388475"/>
          </a:xfrm>
        </p:grpSpPr>
        <p:sp>
          <p:nvSpPr>
            <p:cNvPr id="9" name="Shape 26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0" name="Shape 26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" name="Shape 26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" name="Shape 26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3" name="Shape 26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" name="Shape 26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" name="Shape 26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" name="Shape 27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7" name="Shape 274"/>
          <p:cNvGrpSpPr/>
          <p:nvPr/>
        </p:nvGrpSpPr>
        <p:grpSpPr>
          <a:xfrm>
            <a:off x="2273023" y="3574266"/>
            <a:ext cx="215966" cy="342398"/>
            <a:chOff x="6718575" y="2318625"/>
            <a:chExt cx="256950" cy="407375"/>
          </a:xfrm>
        </p:grpSpPr>
        <p:sp>
          <p:nvSpPr>
            <p:cNvPr id="18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5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6" name="Shape 283"/>
          <p:cNvGrpSpPr/>
          <p:nvPr/>
        </p:nvGrpSpPr>
        <p:grpSpPr>
          <a:xfrm>
            <a:off x="4921754" y="1807506"/>
            <a:ext cx="452420" cy="433992"/>
            <a:chOff x="5233525" y="4954450"/>
            <a:chExt cx="538275" cy="516350"/>
          </a:xfrm>
        </p:grpSpPr>
        <p:sp>
          <p:nvSpPr>
            <p:cNvPr id="27" name="Shape 28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" name="Shape 28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" name="Shape 28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" name="Shape 28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" name="Shape 28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" name="Shape 28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" name="Shape 29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4" name="Shape 29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5" name="Shape 29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6" name="Shape 29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7" name="Shape 29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8" name="Shape 539"/>
          <p:cNvSpPr/>
          <p:nvPr/>
        </p:nvSpPr>
        <p:spPr>
          <a:xfrm>
            <a:off x="4996978" y="3571102"/>
            <a:ext cx="232355" cy="334458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9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26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6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3600" dirty="0" smtClean="0"/>
              <a:t>Risultati raggiunti</a:t>
            </a:r>
            <a:endParaRPr lang="en" sz="36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it-IT" sz="20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Raggiungimento degli obiettivi prefissati</a:t>
            </a:r>
          </a:p>
          <a:p>
            <a:pPr marL="457200" lvl="0" indent="-228600" rtl="0">
              <a:spcBef>
                <a:spcPts val="0"/>
              </a:spcBef>
            </a:pP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Utilizzo costante di nuove tecnologie, in particolare </a:t>
            </a:r>
            <a:r>
              <a:rPr lang="it-IT" sz="2400" dirty="0" err="1" smtClean="0"/>
              <a:t>git</a:t>
            </a:r>
            <a:r>
              <a:rPr lang="it-IT" sz="2400" dirty="0" smtClean="0"/>
              <a:t> e </a:t>
            </a:r>
            <a:r>
              <a:rPr lang="it-IT" sz="2400" dirty="0" err="1" smtClean="0"/>
              <a:t>cmake</a:t>
            </a: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Comprensione della necessità di documentare il codice</a:t>
            </a:r>
          </a:p>
          <a:p>
            <a:pPr marL="457200" lvl="0" indent="-228600" rtl="0">
              <a:spcBef>
                <a:spcPts val="0"/>
              </a:spcBef>
            </a:pPr>
            <a:endParaRPr lang="it-IT" sz="2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2400" dirty="0" smtClean="0"/>
              <a:t>Insonnia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27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8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1587500" y="2578099"/>
            <a:ext cx="5778500" cy="12192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6000" b="1" dirty="0" smtClean="0"/>
              <a:t>Grazie.</a:t>
            </a:r>
            <a:endParaRPr lang="en" sz="6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6100" y="63347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28       Laboratorio 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 ingegneria 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55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smtClean="0"/>
              <a:t>Introduzione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Motivazioni </a:t>
            </a:r>
            <a:r>
              <a:rPr lang="it-IT" dirty="0" smtClean="0"/>
              <a:t>e obiettivi del progetto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787"/>
          <p:cNvGrpSpPr/>
          <p:nvPr/>
        </p:nvGrpSpPr>
        <p:grpSpPr>
          <a:xfrm>
            <a:off x="5414849" y="1821322"/>
            <a:ext cx="1361652" cy="1237606"/>
            <a:chOff x="4556450" y="4963575"/>
            <a:chExt cx="548025" cy="498100"/>
          </a:xfrm>
        </p:grpSpPr>
        <p:sp>
          <p:nvSpPr>
            <p:cNvPr id="22" name="Shape 78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" name="Shape 78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" name="Shape 79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Shape 79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79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2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29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z="1000" dirty="0"/>
              <a:t>Presentation template by </a:t>
            </a:r>
            <a:r>
              <a:rPr lang="en" sz="1000" u="sng" dirty="0">
                <a:hlinkClick r:id="rId2"/>
              </a:rPr>
              <a:t>SlidesCarnival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15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Caso di interesse</a:t>
            </a:r>
            <a:endParaRPr lang="en" sz="24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it-IT" sz="2600" dirty="0" smtClean="0"/>
          </a:p>
          <a:p>
            <a:pPr lvl="0" rtl="0">
              <a:spcBef>
                <a:spcPts val="0"/>
              </a:spcBef>
              <a:buNone/>
            </a:pPr>
            <a:endParaRPr lang="it-IT" sz="2600" dirty="0"/>
          </a:p>
          <a:p>
            <a:pPr lvl="0" rtl="0">
              <a:spcBef>
                <a:spcPts val="0"/>
              </a:spcBef>
              <a:buNone/>
            </a:pPr>
            <a:r>
              <a:rPr lang="it-IT" sz="2600" dirty="0" smtClean="0"/>
              <a:t>Quante volte </a:t>
            </a:r>
            <a:r>
              <a:rPr lang="it-IT" sz="2600" dirty="0" smtClean="0"/>
              <a:t>capita, </a:t>
            </a:r>
            <a:r>
              <a:rPr lang="it-IT" sz="2600" dirty="0" smtClean="0"/>
              <a:t>in casa o in </a:t>
            </a:r>
            <a:r>
              <a:rPr lang="it-IT" sz="2600" dirty="0" smtClean="0"/>
              <a:t>ufficio, </a:t>
            </a:r>
            <a:r>
              <a:rPr lang="it-IT" sz="2600" dirty="0" smtClean="0"/>
              <a:t>di </a:t>
            </a:r>
            <a:r>
              <a:rPr lang="it-IT" sz="2600" dirty="0" smtClean="0"/>
              <a:t>dover </a:t>
            </a:r>
            <a:r>
              <a:rPr lang="it-IT" sz="2600" dirty="0" smtClean="0"/>
              <a:t>inviare dei file da un computer all’altro?</a:t>
            </a:r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0"/>
          <p:cNvSpPr/>
          <p:nvPr/>
        </p:nvSpPr>
        <p:spPr>
          <a:xfrm>
            <a:off x="4993752" y="2536764"/>
            <a:ext cx="3184445" cy="3184445"/>
          </a:xfrm>
          <a:prstGeom prst="ellipse">
            <a:avLst/>
          </a:prstGeom>
          <a:solidFill>
            <a:srgbClr val="D0D8DD">
              <a:alpha val="19000"/>
            </a:srgbClr>
          </a:solidFill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99" y="2383274"/>
            <a:ext cx="3816250" cy="3816250"/>
          </a:xfrm>
          <a:prstGeom prst="rect">
            <a:avLst/>
          </a:prstGeom>
        </p:spPr>
      </p:pic>
      <p:cxnSp>
        <p:nvCxnSpPr>
          <p:cNvPr id="139" name="Shape 139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CasellaDiTesto 9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3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3600" dirty="0" smtClean="0"/>
              <a:t>Obiettivi</a:t>
            </a:r>
            <a:endParaRPr lang="en" sz="36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Sviluppare </a:t>
            </a:r>
            <a:r>
              <a:rPr lang="it-IT" dirty="0" smtClean="0"/>
              <a:t>un’ </a:t>
            </a:r>
            <a:r>
              <a:rPr lang="it-IT" dirty="0" smtClean="0"/>
              <a:t>applicazione che permetta lo scambio di file tramite la rete locale</a:t>
            </a:r>
          </a:p>
          <a:p>
            <a:pPr marL="457200" lvl="0" indent="-228600" rtl="0">
              <a:spcBef>
                <a:spcPts val="0"/>
              </a:spcBef>
            </a:pPr>
            <a:endParaRPr lang="it-IT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Rendere l’applicazione intuitiva e veloce</a:t>
            </a:r>
          </a:p>
          <a:p>
            <a:pPr marL="228600" lvl="0" rtl="0">
              <a:spcBef>
                <a:spcPts val="0"/>
              </a:spcBef>
              <a:buNone/>
            </a:pPr>
            <a:endParaRPr lang="it-IT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Acquisire conoscenze in merito alle reti e al loro funzionamento</a:t>
            </a:r>
            <a:endParaRPr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4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01599" y="1882525"/>
            <a:ext cx="4738557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Progettazione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331181" y="3429025"/>
            <a:ext cx="4524375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Principi di funzionamento e architettura software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274"/>
          <p:cNvGrpSpPr/>
          <p:nvPr/>
        </p:nvGrpSpPr>
        <p:grpSpPr>
          <a:xfrm>
            <a:off x="5633568" y="1707489"/>
            <a:ext cx="924213" cy="1465271"/>
            <a:chOff x="6718575" y="2318625"/>
            <a:chExt cx="256950" cy="407375"/>
          </a:xfrm>
        </p:grpSpPr>
        <p:sp>
          <p:nvSpPr>
            <p:cNvPr id="13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1" name="CasellaDiTesto 20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5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I </a:t>
            </a:r>
            <a:r>
              <a:rPr lang="it-IT" sz="2400" dirty="0" err="1" smtClean="0"/>
              <a:t>socket</a:t>
            </a:r>
            <a:endParaRPr lang="en" sz="2400" dirty="0"/>
          </a:p>
        </p:txBody>
      </p:sp>
      <p:sp>
        <p:nvSpPr>
          <p:cNvPr id="67" name="Shape 67"/>
          <p:cNvSpPr txBox="1"/>
          <p:nvPr/>
        </p:nvSpPr>
        <p:spPr>
          <a:xfrm>
            <a:off x="786150" y="1352550"/>
            <a:ext cx="6928010" cy="10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it-IT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</a:t>
            </a:r>
            <a:r>
              <a:rPr lang="it-IT" sz="1800" dirty="0" err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</a:t>
            </a:r>
            <a:r>
              <a:rPr lang="it-IT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fanno parte della IPC di Unix e rappresentano il metodo con cui si ha lo scambio di dati, oltre che sulla stessa macchina, anche tra macchine connesse in rete.</a:t>
            </a:r>
            <a:endParaRPr lang="en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86150" y="2416350"/>
            <a:ext cx="3179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it-IT" b="1" dirty="0" smtClean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it-IT" sz="1600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  STREAM</a:t>
            </a:r>
          </a:p>
          <a:p>
            <a:pPr lvl="0" rtl="0">
              <a:spcBef>
                <a:spcPts val="60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Permettono di gestire una trasmissione TCP ovvero affidabile, orientata alla connessione e senza limiti di dimensioni nel trasferimento dati.</a:t>
            </a:r>
            <a:endParaRPr lang="en" sz="16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4395861" y="2416350"/>
            <a:ext cx="3318299" cy="262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it-IT" b="1" dirty="0" smtClean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it-IT" sz="1600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 DGRAM</a:t>
            </a:r>
          </a:p>
          <a:p>
            <a:pPr lvl="0" rtl="0">
              <a:spcBef>
                <a:spcPts val="60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Implementano una trasmissione UDP, consentono un trasferimento  dati veloce senza assicurare che la trasmissione sia avvenuto in modo corretto, i dati possono arrivare in ordine inverso, sbagliati o addirittura non arrivare.</a:t>
            </a:r>
            <a:endParaRPr lang="en" sz="16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6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04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2400" dirty="0"/>
              <a:t>Il funzionamento dei </a:t>
            </a:r>
            <a:r>
              <a:rPr lang="it-IT" sz="2400" dirty="0" err="1"/>
              <a:t>socket</a:t>
            </a:r>
            <a:endParaRPr lang="en" sz="24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339215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it-IT" sz="1800" dirty="0" smtClean="0"/>
              <a:t>Ogni applicazione, sia lato client che lato server, apre un </a:t>
            </a:r>
            <a:r>
              <a:rPr lang="it-IT" sz="1800" dirty="0" err="1" smtClean="0"/>
              <a:t>socket</a:t>
            </a:r>
            <a:r>
              <a:rPr lang="it-IT" sz="1800" dirty="0" smtClean="0"/>
              <a:t> , ovvero un interfaccia che permette alle applicazioni di comunicare l’una con l’altra.</a:t>
            </a:r>
          </a:p>
          <a:p>
            <a:pPr marL="457200" lvl="0" indent="-228600" rtl="0">
              <a:spcBef>
                <a:spcPts val="0"/>
              </a:spcBef>
            </a:pPr>
            <a:endParaRPr lang="it-IT" sz="18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1800" dirty="0" smtClean="0"/>
              <a:t>La trasmissione è identificata dalla coppia di </a:t>
            </a:r>
            <a:r>
              <a:rPr lang="it-IT" sz="1800" dirty="0" err="1" smtClean="0"/>
              <a:t>socket</a:t>
            </a:r>
            <a:r>
              <a:rPr lang="it-IT" sz="1800" dirty="0" smtClean="0"/>
              <a:t>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1891281"/>
            <a:ext cx="4179550" cy="417955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7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9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Master</a:t>
            </a:r>
          </a:p>
          <a:p>
            <a:pPr>
              <a:buNone/>
            </a:pPr>
            <a:r>
              <a:rPr lang="it-IT" sz="2000" dirty="0"/>
              <a:t>la piattaforma si mette in ascolto su </a:t>
            </a:r>
            <a:r>
              <a:rPr lang="it-IT" sz="2000" dirty="0" smtClean="0"/>
              <a:t>una specifica </a:t>
            </a:r>
            <a:r>
              <a:rPr lang="it-IT" sz="2000" dirty="0"/>
              <a:t>porta UDP e aspetta di </a:t>
            </a:r>
            <a:r>
              <a:rPr lang="it-IT" sz="2000" dirty="0" smtClean="0"/>
              <a:t>ricevere </a:t>
            </a:r>
            <a:r>
              <a:rPr lang="it-IT" sz="2000" dirty="0"/>
              <a:t>una richiesta da parte di qualche mittente, ricevuta la </a:t>
            </a:r>
          </a:p>
          <a:p>
            <a:pPr>
              <a:buNone/>
            </a:pPr>
            <a:r>
              <a:rPr lang="it-IT" sz="2000" dirty="0"/>
              <a:t>richiesta apre un </a:t>
            </a:r>
            <a:r>
              <a:rPr lang="it-IT" sz="2000" dirty="0" err="1"/>
              <a:t>socket</a:t>
            </a:r>
            <a:r>
              <a:rPr lang="it-IT" sz="2000" dirty="0"/>
              <a:t> TCP e riceve i dati in ingresso.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Le due librerie principali</a:t>
            </a:r>
            <a:endParaRPr lang="en" sz="2400"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err="1" smtClean="0"/>
              <a:t>Sleave</a:t>
            </a:r>
            <a:endParaRPr lang="en" b="1" dirty="0"/>
          </a:p>
          <a:p>
            <a:pPr>
              <a:buNone/>
            </a:pPr>
            <a:r>
              <a:rPr lang="en" sz="2000" dirty="0" err="1" smtClean="0"/>
              <a:t>modalita</a:t>
            </a:r>
            <a:r>
              <a:rPr lang="en" sz="2000" dirty="0" smtClean="0"/>
              <a:t>̀</a:t>
            </a:r>
            <a:r>
              <a:rPr lang="it-IT" sz="2000" dirty="0" smtClean="0"/>
              <a:t> </a:t>
            </a:r>
            <a:r>
              <a:rPr lang="en" sz="2000" dirty="0" smtClean="0"/>
              <a:t>con </a:t>
            </a:r>
            <a:r>
              <a:rPr lang="en" sz="2000" dirty="0"/>
              <a:t>cui è </a:t>
            </a:r>
            <a:r>
              <a:rPr lang="en" sz="2000" dirty="0" err="1" smtClean="0"/>
              <a:t>possibile</a:t>
            </a:r>
            <a:r>
              <a:rPr lang="it-IT" sz="2000" dirty="0"/>
              <a:t> </a:t>
            </a:r>
            <a:r>
              <a:rPr lang="en" sz="2000" dirty="0" err="1" smtClean="0"/>
              <a:t>inviare</a:t>
            </a:r>
            <a:r>
              <a:rPr lang="en" sz="2000" dirty="0" smtClean="0"/>
              <a:t> </a:t>
            </a:r>
            <a:r>
              <a:rPr lang="en" sz="2000" dirty="0"/>
              <a:t>un </a:t>
            </a:r>
            <a:r>
              <a:rPr lang="en" sz="2000" dirty="0" smtClean="0"/>
              <a:t>file,</a:t>
            </a:r>
            <a:r>
              <a:rPr lang="it-IT" sz="2000" dirty="0" smtClean="0"/>
              <a:t> </a:t>
            </a:r>
            <a:r>
              <a:rPr lang="en" sz="2000" dirty="0" err="1" smtClean="0"/>
              <a:t>infatti</a:t>
            </a:r>
            <a:r>
              <a:rPr lang="en" sz="2000" dirty="0" smtClean="0"/>
              <a:t>,</a:t>
            </a:r>
            <a:r>
              <a:rPr lang="it-IT" sz="2000" dirty="0" smtClean="0"/>
              <a:t> </a:t>
            </a:r>
            <a:r>
              <a:rPr lang="en" sz="2000" dirty="0" err="1" smtClean="0"/>
              <a:t>entrati</a:t>
            </a:r>
            <a:r>
              <a:rPr lang="en" sz="2000" dirty="0" smtClean="0"/>
              <a:t> in</a:t>
            </a:r>
            <a:r>
              <a:rPr lang="it-IT" sz="2000" dirty="0" smtClean="0"/>
              <a:t> </a:t>
            </a:r>
            <a:r>
              <a:rPr lang="en" sz="2000" dirty="0" err="1" smtClean="0"/>
              <a:t>modalita</a:t>
            </a:r>
            <a:r>
              <a:rPr lang="en" sz="2000" dirty="0" smtClean="0"/>
              <a:t>̀</a:t>
            </a:r>
            <a:r>
              <a:rPr lang="it-IT" sz="2000" dirty="0" smtClean="0"/>
              <a:t> </a:t>
            </a:r>
            <a:r>
              <a:rPr lang="en" sz="2000" dirty="0" err="1" smtClean="0"/>
              <a:t>sleave</a:t>
            </a:r>
            <a:r>
              <a:rPr lang="it-IT" sz="2000" dirty="0" smtClean="0"/>
              <a:t> </a:t>
            </a:r>
            <a:r>
              <a:rPr lang="en" sz="2000" dirty="0" err="1" smtClean="0"/>
              <a:t>si</a:t>
            </a:r>
            <a:r>
              <a:rPr lang="it-IT" sz="2000" dirty="0" smtClean="0"/>
              <a:t> </a:t>
            </a:r>
            <a:r>
              <a:rPr lang="en" sz="2000" dirty="0" err="1" smtClean="0"/>
              <a:t>cercano</a:t>
            </a:r>
            <a:r>
              <a:rPr lang="en" sz="2000" dirty="0" smtClean="0"/>
              <a:t> </a:t>
            </a:r>
            <a:r>
              <a:rPr lang="en" sz="2000" dirty="0" err="1"/>
              <a:t>tutti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master in </a:t>
            </a:r>
            <a:r>
              <a:rPr lang="en" sz="2000" dirty="0" err="1"/>
              <a:t>ascolto</a:t>
            </a:r>
            <a:r>
              <a:rPr lang="en" sz="2000" dirty="0"/>
              <a:t> </a:t>
            </a:r>
            <a:r>
              <a:rPr lang="en" sz="2000" dirty="0" err="1"/>
              <a:t>all’interno</a:t>
            </a:r>
            <a:r>
              <a:rPr lang="en" sz="2000" dirty="0"/>
              <a:t> </a:t>
            </a:r>
            <a:r>
              <a:rPr lang="en" sz="2000" dirty="0" err="1"/>
              <a:t>della</a:t>
            </a:r>
            <a:r>
              <a:rPr lang="en" sz="2000" dirty="0"/>
              <a:t> rete e </a:t>
            </a:r>
            <a:r>
              <a:rPr lang="en" sz="2000" dirty="0" err="1"/>
              <a:t>si</a:t>
            </a:r>
            <a:r>
              <a:rPr lang="en" sz="2000" dirty="0"/>
              <a:t> </a:t>
            </a:r>
            <a:r>
              <a:rPr lang="en" sz="2000" dirty="0" err="1"/>
              <a:t>inviano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</a:t>
            </a:r>
            <a:r>
              <a:rPr lang="en" sz="2000" dirty="0" err="1"/>
              <a:t>dati</a:t>
            </a:r>
            <a:r>
              <a:rPr lang="en" sz="2000" dirty="0"/>
              <a:t>.</a:t>
            </a:r>
            <a:br>
              <a:rPr lang="en" sz="2000" dirty="0"/>
            </a:br>
            <a:endParaRPr lang="en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445000" y="64363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8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Impostazioni personalizzate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1905</Words>
  <Application>Microsoft Macintosh PowerPoint</Application>
  <PresentationFormat>Presentazione su schermo (4:3)</PresentationFormat>
  <Paragraphs>386</Paragraphs>
  <Slides>30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Courier New</vt:lpstr>
      <vt:lpstr>Menlo</vt:lpstr>
      <vt:lpstr>Roboto Slab</vt:lpstr>
      <vt:lpstr>Source Sans Pro</vt:lpstr>
      <vt:lpstr>Cordelia template</vt:lpstr>
      <vt:lpstr>Laboratorio di ingegneria informatica Anno accademico 2015-2016</vt:lpstr>
      <vt:lpstr> Link Application</vt:lpstr>
      <vt:lpstr>Introduzione</vt:lpstr>
      <vt:lpstr>Caso di interesse</vt:lpstr>
      <vt:lpstr>Obiettivi</vt:lpstr>
      <vt:lpstr>Progettazione</vt:lpstr>
      <vt:lpstr>I socket</vt:lpstr>
      <vt:lpstr>Il funzionamento dei socket</vt:lpstr>
      <vt:lpstr>Le due librerie principali</vt:lpstr>
      <vt:lpstr>Sleave</vt:lpstr>
      <vt:lpstr>Master</vt:lpstr>
      <vt:lpstr>Presentazione di PowerPoint</vt:lpstr>
      <vt:lpstr>Argp</vt:lpstr>
      <vt:lpstr>Sviluppo</vt:lpstr>
      <vt:lpstr>Scoprire i master nella rete</vt:lpstr>
      <vt:lpstr>Scoprire i master nella rete</vt:lpstr>
      <vt:lpstr>Apertura connessione TCP</vt:lpstr>
      <vt:lpstr>Apertura connessione TCP</vt:lpstr>
      <vt:lpstr>Parsing dei comandi</vt:lpstr>
      <vt:lpstr>Parsing dei comandi</vt:lpstr>
      <vt:lpstr>Valutazione</vt:lpstr>
      <vt:lpstr>Testing: avvio Master mode e Sleave mode</vt:lpstr>
      <vt:lpstr>Testing: scoprire i master nella rete</vt:lpstr>
      <vt:lpstr>Testing: invio header e accettazione del file</vt:lpstr>
      <vt:lpstr>Testing: invio del file</vt:lpstr>
      <vt:lpstr>Conclusione</vt:lpstr>
      <vt:lpstr>Presentazione di PowerPoint</vt:lpstr>
      <vt:lpstr>Risultati raggiunti</vt:lpstr>
      <vt:lpstr>Grazie.</vt:lpstr>
      <vt:lpstr>Presentazione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cp:lastModifiedBy>Davide Talon</cp:lastModifiedBy>
  <cp:revision>58</cp:revision>
  <dcterms:modified xsi:type="dcterms:W3CDTF">2016-09-15T13:46:05Z</dcterms:modified>
</cp:coreProperties>
</file>