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67" r:id="rId6"/>
    <p:sldId id="270" r:id="rId7"/>
    <p:sldId id="269" r:id="rId8"/>
    <p:sldId id="261" r:id="rId9"/>
    <p:sldId id="271" r:id="rId10"/>
    <p:sldId id="272" r:id="rId11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4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D7211-E0FA-4120-B4BE-C93AD91CDD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3C29E3-4F0A-435A-B101-EDF3667586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5E823-F0A5-4A26-A589-C335777F0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7865E-94F2-4D88-9135-166EB172240A}" type="datetimeFigureOut">
              <a:rPr lang="es-PE" smtClean="0"/>
              <a:t>23/05/2020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34404-D51D-45AA-81CD-47AB1D7AA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810FA2-9651-4037-A330-01F1602EE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DD616-DACF-4F90-8A07-44D262CB0934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44622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B64B4-77DA-4730-BC58-862F973CA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A16D22-944A-4D14-ADB0-01D6E47BFB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81AD65-4B58-4742-92B1-1B0FE4084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7865E-94F2-4D88-9135-166EB172240A}" type="datetimeFigureOut">
              <a:rPr lang="es-PE" smtClean="0"/>
              <a:t>23/05/2020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38257-9E7F-4E5A-98A4-AA876471F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E4179-F3F5-4D82-A8B5-6F3D0363E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DD616-DACF-4F90-8A07-44D262CB0934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2867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A79B84-714E-4A84-8E92-4909AE79D0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AB421A-6109-4313-B524-8239CBB76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972D3B-1A6F-4AF5-9C08-5C024BA65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7865E-94F2-4D88-9135-166EB172240A}" type="datetimeFigureOut">
              <a:rPr lang="es-PE" smtClean="0"/>
              <a:t>23/05/2020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7B133-2B9B-490E-B8CE-25F63BADA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1978A-7AB9-4A73-8480-3F12FED8B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DD616-DACF-4F90-8A07-44D262CB0934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61883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AA67C-8E2A-49A4-B816-4829525A4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59373-A14B-47FA-B818-522124164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99DC79-F7DF-41BC-8082-404D2E69C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7865E-94F2-4D88-9135-166EB172240A}" type="datetimeFigureOut">
              <a:rPr lang="es-PE" smtClean="0"/>
              <a:t>23/05/2020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5B104-9F45-41C1-A5AA-C57FB0402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728684-D9EB-4AD2-AF15-24BA5B05E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DD616-DACF-4F90-8A07-44D262CB0934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01532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B841D-F762-4B94-A7D1-526045BEA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791FAE-4CE6-451F-A4FF-C1232EC31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B15A2-B566-40E0-AE0A-6B43F63B0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7865E-94F2-4D88-9135-166EB172240A}" type="datetimeFigureOut">
              <a:rPr lang="es-PE" smtClean="0"/>
              <a:t>23/05/2020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487C27-F252-421C-A1DD-148E7857E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682F0-A74C-4DAF-8575-395C349C0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DD616-DACF-4F90-8A07-44D262CB0934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5925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B6412-0FCF-4887-AF13-B0CF7F323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D99B7-7E69-4FFC-908A-84D317CC78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B33246-1FAF-402F-B2FC-71CB211F4F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35D020-202E-4007-8153-75607861D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7865E-94F2-4D88-9135-166EB172240A}" type="datetimeFigureOut">
              <a:rPr lang="es-PE" smtClean="0"/>
              <a:t>23/05/2020</a:t>
            </a:fld>
            <a:endParaRPr lang="es-P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9BD60D-B265-4B8C-B12A-B713CCAB2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B51F38-6004-4D88-97D3-47F4C6507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DD616-DACF-4F90-8A07-44D262CB0934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57225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64C44-66AF-4FBD-9B75-7960F467D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4CCDED-091B-4775-BB5D-61E55E283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E9D979-4E90-492F-A9CE-7421CD604B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EEFF6E-6C3F-4B6B-8AF8-82BEDD7FB6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C599D1-82F6-492B-AD99-A839211562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A1747B-B279-4C51-B787-2B7C86A1F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7865E-94F2-4D88-9135-166EB172240A}" type="datetimeFigureOut">
              <a:rPr lang="es-PE" smtClean="0"/>
              <a:t>23/05/2020</a:t>
            </a:fld>
            <a:endParaRPr lang="es-P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42D8EB-47C9-42D0-9D41-0811BA920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7FB660-6041-41A5-98D2-CDA8786A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DD616-DACF-4F90-8A07-44D262CB0934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96140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1A662-FD40-4795-B540-AC925643C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A02851-EFE1-46EA-B93E-4829F4460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7865E-94F2-4D88-9135-166EB172240A}" type="datetimeFigureOut">
              <a:rPr lang="es-PE" smtClean="0"/>
              <a:t>23/05/2020</a:t>
            </a:fld>
            <a:endParaRPr lang="es-P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3B29FC-8384-4D55-81BB-20A965772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16E05C-BCE9-4A83-91F8-55ACF0236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DD616-DACF-4F90-8A07-44D262CB0934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91101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9964B6-4C79-4074-A8FE-E52361498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7865E-94F2-4D88-9135-166EB172240A}" type="datetimeFigureOut">
              <a:rPr lang="es-PE" smtClean="0"/>
              <a:t>23/05/2020</a:t>
            </a:fld>
            <a:endParaRPr lang="es-P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698D27-987B-466D-9405-31D89166F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5E815-7DA6-4619-AF94-1DA9A916C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DD616-DACF-4F90-8A07-44D262CB0934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70824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539DE-0320-4E90-A605-0E12FEF36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FAF09-23A3-4AD3-904A-DCE3BB534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DC1BBD-8E19-42D7-886A-40D3E1C7BA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D09094-C05E-4CFD-B4BA-E8E096369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7865E-94F2-4D88-9135-166EB172240A}" type="datetimeFigureOut">
              <a:rPr lang="es-PE" smtClean="0"/>
              <a:t>23/05/2020</a:t>
            </a:fld>
            <a:endParaRPr lang="es-P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C5BD44-F2BA-47AC-888C-DFB8066EC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CAF364-334D-4BCB-BB1F-4FC6D39AF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DD616-DACF-4F90-8A07-44D262CB0934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75636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C0A72-ADDE-4DC7-B9BE-939307065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34ECCF-B798-4E26-AA4F-3B28A80E72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DFD1B1-4417-447D-917B-F2C0A0E451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7107CF-D9C3-4414-83A1-FC8D648EF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7865E-94F2-4D88-9135-166EB172240A}" type="datetimeFigureOut">
              <a:rPr lang="es-PE" smtClean="0"/>
              <a:t>23/05/2020</a:t>
            </a:fld>
            <a:endParaRPr lang="es-P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44F2ED-ABA3-487B-8864-83D530232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7B27D9-AD2B-48F3-80B5-32D4AE6E3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DD616-DACF-4F90-8A07-44D262CB0934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67297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110FA8-39BB-4E52-A468-16097DEF6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A22D9A-8782-4200-9F9A-08D2FE753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29844-F7CF-44EC-890E-7A18C3AB5B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7865E-94F2-4D88-9135-166EB172240A}" type="datetimeFigureOut">
              <a:rPr lang="es-PE" smtClean="0"/>
              <a:t>23/05/2020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54B26-AEE2-4CEB-A942-ACB2A7C6F7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41404-FF3F-40F7-B0C8-852F290BB1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ADD616-DACF-4F90-8A07-44D262CB0934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43595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4C700812-337C-480A-9E1C-9E32B321C7F8}"/>
              </a:ext>
            </a:extLst>
          </p:cNvPr>
          <p:cNvGrpSpPr/>
          <p:nvPr/>
        </p:nvGrpSpPr>
        <p:grpSpPr>
          <a:xfrm>
            <a:off x="0" y="0"/>
            <a:ext cx="12192000" cy="3429000"/>
            <a:chOff x="0" y="0"/>
            <a:chExt cx="12192000" cy="342900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11F0501-1A95-4163-882E-0C5003E22B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3429000"/>
            </a:xfrm>
            <a:prstGeom prst="rect">
              <a:avLst/>
            </a:prstGeom>
          </p:spPr>
        </p:pic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574A5F3-6648-470B-999E-A590D12EDC28}"/>
                </a:ext>
              </a:extLst>
            </p:cNvPr>
            <p:cNvGrpSpPr/>
            <p:nvPr/>
          </p:nvGrpSpPr>
          <p:grpSpPr>
            <a:xfrm>
              <a:off x="2920996" y="768087"/>
              <a:ext cx="6350007" cy="1892826"/>
              <a:chOff x="5981435" y="467819"/>
              <a:chExt cx="6350007" cy="1892826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9EF8256-B6E0-4975-A0EB-5AD5C580F650}"/>
                  </a:ext>
                </a:extLst>
              </p:cNvPr>
              <p:cNvSpPr/>
              <p:nvPr/>
            </p:nvSpPr>
            <p:spPr>
              <a:xfrm>
                <a:off x="5981435" y="790985"/>
                <a:ext cx="6350007" cy="156966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9600" b="0" cap="none" spc="0" dirty="0">
                    <a:ln w="0"/>
                    <a:solidFill>
                      <a:schemeClr val="tx1"/>
                    </a:solidFill>
                    <a:effectLst>
                      <a:glow rad="228600">
                        <a:schemeClr val="accent3">
                          <a:satMod val="175000"/>
                          <a:alpha val="40000"/>
                        </a:schemeClr>
                      </a:glow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rial Nova Light" panose="020B0304020202020204" pitchFamily="34" charset="0"/>
                  </a:rPr>
                  <a:t>SQL Server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553FC72-9B56-4A31-BB24-013E8D077DFB}"/>
                  </a:ext>
                </a:extLst>
              </p:cNvPr>
              <p:cNvSpPr/>
              <p:nvPr/>
            </p:nvSpPr>
            <p:spPr>
              <a:xfrm>
                <a:off x="6096000" y="467819"/>
                <a:ext cx="2041713" cy="64633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  <a:scene3d>
                  <a:camera prst="orthographicFront"/>
                  <a:lightRig rig="harsh" dir="t"/>
                </a:scene3d>
                <a:sp3d extrusionH="57150" prstMaterial="matte">
                  <a:bevelT w="63500" h="12700" prst="angle"/>
                  <a:contourClr>
                    <a:schemeClr val="bg1">
                      <a:lumMod val="65000"/>
                    </a:schemeClr>
                  </a:contourClr>
                </a:sp3d>
              </a:bodyPr>
              <a:lstStyle/>
              <a:p>
                <a:pPr algn="ctr"/>
                <a:r>
                  <a:rPr lang="en-US" sz="3600" b="1" cap="none" spc="0" dirty="0">
                    <a:ln/>
                    <a:solidFill>
                      <a:schemeClr val="accent3"/>
                    </a:solidFill>
                    <a:effectLst>
                      <a:glow rad="228600">
                        <a:schemeClr val="accent3">
                          <a:satMod val="175000"/>
                          <a:alpha val="40000"/>
                        </a:schemeClr>
                      </a:glow>
                    </a:effectLst>
                  </a:rPr>
                  <a:t>Microsoft</a:t>
                </a:r>
              </a:p>
            </p:txBody>
          </p:sp>
        </p:grpSp>
      </p:grpSp>
      <p:sp>
        <p:nvSpPr>
          <p:cNvPr id="9" name="1 Título">
            <a:extLst>
              <a:ext uri="{FF2B5EF4-FFF2-40B4-BE49-F238E27FC236}">
                <a16:creationId xmlns:a16="http://schemas.microsoft.com/office/drawing/2014/main" id="{F2D37D20-8CC9-4F0A-A505-C8BF8D68AA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401" y="3407806"/>
            <a:ext cx="9715196" cy="1166727"/>
          </a:xfrm>
        </p:spPr>
        <p:txBody>
          <a:bodyPr>
            <a:normAutofit/>
          </a:bodyPr>
          <a:lstStyle/>
          <a:p>
            <a:r>
              <a:rPr lang="es-MX" sz="4400" b="1" dirty="0">
                <a:latin typeface="+mn-lt"/>
              </a:rPr>
              <a:t>Capacitación en Tecnologías .NET </a:t>
            </a:r>
            <a:endParaRPr lang="es-MX" sz="4400" dirty="0">
              <a:latin typeface="+mn-lt"/>
            </a:endParaRPr>
          </a:p>
        </p:txBody>
      </p:sp>
      <p:sp>
        <p:nvSpPr>
          <p:cNvPr id="10" name="2 Subtítulo">
            <a:extLst>
              <a:ext uri="{FF2B5EF4-FFF2-40B4-BE49-F238E27FC236}">
                <a16:creationId xmlns:a16="http://schemas.microsoft.com/office/drawing/2014/main" id="{CC3950E8-1AE4-4B22-8740-96763500E6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04201" y="4511748"/>
            <a:ext cx="5183596" cy="1511559"/>
          </a:xfrm>
        </p:spPr>
        <p:txBody>
          <a:bodyPr>
            <a:normAutofit/>
          </a:bodyPr>
          <a:lstStyle/>
          <a:p>
            <a:endParaRPr lang="es-MX" dirty="0"/>
          </a:p>
          <a:p>
            <a:pPr>
              <a:spcBef>
                <a:spcPct val="20000"/>
              </a:spcBef>
            </a:pPr>
            <a:r>
              <a:rPr lang="es-MX" sz="3000" b="1" dirty="0">
                <a:solidFill>
                  <a:schemeClr val="tx1">
                    <a:tint val="75000"/>
                  </a:schemeClr>
                </a:solidFill>
              </a:rPr>
              <a:t>SQL SERVER DESDE CERO</a:t>
            </a:r>
          </a:p>
          <a:p>
            <a:pPr>
              <a:spcBef>
                <a:spcPct val="20000"/>
              </a:spcBef>
            </a:pPr>
            <a:r>
              <a:rPr lang="es-MX" sz="3000" b="1" dirty="0">
                <a:solidFill>
                  <a:schemeClr val="tx1">
                    <a:tint val="75000"/>
                  </a:schemeClr>
                </a:solidFill>
              </a:rPr>
              <a:t>Sesión 02</a:t>
            </a:r>
          </a:p>
        </p:txBody>
      </p:sp>
      <p:sp>
        <p:nvSpPr>
          <p:cNvPr id="11" name="3 CuadroTexto">
            <a:extLst>
              <a:ext uri="{FF2B5EF4-FFF2-40B4-BE49-F238E27FC236}">
                <a16:creationId xmlns:a16="http://schemas.microsoft.com/office/drawing/2014/main" id="{A7650980-548E-4569-B499-0A86407F8BA4}"/>
              </a:ext>
            </a:extLst>
          </p:cNvPr>
          <p:cNvSpPr txBox="1"/>
          <p:nvPr/>
        </p:nvSpPr>
        <p:spPr>
          <a:xfrm>
            <a:off x="4171337" y="6311386"/>
            <a:ext cx="3849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dirty="0"/>
              <a:t>Expositor: Fernando Valverde Uchoffen</a:t>
            </a:r>
          </a:p>
        </p:txBody>
      </p:sp>
    </p:spTree>
    <p:extLst>
      <p:ext uri="{BB962C8B-B14F-4D97-AF65-F5344CB8AC3E}">
        <p14:creationId xmlns:p14="http://schemas.microsoft.com/office/powerpoint/2010/main" val="31162141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9 Conector recto">
            <a:extLst>
              <a:ext uri="{FF2B5EF4-FFF2-40B4-BE49-F238E27FC236}">
                <a16:creationId xmlns:a16="http://schemas.microsoft.com/office/drawing/2014/main" id="{2CBEF587-CAA3-47FD-8DE8-6D50B69ECAB8}"/>
              </a:ext>
            </a:extLst>
          </p:cNvPr>
          <p:cNvCxnSpPr>
            <a:cxnSpLocks/>
          </p:cNvCxnSpPr>
          <p:nvPr/>
        </p:nvCxnSpPr>
        <p:spPr>
          <a:xfrm flipH="1">
            <a:off x="0" y="867730"/>
            <a:ext cx="12192000" cy="0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117AD1F1-0C57-46D4-988B-14F809D8E7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97" r="16910"/>
          <a:stretch/>
        </p:blipFill>
        <p:spPr>
          <a:xfrm>
            <a:off x="10111740" y="1"/>
            <a:ext cx="2080260" cy="9334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458BF93-2853-4DF6-835F-66A7C63DF786}"/>
              </a:ext>
            </a:extLst>
          </p:cNvPr>
          <p:cNvSpPr txBox="1"/>
          <p:nvPr/>
        </p:nvSpPr>
        <p:spPr>
          <a:xfrm>
            <a:off x="335902" y="205106"/>
            <a:ext cx="24514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dirty="0"/>
              <a:t>RESTRICCIONES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4A37245-23F6-4EE1-92EE-AC4ABD8EE989}"/>
              </a:ext>
            </a:extLst>
          </p:cNvPr>
          <p:cNvSpPr/>
          <p:nvPr/>
        </p:nvSpPr>
        <p:spPr>
          <a:xfrm>
            <a:off x="2760306" y="1295579"/>
            <a:ext cx="667138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  <a:defRPr/>
            </a:pPr>
            <a:r>
              <a:rPr lang="es-ES_tradnl" sz="2000" dirty="0">
                <a:solidFill>
                  <a:srgbClr val="003399"/>
                </a:solidFill>
                <a:latin typeface="Arial" charset="0"/>
              </a:rPr>
              <a:t>PRIMARY KEY</a:t>
            </a:r>
            <a:r>
              <a:rPr lang="es-ES_tradnl" sz="2000" dirty="0">
                <a:latin typeface="Arial" charset="0"/>
              </a:rPr>
              <a:t>. 	Clave Primaria.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s-ES_tradnl" sz="2000" dirty="0">
                <a:solidFill>
                  <a:srgbClr val="003399"/>
                </a:solidFill>
                <a:latin typeface="Arial" charset="0"/>
              </a:rPr>
              <a:t>FOREIGN KEY</a:t>
            </a:r>
            <a:r>
              <a:rPr lang="es-ES_tradnl" sz="2000" dirty="0">
                <a:latin typeface="Arial" charset="0"/>
              </a:rPr>
              <a:t>. 	Clave externa.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s-ES_tradnl" sz="2000" dirty="0">
                <a:solidFill>
                  <a:srgbClr val="003399"/>
                </a:solidFill>
                <a:latin typeface="Arial" charset="0"/>
              </a:rPr>
              <a:t>UNIQUE</a:t>
            </a:r>
            <a:r>
              <a:rPr lang="es-ES_tradnl" sz="2000" dirty="0">
                <a:latin typeface="Arial" charset="0"/>
              </a:rPr>
              <a:t>. 		Unicidad de datos.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s-ES_tradnl" sz="2000" dirty="0">
                <a:solidFill>
                  <a:srgbClr val="003399"/>
                </a:solidFill>
                <a:latin typeface="Arial" charset="0"/>
              </a:rPr>
              <a:t>NULL</a:t>
            </a:r>
            <a:r>
              <a:rPr lang="es-ES_tradnl" sz="2000" dirty="0">
                <a:latin typeface="Arial" charset="0"/>
              </a:rPr>
              <a:t>. 		Valor vacío.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s-ES_tradnl" sz="2000" dirty="0">
                <a:solidFill>
                  <a:srgbClr val="003399"/>
                </a:solidFill>
                <a:latin typeface="Arial" charset="0"/>
              </a:rPr>
              <a:t>DEFAULT</a:t>
            </a:r>
            <a:r>
              <a:rPr lang="es-ES_tradnl" sz="2000" dirty="0">
                <a:latin typeface="Arial" charset="0"/>
              </a:rPr>
              <a:t>.		Valor predeterminado.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s-ES_tradnl" sz="2000" dirty="0">
                <a:solidFill>
                  <a:srgbClr val="003399"/>
                </a:solidFill>
                <a:latin typeface="Arial" charset="0"/>
              </a:rPr>
              <a:t>IDENTIDAD</a:t>
            </a:r>
            <a:r>
              <a:rPr lang="es-ES_tradnl" sz="2000" dirty="0">
                <a:latin typeface="Arial" charset="0"/>
              </a:rPr>
              <a:t>.	Correlativo automático.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s-ES_tradnl" sz="2000" dirty="0">
                <a:solidFill>
                  <a:srgbClr val="003399"/>
                </a:solidFill>
                <a:latin typeface="Arial" charset="0"/>
              </a:rPr>
              <a:t>CHECK</a:t>
            </a:r>
            <a:r>
              <a:rPr lang="es-ES_tradnl" sz="2000" dirty="0">
                <a:latin typeface="Arial" charset="0"/>
              </a:rPr>
              <a:t>. 		Alternativa de valores.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69E8308-AB70-484B-B2DD-DCA0689F39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21" t="27348" r="64030" b="53197"/>
          <a:stretch/>
        </p:blipFill>
        <p:spPr>
          <a:xfrm>
            <a:off x="2760306" y="4072833"/>
            <a:ext cx="5989586" cy="202007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87429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9 Conector recto">
            <a:extLst>
              <a:ext uri="{FF2B5EF4-FFF2-40B4-BE49-F238E27FC236}">
                <a16:creationId xmlns:a16="http://schemas.microsoft.com/office/drawing/2014/main" id="{2CBEF587-CAA3-47FD-8DE8-6D50B69ECAB8}"/>
              </a:ext>
            </a:extLst>
          </p:cNvPr>
          <p:cNvCxnSpPr>
            <a:cxnSpLocks/>
          </p:cNvCxnSpPr>
          <p:nvPr/>
        </p:nvCxnSpPr>
        <p:spPr>
          <a:xfrm flipH="1">
            <a:off x="0" y="867730"/>
            <a:ext cx="12192000" cy="0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117AD1F1-0C57-46D4-988B-14F809D8E7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97" r="16910"/>
          <a:stretch/>
        </p:blipFill>
        <p:spPr>
          <a:xfrm>
            <a:off x="10111740" y="1"/>
            <a:ext cx="2080260" cy="9334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458BF93-2853-4DF6-835F-66A7C63DF786}"/>
              </a:ext>
            </a:extLst>
          </p:cNvPr>
          <p:cNvSpPr txBox="1"/>
          <p:nvPr/>
        </p:nvSpPr>
        <p:spPr>
          <a:xfrm>
            <a:off x="335902" y="205106"/>
            <a:ext cx="49034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dirty="0"/>
              <a:t>Manipulación de Bases de Datos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2EDF28-5C55-4FC7-B2B9-03BA929197D2}"/>
              </a:ext>
            </a:extLst>
          </p:cNvPr>
          <p:cNvSpPr txBox="1"/>
          <p:nvPr/>
        </p:nvSpPr>
        <p:spPr>
          <a:xfrm>
            <a:off x="335902" y="1037633"/>
            <a:ext cx="36851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dirty="0"/>
              <a:t>Tipos de Bases de Datos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45A58A-88EC-448F-B664-7FA23107AFDA}"/>
              </a:ext>
            </a:extLst>
          </p:cNvPr>
          <p:cNvSpPr txBox="1"/>
          <p:nvPr/>
        </p:nvSpPr>
        <p:spPr>
          <a:xfrm>
            <a:off x="335902" y="1596055"/>
            <a:ext cx="368517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dirty="0"/>
              <a:t>master:</a:t>
            </a:r>
          </a:p>
          <a:p>
            <a:pPr algn="just"/>
            <a:r>
              <a:rPr lang="es-PE" dirty="0"/>
              <a:t>Información del sistema para la instancia.</a:t>
            </a:r>
          </a:p>
          <a:p>
            <a:pPr algn="just"/>
            <a:endParaRPr lang="es-PE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dirty="0" err="1"/>
              <a:t>model</a:t>
            </a:r>
            <a:endParaRPr lang="es-PE" dirty="0"/>
          </a:p>
          <a:p>
            <a:pPr algn="just"/>
            <a:r>
              <a:rPr lang="es-PE" dirty="0"/>
              <a:t>Se usa como plantilla para las </a:t>
            </a:r>
            <a:r>
              <a:rPr lang="es-PE" dirty="0" err="1"/>
              <a:t>bd</a:t>
            </a:r>
            <a:r>
              <a:rPr lang="es-PE" dirty="0"/>
              <a:t> de la instancia. Si se modifica, las siguientes </a:t>
            </a:r>
            <a:r>
              <a:rPr lang="es-PE" dirty="0" err="1"/>
              <a:t>bd</a:t>
            </a:r>
            <a:r>
              <a:rPr lang="es-PE" dirty="0"/>
              <a:t> que se creen tendrán esos cambios.</a:t>
            </a:r>
          </a:p>
          <a:p>
            <a:pPr algn="just"/>
            <a:endParaRPr lang="es-PE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dirty="0" err="1"/>
              <a:t>msdb</a:t>
            </a:r>
            <a:endParaRPr lang="es-PE" dirty="0"/>
          </a:p>
          <a:p>
            <a:pPr algn="just"/>
            <a:r>
              <a:rPr lang="es-PE" dirty="0"/>
              <a:t>Usada por SQL </a:t>
            </a:r>
            <a:r>
              <a:rPr lang="es-PE" dirty="0" err="1"/>
              <a:t>Agent</a:t>
            </a:r>
            <a:r>
              <a:rPr lang="es-PE" dirty="0"/>
              <a:t> para programar alertas y trabajos.</a:t>
            </a:r>
          </a:p>
          <a:p>
            <a:pPr algn="just"/>
            <a:endParaRPr lang="es-PE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dirty="0" err="1"/>
              <a:t>tempdb</a:t>
            </a:r>
            <a:endParaRPr lang="es-PE" dirty="0"/>
          </a:p>
          <a:p>
            <a:pPr algn="just"/>
            <a:r>
              <a:rPr lang="es-PE" dirty="0"/>
              <a:t>Contiene objetos temporales o conjunto de resultados intermedios.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3CF5E6-5261-4E3B-A0FE-87EA302A72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5490" y="1007135"/>
            <a:ext cx="7608296" cy="575559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Rectangle 2">
            <a:extLst>
              <a:ext uri="{FF2B5EF4-FFF2-40B4-BE49-F238E27FC236}">
                <a16:creationId xmlns:a16="http://schemas.microsoft.com/office/drawing/2014/main" id="{E2E18F82-C615-447C-9AE3-DF8B3BA35D23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256522" y="3242907"/>
            <a:ext cx="424853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PE" altLang="es-P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PE" altLang="es-P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7518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EB9E417-DDCE-4F53-837E-74F2ADC8D458}"/>
              </a:ext>
            </a:extLst>
          </p:cNvPr>
          <p:cNvSpPr/>
          <p:nvPr/>
        </p:nvSpPr>
        <p:spPr>
          <a:xfrm>
            <a:off x="2491272" y="4553339"/>
            <a:ext cx="2472613" cy="165151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B6C159-0885-44EE-8BD7-A883E5780F7D}"/>
              </a:ext>
            </a:extLst>
          </p:cNvPr>
          <p:cNvSpPr/>
          <p:nvPr/>
        </p:nvSpPr>
        <p:spPr>
          <a:xfrm>
            <a:off x="2491272" y="1147665"/>
            <a:ext cx="2472613" cy="274319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21" name="9 Conector recto">
            <a:extLst>
              <a:ext uri="{FF2B5EF4-FFF2-40B4-BE49-F238E27FC236}">
                <a16:creationId xmlns:a16="http://schemas.microsoft.com/office/drawing/2014/main" id="{2CBEF587-CAA3-47FD-8DE8-6D50B69ECAB8}"/>
              </a:ext>
            </a:extLst>
          </p:cNvPr>
          <p:cNvCxnSpPr>
            <a:cxnSpLocks/>
          </p:cNvCxnSpPr>
          <p:nvPr/>
        </p:nvCxnSpPr>
        <p:spPr>
          <a:xfrm flipH="1">
            <a:off x="0" y="867730"/>
            <a:ext cx="12192000" cy="0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117AD1F1-0C57-46D4-988B-14F809D8E7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97" r="16910"/>
          <a:stretch/>
        </p:blipFill>
        <p:spPr>
          <a:xfrm>
            <a:off x="10111740" y="1"/>
            <a:ext cx="2080260" cy="9334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458BF93-2853-4DF6-835F-66A7C63DF786}"/>
              </a:ext>
            </a:extLst>
          </p:cNvPr>
          <p:cNvSpPr txBox="1"/>
          <p:nvPr/>
        </p:nvSpPr>
        <p:spPr>
          <a:xfrm>
            <a:off x="335902" y="205106"/>
            <a:ext cx="48899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dirty="0"/>
              <a:t>Archivos de Datos y de Registros</a:t>
            </a:r>
          </a:p>
        </p:txBody>
      </p:sp>
      <p:pic>
        <p:nvPicPr>
          <p:cNvPr id="13" name="Picture 20" descr="Ver las imágenes de origen">
            <a:extLst>
              <a:ext uri="{FF2B5EF4-FFF2-40B4-BE49-F238E27FC236}">
                <a16:creationId xmlns:a16="http://schemas.microsoft.com/office/drawing/2014/main" id="{336C2BB9-518B-4B4E-AF72-EF47C9C4F6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02" y="2896111"/>
            <a:ext cx="1408922" cy="1408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B01C5B3-574C-4D49-9DEA-2A76E9FD50AD}"/>
              </a:ext>
            </a:extLst>
          </p:cNvPr>
          <p:cNvSpPr/>
          <p:nvPr/>
        </p:nvSpPr>
        <p:spPr>
          <a:xfrm>
            <a:off x="2789852" y="1441582"/>
            <a:ext cx="1884784" cy="811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Archivo de Datos Primario </a:t>
            </a:r>
            <a:r>
              <a:rPr lang="es-PE" b="1" dirty="0"/>
              <a:t>.</a:t>
            </a:r>
            <a:r>
              <a:rPr lang="es-PE" b="1" dirty="0" err="1"/>
              <a:t>mdf</a:t>
            </a:r>
            <a:endParaRPr lang="es-PE" b="1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91B5899-37E1-4AD0-9748-B7C8A32B5BEF}"/>
              </a:ext>
            </a:extLst>
          </p:cNvPr>
          <p:cNvSpPr/>
          <p:nvPr/>
        </p:nvSpPr>
        <p:spPr>
          <a:xfrm>
            <a:off x="2789852" y="4947802"/>
            <a:ext cx="1884784" cy="811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Archivo de Registro </a:t>
            </a:r>
            <a:r>
              <a:rPr lang="es-PE" b="1" dirty="0"/>
              <a:t>.</a:t>
            </a:r>
            <a:r>
              <a:rPr lang="es-PE" b="1" dirty="0" err="1"/>
              <a:t>ldf</a:t>
            </a:r>
            <a:endParaRPr lang="es-PE" b="1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A45D64F-9B37-4195-AF24-97BB3DD69184}"/>
              </a:ext>
            </a:extLst>
          </p:cNvPr>
          <p:cNvSpPr/>
          <p:nvPr/>
        </p:nvSpPr>
        <p:spPr>
          <a:xfrm>
            <a:off x="2789852" y="2750431"/>
            <a:ext cx="1884784" cy="811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Archivo de Datos Secundario </a:t>
            </a:r>
            <a:r>
              <a:rPr lang="es-PE" b="1" dirty="0"/>
              <a:t>.</a:t>
            </a:r>
            <a:r>
              <a:rPr lang="es-PE" b="1" dirty="0" err="1"/>
              <a:t>ndf</a:t>
            </a:r>
            <a:endParaRPr lang="es-PE" b="1" dirty="0"/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4E85CBBB-7BB5-4E0E-BA53-87D1E256BC8E}"/>
              </a:ext>
            </a:extLst>
          </p:cNvPr>
          <p:cNvSpPr/>
          <p:nvPr/>
        </p:nvSpPr>
        <p:spPr>
          <a:xfrm>
            <a:off x="1968759" y="1767110"/>
            <a:ext cx="447870" cy="36669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8CFE37-1F3B-41C0-BEF7-986FF1FD9113}"/>
              </a:ext>
            </a:extLst>
          </p:cNvPr>
          <p:cNvSpPr txBox="1"/>
          <p:nvPr/>
        </p:nvSpPr>
        <p:spPr>
          <a:xfrm>
            <a:off x="639002" y="1662796"/>
            <a:ext cx="802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DATOS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4A50A6-0558-4911-ACAA-7E14F635B9A1}"/>
              </a:ext>
            </a:extLst>
          </p:cNvPr>
          <p:cNvSpPr txBox="1"/>
          <p:nvPr/>
        </p:nvSpPr>
        <p:spPr>
          <a:xfrm>
            <a:off x="483223" y="5169016"/>
            <a:ext cx="1114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REGISTRO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41C6D1-E64D-4DC2-BFBB-66D35F9886AC}"/>
              </a:ext>
            </a:extLst>
          </p:cNvPr>
          <p:cNvSpPr txBox="1"/>
          <p:nvPr/>
        </p:nvSpPr>
        <p:spPr>
          <a:xfrm flipH="1">
            <a:off x="5038527" y="1385797"/>
            <a:ext cx="26872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dirty="0"/>
              <a:t>Es único. Almacena información de inicio y los datos de la BD.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DF4FAB-4E58-4825-8300-E71A3CBEC043}"/>
              </a:ext>
            </a:extLst>
          </p:cNvPr>
          <p:cNvSpPr txBox="1"/>
          <p:nvPr/>
        </p:nvSpPr>
        <p:spPr>
          <a:xfrm flipH="1">
            <a:off x="5038527" y="2677242"/>
            <a:ext cx="26872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dirty="0"/>
              <a:t>Contiene datos que no caben en el principal. No son indispensables y puede haber más de uno.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338DED-5DEA-419F-B98C-FE2BB7774B4F}"/>
              </a:ext>
            </a:extLst>
          </p:cNvPr>
          <p:cNvSpPr txBox="1"/>
          <p:nvPr/>
        </p:nvSpPr>
        <p:spPr>
          <a:xfrm flipH="1">
            <a:off x="5038528" y="4695370"/>
            <a:ext cx="26872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dirty="0"/>
              <a:t>Almacena información utilizada para recuperar la BD. Debe haber al menos un archivo de registro de transacciones.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4042664-6A2C-479A-8E2F-57AAA0AEE0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5601" y="1147665"/>
            <a:ext cx="3612277" cy="505718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41129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9 Conector recto">
            <a:extLst>
              <a:ext uri="{FF2B5EF4-FFF2-40B4-BE49-F238E27FC236}">
                <a16:creationId xmlns:a16="http://schemas.microsoft.com/office/drawing/2014/main" id="{2CBEF587-CAA3-47FD-8DE8-6D50B69ECAB8}"/>
              </a:ext>
            </a:extLst>
          </p:cNvPr>
          <p:cNvCxnSpPr>
            <a:cxnSpLocks/>
          </p:cNvCxnSpPr>
          <p:nvPr/>
        </p:nvCxnSpPr>
        <p:spPr>
          <a:xfrm flipH="1">
            <a:off x="0" y="867730"/>
            <a:ext cx="12192000" cy="0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117AD1F1-0C57-46D4-988B-14F809D8E7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97" r="16910"/>
          <a:stretch/>
        </p:blipFill>
        <p:spPr>
          <a:xfrm>
            <a:off x="10111740" y="1"/>
            <a:ext cx="2080260" cy="9334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458BF93-2853-4DF6-835F-66A7C63DF786}"/>
              </a:ext>
            </a:extLst>
          </p:cNvPr>
          <p:cNvSpPr txBox="1"/>
          <p:nvPr/>
        </p:nvSpPr>
        <p:spPr>
          <a:xfrm>
            <a:off x="335902" y="205106"/>
            <a:ext cx="4030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dirty="0"/>
              <a:t>Gestión de Bases de Datos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1665A9C-5393-47BB-913D-9766950DFF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902" y="1007135"/>
            <a:ext cx="8723212" cy="575989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C09481C-F609-450C-A5C2-C61E5604D2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0398" y="3798045"/>
            <a:ext cx="7505700" cy="17811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9520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9 Conector recto">
            <a:extLst>
              <a:ext uri="{FF2B5EF4-FFF2-40B4-BE49-F238E27FC236}">
                <a16:creationId xmlns:a16="http://schemas.microsoft.com/office/drawing/2014/main" id="{2CBEF587-CAA3-47FD-8DE8-6D50B69ECAB8}"/>
              </a:ext>
            </a:extLst>
          </p:cNvPr>
          <p:cNvCxnSpPr>
            <a:cxnSpLocks/>
          </p:cNvCxnSpPr>
          <p:nvPr/>
        </p:nvCxnSpPr>
        <p:spPr>
          <a:xfrm flipH="1">
            <a:off x="0" y="867730"/>
            <a:ext cx="12192000" cy="0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117AD1F1-0C57-46D4-988B-14F809D8E7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97" r="16910"/>
          <a:stretch/>
        </p:blipFill>
        <p:spPr>
          <a:xfrm>
            <a:off x="10111740" y="1"/>
            <a:ext cx="2080260" cy="9334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458BF93-2853-4DF6-835F-66A7C63DF786}"/>
              </a:ext>
            </a:extLst>
          </p:cNvPr>
          <p:cNvSpPr txBox="1"/>
          <p:nvPr/>
        </p:nvSpPr>
        <p:spPr>
          <a:xfrm>
            <a:off x="335902" y="205106"/>
            <a:ext cx="4030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dirty="0"/>
              <a:t>Gestión de Bases de Datos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1AB79C-F43E-4133-8A14-F2EFDA1A0D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146" y="2820065"/>
            <a:ext cx="5274905" cy="175315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822F6C0-96B1-4246-9C9A-3B7FA67BF9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259" y="4727940"/>
            <a:ext cx="5274905" cy="17689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700133-11E6-491F-B7A6-DF9137D78A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147" y="1005245"/>
            <a:ext cx="5274906" cy="159516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40D4F01-6387-4F45-A979-B3D5CF294D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24939" y="1005244"/>
            <a:ext cx="6008914" cy="549163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81118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9 Conector recto">
            <a:extLst>
              <a:ext uri="{FF2B5EF4-FFF2-40B4-BE49-F238E27FC236}">
                <a16:creationId xmlns:a16="http://schemas.microsoft.com/office/drawing/2014/main" id="{2CBEF587-CAA3-47FD-8DE8-6D50B69ECAB8}"/>
              </a:ext>
            </a:extLst>
          </p:cNvPr>
          <p:cNvCxnSpPr>
            <a:cxnSpLocks/>
          </p:cNvCxnSpPr>
          <p:nvPr/>
        </p:nvCxnSpPr>
        <p:spPr>
          <a:xfrm flipH="1">
            <a:off x="0" y="867730"/>
            <a:ext cx="12192000" cy="0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117AD1F1-0C57-46D4-988B-14F809D8E7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97" r="16910"/>
          <a:stretch/>
        </p:blipFill>
        <p:spPr>
          <a:xfrm>
            <a:off x="10111740" y="1"/>
            <a:ext cx="2080260" cy="9334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458BF93-2853-4DF6-835F-66A7C63DF786}"/>
              </a:ext>
            </a:extLst>
          </p:cNvPr>
          <p:cNvSpPr txBox="1"/>
          <p:nvPr/>
        </p:nvSpPr>
        <p:spPr>
          <a:xfrm>
            <a:off x="335902" y="205106"/>
            <a:ext cx="5316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dirty="0"/>
              <a:t>Modelo Entidad – Relación y Tablas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758368F1-AE88-4FBB-8C2D-B8CE02B40A63}"/>
              </a:ext>
            </a:extLst>
          </p:cNvPr>
          <p:cNvSpPr txBox="1"/>
          <p:nvPr/>
        </p:nvSpPr>
        <p:spPr>
          <a:xfrm>
            <a:off x="335506" y="1866952"/>
            <a:ext cx="64781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b="1" dirty="0"/>
              <a:t>ENTIDAD: </a:t>
            </a:r>
            <a:r>
              <a:rPr lang="es-PE" dirty="0"/>
              <a:t>Representa un objeto o concepto sobre el cual se recoge información que se representa por </a:t>
            </a:r>
            <a:r>
              <a:rPr lang="es-PE" b="1" i="1" dirty="0"/>
              <a:t>atributos.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28A621B8-A2CC-4EEC-8F39-7E8CA05B0EE0}"/>
              </a:ext>
            </a:extLst>
          </p:cNvPr>
          <p:cNvSpPr txBox="1"/>
          <p:nvPr/>
        </p:nvSpPr>
        <p:spPr>
          <a:xfrm>
            <a:off x="335900" y="915505"/>
            <a:ext cx="11609665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PE" b="1" dirty="0"/>
              <a:t>Modelo Entidad - Relación</a:t>
            </a:r>
          </a:p>
          <a:p>
            <a:r>
              <a:rPr lang="es-PE" dirty="0"/>
              <a:t>Instrumento para modelar el mundo real en el de diseño de bases de datos. Sus elementos son: Entidades y Relaciones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426EFEEB-7F34-4A91-A193-3BD867D392C1}"/>
              </a:ext>
            </a:extLst>
          </p:cNvPr>
          <p:cNvSpPr txBox="1"/>
          <p:nvPr/>
        </p:nvSpPr>
        <p:spPr>
          <a:xfrm>
            <a:off x="353073" y="2989648"/>
            <a:ext cx="6709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/>
              <a:t>RELACIÓN: </a:t>
            </a:r>
            <a:r>
              <a:rPr lang="es-PE" dirty="0"/>
              <a:t>Correspondencia o asociación de dos o más entidades. </a:t>
            </a:r>
          </a:p>
        </p:txBody>
      </p:sp>
      <p:pic>
        <p:nvPicPr>
          <p:cNvPr id="44" name="Imagen 43">
            <a:extLst>
              <a:ext uri="{FF2B5EF4-FFF2-40B4-BE49-F238E27FC236}">
                <a16:creationId xmlns:a16="http://schemas.microsoft.com/office/drawing/2014/main" id="{61EA3C44-181D-41F9-8555-F50C5BD3C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8751" y="1762747"/>
            <a:ext cx="2674943" cy="999123"/>
          </a:xfrm>
          <a:prstGeom prst="rect">
            <a:avLst/>
          </a:prstGeom>
        </p:spPr>
      </p:pic>
      <p:sp>
        <p:nvSpPr>
          <p:cNvPr id="83" name="CuadroTexto 82">
            <a:extLst>
              <a:ext uri="{FF2B5EF4-FFF2-40B4-BE49-F238E27FC236}">
                <a16:creationId xmlns:a16="http://schemas.microsoft.com/office/drawing/2014/main" id="{289EBC84-9B06-4F18-87F0-61B2912C7062}"/>
              </a:ext>
            </a:extLst>
          </p:cNvPr>
          <p:cNvSpPr txBox="1"/>
          <p:nvPr/>
        </p:nvSpPr>
        <p:spPr>
          <a:xfrm>
            <a:off x="342875" y="3505389"/>
            <a:ext cx="1225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/>
              <a:t>Uno a uno</a:t>
            </a:r>
          </a:p>
        </p:txBody>
      </p:sp>
      <p:sp>
        <p:nvSpPr>
          <p:cNvPr id="85" name="Rectángulo 84">
            <a:extLst>
              <a:ext uri="{FF2B5EF4-FFF2-40B4-BE49-F238E27FC236}">
                <a16:creationId xmlns:a16="http://schemas.microsoft.com/office/drawing/2014/main" id="{F91EA7BA-31D3-4DDD-BB9C-BE1C4E06BE19}"/>
              </a:ext>
            </a:extLst>
          </p:cNvPr>
          <p:cNvSpPr/>
          <p:nvPr/>
        </p:nvSpPr>
        <p:spPr>
          <a:xfrm>
            <a:off x="335506" y="4557999"/>
            <a:ext cx="557385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1600" i="1" dirty="0"/>
              <a:t>Un cliente tiene un solo cónyuge y un cónyuge está relacionado a un solo cliente</a:t>
            </a:r>
          </a:p>
        </p:txBody>
      </p:sp>
      <p:sp>
        <p:nvSpPr>
          <p:cNvPr id="86" name="CuadroTexto 85">
            <a:extLst>
              <a:ext uri="{FF2B5EF4-FFF2-40B4-BE49-F238E27FC236}">
                <a16:creationId xmlns:a16="http://schemas.microsoft.com/office/drawing/2014/main" id="{76F3B506-3AF7-40E3-B857-11FEA6FBD6B8}"/>
              </a:ext>
            </a:extLst>
          </p:cNvPr>
          <p:cNvSpPr txBox="1"/>
          <p:nvPr/>
        </p:nvSpPr>
        <p:spPr>
          <a:xfrm>
            <a:off x="6322514" y="3509022"/>
            <a:ext cx="1694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/>
              <a:t>Uno a muchos</a:t>
            </a:r>
          </a:p>
        </p:txBody>
      </p:sp>
      <p:cxnSp>
        <p:nvCxnSpPr>
          <p:cNvPr id="88" name="Conector recto 87">
            <a:extLst>
              <a:ext uri="{FF2B5EF4-FFF2-40B4-BE49-F238E27FC236}">
                <a16:creationId xmlns:a16="http://schemas.microsoft.com/office/drawing/2014/main" id="{E9BD1E3C-0256-41ED-8637-012EF17DF11D}"/>
              </a:ext>
            </a:extLst>
          </p:cNvPr>
          <p:cNvCxnSpPr/>
          <p:nvPr/>
        </p:nvCxnSpPr>
        <p:spPr>
          <a:xfrm>
            <a:off x="414206" y="2840473"/>
            <a:ext cx="1153135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Imagen 2">
            <a:extLst>
              <a:ext uri="{FF2B5EF4-FFF2-40B4-BE49-F238E27FC236}">
                <a16:creationId xmlns:a16="http://schemas.microsoft.com/office/drawing/2014/main" id="{E0955E8E-8B88-4048-8E73-974245B191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206" y="3865165"/>
            <a:ext cx="5495154" cy="68113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491BF70-0FB0-48A6-85C2-D1033F199D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3647" y="3874721"/>
            <a:ext cx="5495153" cy="683276"/>
          </a:xfrm>
          <a:prstGeom prst="rect">
            <a:avLst/>
          </a:prstGeom>
        </p:spPr>
      </p:pic>
      <p:sp>
        <p:nvSpPr>
          <p:cNvPr id="82" name="Rectángulo 81">
            <a:extLst>
              <a:ext uri="{FF2B5EF4-FFF2-40B4-BE49-F238E27FC236}">
                <a16:creationId xmlns:a16="http://schemas.microsoft.com/office/drawing/2014/main" id="{0087996F-E2A9-40D2-9185-952C6EF4745A}"/>
              </a:ext>
            </a:extLst>
          </p:cNvPr>
          <p:cNvSpPr/>
          <p:nvPr/>
        </p:nvSpPr>
        <p:spPr>
          <a:xfrm>
            <a:off x="6322514" y="4557999"/>
            <a:ext cx="557385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1600" i="1" dirty="0"/>
              <a:t>Un cliente puede recibir muchas boletas pero una boleta es entregada a un solo cliente.</a:t>
            </a:r>
          </a:p>
        </p:txBody>
      </p:sp>
      <p:sp>
        <p:nvSpPr>
          <p:cNvPr id="87" name="CuadroTexto 86">
            <a:extLst>
              <a:ext uri="{FF2B5EF4-FFF2-40B4-BE49-F238E27FC236}">
                <a16:creationId xmlns:a16="http://schemas.microsoft.com/office/drawing/2014/main" id="{A5967C7E-A9EA-4B4D-A7A0-AF7C93658F7D}"/>
              </a:ext>
            </a:extLst>
          </p:cNvPr>
          <p:cNvSpPr txBox="1"/>
          <p:nvPr/>
        </p:nvSpPr>
        <p:spPr>
          <a:xfrm>
            <a:off x="325314" y="5457082"/>
            <a:ext cx="1995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/>
              <a:t>Muchos a muchos</a:t>
            </a:r>
          </a:p>
        </p:txBody>
      </p:sp>
      <p:sp>
        <p:nvSpPr>
          <p:cNvPr id="89" name="Rectángulo 88">
            <a:extLst>
              <a:ext uri="{FF2B5EF4-FFF2-40B4-BE49-F238E27FC236}">
                <a16:creationId xmlns:a16="http://schemas.microsoft.com/office/drawing/2014/main" id="{1DDC6239-37E4-4AEC-ABD6-844C9EC61763}"/>
              </a:ext>
            </a:extLst>
          </p:cNvPr>
          <p:cNvSpPr/>
          <p:nvPr/>
        </p:nvSpPr>
        <p:spPr>
          <a:xfrm>
            <a:off x="6210030" y="5843111"/>
            <a:ext cx="48981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1600" i="1" dirty="0"/>
              <a:t>Una boleta registra muchos productos y un producto puede estar registrado en muchas boletas.</a:t>
            </a:r>
          </a:p>
        </p:txBody>
      </p:sp>
      <p:grpSp>
        <p:nvGrpSpPr>
          <p:cNvPr id="98" name="Grupo 97">
            <a:extLst>
              <a:ext uri="{FF2B5EF4-FFF2-40B4-BE49-F238E27FC236}">
                <a16:creationId xmlns:a16="http://schemas.microsoft.com/office/drawing/2014/main" id="{CCC77872-EC59-4AFC-85B1-98537C8D60E8}"/>
              </a:ext>
            </a:extLst>
          </p:cNvPr>
          <p:cNvGrpSpPr/>
          <p:nvPr/>
        </p:nvGrpSpPr>
        <p:grpSpPr>
          <a:xfrm>
            <a:off x="410963" y="5790275"/>
            <a:ext cx="5498396" cy="688345"/>
            <a:chOff x="6332707" y="5578664"/>
            <a:chExt cx="5238344" cy="730483"/>
          </a:xfrm>
        </p:grpSpPr>
        <p:sp>
          <p:nvSpPr>
            <p:cNvPr id="99" name="Rectángulo 98">
              <a:extLst>
                <a:ext uri="{FF2B5EF4-FFF2-40B4-BE49-F238E27FC236}">
                  <a16:creationId xmlns:a16="http://schemas.microsoft.com/office/drawing/2014/main" id="{330006BD-C918-4ADF-9CFD-C8AA884A394E}"/>
                </a:ext>
              </a:extLst>
            </p:cNvPr>
            <p:cNvSpPr/>
            <p:nvPr/>
          </p:nvSpPr>
          <p:spPr>
            <a:xfrm>
              <a:off x="6332707" y="5674282"/>
              <a:ext cx="1459311" cy="5810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dirty="0"/>
                <a:t>BOLETA</a:t>
              </a:r>
            </a:p>
          </p:txBody>
        </p:sp>
        <p:sp>
          <p:nvSpPr>
            <p:cNvPr id="100" name="Rectángulo 99">
              <a:extLst>
                <a:ext uri="{FF2B5EF4-FFF2-40B4-BE49-F238E27FC236}">
                  <a16:creationId xmlns:a16="http://schemas.microsoft.com/office/drawing/2014/main" id="{D42709F1-7022-4EF6-AE1A-A978236BC0B3}"/>
                </a:ext>
              </a:extLst>
            </p:cNvPr>
            <p:cNvSpPr/>
            <p:nvPr/>
          </p:nvSpPr>
          <p:spPr>
            <a:xfrm>
              <a:off x="10111740" y="5674281"/>
              <a:ext cx="1459311" cy="5810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dirty="0"/>
                <a:t>PRODUCTO</a:t>
              </a:r>
            </a:p>
          </p:txBody>
        </p:sp>
        <p:sp>
          <p:nvSpPr>
            <p:cNvPr id="101" name="Rombo 100">
              <a:extLst>
                <a:ext uri="{FF2B5EF4-FFF2-40B4-BE49-F238E27FC236}">
                  <a16:creationId xmlns:a16="http://schemas.microsoft.com/office/drawing/2014/main" id="{98EB54BD-902A-4799-B801-C461F0982C7F}"/>
                </a:ext>
              </a:extLst>
            </p:cNvPr>
            <p:cNvSpPr/>
            <p:nvPr/>
          </p:nvSpPr>
          <p:spPr>
            <a:xfrm>
              <a:off x="8161750" y="5604293"/>
              <a:ext cx="1567589" cy="704854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sz="1400" dirty="0"/>
                <a:t>Registra</a:t>
              </a:r>
            </a:p>
          </p:txBody>
        </p:sp>
        <p:cxnSp>
          <p:nvCxnSpPr>
            <p:cNvPr id="102" name="Conector recto 101">
              <a:extLst>
                <a:ext uri="{FF2B5EF4-FFF2-40B4-BE49-F238E27FC236}">
                  <a16:creationId xmlns:a16="http://schemas.microsoft.com/office/drawing/2014/main" id="{7D104CDC-856A-4306-B119-7E2092282064}"/>
                </a:ext>
              </a:extLst>
            </p:cNvPr>
            <p:cNvCxnSpPr>
              <a:cxnSpLocks/>
              <a:stCxn id="99" idx="3"/>
              <a:endCxn id="101" idx="1"/>
            </p:cNvCxnSpPr>
            <p:nvPr/>
          </p:nvCxnSpPr>
          <p:spPr>
            <a:xfrm flipV="1">
              <a:off x="7792018" y="5956721"/>
              <a:ext cx="369732" cy="80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recto 102">
              <a:extLst>
                <a:ext uri="{FF2B5EF4-FFF2-40B4-BE49-F238E27FC236}">
                  <a16:creationId xmlns:a16="http://schemas.microsoft.com/office/drawing/2014/main" id="{72F79A37-1827-4DCE-8F32-9749639D8123}"/>
                </a:ext>
              </a:extLst>
            </p:cNvPr>
            <p:cNvCxnSpPr>
              <a:cxnSpLocks/>
              <a:stCxn id="101" idx="3"/>
              <a:endCxn id="100" idx="1"/>
            </p:cNvCxnSpPr>
            <p:nvPr/>
          </p:nvCxnSpPr>
          <p:spPr>
            <a:xfrm>
              <a:off x="9729339" y="5956721"/>
              <a:ext cx="382401" cy="80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CuadroTexto 103">
              <a:extLst>
                <a:ext uri="{FF2B5EF4-FFF2-40B4-BE49-F238E27FC236}">
                  <a16:creationId xmlns:a16="http://schemas.microsoft.com/office/drawing/2014/main" id="{12A35F8D-687D-444B-B834-54390DF0EBB0}"/>
                </a:ext>
              </a:extLst>
            </p:cNvPr>
            <p:cNvSpPr txBox="1"/>
            <p:nvPr/>
          </p:nvSpPr>
          <p:spPr>
            <a:xfrm>
              <a:off x="7796585" y="5578664"/>
              <a:ext cx="306494" cy="369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dirty="0"/>
                <a:t>n</a:t>
              </a:r>
            </a:p>
          </p:txBody>
        </p:sp>
        <p:sp>
          <p:nvSpPr>
            <p:cNvPr id="105" name="CuadroTexto 104">
              <a:extLst>
                <a:ext uri="{FF2B5EF4-FFF2-40B4-BE49-F238E27FC236}">
                  <a16:creationId xmlns:a16="http://schemas.microsoft.com/office/drawing/2014/main" id="{83E81CE1-D636-4ECA-83CD-AEC69341C2D9}"/>
                </a:ext>
              </a:extLst>
            </p:cNvPr>
            <p:cNvSpPr txBox="1"/>
            <p:nvPr/>
          </p:nvSpPr>
          <p:spPr>
            <a:xfrm>
              <a:off x="9761388" y="5587385"/>
              <a:ext cx="369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dirty="0"/>
                <a:t>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71079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9 Conector recto">
            <a:extLst>
              <a:ext uri="{FF2B5EF4-FFF2-40B4-BE49-F238E27FC236}">
                <a16:creationId xmlns:a16="http://schemas.microsoft.com/office/drawing/2014/main" id="{2CBEF587-CAA3-47FD-8DE8-6D50B69ECAB8}"/>
              </a:ext>
            </a:extLst>
          </p:cNvPr>
          <p:cNvCxnSpPr>
            <a:cxnSpLocks/>
          </p:cNvCxnSpPr>
          <p:nvPr/>
        </p:nvCxnSpPr>
        <p:spPr>
          <a:xfrm flipH="1">
            <a:off x="0" y="867730"/>
            <a:ext cx="12192000" cy="0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117AD1F1-0C57-46D4-988B-14F809D8E7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97" r="16910"/>
          <a:stretch/>
        </p:blipFill>
        <p:spPr>
          <a:xfrm>
            <a:off x="10111740" y="1"/>
            <a:ext cx="2080260" cy="9334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458BF93-2853-4DF6-835F-66A7C63DF786}"/>
              </a:ext>
            </a:extLst>
          </p:cNvPr>
          <p:cNvSpPr txBox="1"/>
          <p:nvPr/>
        </p:nvSpPr>
        <p:spPr>
          <a:xfrm>
            <a:off x="335902" y="205106"/>
            <a:ext cx="531664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dirty="0"/>
              <a:t>Modelo Entidad – Relación y Tablas</a:t>
            </a:r>
          </a:p>
          <a:p>
            <a:endParaRPr lang="es-PE" sz="2800" dirty="0"/>
          </a:p>
        </p:txBody>
      </p:sp>
      <p:graphicFrame>
        <p:nvGraphicFramePr>
          <p:cNvPr id="3" name="Tabla 3">
            <a:extLst>
              <a:ext uri="{FF2B5EF4-FFF2-40B4-BE49-F238E27FC236}">
                <a16:creationId xmlns:a16="http://schemas.microsoft.com/office/drawing/2014/main" id="{D0ED890F-4AB5-4EB5-84F8-E8015B939D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1198809"/>
              </p:ext>
            </p:extLst>
          </p:nvPr>
        </p:nvGraphicFramePr>
        <p:xfrm>
          <a:off x="335902" y="2881523"/>
          <a:ext cx="5207891" cy="3005096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000443">
                  <a:extLst>
                    <a:ext uri="{9D8B030D-6E8A-4147-A177-3AD203B41FA5}">
                      <a16:colId xmlns:a16="http://schemas.microsoft.com/office/drawing/2014/main" val="2294436933"/>
                    </a:ext>
                  </a:extLst>
                </a:gridCol>
                <a:gridCol w="2103724">
                  <a:extLst>
                    <a:ext uri="{9D8B030D-6E8A-4147-A177-3AD203B41FA5}">
                      <a16:colId xmlns:a16="http://schemas.microsoft.com/office/drawing/2014/main" val="3169113785"/>
                    </a:ext>
                  </a:extLst>
                </a:gridCol>
                <a:gridCol w="2103724">
                  <a:extLst>
                    <a:ext uri="{9D8B030D-6E8A-4147-A177-3AD203B41FA5}">
                      <a16:colId xmlns:a16="http://schemas.microsoft.com/office/drawing/2014/main" val="4291403822"/>
                    </a:ext>
                  </a:extLst>
                </a:gridCol>
              </a:tblGrid>
              <a:tr h="331603">
                <a:tc gridSpan="3">
                  <a:txBody>
                    <a:bodyPr/>
                    <a:lstStyle/>
                    <a:p>
                      <a:r>
                        <a:rPr lang="es-PE" i="1" dirty="0"/>
                        <a:t>Nombre de la tabla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5249389"/>
                  </a:ext>
                </a:extLst>
              </a:tr>
              <a:tr h="377048">
                <a:tc gridSpan="3">
                  <a:txBody>
                    <a:bodyPr/>
                    <a:lstStyle/>
                    <a:p>
                      <a:r>
                        <a:rPr lang="es-PE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CREATE TABLE</a:t>
                      </a:r>
                      <a:r>
                        <a:rPr lang="es-PE" b="0" dirty="0">
                          <a:solidFill>
                            <a:schemeClr val="tx1"/>
                          </a:solidFill>
                        </a:rPr>
                        <a:t> Cliente (</a:t>
                      </a:r>
                      <a:endParaRPr lang="es-PE" b="1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232872"/>
                  </a:ext>
                </a:extLst>
              </a:tr>
              <a:tr h="377048">
                <a:tc>
                  <a:txBody>
                    <a:bodyPr/>
                    <a:lstStyle/>
                    <a:p>
                      <a:r>
                        <a:rPr lang="es-PE" b="1" i="1" dirty="0">
                          <a:solidFill>
                            <a:schemeClr val="bg1"/>
                          </a:solidFill>
                        </a:rPr>
                        <a:t>Campo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b="1" i="1" dirty="0">
                          <a:solidFill>
                            <a:schemeClr val="bg1"/>
                          </a:solidFill>
                        </a:rPr>
                        <a:t>Tipo de dato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b="1" i="1" dirty="0">
                          <a:solidFill>
                            <a:schemeClr val="bg1"/>
                          </a:solidFill>
                        </a:rPr>
                        <a:t>Característica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7805241"/>
                  </a:ext>
                </a:extLst>
              </a:tr>
              <a:tr h="377048">
                <a:tc>
                  <a:txBody>
                    <a:bodyPr/>
                    <a:lstStyle/>
                    <a:p>
                      <a:r>
                        <a:rPr lang="es-PE" dirty="0" err="1"/>
                        <a:t>Dni</a:t>
                      </a:r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CHAR(8)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NOT NULL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8109957"/>
                  </a:ext>
                </a:extLst>
              </a:tr>
              <a:tr h="377048">
                <a:tc>
                  <a:txBody>
                    <a:bodyPr/>
                    <a:lstStyle/>
                    <a:p>
                      <a:r>
                        <a:rPr lang="es-PE" dirty="0"/>
                        <a:t>Nombre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VARCHAR(30)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NOT NULL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9314615"/>
                  </a:ext>
                </a:extLst>
              </a:tr>
              <a:tr h="377048">
                <a:tc>
                  <a:txBody>
                    <a:bodyPr/>
                    <a:lstStyle/>
                    <a:p>
                      <a:r>
                        <a:rPr lang="es-PE" dirty="0"/>
                        <a:t>Apellido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VARCHAR(30)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NOT NULL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8810730"/>
                  </a:ext>
                </a:extLst>
              </a:tr>
              <a:tr h="377048">
                <a:tc>
                  <a:txBody>
                    <a:bodyPr/>
                    <a:lstStyle/>
                    <a:p>
                      <a:r>
                        <a:rPr lang="es-PE" dirty="0"/>
                        <a:t>Celular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CHAR(9)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NULL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6588317"/>
                  </a:ext>
                </a:extLst>
              </a:tr>
              <a:tr h="377048">
                <a:tc>
                  <a:txBody>
                    <a:bodyPr/>
                    <a:lstStyle/>
                    <a:p>
                      <a:r>
                        <a:rPr lang="es-PE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690817"/>
                  </a:ext>
                </a:extLst>
              </a:tr>
            </a:tbl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9C95E9F1-38B1-4794-84EB-8BD68F9B4194}"/>
              </a:ext>
            </a:extLst>
          </p:cNvPr>
          <p:cNvSpPr txBox="1"/>
          <p:nvPr/>
        </p:nvSpPr>
        <p:spPr>
          <a:xfrm>
            <a:off x="335902" y="1083173"/>
            <a:ext cx="62458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b="1" dirty="0"/>
              <a:t>Tabla:</a:t>
            </a:r>
          </a:p>
          <a:p>
            <a:pPr algn="just"/>
            <a:r>
              <a:rPr lang="es-PE" dirty="0"/>
              <a:t>Parte fundamental de una base de datos relacional. Son una colecciones de datos sobre una entidad específica. Tienen un número discreto de atributos. Son parte fundamental del modelo relacional.</a:t>
            </a:r>
          </a:p>
        </p:txBody>
      </p:sp>
      <p:pic>
        <p:nvPicPr>
          <p:cNvPr id="31" name="Imagen 30">
            <a:extLst>
              <a:ext uri="{FF2B5EF4-FFF2-40B4-BE49-F238E27FC236}">
                <a16:creationId xmlns:a16="http://schemas.microsoft.com/office/drawing/2014/main" id="{D69B9758-6DFA-423C-9415-F90CE0A211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1830" y="1735460"/>
            <a:ext cx="5420170" cy="4402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788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9 Conector recto">
            <a:extLst>
              <a:ext uri="{FF2B5EF4-FFF2-40B4-BE49-F238E27FC236}">
                <a16:creationId xmlns:a16="http://schemas.microsoft.com/office/drawing/2014/main" id="{2CBEF587-CAA3-47FD-8DE8-6D50B69ECAB8}"/>
              </a:ext>
            </a:extLst>
          </p:cNvPr>
          <p:cNvCxnSpPr>
            <a:cxnSpLocks/>
          </p:cNvCxnSpPr>
          <p:nvPr/>
        </p:nvCxnSpPr>
        <p:spPr>
          <a:xfrm flipH="1">
            <a:off x="0" y="867730"/>
            <a:ext cx="12192000" cy="0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117AD1F1-0C57-46D4-988B-14F809D8E7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97" r="16910"/>
          <a:stretch/>
        </p:blipFill>
        <p:spPr>
          <a:xfrm>
            <a:off x="10111740" y="1"/>
            <a:ext cx="2080260" cy="9334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458BF93-2853-4DF6-835F-66A7C63DF786}"/>
              </a:ext>
            </a:extLst>
          </p:cNvPr>
          <p:cNvSpPr txBox="1"/>
          <p:nvPr/>
        </p:nvSpPr>
        <p:spPr>
          <a:xfrm>
            <a:off x="335902" y="205106"/>
            <a:ext cx="27381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dirty="0"/>
              <a:t>Gestión de Tablas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4545653-C85F-489C-8CB5-8835052BEB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903" y="1155488"/>
            <a:ext cx="5760097" cy="471346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1590F22-A57D-4967-8D6C-4957BBBFF6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7868" y="1155489"/>
            <a:ext cx="5458229" cy="143087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07889F3B-96D4-4CD0-A6B2-B7DB3A1323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7868" y="2723940"/>
            <a:ext cx="5458229" cy="139773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C45C1BC0-0A56-44B9-AB88-2B2E463B3EE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3828" b="1"/>
          <a:stretch/>
        </p:blipFill>
        <p:spPr>
          <a:xfrm>
            <a:off x="6397868" y="4330954"/>
            <a:ext cx="5458229" cy="153799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76432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9 Conector recto">
            <a:extLst>
              <a:ext uri="{FF2B5EF4-FFF2-40B4-BE49-F238E27FC236}">
                <a16:creationId xmlns:a16="http://schemas.microsoft.com/office/drawing/2014/main" id="{2CBEF587-CAA3-47FD-8DE8-6D50B69ECAB8}"/>
              </a:ext>
            </a:extLst>
          </p:cNvPr>
          <p:cNvCxnSpPr>
            <a:cxnSpLocks/>
          </p:cNvCxnSpPr>
          <p:nvPr/>
        </p:nvCxnSpPr>
        <p:spPr>
          <a:xfrm flipH="1">
            <a:off x="0" y="867730"/>
            <a:ext cx="12192000" cy="0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117AD1F1-0C57-46D4-988B-14F809D8E7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97" r="16910"/>
          <a:stretch/>
        </p:blipFill>
        <p:spPr>
          <a:xfrm>
            <a:off x="10111740" y="1"/>
            <a:ext cx="2080260" cy="9334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458BF93-2853-4DF6-835F-66A7C63DF786}"/>
              </a:ext>
            </a:extLst>
          </p:cNvPr>
          <p:cNvSpPr txBox="1"/>
          <p:nvPr/>
        </p:nvSpPr>
        <p:spPr>
          <a:xfrm>
            <a:off x="335902" y="205106"/>
            <a:ext cx="32340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dirty="0"/>
              <a:t>Relación entre tablas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9A02011-F250-48B1-8B51-B7A679DD3E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165" y="1690811"/>
            <a:ext cx="4219575" cy="198120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783A6209-1228-4D24-99CF-D9C237E693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8169" y="1690811"/>
            <a:ext cx="4343400" cy="153352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C6A13121-0A41-4F4F-BAA1-0CDDFC22F5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1720" y="4921499"/>
            <a:ext cx="6965291" cy="1731395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DF27D13B-6ECA-4141-8999-835396B54CB7}"/>
              </a:ext>
            </a:extLst>
          </p:cNvPr>
          <p:cNvSpPr txBox="1"/>
          <p:nvPr/>
        </p:nvSpPr>
        <p:spPr>
          <a:xfrm>
            <a:off x="957165" y="1195945"/>
            <a:ext cx="16492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000" b="1" dirty="0"/>
              <a:t>Relación 1 a 1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CEF36CE1-9B05-4384-89DF-3003A9254928}"/>
              </a:ext>
            </a:extLst>
          </p:cNvPr>
          <p:cNvSpPr txBox="1"/>
          <p:nvPr/>
        </p:nvSpPr>
        <p:spPr>
          <a:xfrm>
            <a:off x="6539981" y="1195945"/>
            <a:ext cx="23673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000" b="1" dirty="0"/>
              <a:t>Relación 1 a Muchos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A00219B0-ED0C-4BCD-A102-C686F00BD74E}"/>
              </a:ext>
            </a:extLst>
          </p:cNvPr>
          <p:cNvSpPr/>
          <p:nvPr/>
        </p:nvSpPr>
        <p:spPr>
          <a:xfrm>
            <a:off x="9442580" y="2752531"/>
            <a:ext cx="1091681" cy="3172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79330BC0-A430-40BB-86FC-06E215FC6794}"/>
              </a:ext>
            </a:extLst>
          </p:cNvPr>
          <p:cNvSpPr txBox="1"/>
          <p:nvPr/>
        </p:nvSpPr>
        <p:spPr>
          <a:xfrm>
            <a:off x="4378254" y="4232245"/>
            <a:ext cx="34354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2000" b="1" dirty="0"/>
              <a:t>Relación Muchos a Muchos</a:t>
            </a:r>
          </a:p>
          <a:p>
            <a:pPr algn="ctr"/>
            <a:r>
              <a:rPr lang="es-PE" sz="1600" i="1" dirty="0"/>
              <a:t>Se crea una tabla intermedia de detalle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73CC883-FBB2-4772-BE8F-6CBBCE7CBEF1}"/>
              </a:ext>
            </a:extLst>
          </p:cNvPr>
          <p:cNvSpPr txBox="1"/>
          <p:nvPr/>
        </p:nvSpPr>
        <p:spPr>
          <a:xfrm>
            <a:off x="10919472" y="2726485"/>
            <a:ext cx="1272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err="1">
                <a:solidFill>
                  <a:srgbClr val="FF0000"/>
                </a:solidFill>
              </a:rPr>
              <a:t>Foreign</a:t>
            </a:r>
            <a:r>
              <a:rPr lang="es-PE" dirty="0">
                <a:solidFill>
                  <a:srgbClr val="FF0000"/>
                </a:solidFill>
              </a:rPr>
              <a:t> Key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C39247D6-6F04-49A2-9FA6-6A708091A9A2}"/>
              </a:ext>
            </a:extLst>
          </p:cNvPr>
          <p:cNvSpPr txBox="1"/>
          <p:nvPr/>
        </p:nvSpPr>
        <p:spPr>
          <a:xfrm>
            <a:off x="10919472" y="1899349"/>
            <a:ext cx="130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err="1">
                <a:solidFill>
                  <a:srgbClr val="FF0000"/>
                </a:solidFill>
              </a:rPr>
              <a:t>Primary</a:t>
            </a:r>
            <a:r>
              <a:rPr lang="es-PE" dirty="0">
                <a:solidFill>
                  <a:srgbClr val="FF0000"/>
                </a:solidFill>
              </a:rPr>
              <a:t> Key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32D169C3-DEB4-4764-B9F3-76C55F76B115}"/>
              </a:ext>
            </a:extLst>
          </p:cNvPr>
          <p:cNvSpPr txBox="1"/>
          <p:nvPr/>
        </p:nvSpPr>
        <p:spPr>
          <a:xfrm>
            <a:off x="5533832" y="1899364"/>
            <a:ext cx="130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err="1">
                <a:solidFill>
                  <a:srgbClr val="FF0000"/>
                </a:solidFill>
              </a:rPr>
              <a:t>Primary</a:t>
            </a:r>
            <a:r>
              <a:rPr lang="es-PE" dirty="0">
                <a:solidFill>
                  <a:srgbClr val="FF0000"/>
                </a:solidFill>
              </a:rPr>
              <a:t> Key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FD0BEE1E-8959-4DE1-A8F7-8A936894C115}"/>
              </a:ext>
            </a:extLst>
          </p:cNvPr>
          <p:cNvSpPr/>
          <p:nvPr/>
        </p:nvSpPr>
        <p:spPr>
          <a:xfrm>
            <a:off x="5321560" y="5190930"/>
            <a:ext cx="1069910" cy="4422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7B6980C4-FD16-4384-B585-FF9534B0D765}"/>
              </a:ext>
            </a:extLst>
          </p:cNvPr>
          <p:cNvSpPr txBox="1"/>
          <p:nvPr/>
        </p:nvSpPr>
        <p:spPr>
          <a:xfrm>
            <a:off x="6391470" y="5187885"/>
            <a:ext cx="130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err="1">
                <a:solidFill>
                  <a:srgbClr val="FF0000"/>
                </a:solidFill>
              </a:rPr>
              <a:t>Primary</a:t>
            </a:r>
            <a:r>
              <a:rPr lang="es-PE" dirty="0">
                <a:solidFill>
                  <a:srgbClr val="FF0000"/>
                </a:solidFill>
              </a:rPr>
              <a:t> Key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1EC73E55-4151-4E1A-9A11-A39BED7B1278}"/>
              </a:ext>
            </a:extLst>
          </p:cNvPr>
          <p:cNvSpPr txBox="1"/>
          <p:nvPr/>
        </p:nvSpPr>
        <p:spPr>
          <a:xfrm>
            <a:off x="1417837" y="5181361"/>
            <a:ext cx="130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err="1">
                <a:solidFill>
                  <a:srgbClr val="FF0000"/>
                </a:solidFill>
              </a:rPr>
              <a:t>Primary</a:t>
            </a:r>
            <a:r>
              <a:rPr lang="es-PE" dirty="0">
                <a:solidFill>
                  <a:srgbClr val="FF0000"/>
                </a:solidFill>
              </a:rPr>
              <a:t> Key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7504F665-2F40-402A-9652-4ED48E419902}"/>
              </a:ext>
            </a:extLst>
          </p:cNvPr>
          <p:cNvSpPr txBox="1"/>
          <p:nvPr/>
        </p:nvSpPr>
        <p:spPr>
          <a:xfrm>
            <a:off x="9615589" y="5185887"/>
            <a:ext cx="130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err="1">
                <a:solidFill>
                  <a:srgbClr val="FF0000"/>
                </a:solidFill>
              </a:rPr>
              <a:t>Primary</a:t>
            </a:r>
            <a:r>
              <a:rPr lang="es-PE" dirty="0">
                <a:solidFill>
                  <a:srgbClr val="FF0000"/>
                </a:solidFill>
              </a:rPr>
              <a:t> Key</a:t>
            </a:r>
          </a:p>
        </p:txBody>
      </p:sp>
    </p:spTree>
    <p:extLst>
      <p:ext uri="{BB962C8B-B14F-4D97-AF65-F5344CB8AC3E}">
        <p14:creationId xmlns:p14="http://schemas.microsoft.com/office/powerpoint/2010/main" val="2075509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4189</TotalTime>
  <Words>417</Words>
  <Application>Microsoft Office PowerPoint</Application>
  <PresentationFormat>Widescreen</PresentationFormat>
  <Paragraphs>89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Nova Light</vt:lpstr>
      <vt:lpstr>Calibri</vt:lpstr>
      <vt:lpstr>Calibri Light</vt:lpstr>
      <vt:lpstr>Office Theme</vt:lpstr>
      <vt:lpstr>Capacitación en Tecnologías .NET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Fernando Valverde</dc:creator>
  <cp:lastModifiedBy>Fernando Valverde</cp:lastModifiedBy>
  <cp:revision>96</cp:revision>
  <dcterms:created xsi:type="dcterms:W3CDTF">2020-05-08T07:31:20Z</dcterms:created>
  <dcterms:modified xsi:type="dcterms:W3CDTF">2020-05-24T08:35:16Z</dcterms:modified>
</cp:coreProperties>
</file>