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5" r:id="rId5"/>
    <p:sldId id="277" r:id="rId6"/>
    <p:sldId id="280" r:id="rId7"/>
    <p:sldId id="281" r:id="rId8"/>
    <p:sldId id="271" r:id="rId9"/>
    <p:sldId id="269" r:id="rId10"/>
    <p:sldId id="279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1075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7211-E0FA-4120-B4BE-C93AD91CD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C29E3-4F0A-435A-B101-EDF366758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E823-F0A5-4A26-A589-C335777F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4404-D51D-45AA-81CD-47AB1D7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0FA2-9651-4037-A330-01F1602E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462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64B4-77DA-4730-BC58-862F973C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16D22-944A-4D14-ADB0-01D6E47BF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AD65-4B58-4742-92B1-1B0FE408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8257-9E7F-4E5A-98A4-AA876471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4179-F3F5-4D82-A8B5-6F3D0363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86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79B84-714E-4A84-8E92-4909AE79D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421A-6109-4313-B524-8239CBB76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2D3B-1A6F-4AF5-9C08-5C024BA6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B133-2B9B-490E-B8CE-25F63BAD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978A-7AB9-4A73-8480-3F12FED8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8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A67C-8E2A-49A4-B816-4829525A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9373-A14B-47FA-B818-52212416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9DC79-F7DF-41BC-8082-404D2E69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B104-9F45-41C1-A5AA-C57FB040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8684-D9EB-4AD2-AF15-24BA5B05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153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841D-F762-4B94-A7D1-526045BE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1FAE-4CE6-451F-A4FF-C1232EC3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15A2-B566-40E0-AE0A-6B43F63B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7C27-F252-421C-A1DD-148E7857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82F0-A74C-4DAF-8575-395C349C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92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6412-0FCF-4887-AF13-B0CF7F32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99B7-7E69-4FFC-908A-84D317CC7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33246-1FAF-402F-B2FC-71CB211F4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D020-202E-4007-8153-75607861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BD60D-B265-4B8C-B12A-B713CCAB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51F38-6004-4D88-97D3-47F4C650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72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4C44-66AF-4FBD-9B75-7960F467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CCDED-091B-4775-BB5D-61E55E28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9D979-4E90-492F-A9CE-7421CD60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EFF6E-6C3F-4B6B-8AF8-82BEDD7FB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599D1-82F6-492B-AD99-A83921156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1747B-B279-4C51-B787-2B7C86A1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2D8EB-47C9-42D0-9D41-0811BA92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FB660-6041-41A5-98D2-CDA8786A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614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A662-FD40-4795-B540-AC925643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02851-EFE1-46EA-B93E-4829F446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B29FC-8384-4D55-81BB-20A96577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6E05C-BCE9-4A83-91F8-55ACF023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110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964B6-4C79-4074-A8FE-E5236149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98D27-987B-466D-9405-31D89166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815-7DA6-4619-AF94-1DA9A916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082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39DE-0320-4E90-A605-0E12FEF3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AF09-23A3-4AD3-904A-DCE3BB534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C1BBD-8E19-42D7-886A-40D3E1C7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09094-C05E-4CFD-B4BA-E8E09636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5BD44-F2BA-47AC-888C-DFB8066E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AF364-334D-4BCB-BB1F-4FC6D39A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563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0A72-ADDE-4DC7-B9BE-93930706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4ECCF-B798-4E26-AA4F-3B28A80E7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FD1B1-4417-447D-917B-F2C0A0E45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07CF-D9C3-4414-83A1-FC8D648E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4F2ED-ABA3-487B-8864-83D53023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B27D9-AD2B-48F3-80B5-32D4AE6E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729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10FA8-39BB-4E52-A468-16097DEF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22D9A-8782-4200-9F9A-08D2FE753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9844-F7CF-44EC-890E-7A18C3AB5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54B26-AEE2-4CEB-A942-ACB2A7C6F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41404-FF3F-40F7-B0C8-852F290B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35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700812-337C-480A-9E1C-9E32B321C7F8}"/>
              </a:ext>
            </a:extLst>
          </p:cNvPr>
          <p:cNvGrpSpPr/>
          <p:nvPr/>
        </p:nvGrpSpPr>
        <p:grpSpPr>
          <a:xfrm>
            <a:off x="0" y="0"/>
            <a:ext cx="12192000" cy="3429000"/>
            <a:chOff x="0" y="0"/>
            <a:chExt cx="12192000" cy="3429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1F0501-1A95-4163-882E-0C5003E22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3429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74A5F3-6648-470B-999E-A590D12EDC28}"/>
                </a:ext>
              </a:extLst>
            </p:cNvPr>
            <p:cNvGrpSpPr/>
            <p:nvPr/>
          </p:nvGrpSpPr>
          <p:grpSpPr>
            <a:xfrm>
              <a:off x="2920996" y="768087"/>
              <a:ext cx="6350007" cy="1892826"/>
              <a:chOff x="5981435" y="467819"/>
              <a:chExt cx="6350007" cy="189282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EF8256-B6E0-4975-A0EB-5AD5C580F650}"/>
                  </a:ext>
                </a:extLst>
              </p:cNvPr>
              <p:cNvSpPr/>
              <p:nvPr/>
            </p:nvSpPr>
            <p:spPr>
              <a:xfrm>
                <a:off x="5981435" y="790985"/>
                <a:ext cx="6350007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 dirty="0">
                    <a:ln w="0"/>
                    <a:solidFill>
                      <a:schemeClr val="tx1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Nova Light" panose="020B0304020202020204" pitchFamily="34" charset="0"/>
                  </a:rPr>
                  <a:t>SQL Server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53FC72-9B56-4A31-BB24-013E8D077DFB}"/>
                  </a:ext>
                </a:extLst>
              </p:cNvPr>
              <p:cNvSpPr/>
              <p:nvPr/>
            </p:nvSpPr>
            <p:spPr>
              <a:xfrm>
                <a:off x="6096000" y="467819"/>
                <a:ext cx="2041713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en-US" sz="3600" b="1" cap="none" spc="0" dirty="0">
                    <a:ln/>
                    <a:solidFill>
                      <a:schemeClr val="accent3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Microsoft</a:t>
                </a:r>
              </a:p>
            </p:txBody>
          </p:sp>
        </p:grpSp>
      </p:grpSp>
      <p:sp>
        <p:nvSpPr>
          <p:cNvPr id="9" name="1 Título">
            <a:extLst>
              <a:ext uri="{FF2B5EF4-FFF2-40B4-BE49-F238E27FC236}">
                <a16:creationId xmlns:a16="http://schemas.microsoft.com/office/drawing/2014/main" id="{F2D37D20-8CC9-4F0A-A505-C8BF8D68A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401" y="3407806"/>
            <a:ext cx="9715196" cy="1166727"/>
          </a:xfrm>
        </p:spPr>
        <p:txBody>
          <a:bodyPr>
            <a:normAutofit/>
          </a:bodyPr>
          <a:lstStyle/>
          <a:p>
            <a:r>
              <a:rPr lang="es-MX" sz="4400" b="1" dirty="0">
                <a:latin typeface="+mn-lt"/>
              </a:rPr>
              <a:t>Capacitación en Tecnologías .NET </a:t>
            </a:r>
            <a:endParaRPr lang="es-MX" sz="4400" dirty="0">
              <a:latin typeface="+mn-lt"/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CC3950E8-1AE4-4B22-8740-96763500E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4201" y="4511748"/>
            <a:ext cx="5183596" cy="1511559"/>
          </a:xfrm>
        </p:spPr>
        <p:txBody>
          <a:bodyPr>
            <a:normAutofit/>
          </a:bodyPr>
          <a:lstStyle/>
          <a:p>
            <a:endParaRPr lang="es-MX" dirty="0"/>
          </a:p>
          <a:p>
            <a:pPr>
              <a:spcBef>
                <a:spcPct val="20000"/>
              </a:spcBef>
            </a:pPr>
            <a:r>
              <a:rPr lang="es-MX" sz="3000" b="1" dirty="0">
                <a:solidFill>
                  <a:schemeClr val="tx1">
                    <a:tint val="75000"/>
                  </a:schemeClr>
                </a:solidFill>
              </a:rPr>
              <a:t>SQL SERVER DESDE CERO</a:t>
            </a:r>
          </a:p>
          <a:p>
            <a:pPr>
              <a:spcBef>
                <a:spcPct val="20000"/>
              </a:spcBef>
            </a:pPr>
            <a:r>
              <a:rPr lang="es-MX" sz="3000" b="1" dirty="0">
                <a:solidFill>
                  <a:schemeClr val="tx1">
                    <a:tint val="75000"/>
                  </a:schemeClr>
                </a:solidFill>
              </a:rPr>
              <a:t>Sesión 03</a:t>
            </a:r>
          </a:p>
          <a:p>
            <a:pPr>
              <a:spcBef>
                <a:spcPct val="20000"/>
              </a:spcBef>
            </a:pPr>
            <a:endParaRPr lang="es-MX" sz="3000" b="1" dirty="0">
              <a:solidFill>
                <a:schemeClr val="tx1">
                  <a:tint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es-MX" sz="3000" b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3 CuadroTexto">
            <a:extLst>
              <a:ext uri="{FF2B5EF4-FFF2-40B4-BE49-F238E27FC236}">
                <a16:creationId xmlns:a16="http://schemas.microsoft.com/office/drawing/2014/main" id="{A7650980-548E-4569-B499-0A86407F8BA4}"/>
              </a:ext>
            </a:extLst>
          </p:cNvPr>
          <p:cNvSpPr txBox="1"/>
          <p:nvPr/>
        </p:nvSpPr>
        <p:spPr>
          <a:xfrm>
            <a:off x="4171337" y="6311386"/>
            <a:ext cx="384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Expositor: Fernando Valverde Uchoffen</a:t>
            </a:r>
          </a:p>
        </p:txBody>
      </p:sp>
    </p:spTree>
    <p:extLst>
      <p:ext uri="{BB962C8B-B14F-4D97-AF65-F5344CB8AC3E}">
        <p14:creationId xmlns:p14="http://schemas.microsoft.com/office/powerpoint/2010/main" val="311621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1400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Ejercicio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7442BF9-BE5A-4F8F-90F9-9769DA0F07D6}"/>
              </a:ext>
            </a:extLst>
          </p:cNvPr>
          <p:cNvSpPr/>
          <p:nvPr/>
        </p:nvSpPr>
        <p:spPr>
          <a:xfrm>
            <a:off x="1340527" y="2903060"/>
            <a:ext cx="94902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/>
              <a:t>En una biblioteca, se desea diseñar la base de datos para el control de los préstamos de libros. De cada libro se conoce el código que lo identifica, su título y la cantidad de páginas que tiene. </a:t>
            </a:r>
            <a:r>
              <a:rPr lang="es-MX" sz="2000" dirty="0">
                <a:highlight>
                  <a:srgbClr val="00FFFF"/>
                </a:highlight>
              </a:rPr>
              <a:t>Un</a:t>
            </a:r>
            <a:r>
              <a:rPr lang="es-MX" sz="2000" dirty="0">
                <a:highlight>
                  <a:srgbClr val="FFFF00"/>
                </a:highlight>
              </a:rPr>
              <a:t> </a:t>
            </a:r>
            <a:r>
              <a:rPr lang="es-MX" sz="2000" dirty="0">
                <a:highlight>
                  <a:srgbClr val="00FF00"/>
                </a:highlight>
              </a:rPr>
              <a:t>libro</a:t>
            </a:r>
            <a:r>
              <a:rPr lang="es-MX" sz="2000" dirty="0">
                <a:highlight>
                  <a:srgbClr val="FFFF00"/>
                </a:highlight>
              </a:rPr>
              <a:t> se clasifica por una </a:t>
            </a:r>
            <a:r>
              <a:rPr lang="es-MX" sz="2000" dirty="0">
                <a:highlight>
                  <a:srgbClr val="00FF00"/>
                </a:highlight>
              </a:rPr>
              <a:t>materia</a:t>
            </a:r>
            <a:r>
              <a:rPr lang="es-MX" sz="2000" dirty="0">
                <a:highlight>
                  <a:srgbClr val="FFFF00"/>
                </a:highlight>
              </a:rPr>
              <a:t> y por ésta se clasifican </a:t>
            </a:r>
            <a:r>
              <a:rPr lang="es-MX" sz="2000" dirty="0">
                <a:highlight>
                  <a:srgbClr val="00FFFF"/>
                </a:highlight>
              </a:rPr>
              <a:t>muchos</a:t>
            </a:r>
            <a:r>
              <a:rPr lang="es-MX" sz="2000" dirty="0">
                <a:highlight>
                  <a:srgbClr val="FFFF00"/>
                </a:highlight>
              </a:rPr>
              <a:t> libros. </a:t>
            </a:r>
            <a:r>
              <a:rPr lang="es-MX" sz="2000" dirty="0"/>
              <a:t>De cada </a:t>
            </a:r>
            <a:r>
              <a:rPr lang="es-MX" sz="2000" dirty="0">
                <a:highlight>
                  <a:srgbClr val="00FF00"/>
                </a:highlight>
              </a:rPr>
              <a:t>materia</a:t>
            </a:r>
            <a:r>
              <a:rPr lang="es-MX" sz="2000" dirty="0"/>
              <a:t> se conoce el código que la identifica y su nombre. </a:t>
            </a:r>
            <a:r>
              <a:rPr lang="es-MX" sz="2000" dirty="0">
                <a:highlight>
                  <a:srgbClr val="FFFF00"/>
                </a:highlight>
              </a:rPr>
              <a:t>Los </a:t>
            </a:r>
            <a:r>
              <a:rPr lang="es-MX" sz="2000" dirty="0">
                <a:highlight>
                  <a:srgbClr val="00FF00"/>
                </a:highlight>
              </a:rPr>
              <a:t>libros</a:t>
            </a:r>
            <a:r>
              <a:rPr lang="es-MX" sz="2000" dirty="0">
                <a:highlight>
                  <a:srgbClr val="FFFF00"/>
                </a:highlight>
              </a:rPr>
              <a:t> tienen muchos ejemplares, pero un </a:t>
            </a:r>
            <a:r>
              <a:rPr lang="es-MX" sz="2000" dirty="0">
                <a:highlight>
                  <a:srgbClr val="00FF00"/>
                </a:highlight>
              </a:rPr>
              <a:t>ejemplar</a:t>
            </a:r>
            <a:r>
              <a:rPr lang="es-MX" sz="2000" dirty="0">
                <a:highlight>
                  <a:srgbClr val="FFFF00"/>
                </a:highlight>
              </a:rPr>
              <a:t> lo es de un solo libro</a:t>
            </a:r>
            <a:r>
              <a:rPr lang="es-MX" sz="2000" dirty="0"/>
              <a:t>. De cada </a:t>
            </a:r>
            <a:r>
              <a:rPr lang="es-MX" sz="2000" dirty="0">
                <a:highlight>
                  <a:srgbClr val="00FF00"/>
                </a:highlight>
              </a:rPr>
              <a:t>ejemplar</a:t>
            </a:r>
            <a:r>
              <a:rPr lang="es-MX" sz="2000" dirty="0"/>
              <a:t> se sabe su código y su estado de conservación. </a:t>
            </a:r>
            <a:r>
              <a:rPr lang="es-MX" sz="2000" dirty="0">
                <a:highlight>
                  <a:srgbClr val="FFFF00"/>
                </a:highlight>
              </a:rPr>
              <a:t>Asimismo, un ejemplar se les puede prestar a muchos </a:t>
            </a:r>
            <a:r>
              <a:rPr lang="es-MX" sz="2000" dirty="0">
                <a:highlight>
                  <a:srgbClr val="00FF00"/>
                </a:highlight>
              </a:rPr>
              <a:t>usuarios</a:t>
            </a:r>
            <a:r>
              <a:rPr lang="es-MX" sz="2000" dirty="0">
                <a:highlight>
                  <a:srgbClr val="FFFF00"/>
                </a:highlight>
              </a:rPr>
              <a:t> y a un usuario se le puede prestar muchos ejemplares</a:t>
            </a:r>
            <a:r>
              <a:rPr lang="es-MX" sz="2000" dirty="0"/>
              <a:t>; del </a:t>
            </a:r>
            <a:r>
              <a:rPr lang="es-MX" sz="2000" dirty="0">
                <a:highlight>
                  <a:srgbClr val="00FF00"/>
                </a:highlight>
              </a:rPr>
              <a:t>usuario</a:t>
            </a:r>
            <a:r>
              <a:rPr lang="es-MX" sz="2000" dirty="0"/>
              <a:t> se conoce su DNI, nombre y apellido paterno, su dirección, y su ocupación </a:t>
            </a:r>
            <a:endParaRPr lang="es-PE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98F24A-5E1D-4C41-BF1C-72CDD4567510}"/>
              </a:ext>
            </a:extLst>
          </p:cNvPr>
          <p:cNvSpPr txBox="1"/>
          <p:nvPr/>
        </p:nvSpPr>
        <p:spPr>
          <a:xfrm>
            <a:off x="497150" y="1384917"/>
            <a:ext cx="6181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partir del siguiente caso, realice: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 creación de la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 creación de Tablas y </a:t>
            </a:r>
            <a:r>
              <a:rPr lang="es-MX" dirty="0" err="1"/>
              <a:t>constreints</a:t>
            </a:r>
            <a:r>
              <a:rPr lang="es-MX" dirty="0"/>
              <a:t> que considere necesarios.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Generación de relaciones y diagrama de la base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3169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7447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Modificación del contenido de una base de Datos </a:t>
            </a:r>
            <a:endParaRPr lang="es-PE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3E4495-46ED-41D5-841A-E38708C29B01}"/>
              </a:ext>
            </a:extLst>
          </p:cNvPr>
          <p:cNvSpPr txBox="1"/>
          <p:nvPr/>
        </p:nvSpPr>
        <p:spPr>
          <a:xfrm>
            <a:off x="274874" y="1535043"/>
            <a:ext cx="4191711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3600" b="1" dirty="0"/>
              <a:t>SENTENCIAS DML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928147-0590-46E3-B0BD-773929FFD0DE}"/>
              </a:ext>
            </a:extLst>
          </p:cNvPr>
          <p:cNvSpPr txBox="1"/>
          <p:nvPr/>
        </p:nvSpPr>
        <p:spPr>
          <a:xfrm>
            <a:off x="5299968" y="1316457"/>
            <a:ext cx="213952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800" b="1" dirty="0"/>
              <a:t>INSERT INTO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B50A8E-5E8A-4FD8-B7A5-EC2553383C77}"/>
              </a:ext>
            </a:extLst>
          </p:cNvPr>
          <p:cNvSpPr txBox="1"/>
          <p:nvPr/>
        </p:nvSpPr>
        <p:spPr>
          <a:xfrm>
            <a:off x="7827869" y="1327214"/>
            <a:ext cx="213952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800" b="1" dirty="0"/>
              <a:t>UPDATE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88799E5-2F7B-41F0-92B7-95880B970B42}"/>
              </a:ext>
            </a:extLst>
          </p:cNvPr>
          <p:cNvSpPr txBox="1"/>
          <p:nvPr/>
        </p:nvSpPr>
        <p:spPr>
          <a:xfrm>
            <a:off x="9130653" y="2046611"/>
            <a:ext cx="213952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800" b="1" dirty="0"/>
              <a:t>TRUNCATE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EBD3D2-342B-4A06-8690-3AADAEB0C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24" t="28220" r="41893" b="36052"/>
          <a:stretch/>
        </p:blipFill>
        <p:spPr>
          <a:xfrm>
            <a:off x="274874" y="2929634"/>
            <a:ext cx="4919679" cy="2596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07EC296-5F81-4566-9878-7EB177694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33" t="46990" r="45534" b="45380"/>
          <a:stretch/>
        </p:blipFill>
        <p:spPr>
          <a:xfrm>
            <a:off x="5389663" y="2912425"/>
            <a:ext cx="6466435" cy="7989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DE378A-8121-47F0-A3DE-DDF6D94563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51" t="39334" r="65631" b="52751"/>
          <a:stretch/>
        </p:blipFill>
        <p:spPr>
          <a:xfrm>
            <a:off x="5389663" y="3892360"/>
            <a:ext cx="2928714" cy="9044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579D7C1-6F96-446E-8A1D-F66DEF3B84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34" t="55534" r="64175" b="38382"/>
          <a:stretch/>
        </p:blipFill>
        <p:spPr>
          <a:xfrm>
            <a:off x="8650528" y="3892360"/>
            <a:ext cx="3204125" cy="717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59BAAFC-AE22-4BC8-81FA-B2C8463E77AF}"/>
              </a:ext>
            </a:extLst>
          </p:cNvPr>
          <p:cNvSpPr txBox="1"/>
          <p:nvPr/>
        </p:nvSpPr>
        <p:spPr>
          <a:xfrm>
            <a:off x="6520648" y="2051530"/>
            <a:ext cx="213952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800" b="1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57751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2451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RESTRICCIONES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A37245-23F6-4EE1-92EE-AC4ABD8EE989}"/>
              </a:ext>
            </a:extLst>
          </p:cNvPr>
          <p:cNvSpPr/>
          <p:nvPr/>
        </p:nvSpPr>
        <p:spPr>
          <a:xfrm>
            <a:off x="2760306" y="1295579"/>
            <a:ext cx="66713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s-ES_tradnl" sz="2000" dirty="0">
                <a:solidFill>
                  <a:srgbClr val="003399"/>
                </a:solidFill>
                <a:highlight>
                  <a:srgbClr val="FFFF00"/>
                </a:highlight>
                <a:latin typeface="Arial" charset="0"/>
              </a:rPr>
              <a:t>PRIMARY KEY</a:t>
            </a:r>
            <a:r>
              <a:rPr lang="es-ES_tradnl" sz="2000" dirty="0">
                <a:highlight>
                  <a:srgbClr val="FFFF00"/>
                </a:highlight>
                <a:latin typeface="Arial" charset="0"/>
              </a:rPr>
              <a:t>. 	Clave Primaria.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ES_tradnl" sz="2000" dirty="0">
                <a:solidFill>
                  <a:srgbClr val="003399"/>
                </a:solidFill>
                <a:highlight>
                  <a:srgbClr val="FFFF00"/>
                </a:highlight>
                <a:latin typeface="Arial" charset="0"/>
              </a:rPr>
              <a:t>FOREIGN KEY</a:t>
            </a:r>
            <a:r>
              <a:rPr lang="es-ES_tradnl" sz="2000" dirty="0">
                <a:highlight>
                  <a:srgbClr val="FFFF00"/>
                </a:highlight>
                <a:latin typeface="Arial" charset="0"/>
              </a:rPr>
              <a:t>. 	Clave externa.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ES_tradnl" sz="2000" dirty="0">
                <a:solidFill>
                  <a:srgbClr val="003399"/>
                </a:solidFill>
                <a:latin typeface="Arial" charset="0"/>
              </a:rPr>
              <a:t>UNIQUE</a:t>
            </a:r>
            <a:r>
              <a:rPr lang="es-ES_tradnl" sz="2000" dirty="0">
                <a:latin typeface="Arial" charset="0"/>
              </a:rPr>
              <a:t>. 		Unicidad de datos.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ES_tradnl" sz="2000" dirty="0">
                <a:solidFill>
                  <a:srgbClr val="003399"/>
                </a:solidFill>
                <a:latin typeface="Arial" charset="0"/>
              </a:rPr>
              <a:t>NULL</a:t>
            </a:r>
            <a:r>
              <a:rPr lang="es-ES_tradnl" sz="2000" dirty="0">
                <a:latin typeface="Arial" charset="0"/>
              </a:rPr>
              <a:t>. 		Valor vacío.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ES_tradnl" sz="2000" dirty="0">
                <a:solidFill>
                  <a:srgbClr val="003399"/>
                </a:solidFill>
                <a:latin typeface="Arial" charset="0"/>
              </a:rPr>
              <a:t>DEFAULT</a:t>
            </a:r>
            <a:r>
              <a:rPr lang="es-ES_tradnl" sz="2000" dirty="0">
                <a:latin typeface="Arial" charset="0"/>
              </a:rPr>
              <a:t>.		Valor predeterminado.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ES_tradnl" sz="2000" dirty="0">
                <a:solidFill>
                  <a:srgbClr val="003399"/>
                </a:solidFill>
                <a:latin typeface="Arial" charset="0"/>
              </a:rPr>
              <a:t>IDENTIDAD</a:t>
            </a:r>
            <a:r>
              <a:rPr lang="es-ES_tradnl" sz="2000" dirty="0">
                <a:latin typeface="Arial" charset="0"/>
              </a:rPr>
              <a:t>.	Correlativo automático.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ES_tradnl" sz="2000" dirty="0">
                <a:solidFill>
                  <a:srgbClr val="003399"/>
                </a:solidFill>
                <a:latin typeface="Arial" charset="0"/>
              </a:rPr>
              <a:t>CHECK</a:t>
            </a:r>
            <a:r>
              <a:rPr lang="es-ES_tradnl" sz="2000" dirty="0">
                <a:latin typeface="Arial" charset="0"/>
              </a:rPr>
              <a:t>. 		Alternativa de valores.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69E8308-AB70-484B-B2DD-DCA0689F39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1" t="27348" r="64030" b="53197"/>
          <a:stretch/>
        </p:blipFill>
        <p:spPr>
          <a:xfrm>
            <a:off x="2760306" y="4072833"/>
            <a:ext cx="5989586" cy="2020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742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2451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RESTRICCIONES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6B519B-4793-4780-B221-DB06EB14E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684" y="5291377"/>
            <a:ext cx="4240077" cy="1086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94147F5-142A-452B-8FEF-E521A76DB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236" y="5291377"/>
            <a:ext cx="3914775" cy="676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23F2AC-4E6E-4307-8DA8-109DFAA1B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062" y="1196905"/>
            <a:ext cx="5471875" cy="22301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E14FAA1-6B9D-45B7-A5D4-5DE067BC2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0236" y="3636758"/>
            <a:ext cx="83915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64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2451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RESTRICCIONES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47E337-DE0F-4A84-83A2-A6B3BA222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01" y="4936294"/>
            <a:ext cx="3819525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525C0BA-9C13-48CB-8859-04A2454D6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998" y="4936294"/>
            <a:ext cx="6896100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6FD12D7-2F9D-4B7B-BFEA-0A40E3C5F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161" y="3182394"/>
            <a:ext cx="8829675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07455F-AA5F-4F2C-AC4E-9D5DBF2AA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310" y="1007135"/>
            <a:ext cx="4893379" cy="20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0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3553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Relaciones entre tablas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3655891-5227-40DB-8A79-EDE7403C0922}"/>
              </a:ext>
            </a:extLst>
          </p:cNvPr>
          <p:cNvGrpSpPr/>
          <p:nvPr/>
        </p:nvGrpSpPr>
        <p:grpSpPr>
          <a:xfrm>
            <a:off x="335902" y="1032355"/>
            <a:ext cx="5573854" cy="1637385"/>
            <a:chOff x="3269723" y="1119543"/>
            <a:chExt cx="5573854" cy="1637385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084C91F-2124-4C65-A0ED-7B7683555338}"/>
                </a:ext>
              </a:extLst>
            </p:cNvPr>
            <p:cNvSpPr txBox="1"/>
            <p:nvPr/>
          </p:nvSpPr>
          <p:spPr>
            <a:xfrm>
              <a:off x="3277092" y="1119543"/>
              <a:ext cx="122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b="1" dirty="0"/>
                <a:t>Uno a uno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4E65895-6609-48C0-9696-1FC80D335F27}"/>
                </a:ext>
              </a:extLst>
            </p:cNvPr>
            <p:cNvSpPr/>
            <p:nvPr/>
          </p:nvSpPr>
          <p:spPr>
            <a:xfrm>
              <a:off x="3269723" y="2172153"/>
              <a:ext cx="557385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600" i="1" dirty="0"/>
                <a:t>Un cliente tiene un solo cónyuge y un cónyuge está relacionado a un solo cliente</a:t>
              </a:r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53157A5C-3F2E-4280-A28F-E360632ED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8423" y="1479319"/>
              <a:ext cx="5495154" cy="681132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D4D8792-6D14-4A0E-A302-252E440B33F8}"/>
              </a:ext>
            </a:extLst>
          </p:cNvPr>
          <p:cNvGrpSpPr/>
          <p:nvPr/>
        </p:nvGrpSpPr>
        <p:grpSpPr>
          <a:xfrm>
            <a:off x="2347676" y="2926727"/>
            <a:ext cx="5573853" cy="1633752"/>
            <a:chOff x="3348423" y="2996029"/>
            <a:chExt cx="5573853" cy="1633752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E103E74-16D1-4FAE-916A-AB3BC4F96325}"/>
                </a:ext>
              </a:extLst>
            </p:cNvPr>
            <p:cNvSpPr txBox="1"/>
            <p:nvPr/>
          </p:nvSpPr>
          <p:spPr>
            <a:xfrm>
              <a:off x="3348423" y="2996029"/>
              <a:ext cx="1694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b="1" dirty="0"/>
                <a:t>Uno a muchos</a:t>
              </a:r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19CBD595-50B7-420E-AB99-3CDB0C58D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3231" y="3361726"/>
              <a:ext cx="5495153" cy="683276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CB288B45-58F1-4D26-9FAD-C396C3A8043D}"/>
                </a:ext>
              </a:extLst>
            </p:cNvPr>
            <p:cNvSpPr/>
            <p:nvPr/>
          </p:nvSpPr>
          <p:spPr>
            <a:xfrm>
              <a:off x="3348423" y="4045006"/>
              <a:ext cx="557385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600" i="1" dirty="0"/>
                <a:t>Un cliente puede recibir muchas boletas pero una boleta es entregada a un solo cliente.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2946726-3E5D-47DA-84FC-31974F1E96D9}"/>
              </a:ext>
            </a:extLst>
          </p:cNvPr>
          <p:cNvGrpSpPr/>
          <p:nvPr/>
        </p:nvGrpSpPr>
        <p:grpSpPr>
          <a:xfrm>
            <a:off x="5567825" y="4861440"/>
            <a:ext cx="5584045" cy="1752115"/>
            <a:chOff x="5212378" y="4822930"/>
            <a:chExt cx="5584045" cy="1752115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6AD8E51-933D-4012-B814-2D7362B75EC6}"/>
                </a:ext>
              </a:extLst>
            </p:cNvPr>
            <p:cNvSpPr txBox="1"/>
            <p:nvPr/>
          </p:nvSpPr>
          <p:spPr>
            <a:xfrm>
              <a:off x="5212378" y="4822930"/>
              <a:ext cx="199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b="1" dirty="0"/>
                <a:t>Muchos a muchos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7C4D64B-D7EA-498E-9AC2-58E88338AD45}"/>
                </a:ext>
              </a:extLst>
            </p:cNvPr>
            <p:cNvSpPr/>
            <p:nvPr/>
          </p:nvSpPr>
          <p:spPr>
            <a:xfrm>
              <a:off x="5298027" y="5990270"/>
              <a:ext cx="54983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600" i="1" dirty="0"/>
                <a:t>Una boleta registra muchos productos y un producto puede estar registrado en muchas boletas.</a:t>
              </a:r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57235EB3-F0D7-4C21-8DE8-026C7731E6A3}"/>
                </a:ext>
              </a:extLst>
            </p:cNvPr>
            <p:cNvGrpSpPr/>
            <p:nvPr/>
          </p:nvGrpSpPr>
          <p:grpSpPr>
            <a:xfrm>
              <a:off x="5298027" y="5156123"/>
              <a:ext cx="5498396" cy="688345"/>
              <a:chOff x="6332707" y="5578664"/>
              <a:chExt cx="5238344" cy="730483"/>
            </a:xfrm>
          </p:grpSpPr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7BCEF43B-9FD2-4727-B8CA-FEB1BDB5E428}"/>
                  </a:ext>
                </a:extLst>
              </p:cNvPr>
              <p:cNvSpPr/>
              <p:nvPr/>
            </p:nvSpPr>
            <p:spPr>
              <a:xfrm>
                <a:off x="6332707" y="5674282"/>
                <a:ext cx="1459311" cy="5810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BOLETA</a:t>
                </a:r>
              </a:p>
            </p:txBody>
          </p:sp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17096434-B3A6-4C8E-886D-14D171A663E2}"/>
                  </a:ext>
                </a:extLst>
              </p:cNvPr>
              <p:cNvSpPr/>
              <p:nvPr/>
            </p:nvSpPr>
            <p:spPr>
              <a:xfrm>
                <a:off x="10111740" y="5674281"/>
                <a:ext cx="1459311" cy="5810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PRODUCTO</a:t>
                </a:r>
              </a:p>
            </p:txBody>
          </p:sp>
          <p:sp>
            <p:nvSpPr>
              <p:cNvPr id="25" name="Rombo 24">
                <a:extLst>
                  <a:ext uri="{FF2B5EF4-FFF2-40B4-BE49-F238E27FC236}">
                    <a16:creationId xmlns:a16="http://schemas.microsoft.com/office/drawing/2014/main" id="{333B208E-7F36-42BF-93FE-1276DA3371D6}"/>
                  </a:ext>
                </a:extLst>
              </p:cNvPr>
              <p:cNvSpPr/>
              <p:nvPr/>
            </p:nvSpPr>
            <p:spPr>
              <a:xfrm>
                <a:off x="8161750" y="5604293"/>
                <a:ext cx="1567589" cy="704854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1400" dirty="0"/>
                  <a:t>Registra</a:t>
                </a:r>
              </a:p>
            </p:txBody>
          </p: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5BAF50C0-A1F0-4A3D-8718-D5D01392B178}"/>
                  </a:ext>
                </a:extLst>
              </p:cNvPr>
              <p:cNvCxnSpPr>
                <a:cxnSpLocks/>
                <a:stCxn id="23" idx="3"/>
                <a:endCxn id="25" idx="1"/>
              </p:cNvCxnSpPr>
              <p:nvPr/>
            </p:nvCxnSpPr>
            <p:spPr>
              <a:xfrm flipV="1">
                <a:off x="7792018" y="5956721"/>
                <a:ext cx="369732" cy="8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C8C9C9F5-4EBD-47C9-BDCE-047D9C1994A6}"/>
                  </a:ext>
                </a:extLst>
              </p:cNvPr>
              <p:cNvCxnSpPr>
                <a:cxnSpLocks/>
                <a:stCxn id="25" idx="3"/>
                <a:endCxn id="24" idx="1"/>
              </p:cNvCxnSpPr>
              <p:nvPr/>
            </p:nvCxnSpPr>
            <p:spPr>
              <a:xfrm>
                <a:off x="9729339" y="5956721"/>
                <a:ext cx="382401" cy="8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3635866-4247-47C8-B29F-18BAE0DAD1C5}"/>
                  </a:ext>
                </a:extLst>
              </p:cNvPr>
              <p:cNvSpPr txBox="1"/>
              <p:nvPr/>
            </p:nvSpPr>
            <p:spPr>
              <a:xfrm>
                <a:off x="7796585" y="5578664"/>
                <a:ext cx="306494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/>
                  <a:t>n</a:t>
                </a:r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8F6C162-492C-464F-90CA-CC0A45C19C96}"/>
                  </a:ext>
                </a:extLst>
              </p:cNvPr>
              <p:cNvSpPr txBox="1"/>
              <p:nvPr/>
            </p:nvSpPr>
            <p:spPr>
              <a:xfrm>
                <a:off x="9761388" y="5587385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/>
                  <a:t>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885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3553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Relaciones entre tablas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60E80101-CF68-43D2-B077-D949304F6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3" y="1427250"/>
            <a:ext cx="4831686" cy="121146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9471CC10-D05E-4C3F-AD55-41C933FF8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801" y="1427251"/>
            <a:ext cx="3503497" cy="1200796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66E30F95-0FB7-47B3-805C-2B192DF35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04" y="3029278"/>
            <a:ext cx="4846285" cy="1141092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87B6D0F7-5236-41C1-A4F2-E4CA16221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383" y="3029278"/>
            <a:ext cx="3499915" cy="1197154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E41A82A0-9C13-4183-9653-B2A947844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604" y="4953558"/>
            <a:ext cx="3810754" cy="1378359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F4712B9D-594F-4D6D-8227-7AE8687E96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5169" y="4953558"/>
            <a:ext cx="5713561" cy="1196189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21405945-9897-4CDE-95B0-4088DE101B33}"/>
              </a:ext>
            </a:extLst>
          </p:cNvPr>
          <p:cNvSpPr txBox="1"/>
          <p:nvPr/>
        </p:nvSpPr>
        <p:spPr>
          <a:xfrm>
            <a:off x="745724" y="110318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CLIENTE</a:t>
            </a:r>
            <a:endParaRPr lang="es-PE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3DE9B2D-5B2A-460D-A9F1-88538F2FA43E}"/>
              </a:ext>
            </a:extLst>
          </p:cNvPr>
          <p:cNvSpPr txBox="1"/>
          <p:nvPr/>
        </p:nvSpPr>
        <p:spPr>
          <a:xfrm>
            <a:off x="6563169" y="1094014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NEGOCIO</a:t>
            </a:r>
            <a:endParaRPr lang="es-PE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E7911FF-63FE-4ED3-A2A2-5545B6670FA0}"/>
              </a:ext>
            </a:extLst>
          </p:cNvPr>
          <p:cNvSpPr txBox="1"/>
          <p:nvPr/>
        </p:nvSpPr>
        <p:spPr>
          <a:xfrm>
            <a:off x="619203" y="270520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CLIENTE</a:t>
            </a:r>
            <a:endParaRPr lang="es-PE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A6C0A38-2813-48BF-ABA7-53E113830B1E}"/>
              </a:ext>
            </a:extLst>
          </p:cNvPr>
          <p:cNvSpPr txBox="1"/>
          <p:nvPr/>
        </p:nvSpPr>
        <p:spPr>
          <a:xfrm>
            <a:off x="6589016" y="2705207"/>
            <a:ext cx="899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BOLETA</a:t>
            </a:r>
          </a:p>
          <a:p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4F3A77-CD1D-479E-874D-ABE7573FD579}"/>
              </a:ext>
            </a:extLst>
          </p:cNvPr>
          <p:cNvSpPr txBox="1"/>
          <p:nvPr/>
        </p:nvSpPr>
        <p:spPr>
          <a:xfrm>
            <a:off x="604604" y="4589798"/>
            <a:ext cx="899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BOLETA</a:t>
            </a:r>
          </a:p>
          <a:p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CF3AD0-AF33-4640-B961-D77A62F1B1D5}"/>
              </a:ext>
            </a:extLst>
          </p:cNvPr>
          <p:cNvSpPr txBox="1"/>
          <p:nvPr/>
        </p:nvSpPr>
        <p:spPr>
          <a:xfrm>
            <a:off x="6634801" y="4589798"/>
            <a:ext cx="125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PRODUCTO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5740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3378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Integridad Referencial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A02011-F250-48B1-8B51-B7A679DD3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65" y="1690811"/>
            <a:ext cx="4219575" cy="19812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83A6209-1228-4D24-99CF-D9C237E69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169" y="1690811"/>
            <a:ext cx="4343400" cy="15335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6A13121-0A41-4F4F-BAA1-0CDDFC22F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720" y="4921499"/>
            <a:ext cx="6965291" cy="173139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F27D13B-6ECA-4141-8999-835396B54CB7}"/>
              </a:ext>
            </a:extLst>
          </p:cNvPr>
          <p:cNvSpPr txBox="1"/>
          <p:nvPr/>
        </p:nvSpPr>
        <p:spPr>
          <a:xfrm>
            <a:off x="957165" y="1195945"/>
            <a:ext cx="1649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/>
              <a:t>Relación 1 a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EF36CE1-9B05-4384-89DF-3003A9254928}"/>
              </a:ext>
            </a:extLst>
          </p:cNvPr>
          <p:cNvSpPr txBox="1"/>
          <p:nvPr/>
        </p:nvSpPr>
        <p:spPr>
          <a:xfrm>
            <a:off x="6539981" y="1195945"/>
            <a:ext cx="2367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/>
              <a:t>Relación 1 a Muchos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00219B0-ED0C-4BCD-A102-C686F00BD74E}"/>
              </a:ext>
            </a:extLst>
          </p:cNvPr>
          <p:cNvSpPr/>
          <p:nvPr/>
        </p:nvSpPr>
        <p:spPr>
          <a:xfrm>
            <a:off x="9442580" y="2752531"/>
            <a:ext cx="1091681" cy="317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9330BC0-A430-40BB-86FC-06E215FC6794}"/>
              </a:ext>
            </a:extLst>
          </p:cNvPr>
          <p:cNvSpPr txBox="1"/>
          <p:nvPr/>
        </p:nvSpPr>
        <p:spPr>
          <a:xfrm>
            <a:off x="4378254" y="4232245"/>
            <a:ext cx="3435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000" b="1" dirty="0"/>
              <a:t>Relación Muchos a Muchos</a:t>
            </a:r>
          </a:p>
          <a:p>
            <a:pPr algn="ctr"/>
            <a:r>
              <a:rPr lang="es-PE" sz="1600" i="1" dirty="0"/>
              <a:t>Se crea una tabla intermedia de detalle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3CC883-FBB2-4772-BE8F-6CBBCE7CBEF1}"/>
              </a:ext>
            </a:extLst>
          </p:cNvPr>
          <p:cNvSpPr txBox="1"/>
          <p:nvPr/>
        </p:nvSpPr>
        <p:spPr>
          <a:xfrm>
            <a:off x="10919472" y="2726485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Foreign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39247D6-6F04-49A2-9FA6-6A708091A9A2}"/>
              </a:ext>
            </a:extLst>
          </p:cNvPr>
          <p:cNvSpPr txBox="1"/>
          <p:nvPr/>
        </p:nvSpPr>
        <p:spPr>
          <a:xfrm>
            <a:off x="10919472" y="1899349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Primary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2D169C3-DEB4-4764-B9F3-76C55F76B115}"/>
              </a:ext>
            </a:extLst>
          </p:cNvPr>
          <p:cNvSpPr txBox="1"/>
          <p:nvPr/>
        </p:nvSpPr>
        <p:spPr>
          <a:xfrm>
            <a:off x="5533832" y="1899364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Primary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D0BEE1E-8959-4DE1-A8F7-8A936894C115}"/>
              </a:ext>
            </a:extLst>
          </p:cNvPr>
          <p:cNvSpPr/>
          <p:nvPr/>
        </p:nvSpPr>
        <p:spPr>
          <a:xfrm>
            <a:off x="5321560" y="5190930"/>
            <a:ext cx="1069910" cy="442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B6980C4-FD16-4384-B585-FF9534B0D765}"/>
              </a:ext>
            </a:extLst>
          </p:cNvPr>
          <p:cNvSpPr txBox="1"/>
          <p:nvPr/>
        </p:nvSpPr>
        <p:spPr>
          <a:xfrm>
            <a:off x="6391470" y="5187885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Primary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EC73E55-4151-4E1A-9A11-A39BED7B1278}"/>
              </a:ext>
            </a:extLst>
          </p:cNvPr>
          <p:cNvSpPr txBox="1"/>
          <p:nvPr/>
        </p:nvSpPr>
        <p:spPr>
          <a:xfrm>
            <a:off x="1417837" y="5181361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Primary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504F665-2F40-402A-9652-4ED48E419902}"/>
              </a:ext>
            </a:extLst>
          </p:cNvPr>
          <p:cNvSpPr txBox="1"/>
          <p:nvPr/>
        </p:nvSpPr>
        <p:spPr>
          <a:xfrm>
            <a:off x="9615589" y="5185887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Primary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</p:spTree>
    <p:extLst>
      <p:ext uri="{BB962C8B-B14F-4D97-AF65-F5344CB8AC3E}">
        <p14:creationId xmlns:p14="http://schemas.microsoft.com/office/powerpoint/2010/main" val="207550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1202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Diagrama de base de datos</a:t>
            </a:r>
          </a:p>
          <a:p>
            <a:endParaRPr lang="es-PE" sz="2800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D69B9758-6DFA-423C-9415-F90CE0A2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746" y="1285140"/>
            <a:ext cx="6325822" cy="51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5623</TotalTime>
  <Words>374</Words>
  <Application>Microsoft Office PowerPoint</Application>
  <PresentationFormat>Panorámica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 Nova Light</vt:lpstr>
      <vt:lpstr>Calibri</vt:lpstr>
      <vt:lpstr>Calibri Light</vt:lpstr>
      <vt:lpstr>Office Theme</vt:lpstr>
      <vt:lpstr>Capacitación en Tecnologías .NET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Valverde</dc:creator>
  <cp:lastModifiedBy>Fernando Valverde</cp:lastModifiedBy>
  <cp:revision>112</cp:revision>
  <dcterms:created xsi:type="dcterms:W3CDTF">2020-05-08T07:31:20Z</dcterms:created>
  <dcterms:modified xsi:type="dcterms:W3CDTF">2020-06-08T04:34:21Z</dcterms:modified>
</cp:coreProperties>
</file>