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80" r:id="rId9"/>
    <p:sldId id="276" r:id="rId10"/>
    <p:sldId id="281" r:id="rId11"/>
    <p:sldId id="282" r:id="rId1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D7211-E0FA-4120-B4BE-C93AD91CD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3C29E3-4F0A-435A-B101-EDF366758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5E823-F0A5-4A26-A589-C335777F0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865E-94F2-4D88-9135-166EB172240A}" type="datetimeFigureOut">
              <a:rPr lang="es-PE" smtClean="0"/>
              <a:t>14/09/2020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34404-D51D-45AA-81CD-47AB1D7AA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10FA2-9651-4037-A330-01F1602EE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D616-DACF-4F90-8A07-44D262CB09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44622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B64B4-77DA-4730-BC58-862F973C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16D22-944A-4D14-ADB0-01D6E47BF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1AD65-4B58-4742-92B1-1B0FE4084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865E-94F2-4D88-9135-166EB172240A}" type="datetimeFigureOut">
              <a:rPr lang="es-PE" smtClean="0"/>
              <a:t>14/09/2020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38257-9E7F-4E5A-98A4-AA876471F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E4179-F3F5-4D82-A8B5-6F3D0363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D616-DACF-4F90-8A07-44D262CB09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867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A79B84-714E-4A84-8E92-4909AE79D0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B421A-6109-4313-B524-8239CBB76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72D3B-1A6F-4AF5-9C08-5C024BA65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865E-94F2-4D88-9135-166EB172240A}" type="datetimeFigureOut">
              <a:rPr lang="es-PE" smtClean="0"/>
              <a:t>14/09/2020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7B133-2B9B-490E-B8CE-25F63BADA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1978A-7AB9-4A73-8480-3F12FED8B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D616-DACF-4F90-8A07-44D262CB09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188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AA67C-8E2A-49A4-B816-4829525A4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59373-A14B-47FA-B818-522124164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9DC79-F7DF-41BC-8082-404D2E69C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865E-94F2-4D88-9135-166EB172240A}" type="datetimeFigureOut">
              <a:rPr lang="es-PE" smtClean="0"/>
              <a:t>14/09/2020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5B104-9F45-41C1-A5AA-C57FB0402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28684-D9EB-4AD2-AF15-24BA5B05E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D616-DACF-4F90-8A07-44D262CB09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01532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B841D-F762-4B94-A7D1-526045BEA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91FAE-4CE6-451F-A4FF-C1232EC31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B15A2-B566-40E0-AE0A-6B43F63B0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865E-94F2-4D88-9135-166EB172240A}" type="datetimeFigureOut">
              <a:rPr lang="es-PE" smtClean="0"/>
              <a:t>14/09/2020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87C27-F252-421C-A1DD-148E7857E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682F0-A74C-4DAF-8575-395C349C0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D616-DACF-4F90-8A07-44D262CB09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592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B6412-0FCF-4887-AF13-B0CF7F32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D99B7-7E69-4FFC-908A-84D317CC78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33246-1FAF-402F-B2FC-71CB211F4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5D020-202E-4007-8153-75607861D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865E-94F2-4D88-9135-166EB172240A}" type="datetimeFigureOut">
              <a:rPr lang="es-PE" smtClean="0"/>
              <a:t>14/09/2020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BD60D-B265-4B8C-B12A-B713CCAB2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B51F38-6004-4D88-97D3-47F4C6507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D616-DACF-4F90-8A07-44D262CB09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57225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64C44-66AF-4FBD-9B75-7960F467D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CCDED-091B-4775-BB5D-61E55E28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E9D979-4E90-492F-A9CE-7421CD604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EEFF6E-6C3F-4B6B-8AF8-82BEDD7FB6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C599D1-82F6-492B-AD99-A839211562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A1747B-B279-4C51-B787-2B7C86A1F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865E-94F2-4D88-9135-166EB172240A}" type="datetimeFigureOut">
              <a:rPr lang="es-PE" smtClean="0"/>
              <a:t>14/09/2020</a:t>
            </a:fld>
            <a:endParaRPr lang="es-P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42D8EB-47C9-42D0-9D41-0811BA92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7FB660-6041-41A5-98D2-CDA8786A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D616-DACF-4F90-8A07-44D262CB09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96140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1A662-FD40-4795-B540-AC925643C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A02851-EFE1-46EA-B93E-4829F4460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865E-94F2-4D88-9135-166EB172240A}" type="datetimeFigureOut">
              <a:rPr lang="es-PE" smtClean="0"/>
              <a:t>14/09/2020</a:t>
            </a:fld>
            <a:endParaRPr lang="es-P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3B29FC-8384-4D55-81BB-20A96577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16E05C-BCE9-4A83-91F8-55ACF0236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D616-DACF-4F90-8A07-44D262CB09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91101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9964B6-4C79-4074-A8FE-E52361498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865E-94F2-4D88-9135-166EB172240A}" type="datetimeFigureOut">
              <a:rPr lang="es-PE" smtClean="0"/>
              <a:t>14/09/2020</a:t>
            </a:fld>
            <a:endParaRPr lang="es-P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698D27-987B-466D-9405-31D89166F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5E815-7DA6-4619-AF94-1DA9A916C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D616-DACF-4F90-8A07-44D262CB09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70824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539DE-0320-4E90-A605-0E12FEF36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FAF09-23A3-4AD3-904A-DCE3BB534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DC1BBD-8E19-42D7-886A-40D3E1C7B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09094-C05E-4CFD-B4BA-E8E096369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865E-94F2-4D88-9135-166EB172240A}" type="datetimeFigureOut">
              <a:rPr lang="es-PE" smtClean="0"/>
              <a:t>14/09/2020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5BD44-F2BA-47AC-888C-DFB8066EC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AF364-334D-4BCB-BB1F-4FC6D39AF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D616-DACF-4F90-8A07-44D262CB09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75636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C0A72-ADDE-4DC7-B9BE-939307065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4ECCF-B798-4E26-AA4F-3B28A80E72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FD1B1-4417-447D-917B-F2C0A0E45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107CF-D9C3-4414-83A1-FC8D648EF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865E-94F2-4D88-9135-166EB172240A}" type="datetimeFigureOut">
              <a:rPr lang="es-PE" smtClean="0"/>
              <a:t>14/09/2020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4F2ED-ABA3-487B-8864-83D530232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B27D9-AD2B-48F3-80B5-32D4AE6E3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D616-DACF-4F90-8A07-44D262CB09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67297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10FA8-39BB-4E52-A468-16097DEF6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22D9A-8782-4200-9F9A-08D2FE753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29844-F7CF-44EC-890E-7A18C3AB5B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7865E-94F2-4D88-9135-166EB172240A}" type="datetimeFigureOut">
              <a:rPr lang="es-PE" smtClean="0"/>
              <a:t>14/09/2020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54B26-AEE2-4CEB-A942-ACB2A7C6F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41404-FF3F-40F7-B0C8-852F290BB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DD616-DACF-4F90-8A07-44D262CB09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43595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C700812-337C-480A-9E1C-9E32B321C7F8}"/>
              </a:ext>
            </a:extLst>
          </p:cNvPr>
          <p:cNvGrpSpPr/>
          <p:nvPr/>
        </p:nvGrpSpPr>
        <p:grpSpPr>
          <a:xfrm>
            <a:off x="0" y="0"/>
            <a:ext cx="12192000" cy="3429000"/>
            <a:chOff x="0" y="0"/>
            <a:chExt cx="12192000" cy="34290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11F0501-1A95-4163-882E-0C5003E22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3429000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574A5F3-6648-470B-999E-A590D12EDC28}"/>
                </a:ext>
              </a:extLst>
            </p:cNvPr>
            <p:cNvGrpSpPr/>
            <p:nvPr/>
          </p:nvGrpSpPr>
          <p:grpSpPr>
            <a:xfrm>
              <a:off x="2920996" y="768087"/>
              <a:ext cx="6350007" cy="1892826"/>
              <a:chOff x="5981435" y="467819"/>
              <a:chExt cx="6350007" cy="1892826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9EF8256-B6E0-4975-A0EB-5AD5C580F650}"/>
                  </a:ext>
                </a:extLst>
              </p:cNvPr>
              <p:cNvSpPr/>
              <p:nvPr/>
            </p:nvSpPr>
            <p:spPr>
              <a:xfrm>
                <a:off x="5981435" y="790985"/>
                <a:ext cx="6350007" cy="156966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9600" b="0" cap="none" spc="0" dirty="0">
                    <a:ln w="0"/>
                    <a:solidFill>
                      <a:schemeClr val="tx1"/>
                    </a:solidFill>
                    <a:effectLst>
                      <a:glow rad="228600">
                        <a:schemeClr val="accent3">
                          <a:satMod val="175000"/>
                          <a:alpha val="40000"/>
                        </a:schemeClr>
                      </a:glow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rial Nova Light" panose="020B0304020202020204" pitchFamily="34" charset="0"/>
                  </a:rPr>
                  <a:t>SQL Server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553FC72-9B56-4A31-BB24-013E8D077DFB}"/>
                  </a:ext>
                </a:extLst>
              </p:cNvPr>
              <p:cNvSpPr/>
              <p:nvPr/>
            </p:nvSpPr>
            <p:spPr>
              <a:xfrm>
                <a:off x="6096000" y="467819"/>
                <a:ext cx="2041713" cy="64633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harsh" dir="t"/>
                </a:scene3d>
                <a:sp3d extrusionH="57150" prstMaterial="matte">
                  <a:bevelT w="63500" h="12700" prst="angle"/>
                  <a:contourClr>
                    <a:schemeClr val="bg1">
                      <a:lumMod val="65000"/>
                    </a:schemeClr>
                  </a:contourClr>
                </a:sp3d>
              </a:bodyPr>
              <a:lstStyle/>
              <a:p>
                <a:pPr algn="ctr"/>
                <a:r>
                  <a:rPr lang="en-US" sz="3600" b="1" cap="none" spc="0" dirty="0">
                    <a:ln/>
                    <a:solidFill>
                      <a:schemeClr val="accent3"/>
                    </a:solidFill>
                    <a:effectLst>
                      <a:glow rad="2286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</a:rPr>
                  <a:t>Microsoft</a:t>
                </a:r>
              </a:p>
            </p:txBody>
          </p:sp>
        </p:grpSp>
      </p:grpSp>
      <p:sp>
        <p:nvSpPr>
          <p:cNvPr id="9" name="1 Título">
            <a:extLst>
              <a:ext uri="{FF2B5EF4-FFF2-40B4-BE49-F238E27FC236}">
                <a16:creationId xmlns:a16="http://schemas.microsoft.com/office/drawing/2014/main" id="{F2D37D20-8CC9-4F0A-A505-C8BF8D68A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401" y="3407806"/>
            <a:ext cx="9715196" cy="1166727"/>
          </a:xfrm>
        </p:spPr>
        <p:txBody>
          <a:bodyPr>
            <a:normAutofit/>
          </a:bodyPr>
          <a:lstStyle/>
          <a:p>
            <a:r>
              <a:rPr lang="es-MX" sz="4400" b="1" dirty="0">
                <a:latin typeface="+mn-lt"/>
              </a:rPr>
              <a:t>Capacitación en Tecnologías .NET </a:t>
            </a:r>
            <a:endParaRPr lang="es-MX" sz="4400" dirty="0">
              <a:latin typeface="+mn-lt"/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CC3950E8-1AE4-4B22-8740-96763500E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7967" y="4410073"/>
            <a:ext cx="8596063" cy="1511559"/>
          </a:xfrm>
        </p:spPr>
        <p:txBody>
          <a:bodyPr>
            <a:normAutofit/>
          </a:bodyPr>
          <a:lstStyle/>
          <a:p>
            <a:endParaRPr lang="es-MX" dirty="0"/>
          </a:p>
          <a:p>
            <a:pPr>
              <a:spcBef>
                <a:spcPct val="20000"/>
              </a:spcBef>
            </a:pPr>
            <a:r>
              <a:rPr lang="es-MX" sz="3000" b="1" dirty="0">
                <a:solidFill>
                  <a:schemeClr val="tx1">
                    <a:tint val="75000"/>
                  </a:schemeClr>
                </a:solidFill>
              </a:rPr>
              <a:t>SQL SERVER DESDE CERO</a:t>
            </a:r>
          </a:p>
          <a:p>
            <a:pPr>
              <a:spcBef>
                <a:spcPct val="20000"/>
              </a:spcBef>
            </a:pPr>
            <a:r>
              <a:rPr lang="es-MX" sz="3000" b="1" dirty="0">
                <a:solidFill>
                  <a:schemeClr val="tx1">
                    <a:tint val="75000"/>
                  </a:schemeClr>
                </a:solidFill>
              </a:rPr>
              <a:t>Sesión 04: Implementación de Consultas</a:t>
            </a:r>
          </a:p>
          <a:p>
            <a:pPr>
              <a:spcBef>
                <a:spcPct val="20000"/>
              </a:spcBef>
            </a:pPr>
            <a:endParaRPr lang="es-MX" sz="3000" b="1" dirty="0">
              <a:solidFill>
                <a:schemeClr val="tx1">
                  <a:tint val="75000"/>
                </a:schemeClr>
              </a:solidFill>
            </a:endParaRPr>
          </a:p>
          <a:p>
            <a:pPr>
              <a:spcBef>
                <a:spcPct val="20000"/>
              </a:spcBef>
            </a:pPr>
            <a:endParaRPr lang="es-MX" sz="3000" b="1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1" name="3 CuadroTexto">
            <a:extLst>
              <a:ext uri="{FF2B5EF4-FFF2-40B4-BE49-F238E27FC236}">
                <a16:creationId xmlns:a16="http://schemas.microsoft.com/office/drawing/2014/main" id="{A7650980-548E-4569-B499-0A86407F8BA4}"/>
              </a:ext>
            </a:extLst>
          </p:cNvPr>
          <p:cNvSpPr txBox="1"/>
          <p:nvPr/>
        </p:nvSpPr>
        <p:spPr>
          <a:xfrm>
            <a:off x="4171337" y="6311386"/>
            <a:ext cx="3849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/>
              <a:t>Expositor: Fernando Valverde Uchoffen</a:t>
            </a:r>
          </a:p>
        </p:txBody>
      </p:sp>
    </p:spTree>
    <p:extLst>
      <p:ext uri="{BB962C8B-B14F-4D97-AF65-F5344CB8AC3E}">
        <p14:creationId xmlns:p14="http://schemas.microsoft.com/office/powerpoint/2010/main" val="3116214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B91E86A-606B-43B7-8AD9-FF25B33DE1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75" t="23551" r="34048" b="37268"/>
          <a:stretch/>
        </p:blipFill>
        <p:spPr bwMode="auto">
          <a:xfrm>
            <a:off x="1047757" y="1710629"/>
            <a:ext cx="3409025" cy="343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9 Conector recto">
            <a:extLst>
              <a:ext uri="{FF2B5EF4-FFF2-40B4-BE49-F238E27FC236}">
                <a16:creationId xmlns:a16="http://schemas.microsoft.com/office/drawing/2014/main" id="{2CBEF587-CAA3-47FD-8DE8-6D50B69ECAB8}"/>
              </a:ext>
            </a:extLst>
          </p:cNvPr>
          <p:cNvCxnSpPr>
            <a:cxnSpLocks/>
          </p:cNvCxnSpPr>
          <p:nvPr/>
        </p:nvCxnSpPr>
        <p:spPr>
          <a:xfrm flipH="1">
            <a:off x="0" y="867730"/>
            <a:ext cx="12192000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117AD1F1-0C57-46D4-988B-14F809D8E7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897" r="16910"/>
          <a:stretch/>
        </p:blipFill>
        <p:spPr>
          <a:xfrm>
            <a:off x="10111740" y="1"/>
            <a:ext cx="2080260" cy="9334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58BF93-2853-4DF6-835F-66A7C63DF786}"/>
              </a:ext>
            </a:extLst>
          </p:cNvPr>
          <p:cNvSpPr txBox="1"/>
          <p:nvPr/>
        </p:nvSpPr>
        <p:spPr>
          <a:xfrm>
            <a:off x="335902" y="205106"/>
            <a:ext cx="4035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4.3 Combinación de tablas</a:t>
            </a:r>
            <a:endParaRPr lang="es-PE" sz="28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11D6CED-24F6-4DDC-B0F3-214503D81DA8}"/>
              </a:ext>
            </a:extLst>
          </p:cNvPr>
          <p:cNvSpPr txBox="1"/>
          <p:nvPr/>
        </p:nvSpPr>
        <p:spPr>
          <a:xfrm>
            <a:off x="335902" y="1007135"/>
            <a:ext cx="8056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4.2.2.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Empleo</a:t>
            </a:r>
            <a:r>
              <a:rPr lang="en-US" sz="1800" b="1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 de Inner Join</a:t>
            </a:r>
            <a:endParaRPr lang="es-MX" sz="1800" b="1" i="0" u="none" strike="noStrike" baseline="0" dirty="0">
              <a:solidFill>
                <a:srgbClr val="000000"/>
              </a:solidFill>
              <a:highlight>
                <a:srgbClr val="FFFF00"/>
              </a:highlight>
              <a:latin typeface="Calibri" panose="020F050202020403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D1FBBAE-DC7F-40DB-BF79-B57B15CE53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447" t="5147" r="1844" b="3608"/>
          <a:stretch/>
        </p:blipFill>
        <p:spPr>
          <a:xfrm>
            <a:off x="5566959" y="1334792"/>
            <a:ext cx="2278150" cy="241128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0893F00-8E84-4BCB-BE07-F560BC83FB6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766" t="3965" r="10638" b="4379"/>
          <a:stretch/>
        </p:blipFill>
        <p:spPr>
          <a:xfrm>
            <a:off x="8904569" y="1262146"/>
            <a:ext cx="1876145" cy="248393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066F730-05C0-4E4B-98CA-60F13925033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65" t="2733" r="2931" b="3797"/>
          <a:stretch/>
        </p:blipFill>
        <p:spPr>
          <a:xfrm>
            <a:off x="6288379" y="4140496"/>
            <a:ext cx="4208015" cy="248393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92AB984B-6A3B-4A6B-B1B3-9282790FC8B5}"/>
              </a:ext>
            </a:extLst>
          </p:cNvPr>
          <p:cNvSpPr txBox="1"/>
          <p:nvPr/>
        </p:nvSpPr>
        <p:spPr>
          <a:xfrm>
            <a:off x="191529" y="6130076"/>
            <a:ext cx="39809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400" dirty="0">
                <a:solidFill>
                  <a:schemeClr val="accent1">
                    <a:lumMod val="75000"/>
                  </a:schemeClr>
                </a:solidFill>
              </a:rPr>
              <a:t>https://programacionymas.com/blog/como-funciona-inner-left-right-full-join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C5F6AF5-F248-43CC-BC1C-3F1E7EB37EE6}"/>
              </a:ext>
            </a:extLst>
          </p:cNvPr>
          <p:cNvSpPr txBox="1"/>
          <p:nvPr/>
        </p:nvSpPr>
        <p:spPr>
          <a:xfrm>
            <a:off x="191529" y="5549734"/>
            <a:ext cx="43627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400" dirty="0">
                <a:solidFill>
                  <a:schemeClr val="accent1">
                    <a:lumMod val="75000"/>
                  </a:schemeClr>
                </a:solidFill>
              </a:rPr>
              <a:t>https://www.codeproject.com/Articles/33052/Visual-Representation-of-SQL-Joins</a:t>
            </a:r>
          </a:p>
        </p:txBody>
      </p:sp>
    </p:spTree>
    <p:extLst>
      <p:ext uri="{BB962C8B-B14F-4D97-AF65-F5344CB8AC3E}">
        <p14:creationId xmlns:p14="http://schemas.microsoft.com/office/powerpoint/2010/main" val="2837909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D9C675-2EF6-42DE-BC28-7D52D2BF4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841" y="1135776"/>
            <a:ext cx="7142317" cy="561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9 Conector recto">
            <a:extLst>
              <a:ext uri="{FF2B5EF4-FFF2-40B4-BE49-F238E27FC236}">
                <a16:creationId xmlns:a16="http://schemas.microsoft.com/office/drawing/2014/main" id="{2CBEF587-CAA3-47FD-8DE8-6D50B69ECAB8}"/>
              </a:ext>
            </a:extLst>
          </p:cNvPr>
          <p:cNvCxnSpPr>
            <a:cxnSpLocks/>
          </p:cNvCxnSpPr>
          <p:nvPr/>
        </p:nvCxnSpPr>
        <p:spPr>
          <a:xfrm flipH="1">
            <a:off x="0" y="867730"/>
            <a:ext cx="12192000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117AD1F1-0C57-46D4-988B-14F809D8E7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897" r="16910"/>
          <a:stretch/>
        </p:blipFill>
        <p:spPr>
          <a:xfrm>
            <a:off x="10111740" y="1"/>
            <a:ext cx="2080260" cy="9334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58BF93-2853-4DF6-835F-66A7C63DF786}"/>
              </a:ext>
            </a:extLst>
          </p:cNvPr>
          <p:cNvSpPr txBox="1"/>
          <p:nvPr/>
        </p:nvSpPr>
        <p:spPr>
          <a:xfrm>
            <a:off x="335902" y="205106"/>
            <a:ext cx="4035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4.3 Combinación de tablas</a:t>
            </a:r>
            <a:endParaRPr lang="es-PE" sz="28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11D6CED-24F6-4DDC-B0F3-214503D81DA8}"/>
              </a:ext>
            </a:extLst>
          </p:cNvPr>
          <p:cNvSpPr txBox="1"/>
          <p:nvPr/>
        </p:nvSpPr>
        <p:spPr>
          <a:xfrm>
            <a:off x="335902" y="1007135"/>
            <a:ext cx="8056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4.3.2. Combinaciones Externas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745E126-094B-473B-BB96-542AE5BF899D}"/>
              </a:ext>
            </a:extLst>
          </p:cNvPr>
          <p:cNvSpPr txBox="1"/>
          <p:nvPr/>
        </p:nvSpPr>
        <p:spPr>
          <a:xfrm>
            <a:off x="67242" y="5905084"/>
            <a:ext cx="216105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400" dirty="0">
                <a:solidFill>
                  <a:schemeClr val="accent1">
                    <a:lumMod val="75000"/>
                  </a:schemeClr>
                </a:solidFill>
              </a:rPr>
              <a:t>https://www.codeproject.com/Articles/33052/Visual-Representation-of-SQL-Joins</a:t>
            </a:r>
          </a:p>
        </p:txBody>
      </p:sp>
    </p:spTree>
    <p:extLst>
      <p:ext uri="{BB962C8B-B14F-4D97-AF65-F5344CB8AC3E}">
        <p14:creationId xmlns:p14="http://schemas.microsoft.com/office/powerpoint/2010/main" val="2305698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9 Conector recto">
            <a:extLst>
              <a:ext uri="{FF2B5EF4-FFF2-40B4-BE49-F238E27FC236}">
                <a16:creationId xmlns:a16="http://schemas.microsoft.com/office/drawing/2014/main" id="{2CBEF587-CAA3-47FD-8DE8-6D50B69ECAB8}"/>
              </a:ext>
            </a:extLst>
          </p:cNvPr>
          <p:cNvCxnSpPr>
            <a:cxnSpLocks/>
          </p:cNvCxnSpPr>
          <p:nvPr/>
        </p:nvCxnSpPr>
        <p:spPr>
          <a:xfrm flipH="1">
            <a:off x="0" y="867730"/>
            <a:ext cx="12192000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117AD1F1-0C57-46D4-988B-14F809D8E7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97" r="16910"/>
          <a:stretch/>
        </p:blipFill>
        <p:spPr>
          <a:xfrm>
            <a:off x="10111740" y="1"/>
            <a:ext cx="2080260" cy="9334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58BF93-2853-4DF6-835F-66A7C63DF786}"/>
              </a:ext>
            </a:extLst>
          </p:cNvPr>
          <p:cNvSpPr txBox="1"/>
          <p:nvPr/>
        </p:nvSpPr>
        <p:spPr>
          <a:xfrm>
            <a:off x="335902" y="205106"/>
            <a:ext cx="4500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/>
              <a:t>Implementación de Consultas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11D6CED-24F6-4DDC-B0F3-214503D81DA8}"/>
              </a:ext>
            </a:extLst>
          </p:cNvPr>
          <p:cNvSpPr txBox="1"/>
          <p:nvPr/>
        </p:nvSpPr>
        <p:spPr>
          <a:xfrm>
            <a:off x="2067757" y="1018656"/>
            <a:ext cx="8056485" cy="5663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PE" sz="2000" b="0" i="0" u="none" strike="noStrike" baseline="0" dirty="0">
              <a:latin typeface="Calibri" panose="020F0502020204030204" pitchFamily="34" charset="0"/>
            </a:endParaRPr>
          </a:p>
          <a:p>
            <a:r>
              <a:rPr lang="es-MX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4.1.</a:t>
            </a:r>
            <a:r>
              <a:rPr lang="es-MX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MX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Recuperación de datos</a:t>
            </a:r>
          </a:p>
          <a:p>
            <a:r>
              <a:rPr lang="es-MX" b="1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es-MX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4.1.1. Introducción a las consultas </a:t>
            </a:r>
          </a:p>
          <a:p>
            <a:r>
              <a:rPr lang="es-PE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4.1.2. Uso del SELECT – WHERE </a:t>
            </a:r>
          </a:p>
          <a:p>
            <a:r>
              <a:rPr lang="es-PE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4.1.3. Ordenar registros de una consulta: ORDER BY </a:t>
            </a:r>
          </a:p>
          <a:p>
            <a:r>
              <a:rPr lang="es-MX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4.1.4. Funciones para el manejo de fechas </a:t>
            </a:r>
          </a:p>
          <a:p>
            <a:r>
              <a:rPr lang="es-MX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4.1.5. Manipulación de consultas condicionales </a:t>
            </a:r>
          </a:p>
          <a:p>
            <a:endParaRPr lang="es-PE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s-PE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s-MX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4.2. Agrupamiento de datos </a:t>
            </a:r>
            <a:endParaRPr lang="es-MX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s-MX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es-MX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4.2.1. </a:t>
            </a:r>
            <a:r>
              <a:rPr lang="es-PE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Empleo de funciones agregadas: SUM, MIN, MAX, AVG, COUNT</a:t>
            </a:r>
            <a:r>
              <a:rPr lang="es-MX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  <a:p>
            <a:r>
              <a:rPr lang="es-PE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4.2.2. </a:t>
            </a:r>
            <a:r>
              <a:rPr lang="es-MX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Empleo de GROUP BY, HAVING</a:t>
            </a:r>
            <a:endParaRPr lang="es-PE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s-PE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s-PE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s-MX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4.3. Combinación de tablas</a:t>
            </a:r>
          </a:p>
          <a:p>
            <a:r>
              <a:rPr lang="es-MX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es-MX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4.3.1. Empleo de INNER JOIN </a:t>
            </a:r>
          </a:p>
          <a:p>
            <a:r>
              <a:rPr lang="es-PE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4.3.2. Combinaciones externas </a:t>
            </a:r>
          </a:p>
          <a:p>
            <a:endParaRPr lang="es-PE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s-PE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s-PE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71079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9 Conector recto">
            <a:extLst>
              <a:ext uri="{FF2B5EF4-FFF2-40B4-BE49-F238E27FC236}">
                <a16:creationId xmlns:a16="http://schemas.microsoft.com/office/drawing/2014/main" id="{2CBEF587-CAA3-47FD-8DE8-6D50B69ECAB8}"/>
              </a:ext>
            </a:extLst>
          </p:cNvPr>
          <p:cNvCxnSpPr>
            <a:cxnSpLocks/>
          </p:cNvCxnSpPr>
          <p:nvPr/>
        </p:nvCxnSpPr>
        <p:spPr>
          <a:xfrm flipH="1">
            <a:off x="0" y="867730"/>
            <a:ext cx="12192000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117AD1F1-0C57-46D4-988B-14F809D8E7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97" r="16910"/>
          <a:stretch/>
        </p:blipFill>
        <p:spPr>
          <a:xfrm>
            <a:off x="10111740" y="1"/>
            <a:ext cx="2080260" cy="9334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58BF93-2853-4DF6-835F-66A7C63DF786}"/>
              </a:ext>
            </a:extLst>
          </p:cNvPr>
          <p:cNvSpPr txBox="1"/>
          <p:nvPr/>
        </p:nvSpPr>
        <p:spPr>
          <a:xfrm>
            <a:off x="335902" y="178473"/>
            <a:ext cx="4035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4.1 Recuperación de datos</a:t>
            </a:r>
            <a:endParaRPr lang="es-PE" sz="28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11D6CED-24F6-4DDC-B0F3-214503D81DA8}"/>
              </a:ext>
            </a:extLst>
          </p:cNvPr>
          <p:cNvSpPr txBox="1"/>
          <p:nvPr/>
        </p:nvSpPr>
        <p:spPr>
          <a:xfrm>
            <a:off x="335902" y="1007135"/>
            <a:ext cx="47953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4.1.1. Introducción a las consultas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14C0838-459D-41F5-A8FE-28D6DC49DFD6}"/>
              </a:ext>
            </a:extLst>
          </p:cNvPr>
          <p:cNvSpPr txBox="1"/>
          <p:nvPr/>
        </p:nvSpPr>
        <p:spPr>
          <a:xfrm>
            <a:off x="335902" y="1983860"/>
            <a:ext cx="609895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800" dirty="0">
                <a:solidFill>
                  <a:srgbClr val="008000"/>
                </a:solidFill>
                <a:latin typeface="Consolas" panose="020B0609020204030204" pitchFamily="49" charset="0"/>
              </a:rPr>
              <a:t>-- Comando SELECT</a:t>
            </a:r>
            <a:endParaRPr lang="es-P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PE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12 </a:t>
            </a:r>
            <a:r>
              <a:rPr lang="es-PE" sz="18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3</a:t>
            </a:r>
          </a:p>
          <a:p>
            <a:r>
              <a:rPr lang="es-PE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1800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s-PE" sz="18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endParaRPr lang="es-P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P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800" dirty="0">
                <a:solidFill>
                  <a:srgbClr val="008000"/>
                </a:solidFill>
                <a:latin typeface="Consolas" panose="020B0609020204030204" pitchFamily="49" charset="0"/>
              </a:rPr>
              <a:t>-- Dar un alias al campo devuelto</a:t>
            </a:r>
            <a:endParaRPr lang="es-MX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>
                <a:solidFill>
                  <a:srgbClr val="FF0000"/>
                </a:solidFill>
                <a:latin typeface="Consolas" panose="020B0609020204030204" pitchFamily="49" charset="0"/>
              </a:rPr>
              <a:t>'La Fecha Actual'</a:t>
            </a:r>
            <a:endParaRPr lang="es-MX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PE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1800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s-PE" sz="18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Fecha</a:t>
            </a:r>
          </a:p>
          <a:p>
            <a:r>
              <a:rPr lang="es-MX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[La Fecha Actual]</a:t>
            </a:r>
          </a:p>
          <a:p>
            <a:endParaRPr lang="es-P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PE" sz="1800" dirty="0">
                <a:solidFill>
                  <a:srgbClr val="008000"/>
                </a:solidFill>
                <a:latin typeface="Consolas" panose="020B0609020204030204" pitchFamily="49" charset="0"/>
              </a:rPr>
              <a:t>-- Mostrar varios campos juntos</a:t>
            </a:r>
            <a:endParaRPr lang="es-P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PE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12</a:t>
            </a:r>
            <a:r>
              <a:rPr lang="es-PE" sz="18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3 </a:t>
            </a:r>
            <a:r>
              <a:rPr lang="es-PE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Suma</a:t>
            </a:r>
            <a:r>
              <a:rPr lang="es-PE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1800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s-PE" sz="18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Fecha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81C7EA7-8691-4729-A39E-EBAEDDFAD2D1}"/>
              </a:ext>
            </a:extLst>
          </p:cNvPr>
          <p:cNvSpPr txBox="1"/>
          <p:nvPr/>
        </p:nvSpPr>
        <p:spPr>
          <a:xfrm>
            <a:off x="5751222" y="1033768"/>
            <a:ext cx="609895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dirty="0">
                <a:solidFill>
                  <a:srgbClr val="008000"/>
                </a:solidFill>
                <a:latin typeface="Consolas" panose="020B0609020204030204" pitchFamily="49" charset="0"/>
              </a:rPr>
              <a:t>-- Consultas a una BD (Ventas)</a:t>
            </a:r>
            <a:endParaRPr lang="es-MX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P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800" dirty="0">
                <a:solidFill>
                  <a:srgbClr val="008000"/>
                </a:solidFill>
                <a:latin typeface="Consolas" panose="020B0609020204030204" pitchFamily="49" charset="0"/>
              </a:rPr>
              <a:t>-- * Significa obtener todos los campos</a:t>
            </a:r>
            <a:endParaRPr lang="es-MX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PE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CLIENTE</a:t>
            </a:r>
          </a:p>
          <a:p>
            <a:endParaRPr lang="es-P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P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P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P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P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P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P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PE" sz="1800" dirty="0">
                <a:solidFill>
                  <a:srgbClr val="008000"/>
                </a:solidFill>
                <a:latin typeface="Consolas" panose="020B0609020204030204" pitchFamily="49" charset="0"/>
              </a:rPr>
              <a:t>-- Obtener sólo algunos campos</a:t>
            </a:r>
            <a:endParaRPr lang="es-P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PE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Dni</a:t>
            </a:r>
            <a:r>
              <a:rPr lang="es-PE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Nombre </a:t>
            </a:r>
            <a:r>
              <a:rPr lang="es-PE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CLIENTE</a:t>
            </a:r>
          </a:p>
          <a:p>
            <a:endParaRPr lang="es-P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800" dirty="0">
                <a:solidFill>
                  <a:srgbClr val="008000"/>
                </a:solidFill>
                <a:latin typeface="Consolas" panose="020B0609020204030204" pitchFamily="49" charset="0"/>
              </a:rPr>
              <a:t>-- Usar alias para los campos</a:t>
            </a:r>
            <a:endParaRPr lang="es-MX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Dni </a:t>
            </a:r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FF0000"/>
                </a:solidFill>
                <a:latin typeface="Consolas" panose="020B0609020204030204" pitchFamily="49" charset="0"/>
              </a:rPr>
              <a:t>'Documento de identidad'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Nombre </a:t>
            </a:r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FF0000"/>
                </a:solidFill>
                <a:latin typeface="Consolas" panose="020B0609020204030204" pitchFamily="49" charset="0"/>
              </a:rPr>
              <a:t>'Primer nombre'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CLIENTE</a:t>
            </a:r>
          </a:p>
          <a:p>
            <a:endParaRPr lang="es-P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800" dirty="0">
                <a:solidFill>
                  <a:srgbClr val="008000"/>
                </a:solidFill>
                <a:latin typeface="Consolas" panose="020B0609020204030204" pitchFamily="49" charset="0"/>
              </a:rPr>
              <a:t>-- Usar alias para las tablas</a:t>
            </a:r>
            <a:endParaRPr lang="es-MX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C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Apellido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C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Nombre </a:t>
            </a:r>
            <a:r>
              <a:rPr lang="es-MX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CLIENTE C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302C481-7FBA-4063-984C-B1B761C75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414" y="2166336"/>
            <a:ext cx="4869122" cy="17664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51645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9 Conector recto">
            <a:extLst>
              <a:ext uri="{FF2B5EF4-FFF2-40B4-BE49-F238E27FC236}">
                <a16:creationId xmlns:a16="http://schemas.microsoft.com/office/drawing/2014/main" id="{2CBEF587-CAA3-47FD-8DE8-6D50B69ECAB8}"/>
              </a:ext>
            </a:extLst>
          </p:cNvPr>
          <p:cNvCxnSpPr>
            <a:cxnSpLocks/>
          </p:cNvCxnSpPr>
          <p:nvPr/>
        </p:nvCxnSpPr>
        <p:spPr>
          <a:xfrm flipH="1">
            <a:off x="0" y="867730"/>
            <a:ext cx="12192000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117AD1F1-0C57-46D4-988B-14F809D8E7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97" r="16910"/>
          <a:stretch/>
        </p:blipFill>
        <p:spPr>
          <a:xfrm>
            <a:off x="10111740" y="1"/>
            <a:ext cx="2080260" cy="9334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58BF93-2853-4DF6-835F-66A7C63DF786}"/>
              </a:ext>
            </a:extLst>
          </p:cNvPr>
          <p:cNvSpPr txBox="1"/>
          <p:nvPr/>
        </p:nvSpPr>
        <p:spPr>
          <a:xfrm>
            <a:off x="335902" y="205106"/>
            <a:ext cx="4035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4.1 Recuperación de datos</a:t>
            </a:r>
            <a:endParaRPr lang="es-PE" sz="28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11D6CED-24F6-4DDC-B0F3-214503D81DA8}"/>
              </a:ext>
            </a:extLst>
          </p:cNvPr>
          <p:cNvSpPr txBox="1"/>
          <p:nvPr/>
        </p:nvSpPr>
        <p:spPr>
          <a:xfrm>
            <a:off x="335902" y="1007135"/>
            <a:ext cx="8056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4.1.2. Uso del SELECT – WHERE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5EBE9AC-3DD5-4BC7-8F07-39EDA6DEA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124" y="1545918"/>
            <a:ext cx="5724525" cy="990600"/>
          </a:xfrm>
          <a:prstGeom prst="rect">
            <a:avLst/>
          </a:prstGeom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0AECD71-AAE6-451A-88E2-883A188E3E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3730" y="2705969"/>
            <a:ext cx="5720919" cy="14999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E9A2FA41-6E2D-457C-82D7-6FAF2D1EB6E5}"/>
              </a:ext>
            </a:extLst>
          </p:cNvPr>
          <p:cNvSpPr txBox="1"/>
          <p:nvPr/>
        </p:nvSpPr>
        <p:spPr>
          <a:xfrm>
            <a:off x="335902" y="1545918"/>
            <a:ext cx="48863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PRODUCTO</a:t>
            </a: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0F8825B-B55B-4BB1-9BFE-CEEDD2335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902" y="1915250"/>
            <a:ext cx="4886325" cy="2247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F0959F04-E285-4003-8FCA-493D794C672F}"/>
              </a:ext>
            </a:extLst>
          </p:cNvPr>
          <p:cNvSpPr/>
          <p:nvPr/>
        </p:nvSpPr>
        <p:spPr>
          <a:xfrm>
            <a:off x="10537794" y="2929631"/>
            <a:ext cx="716855" cy="11540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5E8A96F-4EA4-42A0-AC61-E2A2CC6BD4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902" y="4862918"/>
            <a:ext cx="4926384" cy="987947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84D14730-E100-4892-9535-0110028EB2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0124" y="4862918"/>
            <a:ext cx="5939879" cy="9879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15851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9 Conector recto">
            <a:extLst>
              <a:ext uri="{FF2B5EF4-FFF2-40B4-BE49-F238E27FC236}">
                <a16:creationId xmlns:a16="http://schemas.microsoft.com/office/drawing/2014/main" id="{2CBEF587-CAA3-47FD-8DE8-6D50B69ECAB8}"/>
              </a:ext>
            </a:extLst>
          </p:cNvPr>
          <p:cNvCxnSpPr>
            <a:cxnSpLocks/>
          </p:cNvCxnSpPr>
          <p:nvPr/>
        </p:nvCxnSpPr>
        <p:spPr>
          <a:xfrm flipH="1">
            <a:off x="0" y="867730"/>
            <a:ext cx="12192000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117AD1F1-0C57-46D4-988B-14F809D8E7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97" r="16910"/>
          <a:stretch/>
        </p:blipFill>
        <p:spPr>
          <a:xfrm>
            <a:off x="10111740" y="1"/>
            <a:ext cx="2080260" cy="9334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58BF93-2853-4DF6-835F-66A7C63DF786}"/>
              </a:ext>
            </a:extLst>
          </p:cNvPr>
          <p:cNvSpPr txBox="1"/>
          <p:nvPr/>
        </p:nvSpPr>
        <p:spPr>
          <a:xfrm>
            <a:off x="335902" y="205106"/>
            <a:ext cx="4035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4.1 Recuperación de datos</a:t>
            </a:r>
            <a:endParaRPr lang="es-PE" sz="28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11D6CED-24F6-4DDC-B0F3-214503D81DA8}"/>
              </a:ext>
            </a:extLst>
          </p:cNvPr>
          <p:cNvSpPr txBox="1"/>
          <p:nvPr/>
        </p:nvSpPr>
        <p:spPr>
          <a:xfrm>
            <a:off x="335902" y="1007135"/>
            <a:ext cx="5168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4.1.3. Ordenar registros de una consulta: ORDER BY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3F4E80A-6504-4116-8C84-A842978E6277}"/>
              </a:ext>
            </a:extLst>
          </p:cNvPr>
          <p:cNvSpPr txBox="1"/>
          <p:nvPr/>
        </p:nvSpPr>
        <p:spPr>
          <a:xfrm>
            <a:off x="3046521" y="2149266"/>
            <a:ext cx="60989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FROM, WHERE, GROUP BY, SELECT, ORDER BY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PE" sz="1800" dirty="0">
                <a:solidFill>
                  <a:srgbClr val="008000"/>
                </a:solidFill>
                <a:latin typeface="Consolas" panose="020B0609020204030204" pitchFamily="49" charset="0"/>
              </a:rPr>
              <a:t>  1    2        3         4       5</a:t>
            </a:r>
            <a:endParaRPr lang="es-PE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D5304F8-506E-4BE8-BB5E-F6687081DF4B}"/>
              </a:ext>
            </a:extLst>
          </p:cNvPr>
          <p:cNvSpPr txBox="1"/>
          <p:nvPr/>
        </p:nvSpPr>
        <p:spPr>
          <a:xfrm>
            <a:off x="2105118" y="1640530"/>
            <a:ext cx="798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highlight>
                  <a:srgbClr val="00FF00"/>
                </a:highlight>
              </a:rPr>
              <a:t>Tener en cuenta el orden en que el motor de base de datos ejecuta las consultas</a:t>
            </a:r>
            <a:endParaRPr lang="es-PE" dirty="0">
              <a:highlight>
                <a:srgbClr val="00FF00"/>
              </a:highlight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EB55EC1-76F2-4F81-8DE9-5A0470886993}"/>
              </a:ext>
            </a:extLst>
          </p:cNvPr>
          <p:cNvSpPr txBox="1"/>
          <p:nvPr/>
        </p:nvSpPr>
        <p:spPr>
          <a:xfrm>
            <a:off x="5739416" y="3295754"/>
            <a:ext cx="60989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800" dirty="0">
                <a:solidFill>
                  <a:srgbClr val="008000"/>
                </a:solidFill>
                <a:latin typeface="Consolas" panose="020B0609020204030204" pitchFamily="49" charset="0"/>
              </a:rPr>
              <a:t>-- Lista de clientes ordenada por nombre de forma ascendente</a:t>
            </a:r>
            <a:endParaRPr lang="es-P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PE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CLIENTE </a:t>
            </a:r>
            <a:r>
              <a:rPr lang="es-PE" sz="1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ORDER</a:t>
            </a:r>
            <a:r>
              <a:rPr lang="es-PE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s-PE" sz="1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BY</a:t>
            </a:r>
            <a:r>
              <a:rPr lang="es-PE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Nombre </a:t>
            </a:r>
            <a:r>
              <a:rPr lang="es-PE" sz="1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ASC</a:t>
            </a:r>
            <a:endParaRPr lang="es-PE" dirty="0">
              <a:highlight>
                <a:srgbClr val="FFFF00"/>
              </a:highlight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F53A4CB-3CEF-44B2-A066-30AB4A2C3BF1}"/>
              </a:ext>
            </a:extLst>
          </p:cNvPr>
          <p:cNvSpPr txBox="1"/>
          <p:nvPr/>
        </p:nvSpPr>
        <p:spPr>
          <a:xfrm>
            <a:off x="335902" y="3757419"/>
            <a:ext cx="3046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CLIENTE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E121AA1-755A-4451-A44F-F54FDDF96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02" y="4129025"/>
            <a:ext cx="4583190" cy="17213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EABD76A-B734-42BC-8922-C0C56BA9E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8997" y="4372185"/>
            <a:ext cx="4717280" cy="14782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70F7DBD9-D7AB-4B20-87F2-9BBD4C8A0801}"/>
              </a:ext>
            </a:extLst>
          </p:cNvPr>
          <p:cNvSpPr/>
          <p:nvPr/>
        </p:nvSpPr>
        <p:spPr>
          <a:xfrm>
            <a:off x="2222778" y="4390814"/>
            <a:ext cx="716855" cy="13885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AEB69DC-659E-4EAD-9D3D-F7AE45EA24EE}"/>
              </a:ext>
            </a:extLst>
          </p:cNvPr>
          <p:cNvSpPr/>
          <p:nvPr/>
        </p:nvSpPr>
        <p:spPr>
          <a:xfrm>
            <a:off x="7767961" y="4350879"/>
            <a:ext cx="716855" cy="14284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03E6324-C7C9-4E06-9990-8A8762E738E1}"/>
              </a:ext>
            </a:extLst>
          </p:cNvPr>
          <p:cNvSpPr txBox="1"/>
          <p:nvPr/>
        </p:nvSpPr>
        <p:spPr>
          <a:xfrm>
            <a:off x="335902" y="3383139"/>
            <a:ext cx="2799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800" dirty="0">
                <a:solidFill>
                  <a:srgbClr val="008000"/>
                </a:solidFill>
                <a:latin typeface="Consolas" panose="020B0609020204030204" pitchFamily="49" charset="0"/>
              </a:rPr>
              <a:t>-- Lista de clientes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75282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9 Conector recto">
            <a:extLst>
              <a:ext uri="{FF2B5EF4-FFF2-40B4-BE49-F238E27FC236}">
                <a16:creationId xmlns:a16="http://schemas.microsoft.com/office/drawing/2014/main" id="{2CBEF587-CAA3-47FD-8DE8-6D50B69ECAB8}"/>
              </a:ext>
            </a:extLst>
          </p:cNvPr>
          <p:cNvCxnSpPr>
            <a:cxnSpLocks/>
          </p:cNvCxnSpPr>
          <p:nvPr/>
        </p:nvCxnSpPr>
        <p:spPr>
          <a:xfrm flipH="1">
            <a:off x="0" y="867730"/>
            <a:ext cx="12192000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117AD1F1-0C57-46D4-988B-14F809D8E7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97" r="16910"/>
          <a:stretch/>
        </p:blipFill>
        <p:spPr>
          <a:xfrm>
            <a:off x="10111740" y="1"/>
            <a:ext cx="2080260" cy="9334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58BF93-2853-4DF6-835F-66A7C63DF786}"/>
              </a:ext>
            </a:extLst>
          </p:cNvPr>
          <p:cNvSpPr txBox="1"/>
          <p:nvPr/>
        </p:nvSpPr>
        <p:spPr>
          <a:xfrm>
            <a:off x="335902" y="205106"/>
            <a:ext cx="4035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4.1 Recuperación de datos</a:t>
            </a:r>
            <a:endParaRPr lang="es-PE" sz="28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11D6CED-24F6-4DDC-B0F3-214503D81DA8}"/>
              </a:ext>
            </a:extLst>
          </p:cNvPr>
          <p:cNvSpPr txBox="1"/>
          <p:nvPr/>
        </p:nvSpPr>
        <p:spPr>
          <a:xfrm>
            <a:off x="335902" y="1007135"/>
            <a:ext cx="8056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4.1.4. Funciones para el manejo de fechas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FD1FC98-B11D-4A44-89C4-BBE20C824552}"/>
              </a:ext>
            </a:extLst>
          </p:cNvPr>
          <p:cNvSpPr txBox="1"/>
          <p:nvPr/>
        </p:nvSpPr>
        <p:spPr>
          <a:xfrm>
            <a:off x="335902" y="1674674"/>
            <a:ext cx="576009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800" dirty="0">
                <a:solidFill>
                  <a:srgbClr val="008000"/>
                </a:solidFill>
                <a:latin typeface="Consolas" panose="020B0609020204030204" pitchFamily="49" charset="0"/>
              </a:rPr>
              <a:t>-- Mostrar la fecha actual</a:t>
            </a:r>
            <a:endParaRPr lang="es-P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PE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1800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s-PE" sz="18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</a:p>
          <a:p>
            <a:endParaRPr lang="es-P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P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P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800" dirty="0">
                <a:solidFill>
                  <a:srgbClr val="008000"/>
                </a:solidFill>
                <a:latin typeface="Consolas" panose="020B0609020204030204" pitchFamily="49" charset="0"/>
              </a:rPr>
              <a:t>-- Mostrar el día actual como un entero</a:t>
            </a:r>
            <a:endParaRPr lang="es-MX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DAY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'2020-06-21'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'Día con DAY()’</a:t>
            </a:r>
          </a:p>
          <a:p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DAY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())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'Día con GETDATE()’</a:t>
            </a:r>
          </a:p>
          <a:p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96DFE64-B2A2-494E-9884-2B8F332636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893"/>
          <a:stretch/>
        </p:blipFill>
        <p:spPr>
          <a:xfrm>
            <a:off x="335902" y="2282856"/>
            <a:ext cx="2066925" cy="66539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C49FF3E-CD9D-480D-A7B4-E22AA7F423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458"/>
          <a:stretch/>
        </p:blipFill>
        <p:spPr>
          <a:xfrm>
            <a:off x="335902" y="5312328"/>
            <a:ext cx="2066925" cy="58820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959C487-D564-47CC-BD0B-7AA7C2F0DC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179" b="40779"/>
          <a:stretch/>
        </p:blipFill>
        <p:spPr>
          <a:xfrm>
            <a:off x="335901" y="3921893"/>
            <a:ext cx="2066925" cy="45276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D7B5C78-8B60-48B0-857E-9F0E2E0B2A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1854"/>
          <a:stretch/>
        </p:blipFill>
        <p:spPr>
          <a:xfrm>
            <a:off x="335901" y="5111743"/>
            <a:ext cx="2066925" cy="24518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26E10A9-B1BC-40AF-A97A-5C00BF3EC1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1854"/>
          <a:stretch/>
        </p:blipFill>
        <p:spPr>
          <a:xfrm>
            <a:off x="335901" y="3694118"/>
            <a:ext cx="2066925" cy="245187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1B741545-C580-4905-8563-7A52F1DD8FCB}"/>
              </a:ext>
            </a:extLst>
          </p:cNvPr>
          <p:cNvSpPr txBox="1"/>
          <p:nvPr/>
        </p:nvSpPr>
        <p:spPr>
          <a:xfrm>
            <a:off x="6565034" y="1735460"/>
            <a:ext cx="53221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dirty="0">
                <a:solidFill>
                  <a:srgbClr val="008000"/>
                </a:solidFill>
                <a:latin typeface="Consolas" panose="020B0609020204030204" pitchFamily="49" charset="0"/>
              </a:rPr>
              <a:t>-- Listar los clientes </a:t>
            </a:r>
            <a:r>
              <a:rPr lang="es-MX" dirty="0">
                <a:solidFill>
                  <a:srgbClr val="008000"/>
                </a:solidFill>
                <a:latin typeface="Consolas" panose="020B0609020204030204" pitchFamily="49" charset="0"/>
              </a:rPr>
              <a:t>con</a:t>
            </a:r>
            <a:r>
              <a:rPr lang="es-MX" sz="1800" dirty="0">
                <a:solidFill>
                  <a:srgbClr val="008000"/>
                </a:solidFill>
                <a:latin typeface="Consolas" panose="020B0609020204030204" pitchFamily="49" charset="0"/>
              </a:rPr>
              <a:t> una columna adicional para mostrar su edad</a:t>
            </a:r>
            <a:endParaRPr lang="es-MX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*,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DATEDIFF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FechaNacimiento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())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Edad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CLIENTE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34BF24FB-1CB3-4D2A-9842-2D223717E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5034" y="3539340"/>
            <a:ext cx="5318495" cy="17543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82770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9 Conector recto">
            <a:extLst>
              <a:ext uri="{FF2B5EF4-FFF2-40B4-BE49-F238E27FC236}">
                <a16:creationId xmlns:a16="http://schemas.microsoft.com/office/drawing/2014/main" id="{2CBEF587-CAA3-47FD-8DE8-6D50B69ECAB8}"/>
              </a:ext>
            </a:extLst>
          </p:cNvPr>
          <p:cNvCxnSpPr>
            <a:cxnSpLocks/>
          </p:cNvCxnSpPr>
          <p:nvPr/>
        </p:nvCxnSpPr>
        <p:spPr>
          <a:xfrm flipH="1">
            <a:off x="0" y="867730"/>
            <a:ext cx="12192000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117AD1F1-0C57-46D4-988B-14F809D8E7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97" r="16910"/>
          <a:stretch/>
        </p:blipFill>
        <p:spPr>
          <a:xfrm>
            <a:off x="10111740" y="1"/>
            <a:ext cx="2080260" cy="9334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58BF93-2853-4DF6-835F-66A7C63DF786}"/>
              </a:ext>
            </a:extLst>
          </p:cNvPr>
          <p:cNvSpPr txBox="1"/>
          <p:nvPr/>
        </p:nvSpPr>
        <p:spPr>
          <a:xfrm>
            <a:off x="335902" y="205106"/>
            <a:ext cx="4035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4.1 Recuperación de datos</a:t>
            </a:r>
            <a:endParaRPr lang="es-PE" sz="28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11D6CED-24F6-4DDC-B0F3-214503D81DA8}"/>
              </a:ext>
            </a:extLst>
          </p:cNvPr>
          <p:cNvSpPr txBox="1"/>
          <p:nvPr/>
        </p:nvSpPr>
        <p:spPr>
          <a:xfrm>
            <a:off x="335902" y="1007135"/>
            <a:ext cx="8056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4.1.5. Manipulación de consultas condicionales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E832ED5-D6D4-4844-8463-1B8F2DEDADDE}"/>
              </a:ext>
            </a:extLst>
          </p:cNvPr>
          <p:cNvSpPr txBox="1"/>
          <p:nvPr/>
        </p:nvSpPr>
        <p:spPr>
          <a:xfrm>
            <a:off x="335902" y="1596055"/>
            <a:ext cx="60989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CLIENTE C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EXISTS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BOLETA B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IdCliente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IdCliente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9E0E404-B54F-4D7E-B89B-917458481A6B}"/>
              </a:ext>
            </a:extLst>
          </p:cNvPr>
          <p:cNvSpPr txBox="1"/>
          <p:nvPr/>
        </p:nvSpPr>
        <p:spPr>
          <a:xfrm>
            <a:off x="335902" y="2738973"/>
            <a:ext cx="656204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dirty="0">
                <a:solidFill>
                  <a:srgbClr val="008000"/>
                </a:solidFill>
                <a:latin typeface="Consolas" panose="020B0609020204030204" pitchFamily="49" charset="0"/>
              </a:rPr>
              <a:t>-- Listar los productos de unidad </a:t>
            </a:r>
          </a:p>
          <a:p>
            <a:r>
              <a:rPr lang="es-MX" sz="1800" dirty="0">
                <a:solidFill>
                  <a:srgbClr val="008000"/>
                </a:solidFill>
                <a:latin typeface="Consolas" panose="020B0609020204030204" pitchFamily="49" charset="0"/>
              </a:rPr>
              <a:t>Botella 1L o marca Cocinero </a:t>
            </a:r>
            <a:endParaRPr lang="es-MX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PE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PRODUCTO</a:t>
            </a:r>
          </a:p>
          <a:p>
            <a:r>
              <a:rPr lang="es-PE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Unidad </a:t>
            </a:r>
            <a:r>
              <a:rPr lang="es-PE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1800" dirty="0">
                <a:solidFill>
                  <a:srgbClr val="FF0000"/>
                </a:solidFill>
                <a:latin typeface="Consolas" panose="020B0609020204030204" pitchFamily="49" charset="0"/>
              </a:rPr>
              <a:t>'Botella 1L'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18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Marca </a:t>
            </a:r>
            <a:r>
              <a:rPr lang="es-PE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1800" dirty="0">
                <a:solidFill>
                  <a:srgbClr val="FF0000"/>
                </a:solidFill>
                <a:latin typeface="Consolas" panose="020B0609020204030204" pitchFamily="49" charset="0"/>
              </a:rPr>
              <a:t>'Cocinero'</a:t>
            </a:r>
            <a:endParaRPr lang="es-P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P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800" dirty="0">
                <a:solidFill>
                  <a:srgbClr val="008000"/>
                </a:solidFill>
                <a:latin typeface="Consolas" panose="020B0609020204030204" pitchFamily="49" charset="0"/>
              </a:rPr>
              <a:t>-- Listar los productos que no tienen marca</a:t>
            </a:r>
            <a:endParaRPr lang="es-P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PE" sz="1800" dirty="0">
                <a:solidFill>
                  <a:srgbClr val="008000"/>
                </a:solidFill>
                <a:latin typeface="Consolas" panose="020B0609020204030204" pitchFamily="49" charset="0"/>
              </a:rPr>
              <a:t>-- Operador IS</a:t>
            </a:r>
            <a:endParaRPr lang="es-P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PE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PRODUCTO </a:t>
            </a:r>
          </a:p>
          <a:p>
            <a:r>
              <a:rPr lang="es-PE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Marca </a:t>
            </a:r>
            <a:r>
              <a:rPr lang="es-PE" sz="18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s-PE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E26D4AE-2E94-4BE7-9927-E78F2E8B532F}"/>
              </a:ext>
            </a:extLst>
          </p:cNvPr>
          <p:cNvSpPr txBox="1"/>
          <p:nvPr/>
        </p:nvSpPr>
        <p:spPr>
          <a:xfrm>
            <a:off x="6742591" y="1596055"/>
            <a:ext cx="609895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PRODUCTO</a:t>
            </a:r>
          </a:p>
          <a:p>
            <a:r>
              <a:rPr lang="es-PE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Marca </a:t>
            </a:r>
            <a:r>
              <a:rPr lang="es-PE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1800" dirty="0">
                <a:solidFill>
                  <a:srgbClr val="FF0000"/>
                </a:solidFill>
                <a:latin typeface="Consolas" panose="020B0609020204030204" pitchFamily="49" charset="0"/>
              </a:rPr>
              <a:t>'Gloria'</a:t>
            </a:r>
            <a:endParaRPr lang="es-P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P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800" dirty="0">
                <a:solidFill>
                  <a:srgbClr val="008000"/>
                </a:solidFill>
                <a:latin typeface="Consolas" panose="020B0609020204030204" pitchFamily="49" charset="0"/>
              </a:rPr>
              <a:t>-- Listar los productos que tienen marca registrada</a:t>
            </a:r>
            <a:endParaRPr lang="es-MX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PE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PRODUCTO 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Marca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P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PE" sz="1800" dirty="0">
                <a:solidFill>
                  <a:srgbClr val="008000"/>
                </a:solidFill>
                <a:latin typeface="Consolas" panose="020B0609020204030204" pitchFamily="49" charset="0"/>
              </a:rPr>
              <a:t>-- Operador LIKE</a:t>
            </a:r>
            <a:endParaRPr lang="es-P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800" dirty="0">
                <a:solidFill>
                  <a:srgbClr val="008000"/>
                </a:solidFill>
                <a:latin typeface="Consolas" panose="020B0609020204030204" pitchFamily="49" charset="0"/>
              </a:rPr>
              <a:t>-- Listar los productos que contengan </a:t>
            </a:r>
          </a:p>
          <a:p>
            <a:r>
              <a:rPr lang="es-MX" sz="1800" dirty="0">
                <a:solidFill>
                  <a:srgbClr val="008000"/>
                </a:solidFill>
                <a:latin typeface="Consolas" panose="020B0609020204030204" pitchFamily="49" charset="0"/>
              </a:rPr>
              <a:t>en la descripción la letra z</a:t>
            </a:r>
            <a:endParaRPr lang="es-MX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PE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PRODUCTO </a:t>
            </a:r>
          </a:p>
          <a:p>
            <a:r>
              <a:rPr lang="es-PE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Descripcion </a:t>
            </a:r>
            <a:r>
              <a:rPr lang="es-PE" sz="18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1800" dirty="0">
                <a:solidFill>
                  <a:srgbClr val="FF0000"/>
                </a:solidFill>
                <a:latin typeface="Consolas" panose="020B0609020204030204" pitchFamily="49" charset="0"/>
              </a:rPr>
              <a:t>'%z%'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68401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9 Conector recto">
            <a:extLst>
              <a:ext uri="{FF2B5EF4-FFF2-40B4-BE49-F238E27FC236}">
                <a16:creationId xmlns:a16="http://schemas.microsoft.com/office/drawing/2014/main" id="{2CBEF587-CAA3-47FD-8DE8-6D50B69ECAB8}"/>
              </a:ext>
            </a:extLst>
          </p:cNvPr>
          <p:cNvCxnSpPr>
            <a:cxnSpLocks/>
          </p:cNvCxnSpPr>
          <p:nvPr/>
        </p:nvCxnSpPr>
        <p:spPr>
          <a:xfrm flipH="1">
            <a:off x="0" y="867730"/>
            <a:ext cx="12192000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117AD1F1-0C57-46D4-988B-14F809D8E7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97" r="16910"/>
          <a:stretch/>
        </p:blipFill>
        <p:spPr>
          <a:xfrm>
            <a:off x="10111740" y="1"/>
            <a:ext cx="2080260" cy="9334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58BF93-2853-4DF6-835F-66A7C63DF786}"/>
              </a:ext>
            </a:extLst>
          </p:cNvPr>
          <p:cNvSpPr txBox="1"/>
          <p:nvPr/>
        </p:nvSpPr>
        <p:spPr>
          <a:xfrm>
            <a:off x="335902" y="205106"/>
            <a:ext cx="4180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4.2 Agrupamiento de Datos</a:t>
            </a:r>
            <a:endParaRPr lang="es-PE" sz="28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11D6CED-24F6-4DDC-B0F3-214503D81DA8}"/>
              </a:ext>
            </a:extLst>
          </p:cNvPr>
          <p:cNvSpPr txBox="1"/>
          <p:nvPr/>
        </p:nvSpPr>
        <p:spPr>
          <a:xfrm>
            <a:off x="335902" y="1007135"/>
            <a:ext cx="8056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4.2.1.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Empleo</a:t>
            </a:r>
            <a:r>
              <a:rPr lang="en-US" sz="1800" b="1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 de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funciones</a:t>
            </a:r>
            <a:r>
              <a:rPr lang="en-US" sz="1800" b="1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agregadas</a:t>
            </a:r>
            <a:r>
              <a:rPr lang="en-US" sz="1800" b="1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: SUM, MIN, MAX, AVG, COUNT</a:t>
            </a:r>
            <a:endParaRPr lang="es-MX" sz="1800" b="1" i="0" u="none" strike="noStrike" baseline="0" dirty="0">
              <a:solidFill>
                <a:srgbClr val="000000"/>
              </a:solidFill>
              <a:highlight>
                <a:srgbClr val="FFFF00"/>
              </a:highlight>
              <a:latin typeface="Calibri" panose="020F050202020403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3AB6BE5-7854-4EDF-8DA5-B2DED0F51512}"/>
              </a:ext>
            </a:extLst>
          </p:cNvPr>
          <p:cNvSpPr txBox="1"/>
          <p:nvPr/>
        </p:nvSpPr>
        <p:spPr>
          <a:xfrm>
            <a:off x="6434860" y="3806153"/>
            <a:ext cx="530141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>
                <a:solidFill>
                  <a:srgbClr val="008000"/>
                </a:solidFill>
                <a:latin typeface="Consolas" panose="020B0609020204030204" pitchFamily="49" charset="0"/>
              </a:rPr>
              <a:t>-- Obtener el total de productos de la marca Gloria</a:t>
            </a:r>
            <a:endParaRPr lang="es-MX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Cantidad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PRODUCTO</a:t>
            </a:r>
          </a:p>
          <a:p>
            <a:r>
              <a:rPr lang="es-PE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s-PE" sz="1400" dirty="0">
                <a:solidFill>
                  <a:srgbClr val="000000"/>
                </a:solidFill>
                <a:latin typeface="Consolas" panose="020B0609020204030204" pitchFamily="49" charset="0"/>
              </a:rPr>
              <a:t> Marca </a:t>
            </a:r>
            <a:r>
              <a:rPr lang="es-PE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P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1400" dirty="0">
                <a:solidFill>
                  <a:srgbClr val="FF0000"/>
                </a:solidFill>
                <a:latin typeface="Consolas" panose="020B0609020204030204" pitchFamily="49" charset="0"/>
              </a:rPr>
              <a:t>'Gloria'</a:t>
            </a:r>
            <a:endParaRPr lang="es-P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8B14835-433A-4586-9F94-84B4A451E90F}"/>
              </a:ext>
            </a:extLst>
          </p:cNvPr>
          <p:cNvSpPr txBox="1"/>
          <p:nvPr/>
        </p:nvSpPr>
        <p:spPr>
          <a:xfrm>
            <a:off x="335902" y="1673314"/>
            <a:ext cx="576009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>
                <a:solidFill>
                  <a:srgbClr val="008000"/>
                </a:solidFill>
                <a:latin typeface="Consolas" panose="020B0609020204030204" pitchFamily="49" charset="0"/>
              </a:rPr>
              <a:t>-- Obtener el precio total de los productos de la marca Gloria</a:t>
            </a:r>
            <a:endParaRPr lang="es-MX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PE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P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14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s-PE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PE" sz="1400" dirty="0">
                <a:solidFill>
                  <a:srgbClr val="000000"/>
                </a:solidFill>
                <a:latin typeface="Consolas" panose="020B0609020204030204" pitchFamily="49" charset="0"/>
              </a:rPr>
              <a:t>PrecioUnitario</a:t>
            </a:r>
            <a:r>
              <a:rPr lang="es-PE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s-P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s-P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1400" dirty="0">
                <a:solidFill>
                  <a:srgbClr val="FF0000"/>
                </a:solidFill>
                <a:latin typeface="Consolas" panose="020B0609020204030204" pitchFamily="49" charset="0"/>
              </a:rPr>
              <a:t>'Total'</a:t>
            </a:r>
            <a:r>
              <a:rPr lang="es-P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PE" sz="1400" dirty="0">
                <a:solidFill>
                  <a:srgbClr val="000000"/>
                </a:solidFill>
                <a:latin typeface="Consolas" panose="020B0609020204030204" pitchFamily="49" charset="0"/>
              </a:rPr>
              <a:t> PRODUCTO</a:t>
            </a:r>
          </a:p>
          <a:p>
            <a:r>
              <a:rPr lang="es-PE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s-PE" sz="1400" dirty="0">
                <a:solidFill>
                  <a:srgbClr val="000000"/>
                </a:solidFill>
                <a:latin typeface="Consolas" panose="020B0609020204030204" pitchFamily="49" charset="0"/>
              </a:rPr>
              <a:t> Marca </a:t>
            </a:r>
            <a:r>
              <a:rPr lang="es-PE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P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1400" dirty="0">
                <a:solidFill>
                  <a:srgbClr val="FF0000"/>
                </a:solidFill>
                <a:latin typeface="Consolas" panose="020B0609020204030204" pitchFamily="49" charset="0"/>
              </a:rPr>
              <a:t>'Gloria'</a:t>
            </a:r>
            <a:endParaRPr lang="es-PE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3835101-909E-40A8-A406-C895ADF4F66C}"/>
              </a:ext>
            </a:extLst>
          </p:cNvPr>
          <p:cNvSpPr txBox="1"/>
          <p:nvPr/>
        </p:nvSpPr>
        <p:spPr>
          <a:xfrm>
            <a:off x="335902" y="5161777"/>
            <a:ext cx="57600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>
                <a:solidFill>
                  <a:srgbClr val="008000"/>
                </a:solidFill>
                <a:latin typeface="Consolas" panose="020B0609020204030204" pitchFamily="49" charset="0"/>
              </a:rPr>
              <a:t>-- Obtener el producto con el mayor precio</a:t>
            </a:r>
            <a:endParaRPr lang="es-MX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PE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P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1400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s-PE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PE" sz="1400" dirty="0">
                <a:solidFill>
                  <a:srgbClr val="000000"/>
                </a:solidFill>
                <a:latin typeface="Consolas" panose="020B0609020204030204" pitchFamily="49" charset="0"/>
              </a:rPr>
              <a:t>PrecioUnitario</a:t>
            </a:r>
            <a:r>
              <a:rPr lang="es-PE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s-P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s-P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1400" dirty="0">
                <a:solidFill>
                  <a:srgbClr val="FF0000"/>
                </a:solidFill>
                <a:latin typeface="Consolas" panose="020B0609020204030204" pitchFamily="49" charset="0"/>
              </a:rPr>
              <a:t>'Máximo'</a:t>
            </a:r>
            <a:r>
              <a:rPr lang="es-P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PE" sz="1400" dirty="0">
                <a:solidFill>
                  <a:srgbClr val="000000"/>
                </a:solidFill>
                <a:latin typeface="Consolas" panose="020B0609020204030204" pitchFamily="49" charset="0"/>
              </a:rPr>
              <a:t> PRODUCTO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E7F4CCB-573A-4FB2-9E96-4ADBBE06A6CA}"/>
              </a:ext>
            </a:extLst>
          </p:cNvPr>
          <p:cNvSpPr txBox="1"/>
          <p:nvPr/>
        </p:nvSpPr>
        <p:spPr>
          <a:xfrm>
            <a:off x="335902" y="3436979"/>
            <a:ext cx="576009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>
                <a:solidFill>
                  <a:srgbClr val="008000"/>
                </a:solidFill>
                <a:latin typeface="Consolas" panose="020B0609020204030204" pitchFamily="49" charset="0"/>
              </a:rPr>
              <a:t>-- Obtener el producto de menor precio de la marca Gloria</a:t>
            </a:r>
            <a:endParaRPr lang="es-MX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PE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P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1400" dirty="0">
                <a:solidFill>
                  <a:srgbClr val="FF00FF"/>
                </a:solidFill>
                <a:latin typeface="Consolas" panose="020B0609020204030204" pitchFamily="49" charset="0"/>
              </a:rPr>
              <a:t>MIN</a:t>
            </a:r>
            <a:r>
              <a:rPr lang="es-PE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PE" sz="1400" dirty="0">
                <a:solidFill>
                  <a:srgbClr val="000000"/>
                </a:solidFill>
                <a:latin typeface="Consolas" panose="020B0609020204030204" pitchFamily="49" charset="0"/>
              </a:rPr>
              <a:t>PrecioUnitario</a:t>
            </a:r>
            <a:r>
              <a:rPr lang="es-PE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s-P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s-P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1400" dirty="0">
                <a:solidFill>
                  <a:srgbClr val="FF0000"/>
                </a:solidFill>
                <a:latin typeface="Consolas" panose="020B0609020204030204" pitchFamily="49" charset="0"/>
              </a:rPr>
              <a:t>'Mínimo'</a:t>
            </a:r>
            <a:r>
              <a:rPr lang="es-P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PE" sz="1400" dirty="0">
                <a:solidFill>
                  <a:srgbClr val="000000"/>
                </a:solidFill>
                <a:latin typeface="Consolas" panose="020B0609020204030204" pitchFamily="49" charset="0"/>
              </a:rPr>
              <a:t> PRODUCTO</a:t>
            </a:r>
          </a:p>
          <a:p>
            <a:r>
              <a:rPr lang="es-PE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s-PE" sz="1400" dirty="0">
                <a:solidFill>
                  <a:srgbClr val="000000"/>
                </a:solidFill>
                <a:latin typeface="Consolas" panose="020B0609020204030204" pitchFamily="49" charset="0"/>
              </a:rPr>
              <a:t> Marca </a:t>
            </a:r>
            <a:r>
              <a:rPr lang="es-PE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P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1400" dirty="0">
                <a:solidFill>
                  <a:srgbClr val="FF0000"/>
                </a:solidFill>
                <a:latin typeface="Consolas" panose="020B0609020204030204" pitchFamily="49" charset="0"/>
              </a:rPr>
              <a:t>'Gloria'</a:t>
            </a:r>
            <a:endParaRPr lang="es-PE" sz="14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4D4D521-72FB-4901-94DB-DFAD9C118521}"/>
              </a:ext>
            </a:extLst>
          </p:cNvPr>
          <p:cNvSpPr txBox="1"/>
          <p:nvPr/>
        </p:nvSpPr>
        <p:spPr>
          <a:xfrm>
            <a:off x="6434860" y="1667828"/>
            <a:ext cx="587257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>
                <a:solidFill>
                  <a:srgbClr val="008000"/>
                </a:solidFill>
                <a:latin typeface="Consolas" panose="020B0609020204030204" pitchFamily="49" charset="0"/>
              </a:rPr>
              <a:t>-- Obtener el precio promedio de los productos de la marca Gloria</a:t>
            </a:r>
            <a:endParaRPr lang="es-MX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PE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P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1400" dirty="0">
                <a:solidFill>
                  <a:srgbClr val="FF00FF"/>
                </a:solidFill>
                <a:latin typeface="Consolas" panose="020B0609020204030204" pitchFamily="49" charset="0"/>
              </a:rPr>
              <a:t>AVG</a:t>
            </a:r>
            <a:r>
              <a:rPr lang="es-PE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PE" sz="1400" dirty="0">
                <a:solidFill>
                  <a:srgbClr val="000000"/>
                </a:solidFill>
                <a:latin typeface="Consolas" panose="020B0609020204030204" pitchFamily="49" charset="0"/>
              </a:rPr>
              <a:t>PrecioUnitario</a:t>
            </a:r>
            <a:r>
              <a:rPr lang="es-PE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s-P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s-P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1400" dirty="0">
                <a:solidFill>
                  <a:srgbClr val="FF0000"/>
                </a:solidFill>
                <a:latin typeface="Consolas" panose="020B0609020204030204" pitchFamily="49" charset="0"/>
              </a:rPr>
              <a:t>'Precio Promedio'</a:t>
            </a:r>
            <a:r>
              <a:rPr lang="es-P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PE" sz="1400" dirty="0">
                <a:solidFill>
                  <a:srgbClr val="000000"/>
                </a:solidFill>
                <a:latin typeface="Consolas" panose="020B0609020204030204" pitchFamily="49" charset="0"/>
              </a:rPr>
              <a:t> PRODUCTO</a:t>
            </a:r>
          </a:p>
          <a:p>
            <a:r>
              <a:rPr lang="es-PE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s-PE" sz="1400" dirty="0">
                <a:solidFill>
                  <a:srgbClr val="000000"/>
                </a:solidFill>
                <a:latin typeface="Consolas" panose="020B0609020204030204" pitchFamily="49" charset="0"/>
              </a:rPr>
              <a:t> Marca </a:t>
            </a:r>
            <a:r>
              <a:rPr lang="es-PE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P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1400" dirty="0">
                <a:solidFill>
                  <a:srgbClr val="FF0000"/>
                </a:solidFill>
                <a:latin typeface="Consolas" panose="020B0609020204030204" pitchFamily="49" charset="0"/>
              </a:rPr>
              <a:t>'Gloria'</a:t>
            </a:r>
            <a:endParaRPr lang="es-P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22FEF205-99D3-46EF-B178-24D82577B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860" y="2813956"/>
            <a:ext cx="1733550" cy="7239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8F265A7F-3C5B-460B-8DFA-080B24610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5335" y="4508134"/>
            <a:ext cx="1743075" cy="771525"/>
          </a:xfrm>
          <a:prstGeom prst="rect">
            <a:avLst/>
          </a:prstGeom>
        </p:spPr>
      </p:pic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6FBC7707-191D-49C3-9456-FC8141C9E49B}"/>
              </a:ext>
            </a:extLst>
          </p:cNvPr>
          <p:cNvCxnSpPr/>
          <p:nvPr/>
        </p:nvCxnSpPr>
        <p:spPr>
          <a:xfrm>
            <a:off x="6096000" y="1491449"/>
            <a:ext cx="0" cy="50957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n 17">
            <a:extLst>
              <a:ext uri="{FF2B5EF4-FFF2-40B4-BE49-F238E27FC236}">
                <a16:creationId xmlns:a16="http://schemas.microsoft.com/office/drawing/2014/main" id="{81EADD4B-A49D-476F-A06D-3BBF5A9E78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823" y="2570825"/>
            <a:ext cx="1733550" cy="74295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1BBC2655-E8A7-4704-A6C6-DF2EA25ADB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398" y="4333789"/>
            <a:ext cx="1676400" cy="723900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C83CB609-8E82-4BBB-889A-708F4346D0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4398" y="5727467"/>
            <a:ext cx="17335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476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9 Conector recto">
            <a:extLst>
              <a:ext uri="{FF2B5EF4-FFF2-40B4-BE49-F238E27FC236}">
                <a16:creationId xmlns:a16="http://schemas.microsoft.com/office/drawing/2014/main" id="{2CBEF587-CAA3-47FD-8DE8-6D50B69ECAB8}"/>
              </a:ext>
            </a:extLst>
          </p:cNvPr>
          <p:cNvCxnSpPr>
            <a:cxnSpLocks/>
          </p:cNvCxnSpPr>
          <p:nvPr/>
        </p:nvCxnSpPr>
        <p:spPr>
          <a:xfrm flipH="1">
            <a:off x="0" y="867730"/>
            <a:ext cx="12192000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117AD1F1-0C57-46D4-988B-14F809D8E7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97" r="16910"/>
          <a:stretch/>
        </p:blipFill>
        <p:spPr>
          <a:xfrm>
            <a:off x="10111740" y="1"/>
            <a:ext cx="2080260" cy="9334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58BF93-2853-4DF6-835F-66A7C63DF786}"/>
              </a:ext>
            </a:extLst>
          </p:cNvPr>
          <p:cNvSpPr txBox="1"/>
          <p:nvPr/>
        </p:nvSpPr>
        <p:spPr>
          <a:xfrm>
            <a:off x="335902" y="205106"/>
            <a:ext cx="4180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4.2 Agrupamiento de Datos</a:t>
            </a:r>
            <a:endParaRPr lang="es-PE" sz="28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11D6CED-24F6-4DDC-B0F3-214503D81DA8}"/>
              </a:ext>
            </a:extLst>
          </p:cNvPr>
          <p:cNvSpPr txBox="1"/>
          <p:nvPr/>
        </p:nvSpPr>
        <p:spPr>
          <a:xfrm>
            <a:off x="335902" y="1007135"/>
            <a:ext cx="3845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4.2.2.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Empleo</a:t>
            </a:r>
            <a:r>
              <a:rPr lang="en-US" sz="1800" b="1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 de GROUP BY, HAVING</a:t>
            </a:r>
            <a:endParaRPr lang="es-MX" sz="1800" b="1" i="0" u="none" strike="noStrike" baseline="0" dirty="0">
              <a:solidFill>
                <a:srgbClr val="000000"/>
              </a:solidFill>
              <a:highlight>
                <a:srgbClr val="FFFF00"/>
              </a:highlight>
              <a:latin typeface="Calibri" panose="020F050202020403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8EC8111-2A90-4AA7-8148-C35715905C53}"/>
              </a:ext>
            </a:extLst>
          </p:cNvPr>
          <p:cNvSpPr txBox="1"/>
          <p:nvPr/>
        </p:nvSpPr>
        <p:spPr>
          <a:xfrm>
            <a:off x="5723320" y="1106591"/>
            <a:ext cx="609895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>
                <a:solidFill>
                  <a:srgbClr val="008000"/>
                </a:solidFill>
                <a:latin typeface="Consolas" panose="020B0609020204030204" pitchFamily="49" charset="0"/>
              </a:rPr>
              <a:t>-- Obtener el precio total de los productos de cada marca</a:t>
            </a:r>
            <a:endParaRPr lang="es-MX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Marca</a:t>
            </a:r>
            <a:r>
              <a:rPr lang="es-MX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s-MX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PrecioUnitario</a:t>
            </a:r>
            <a:r>
              <a:rPr lang="es-MX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>
                <a:solidFill>
                  <a:srgbClr val="FF0000"/>
                </a:solidFill>
                <a:latin typeface="Consolas" panose="020B0609020204030204" pitchFamily="49" charset="0"/>
              </a:rPr>
              <a:t>'Precio'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PRODUCTO</a:t>
            </a:r>
          </a:p>
          <a:p>
            <a:r>
              <a:rPr lang="es-PE" sz="1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GROUP</a:t>
            </a:r>
            <a:r>
              <a:rPr lang="es-PE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s-PE" sz="1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BY</a:t>
            </a:r>
            <a:r>
              <a:rPr lang="es-PE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Marca</a:t>
            </a:r>
            <a:endParaRPr lang="es-PE" sz="1400" dirty="0">
              <a:highlight>
                <a:srgbClr val="FFFF00"/>
              </a:highlight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416E440-BFF9-4567-8718-864607018798}"/>
              </a:ext>
            </a:extLst>
          </p:cNvPr>
          <p:cNvSpPr txBox="1"/>
          <p:nvPr/>
        </p:nvSpPr>
        <p:spPr>
          <a:xfrm>
            <a:off x="5723320" y="3795138"/>
            <a:ext cx="609895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>
                <a:solidFill>
                  <a:srgbClr val="008000"/>
                </a:solidFill>
                <a:latin typeface="Consolas" panose="020B0609020204030204" pitchFamily="49" charset="0"/>
              </a:rPr>
              <a:t>-- Obtener el precio total de los productos de cada marca</a:t>
            </a:r>
            <a:endParaRPr lang="es-MX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400" dirty="0">
                <a:solidFill>
                  <a:srgbClr val="008000"/>
                </a:solidFill>
                <a:latin typeface="Consolas" panose="020B0609020204030204" pitchFamily="49" charset="0"/>
              </a:rPr>
              <a:t>-- mostrando sólo los que tengan un total menor a 7</a:t>
            </a:r>
            <a:endParaRPr lang="es-MX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Marca</a:t>
            </a:r>
            <a:r>
              <a:rPr lang="es-MX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s-MX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PrecioUnitario</a:t>
            </a:r>
            <a:r>
              <a:rPr lang="es-MX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>
                <a:solidFill>
                  <a:srgbClr val="FF0000"/>
                </a:solidFill>
                <a:latin typeface="Consolas" panose="020B0609020204030204" pitchFamily="49" charset="0"/>
              </a:rPr>
              <a:t>'Precio'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PRODUCTO</a:t>
            </a:r>
          </a:p>
          <a:p>
            <a:r>
              <a:rPr lang="es-PE" sz="14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s-P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s-PE" sz="1400" dirty="0">
                <a:solidFill>
                  <a:srgbClr val="000000"/>
                </a:solidFill>
                <a:latin typeface="Consolas" panose="020B0609020204030204" pitchFamily="49" charset="0"/>
              </a:rPr>
              <a:t> Marca</a:t>
            </a:r>
          </a:p>
          <a:p>
            <a:r>
              <a:rPr lang="es-PE" sz="1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HAVING</a:t>
            </a:r>
            <a:r>
              <a:rPr lang="es-PE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s-PE" sz="1400" dirty="0">
                <a:solidFill>
                  <a:srgbClr val="FF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SUM</a:t>
            </a:r>
            <a:r>
              <a:rPr lang="es-PE" sz="1400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s-PE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PrecioUnitario</a:t>
            </a:r>
            <a:r>
              <a:rPr lang="es-PE" sz="1400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r>
              <a:rPr lang="es-PE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s-PE" sz="1400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s-PE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7</a:t>
            </a:r>
            <a:endParaRPr lang="es-PE" sz="1400" dirty="0">
              <a:highlight>
                <a:srgbClr val="FFFF00"/>
              </a:highlight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F5722CC-689A-40D7-B7EC-905760BE33F4}"/>
              </a:ext>
            </a:extLst>
          </p:cNvPr>
          <p:cNvSpPr txBox="1"/>
          <p:nvPr/>
        </p:nvSpPr>
        <p:spPr>
          <a:xfrm>
            <a:off x="1105688" y="1926982"/>
            <a:ext cx="297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PRODUCTO</a:t>
            </a:r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37CD4EF-99D5-4B4B-B1C3-BAAAE7A38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21" y="2311869"/>
            <a:ext cx="5003004" cy="23120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49EB550-B107-4DF9-98C2-0A9F106B4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6668" y="5070027"/>
            <a:ext cx="2404277" cy="15938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AEBB565C-D4D5-4348-AA1D-9287F9D385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0532" y="1735460"/>
            <a:ext cx="1996551" cy="19521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C817670E-D912-485D-9725-4F72D5C4F955}"/>
              </a:ext>
            </a:extLst>
          </p:cNvPr>
          <p:cNvSpPr txBox="1"/>
          <p:nvPr/>
        </p:nvSpPr>
        <p:spPr>
          <a:xfrm>
            <a:off x="345435" y="5178277"/>
            <a:ext cx="4833976" cy="12003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s-MX" b="1" i="1" dirty="0">
              <a:solidFill>
                <a:schemeClr val="bg1"/>
              </a:solidFill>
            </a:endParaRPr>
          </a:p>
          <a:p>
            <a:pPr algn="ctr"/>
            <a:r>
              <a:rPr lang="es-MX" b="1" i="1" dirty="0">
                <a:solidFill>
                  <a:schemeClr val="bg1"/>
                </a:solidFill>
              </a:rPr>
              <a:t>HAVING es equivalente al WHERE pero para </a:t>
            </a:r>
          </a:p>
          <a:p>
            <a:pPr algn="ctr"/>
            <a:r>
              <a:rPr lang="es-MX" b="1" i="1" dirty="0">
                <a:solidFill>
                  <a:schemeClr val="bg1"/>
                </a:solidFill>
              </a:rPr>
              <a:t>“filtrar” los datos obtenidos de un GROUP BY</a:t>
            </a:r>
          </a:p>
          <a:p>
            <a:pPr algn="ctr"/>
            <a:endParaRPr lang="es-PE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007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5614</TotalTime>
  <Words>839</Words>
  <Application>Microsoft Office PowerPoint</Application>
  <PresentationFormat>Panorámica</PresentationFormat>
  <Paragraphs>152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Arial Nova Light</vt:lpstr>
      <vt:lpstr>Calibri</vt:lpstr>
      <vt:lpstr>Calibri Light</vt:lpstr>
      <vt:lpstr>Consolas</vt:lpstr>
      <vt:lpstr>Office Theme</vt:lpstr>
      <vt:lpstr>Capacitación en Tecnologías .NET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Fernando Valverde</dc:creator>
  <cp:lastModifiedBy>Fernando Valverde</cp:lastModifiedBy>
  <cp:revision>126</cp:revision>
  <dcterms:created xsi:type="dcterms:W3CDTF">2020-05-08T07:31:20Z</dcterms:created>
  <dcterms:modified xsi:type="dcterms:W3CDTF">2020-09-15T06:29:25Z</dcterms:modified>
</cp:coreProperties>
</file>