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4" r:id="rId7"/>
    <p:sldId id="263" r:id="rId8"/>
    <p:sldId id="260" r:id="rId9"/>
    <p:sldId id="265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7211-E0FA-4120-B4BE-C93AD91CD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C29E3-4F0A-435A-B101-EDF366758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5E823-F0A5-4A26-A589-C335777F0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9/05/2020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34404-D51D-45AA-81CD-47AB1D7A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10FA2-9651-4037-A330-01F1602E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462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B64B4-77DA-4730-BC58-862F973C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16D22-944A-4D14-ADB0-01D6E47BF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1AD65-4B58-4742-92B1-1B0FE408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9/05/2020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38257-9E7F-4E5A-98A4-AA876471F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E4179-F3F5-4D82-A8B5-6F3D0363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86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79B84-714E-4A84-8E92-4909AE79D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B421A-6109-4313-B524-8239CBB76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72D3B-1A6F-4AF5-9C08-5C024BA65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9/05/2020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7B133-2B9B-490E-B8CE-25F63BADA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1978A-7AB9-4A73-8480-3F12FED8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88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A67C-8E2A-49A4-B816-4829525A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59373-A14B-47FA-B818-522124164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9DC79-F7DF-41BC-8082-404D2E69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9/05/2020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5B104-9F45-41C1-A5AA-C57FB040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28684-D9EB-4AD2-AF15-24BA5B05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153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B841D-F762-4B94-A7D1-526045BEA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91FAE-4CE6-451F-A4FF-C1232EC31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B15A2-B566-40E0-AE0A-6B43F63B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9/05/2020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87C27-F252-421C-A1DD-148E7857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682F0-A74C-4DAF-8575-395C349C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92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6412-0FCF-4887-AF13-B0CF7F32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D99B7-7E69-4FFC-908A-84D317CC7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33246-1FAF-402F-B2FC-71CB211F4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5D020-202E-4007-8153-75607861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9/05/2020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BD60D-B265-4B8C-B12A-B713CCAB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51F38-6004-4D88-97D3-47F4C650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722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4C44-66AF-4FBD-9B75-7960F467D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CCDED-091B-4775-BB5D-61E55E28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9D979-4E90-492F-A9CE-7421CD604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EEFF6E-6C3F-4B6B-8AF8-82BEDD7FB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C599D1-82F6-492B-AD99-A83921156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1747B-B279-4C51-B787-2B7C86A1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9/05/2020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42D8EB-47C9-42D0-9D41-0811BA92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FB660-6041-41A5-98D2-CDA8786A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614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A662-FD40-4795-B540-AC925643C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A02851-EFE1-46EA-B93E-4829F446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9/05/2020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B29FC-8384-4D55-81BB-20A96577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6E05C-BCE9-4A83-91F8-55ACF023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110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964B6-4C79-4074-A8FE-E5236149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9/05/2020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698D27-987B-466D-9405-31D89166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5E815-7DA6-4619-AF94-1DA9A916C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082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39DE-0320-4E90-A605-0E12FEF36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FAF09-23A3-4AD3-904A-DCE3BB534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C1BBD-8E19-42D7-886A-40D3E1C7B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09094-C05E-4CFD-B4BA-E8E09636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9/05/2020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5BD44-F2BA-47AC-888C-DFB8066EC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AF364-334D-4BCB-BB1F-4FC6D39A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563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0A72-ADDE-4DC7-B9BE-93930706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4ECCF-B798-4E26-AA4F-3B28A80E7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FD1B1-4417-447D-917B-F2C0A0E45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107CF-D9C3-4414-83A1-FC8D648E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9/05/2020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4F2ED-ABA3-487B-8864-83D530232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B27D9-AD2B-48F3-80B5-32D4AE6E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729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10FA8-39BB-4E52-A468-16097DEF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22D9A-8782-4200-9F9A-08D2FE753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29844-F7CF-44EC-890E-7A18C3AB5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7865E-94F2-4D88-9135-166EB172240A}" type="datetimeFigureOut">
              <a:rPr lang="es-PE" smtClean="0"/>
              <a:t>9/05/2020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54B26-AEE2-4CEB-A942-ACB2A7C6F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41404-FF3F-40F7-B0C8-852F290BB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DD616-DACF-4F90-8A07-44D262CB093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359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6.png"/><Relationship Id="rId4" Type="http://schemas.openxmlformats.org/officeDocument/2006/relationships/image" Target="../media/image18.jpe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700812-337C-480A-9E1C-9E32B321C7F8}"/>
              </a:ext>
            </a:extLst>
          </p:cNvPr>
          <p:cNvGrpSpPr/>
          <p:nvPr/>
        </p:nvGrpSpPr>
        <p:grpSpPr>
          <a:xfrm>
            <a:off x="0" y="0"/>
            <a:ext cx="12192000" cy="3429000"/>
            <a:chOff x="0" y="0"/>
            <a:chExt cx="12192000" cy="3429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11F0501-1A95-4163-882E-0C5003E22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3429000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574A5F3-6648-470B-999E-A590D12EDC28}"/>
                </a:ext>
              </a:extLst>
            </p:cNvPr>
            <p:cNvGrpSpPr/>
            <p:nvPr/>
          </p:nvGrpSpPr>
          <p:grpSpPr>
            <a:xfrm>
              <a:off x="2920996" y="768087"/>
              <a:ext cx="6350007" cy="1892826"/>
              <a:chOff x="5981435" y="467819"/>
              <a:chExt cx="6350007" cy="189282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EF8256-B6E0-4975-A0EB-5AD5C580F650}"/>
                  </a:ext>
                </a:extLst>
              </p:cNvPr>
              <p:cNvSpPr/>
              <p:nvPr/>
            </p:nvSpPr>
            <p:spPr>
              <a:xfrm>
                <a:off x="5981435" y="790985"/>
                <a:ext cx="6350007" cy="156966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9600" b="0" cap="none" spc="0" dirty="0">
                    <a:ln w="0"/>
                    <a:solidFill>
                      <a:schemeClr val="tx1"/>
                    </a:solidFill>
                    <a:effectLst>
                      <a:glow rad="228600">
                        <a:schemeClr val="accent3">
                          <a:satMod val="175000"/>
                          <a:alpha val="40000"/>
                        </a:schemeClr>
                      </a:glow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 Nova Light" panose="020B0304020202020204" pitchFamily="34" charset="0"/>
                  </a:rPr>
                  <a:t>SQL Server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553FC72-9B56-4A31-BB24-013E8D077DFB}"/>
                  </a:ext>
                </a:extLst>
              </p:cNvPr>
              <p:cNvSpPr/>
              <p:nvPr/>
            </p:nvSpPr>
            <p:spPr>
              <a:xfrm>
                <a:off x="6096000" y="467819"/>
                <a:ext cx="2041713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harsh" dir="t"/>
                </a:scene3d>
                <a:sp3d extrusionH="57150" prstMaterial="matte">
                  <a:bevelT w="63500" h="12700" prst="angle"/>
                  <a:contourClr>
                    <a:schemeClr val="bg1">
                      <a:lumMod val="65000"/>
                    </a:schemeClr>
                  </a:contourClr>
                </a:sp3d>
              </a:bodyPr>
              <a:lstStyle/>
              <a:p>
                <a:pPr algn="ctr"/>
                <a:r>
                  <a:rPr lang="en-US" sz="3600" b="1" cap="none" spc="0" dirty="0">
                    <a:ln/>
                    <a:solidFill>
                      <a:schemeClr val="accent3"/>
                    </a:solidFill>
                    <a:effectLst>
                      <a:glow rad="2286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Microsoft</a:t>
                </a:r>
              </a:p>
            </p:txBody>
          </p:sp>
        </p:grpSp>
      </p:grpSp>
      <p:sp>
        <p:nvSpPr>
          <p:cNvPr id="9" name="1 Título">
            <a:extLst>
              <a:ext uri="{FF2B5EF4-FFF2-40B4-BE49-F238E27FC236}">
                <a16:creationId xmlns:a16="http://schemas.microsoft.com/office/drawing/2014/main" id="{F2D37D20-8CC9-4F0A-A505-C8BF8D68A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401" y="3407806"/>
            <a:ext cx="9715196" cy="1166727"/>
          </a:xfrm>
        </p:spPr>
        <p:txBody>
          <a:bodyPr>
            <a:normAutofit/>
          </a:bodyPr>
          <a:lstStyle/>
          <a:p>
            <a:r>
              <a:rPr lang="es-MX" sz="4400" b="1" dirty="0">
                <a:latin typeface="+mn-lt"/>
              </a:rPr>
              <a:t>Capacitación en Tecnologías .NET </a:t>
            </a:r>
            <a:endParaRPr lang="es-MX" sz="4400" dirty="0">
              <a:latin typeface="+mn-lt"/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CC3950E8-1AE4-4B22-8740-96763500E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4201" y="4511748"/>
            <a:ext cx="5183596" cy="1511559"/>
          </a:xfrm>
        </p:spPr>
        <p:txBody>
          <a:bodyPr>
            <a:normAutofit/>
          </a:bodyPr>
          <a:lstStyle/>
          <a:p>
            <a:endParaRPr lang="es-MX" dirty="0"/>
          </a:p>
          <a:p>
            <a:pPr>
              <a:spcBef>
                <a:spcPct val="20000"/>
              </a:spcBef>
            </a:pPr>
            <a:r>
              <a:rPr lang="es-MX" sz="3000" b="1" dirty="0">
                <a:solidFill>
                  <a:schemeClr val="tx1">
                    <a:tint val="75000"/>
                  </a:schemeClr>
                </a:solidFill>
              </a:rPr>
              <a:t>SQL SERVER DESDE CERO</a:t>
            </a:r>
          </a:p>
          <a:p>
            <a:pPr>
              <a:spcBef>
                <a:spcPct val="20000"/>
              </a:spcBef>
            </a:pPr>
            <a:r>
              <a:rPr lang="es-MX" sz="3000" b="1" dirty="0">
                <a:solidFill>
                  <a:schemeClr val="tx1">
                    <a:tint val="75000"/>
                  </a:schemeClr>
                </a:solidFill>
              </a:rPr>
              <a:t>Sesión 01</a:t>
            </a:r>
          </a:p>
        </p:txBody>
      </p:sp>
      <p:sp>
        <p:nvSpPr>
          <p:cNvPr id="11" name="3 CuadroTexto">
            <a:extLst>
              <a:ext uri="{FF2B5EF4-FFF2-40B4-BE49-F238E27FC236}">
                <a16:creationId xmlns:a16="http://schemas.microsoft.com/office/drawing/2014/main" id="{A7650980-548E-4569-B499-0A86407F8BA4}"/>
              </a:ext>
            </a:extLst>
          </p:cNvPr>
          <p:cNvSpPr txBox="1"/>
          <p:nvPr/>
        </p:nvSpPr>
        <p:spPr>
          <a:xfrm>
            <a:off x="4171337" y="6311386"/>
            <a:ext cx="384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/>
              <a:t>Expositor: Fernando Valverde Uchoffen</a:t>
            </a:r>
          </a:p>
        </p:txBody>
      </p:sp>
    </p:spTree>
    <p:extLst>
      <p:ext uri="{BB962C8B-B14F-4D97-AF65-F5344CB8AC3E}">
        <p14:creationId xmlns:p14="http://schemas.microsoft.com/office/powerpoint/2010/main" val="3116214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9 Conector recto">
            <a:extLst>
              <a:ext uri="{FF2B5EF4-FFF2-40B4-BE49-F238E27FC236}">
                <a16:creationId xmlns:a16="http://schemas.microsoft.com/office/drawing/2014/main" id="{2CBEF587-CAA3-47FD-8DE8-6D50B69ECAB8}"/>
              </a:ext>
            </a:extLst>
          </p:cNvPr>
          <p:cNvCxnSpPr>
            <a:cxnSpLocks/>
          </p:cNvCxnSpPr>
          <p:nvPr/>
        </p:nvCxnSpPr>
        <p:spPr>
          <a:xfrm flipH="1">
            <a:off x="0" y="867730"/>
            <a:ext cx="1219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17AD1F1-0C57-46D4-988B-14F809D8E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7" r="16910"/>
          <a:stretch/>
        </p:blipFill>
        <p:spPr>
          <a:xfrm>
            <a:off x="10111740" y="1"/>
            <a:ext cx="2080260" cy="933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58BF93-2853-4DF6-835F-66A7C63DF786}"/>
              </a:ext>
            </a:extLst>
          </p:cNvPr>
          <p:cNvSpPr txBox="1"/>
          <p:nvPr/>
        </p:nvSpPr>
        <p:spPr>
          <a:xfrm>
            <a:off x="335902" y="205106"/>
            <a:ext cx="5906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INTRODUCCIÓN A LAS BASES DE DATOS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EDF28-5C55-4FC7-B2B9-03BA929197D2}"/>
              </a:ext>
            </a:extLst>
          </p:cNvPr>
          <p:cNvSpPr txBox="1"/>
          <p:nvPr/>
        </p:nvSpPr>
        <p:spPr>
          <a:xfrm>
            <a:off x="335902" y="1037633"/>
            <a:ext cx="4980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Procesamiento de la información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45A58A-88EC-448F-B664-7FA23107AFDA}"/>
              </a:ext>
            </a:extLst>
          </p:cNvPr>
          <p:cNvSpPr txBox="1"/>
          <p:nvPr/>
        </p:nvSpPr>
        <p:spPr>
          <a:xfrm>
            <a:off x="335902" y="1596055"/>
            <a:ext cx="4847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/>
              <a:t>Con la aparición de los sistemas de información se genera la necesidad de trabajar con datos. Almacenar y disponer de estos datos así como mantenerlos seguros ha cobrado una gran importancia el día de hoy.</a:t>
            </a:r>
          </a:p>
        </p:txBody>
      </p:sp>
      <p:pic>
        <p:nvPicPr>
          <p:cNvPr id="1030" name="Picture 6" descr="Ver las imágenes de origen">
            <a:extLst>
              <a:ext uri="{FF2B5EF4-FFF2-40B4-BE49-F238E27FC236}">
                <a16:creationId xmlns:a16="http://schemas.microsoft.com/office/drawing/2014/main" id="{FD2EAE1B-799E-47CF-A714-ACDA6AA03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724" y="3300863"/>
            <a:ext cx="1877526" cy="178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er las imágenes de origen">
            <a:extLst>
              <a:ext uri="{FF2B5EF4-FFF2-40B4-BE49-F238E27FC236}">
                <a16:creationId xmlns:a16="http://schemas.microsoft.com/office/drawing/2014/main" id="{FAEEC1D4-0B76-4A5D-9ADE-C2A6B218A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535" y="1037634"/>
            <a:ext cx="5805834" cy="505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er las imágenes de origen">
            <a:extLst>
              <a:ext uri="{FF2B5EF4-FFF2-40B4-BE49-F238E27FC236}">
                <a16:creationId xmlns:a16="http://schemas.microsoft.com/office/drawing/2014/main" id="{55A9BD6F-C958-46F7-914E-6FA134061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9" y="5513851"/>
            <a:ext cx="1380402" cy="118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er las imágenes de origen">
            <a:extLst>
              <a:ext uri="{FF2B5EF4-FFF2-40B4-BE49-F238E27FC236}">
                <a16:creationId xmlns:a16="http://schemas.microsoft.com/office/drawing/2014/main" id="{D823A010-EBC6-4AD1-822E-C574154B1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829" y="5513851"/>
            <a:ext cx="1158066" cy="119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Ver las imágenes de origen">
            <a:extLst>
              <a:ext uri="{FF2B5EF4-FFF2-40B4-BE49-F238E27FC236}">
                <a16:creationId xmlns:a16="http://schemas.microsoft.com/office/drawing/2014/main" id="{572261F6-5985-40E7-8B07-497636E14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285" y="5506515"/>
            <a:ext cx="1178020" cy="117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Ver las imágenes de origen">
            <a:extLst>
              <a:ext uri="{FF2B5EF4-FFF2-40B4-BE49-F238E27FC236}">
                <a16:creationId xmlns:a16="http://schemas.microsoft.com/office/drawing/2014/main" id="{DF133589-3CB7-4267-8E9E-4CD54078C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753" y="5455086"/>
            <a:ext cx="953278" cy="122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51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9 Conector recto">
            <a:extLst>
              <a:ext uri="{FF2B5EF4-FFF2-40B4-BE49-F238E27FC236}">
                <a16:creationId xmlns:a16="http://schemas.microsoft.com/office/drawing/2014/main" id="{2CBEF587-CAA3-47FD-8DE8-6D50B69ECAB8}"/>
              </a:ext>
            </a:extLst>
          </p:cNvPr>
          <p:cNvCxnSpPr>
            <a:cxnSpLocks/>
          </p:cNvCxnSpPr>
          <p:nvPr/>
        </p:nvCxnSpPr>
        <p:spPr>
          <a:xfrm flipH="1">
            <a:off x="0" y="867730"/>
            <a:ext cx="1219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17AD1F1-0C57-46D4-988B-14F809D8E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7" r="16910"/>
          <a:stretch/>
        </p:blipFill>
        <p:spPr>
          <a:xfrm>
            <a:off x="10111740" y="1"/>
            <a:ext cx="2080260" cy="933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58BF93-2853-4DF6-835F-66A7C63DF786}"/>
              </a:ext>
            </a:extLst>
          </p:cNvPr>
          <p:cNvSpPr txBox="1"/>
          <p:nvPr/>
        </p:nvSpPr>
        <p:spPr>
          <a:xfrm>
            <a:off x="335902" y="205106"/>
            <a:ext cx="5906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INTRODUCCIÓN A LAS BASES DE DATOS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ADC5A7-6FF3-4B67-A2AD-C78313549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751" y="2242924"/>
            <a:ext cx="2757835" cy="124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2EDF28-5C55-4FC7-B2B9-03BA929197D2}"/>
              </a:ext>
            </a:extLst>
          </p:cNvPr>
          <p:cNvSpPr txBox="1"/>
          <p:nvPr/>
        </p:nvSpPr>
        <p:spPr>
          <a:xfrm>
            <a:off x="311937" y="1026212"/>
            <a:ext cx="2378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Bases de Datos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45A58A-88EC-448F-B664-7FA23107AFDA}"/>
              </a:ext>
            </a:extLst>
          </p:cNvPr>
          <p:cNvSpPr txBox="1"/>
          <p:nvPr/>
        </p:nvSpPr>
        <p:spPr>
          <a:xfrm>
            <a:off x="311936" y="1530738"/>
            <a:ext cx="6116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/>
              <a:t>Conjunto de datos interrelacionados entre sí, almacenados con carácter más o menos permanente en la computadora.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09A7A3-847D-48B4-8D71-70C0B1A8BCC7}"/>
              </a:ext>
            </a:extLst>
          </p:cNvPr>
          <p:cNvSpPr txBox="1"/>
          <p:nvPr/>
        </p:nvSpPr>
        <p:spPr>
          <a:xfrm>
            <a:off x="7054844" y="1020610"/>
            <a:ext cx="3909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Diseño de Bases de Datos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F014D-677F-4E70-B537-FC15FA87EAC8}"/>
              </a:ext>
            </a:extLst>
          </p:cNvPr>
          <p:cNvSpPr txBox="1"/>
          <p:nvPr/>
        </p:nvSpPr>
        <p:spPr>
          <a:xfrm>
            <a:off x="7054844" y="1549432"/>
            <a:ext cx="4809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/>
              <a:t>Se sirve de diversas reglas y modelos que permiten crear la estructura de la base de datos.</a:t>
            </a:r>
          </a:p>
        </p:txBody>
      </p:sp>
      <p:pic>
        <p:nvPicPr>
          <p:cNvPr id="2062" name="Picture 14" descr="Ver las imágenes de origen">
            <a:extLst>
              <a:ext uri="{FF2B5EF4-FFF2-40B4-BE49-F238E27FC236}">
                <a16:creationId xmlns:a16="http://schemas.microsoft.com/office/drawing/2014/main" id="{24AB5B9A-C33D-45A9-891D-CE2089ED0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844" y="2450751"/>
            <a:ext cx="5113837" cy="382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Ver las imágenes de origen">
            <a:extLst>
              <a:ext uri="{FF2B5EF4-FFF2-40B4-BE49-F238E27FC236}">
                <a16:creationId xmlns:a16="http://schemas.microsoft.com/office/drawing/2014/main" id="{B5639687-E855-4263-B1BF-804B6E48E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96" y="2165219"/>
            <a:ext cx="1263781" cy="126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79665A-9BD0-4913-B686-C85F652E5D4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898"/>
          <a:stretch/>
        </p:blipFill>
        <p:spPr>
          <a:xfrm>
            <a:off x="335902" y="3629611"/>
            <a:ext cx="6236578" cy="315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2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9 Conector recto">
            <a:extLst>
              <a:ext uri="{FF2B5EF4-FFF2-40B4-BE49-F238E27FC236}">
                <a16:creationId xmlns:a16="http://schemas.microsoft.com/office/drawing/2014/main" id="{2CBEF587-CAA3-47FD-8DE8-6D50B69ECAB8}"/>
              </a:ext>
            </a:extLst>
          </p:cNvPr>
          <p:cNvCxnSpPr>
            <a:cxnSpLocks/>
          </p:cNvCxnSpPr>
          <p:nvPr/>
        </p:nvCxnSpPr>
        <p:spPr>
          <a:xfrm flipH="1">
            <a:off x="0" y="867730"/>
            <a:ext cx="1219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17AD1F1-0C57-46D4-988B-14F809D8E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7" r="16910"/>
          <a:stretch/>
        </p:blipFill>
        <p:spPr>
          <a:xfrm>
            <a:off x="10111740" y="1"/>
            <a:ext cx="2080260" cy="933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58BF93-2853-4DF6-835F-66A7C63DF786}"/>
              </a:ext>
            </a:extLst>
          </p:cNvPr>
          <p:cNvSpPr txBox="1"/>
          <p:nvPr/>
        </p:nvSpPr>
        <p:spPr>
          <a:xfrm>
            <a:off x="335902" y="205106"/>
            <a:ext cx="5906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INTRODUCCIÓN A LAS BASES DE DATOS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EDF28-5C55-4FC7-B2B9-03BA929197D2}"/>
              </a:ext>
            </a:extLst>
          </p:cNvPr>
          <p:cNvSpPr txBox="1"/>
          <p:nvPr/>
        </p:nvSpPr>
        <p:spPr>
          <a:xfrm>
            <a:off x="311937" y="1026212"/>
            <a:ext cx="3685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Tipos de Bases de Datos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45A58A-88EC-448F-B664-7FA23107AFDA}"/>
              </a:ext>
            </a:extLst>
          </p:cNvPr>
          <p:cNvSpPr txBox="1"/>
          <p:nvPr/>
        </p:nvSpPr>
        <p:spPr>
          <a:xfrm>
            <a:off x="311936" y="1530738"/>
            <a:ext cx="6116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/>
              <a:t>RELACIONALES</a:t>
            </a:r>
          </a:p>
          <a:p>
            <a:pPr algn="just"/>
            <a:r>
              <a:rPr lang="es-PE" dirty="0"/>
              <a:t>Cumplen el modelo relacional (es el más utilizado para modelar bases de datos ya planificadas).</a:t>
            </a:r>
          </a:p>
          <a:p>
            <a:pPr algn="just"/>
            <a:r>
              <a:rPr lang="es-PE" dirty="0"/>
              <a:t>ACID: atomicidad, consistencia, aislamiento y durabilidad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FBBACD-CA7A-4FB6-A677-7D5E73116D5C}"/>
              </a:ext>
            </a:extLst>
          </p:cNvPr>
          <p:cNvSpPr txBox="1"/>
          <p:nvPr/>
        </p:nvSpPr>
        <p:spPr>
          <a:xfrm>
            <a:off x="300000" y="2944657"/>
            <a:ext cx="6116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/>
              <a:t>NO RELACIONALES O NOSQL</a:t>
            </a:r>
          </a:p>
          <a:p>
            <a:pPr algn="just"/>
            <a:r>
              <a:rPr lang="es-MX" dirty="0"/>
              <a:t>Los datos almacenados no requieren estructuras como tablas. No garantizan completamente ACID. </a:t>
            </a:r>
          </a:p>
          <a:p>
            <a:pPr algn="just"/>
            <a:r>
              <a:rPr lang="es-MX" dirty="0"/>
              <a:t>Escalan bien horizontalmente</a:t>
            </a:r>
            <a:endParaRPr lang="es-P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E0865E-7141-4D64-AE1B-275D366028BB}"/>
              </a:ext>
            </a:extLst>
          </p:cNvPr>
          <p:cNvSpPr txBox="1"/>
          <p:nvPr/>
        </p:nvSpPr>
        <p:spPr>
          <a:xfrm>
            <a:off x="300000" y="4320736"/>
            <a:ext cx="5088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 err="1"/>
              <a:t>Structured</a:t>
            </a:r>
            <a:r>
              <a:rPr lang="es-PE" sz="2800" dirty="0"/>
              <a:t> </a:t>
            </a:r>
            <a:r>
              <a:rPr lang="es-PE" sz="2800" dirty="0" err="1"/>
              <a:t>Query</a:t>
            </a:r>
            <a:r>
              <a:rPr lang="es-PE" sz="2800" dirty="0"/>
              <a:t> </a:t>
            </a:r>
            <a:r>
              <a:rPr lang="es-PE" sz="2800" dirty="0" err="1"/>
              <a:t>Language</a:t>
            </a:r>
            <a:r>
              <a:rPr lang="es-PE" dirty="0"/>
              <a:t> </a:t>
            </a:r>
            <a:r>
              <a:rPr lang="es-PE" sz="2800" dirty="0"/>
              <a:t>(SQL)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348EE8-F051-4878-8CAD-E72D588F4A18}"/>
              </a:ext>
            </a:extLst>
          </p:cNvPr>
          <p:cNvSpPr txBox="1"/>
          <p:nvPr/>
        </p:nvSpPr>
        <p:spPr>
          <a:xfrm>
            <a:off x="299999" y="4825262"/>
            <a:ext cx="6116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SQL es un lenguaje estándar para almacenar, manipular y recuperar datos en bases de datos.</a:t>
            </a:r>
            <a:endParaRPr lang="es-PE" dirty="0"/>
          </a:p>
        </p:txBody>
      </p:sp>
      <p:pic>
        <p:nvPicPr>
          <p:cNvPr id="4098" name="Picture 2" descr="Ver las imágenes de origen">
            <a:extLst>
              <a:ext uri="{FF2B5EF4-FFF2-40B4-BE49-F238E27FC236}">
                <a16:creationId xmlns:a16="http://schemas.microsoft.com/office/drawing/2014/main" id="{A909BE13-387B-483F-B0D2-12E5C4AA8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632" y="1060702"/>
            <a:ext cx="5484085" cy="241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D5137C-E309-4558-A0EC-42AE3D26E17F}"/>
              </a:ext>
            </a:extLst>
          </p:cNvPr>
          <p:cNvSpPr/>
          <p:nvPr/>
        </p:nvSpPr>
        <p:spPr>
          <a:xfrm>
            <a:off x="311936" y="5555056"/>
            <a:ext cx="13500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DDL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34D4CA-11DC-41BD-B7F1-87A5CAA1C383}"/>
              </a:ext>
            </a:extLst>
          </p:cNvPr>
          <p:cNvSpPr/>
          <p:nvPr/>
        </p:nvSpPr>
        <p:spPr>
          <a:xfrm>
            <a:off x="2084366" y="5540211"/>
            <a:ext cx="15199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DML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EB4F69-34BC-49A5-A43E-9C14F2B1FCAF}"/>
              </a:ext>
            </a:extLst>
          </p:cNvPr>
          <p:cNvSpPr/>
          <p:nvPr/>
        </p:nvSpPr>
        <p:spPr>
          <a:xfrm>
            <a:off x="4031578" y="5555056"/>
            <a:ext cx="12811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DCL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DC0A2E-B251-4EC7-8BE4-96C23C4F4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677" y="3670098"/>
            <a:ext cx="5237323" cy="301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3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9 Conector recto">
            <a:extLst>
              <a:ext uri="{FF2B5EF4-FFF2-40B4-BE49-F238E27FC236}">
                <a16:creationId xmlns:a16="http://schemas.microsoft.com/office/drawing/2014/main" id="{2CBEF587-CAA3-47FD-8DE8-6D50B69ECAB8}"/>
              </a:ext>
            </a:extLst>
          </p:cNvPr>
          <p:cNvCxnSpPr>
            <a:cxnSpLocks/>
          </p:cNvCxnSpPr>
          <p:nvPr/>
        </p:nvCxnSpPr>
        <p:spPr>
          <a:xfrm flipH="1">
            <a:off x="0" y="867730"/>
            <a:ext cx="1219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17AD1F1-0C57-46D4-988B-14F809D8E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7" r="16910"/>
          <a:stretch/>
        </p:blipFill>
        <p:spPr>
          <a:xfrm>
            <a:off x="10111740" y="1"/>
            <a:ext cx="2080260" cy="933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58BF93-2853-4DF6-835F-66A7C63DF786}"/>
              </a:ext>
            </a:extLst>
          </p:cNvPr>
          <p:cNvSpPr txBox="1"/>
          <p:nvPr/>
        </p:nvSpPr>
        <p:spPr>
          <a:xfrm>
            <a:off x="335902" y="205106"/>
            <a:ext cx="5906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INTRODUCCIÓN A LAS BASES DE DATOS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EDF28-5C55-4FC7-B2B9-03BA929197D2}"/>
              </a:ext>
            </a:extLst>
          </p:cNvPr>
          <p:cNvSpPr txBox="1"/>
          <p:nvPr/>
        </p:nvSpPr>
        <p:spPr>
          <a:xfrm>
            <a:off x="302606" y="1287065"/>
            <a:ext cx="6662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Sistemas Gestores de Bases de Datos (SGBD)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45A58A-88EC-448F-B664-7FA23107AFDA}"/>
              </a:ext>
            </a:extLst>
          </p:cNvPr>
          <p:cNvSpPr txBox="1"/>
          <p:nvPr/>
        </p:nvSpPr>
        <p:spPr>
          <a:xfrm>
            <a:off x="302606" y="1825547"/>
            <a:ext cx="6340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Para acceder a los datos de una base de datos y administrarlos se requiere de SISTEMAS GESTORES DE BASES DE DATOS (SGBD)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DDA0F9-5553-498D-8715-650A44AB8F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7" r="16910"/>
          <a:stretch/>
        </p:blipFill>
        <p:spPr>
          <a:xfrm>
            <a:off x="400313" y="2824598"/>
            <a:ext cx="2608600" cy="1170501"/>
          </a:xfrm>
          <a:prstGeom prst="rect">
            <a:avLst/>
          </a:prstGeom>
        </p:spPr>
      </p:pic>
      <p:pic>
        <p:nvPicPr>
          <p:cNvPr id="14" name="Picture 10" descr="Ver las imágenes de origen">
            <a:extLst>
              <a:ext uri="{FF2B5EF4-FFF2-40B4-BE49-F238E27FC236}">
                <a16:creationId xmlns:a16="http://schemas.microsoft.com/office/drawing/2014/main" id="{8E0FB963-E7D2-4525-9E5B-0B4F95467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030" y="1129578"/>
            <a:ext cx="2035171" cy="225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Ver las imágenes de origen">
            <a:extLst>
              <a:ext uri="{FF2B5EF4-FFF2-40B4-BE49-F238E27FC236}">
                <a16:creationId xmlns:a16="http://schemas.microsoft.com/office/drawing/2014/main" id="{B9419E0A-E83F-4C4A-8FE4-EC979EAD72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17"/>
          <a:stretch/>
        </p:blipFill>
        <p:spPr bwMode="auto">
          <a:xfrm>
            <a:off x="3610559" y="3064851"/>
            <a:ext cx="2628824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1C6FF4-5854-4122-9A0B-E240125CF5BE}"/>
              </a:ext>
            </a:extLst>
          </p:cNvPr>
          <p:cNvSpPr/>
          <p:nvPr/>
        </p:nvSpPr>
        <p:spPr>
          <a:xfrm>
            <a:off x="390298" y="5059599"/>
            <a:ext cx="559608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PE" dirty="0"/>
              <a:t>Independencia de datos y los programas de aplicación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Minimización de la redundancia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Integración y sincronización de las bases de datos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Integridad de datos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390FAC-0252-4AB6-90C1-572323BB74AC}"/>
              </a:ext>
            </a:extLst>
          </p:cNvPr>
          <p:cNvSpPr/>
          <p:nvPr/>
        </p:nvSpPr>
        <p:spPr>
          <a:xfrm>
            <a:off x="6242071" y="5059599"/>
            <a:ext cx="46558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s-PE" dirty="0"/>
              <a:t>Seguridad (Protección)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s-PE" dirty="0"/>
              <a:t>Facilidad de manipulación de la información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s-PE" dirty="0"/>
              <a:t>Control Centralizado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62AAE8-994B-4E64-AE0A-75542BDE75C2}"/>
              </a:ext>
            </a:extLst>
          </p:cNvPr>
          <p:cNvSpPr txBox="1"/>
          <p:nvPr/>
        </p:nvSpPr>
        <p:spPr>
          <a:xfrm>
            <a:off x="335902" y="4428745"/>
            <a:ext cx="3505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Objetivos de los SGBD</a:t>
            </a:r>
          </a:p>
        </p:txBody>
      </p:sp>
      <p:pic>
        <p:nvPicPr>
          <p:cNvPr id="11" name="Picture 4" descr="Ver las imágenes de origen">
            <a:extLst>
              <a:ext uri="{FF2B5EF4-FFF2-40B4-BE49-F238E27FC236}">
                <a16:creationId xmlns:a16="http://schemas.microsoft.com/office/drawing/2014/main" id="{7E17963C-8456-4E15-89FB-C66C1A7F1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201" y="2720710"/>
            <a:ext cx="1478038" cy="209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Ver las imágenes de origen">
            <a:extLst>
              <a:ext uri="{FF2B5EF4-FFF2-40B4-BE49-F238E27FC236}">
                <a16:creationId xmlns:a16="http://schemas.microsoft.com/office/drawing/2014/main" id="{3D14D765-0F80-4F27-BB2B-8C3883547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424" y="1470361"/>
            <a:ext cx="1805404" cy="157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70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A282E3C-D040-4772-A157-84D15DF49C20}"/>
              </a:ext>
            </a:extLst>
          </p:cNvPr>
          <p:cNvSpPr/>
          <p:nvPr/>
        </p:nvSpPr>
        <p:spPr>
          <a:xfrm>
            <a:off x="130977" y="933431"/>
            <a:ext cx="6997611" cy="579393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21" name="9 Conector recto">
            <a:extLst>
              <a:ext uri="{FF2B5EF4-FFF2-40B4-BE49-F238E27FC236}">
                <a16:creationId xmlns:a16="http://schemas.microsoft.com/office/drawing/2014/main" id="{2CBEF587-CAA3-47FD-8DE8-6D50B69ECAB8}"/>
              </a:ext>
            </a:extLst>
          </p:cNvPr>
          <p:cNvCxnSpPr>
            <a:cxnSpLocks/>
          </p:cNvCxnSpPr>
          <p:nvPr/>
        </p:nvCxnSpPr>
        <p:spPr>
          <a:xfrm flipH="1">
            <a:off x="0" y="867730"/>
            <a:ext cx="1219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17AD1F1-0C57-46D4-988B-14F809D8E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7" r="16910"/>
          <a:stretch/>
        </p:blipFill>
        <p:spPr>
          <a:xfrm>
            <a:off x="10111740" y="1"/>
            <a:ext cx="2080260" cy="933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58BF93-2853-4DF6-835F-66A7C63DF786}"/>
              </a:ext>
            </a:extLst>
          </p:cNvPr>
          <p:cNvSpPr txBox="1"/>
          <p:nvPr/>
        </p:nvSpPr>
        <p:spPr>
          <a:xfrm>
            <a:off x="335902" y="205106"/>
            <a:ext cx="5906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INTRODUCCIÓN A LAS BASES DE DATOS</a:t>
            </a:r>
          </a:p>
        </p:txBody>
      </p:sp>
      <p:pic>
        <p:nvPicPr>
          <p:cNvPr id="15" name="Picture 20" descr="Ver las imágenes de origen">
            <a:extLst>
              <a:ext uri="{FF2B5EF4-FFF2-40B4-BE49-F238E27FC236}">
                <a16:creationId xmlns:a16="http://schemas.microsoft.com/office/drawing/2014/main" id="{3D0F7D82-F2CA-47CE-8CD0-EE48F1657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02" y="3297326"/>
            <a:ext cx="1119547" cy="111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0EE07F-21FB-4425-BEFB-1F3407A2E825}"/>
              </a:ext>
            </a:extLst>
          </p:cNvPr>
          <p:cNvSpPr txBox="1"/>
          <p:nvPr/>
        </p:nvSpPr>
        <p:spPr>
          <a:xfrm>
            <a:off x="1394218" y="1467884"/>
            <a:ext cx="163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BASE DE DATOS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19BE20-22C3-4C79-9664-2BD48BBBDF89}"/>
              </a:ext>
            </a:extLst>
          </p:cNvPr>
          <p:cNvSpPr/>
          <p:nvPr/>
        </p:nvSpPr>
        <p:spPr>
          <a:xfrm>
            <a:off x="2355640" y="2269538"/>
            <a:ext cx="1575041" cy="7278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RELACIONAL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F46CF18-6667-494F-B4B1-AFAD341A2656}"/>
              </a:ext>
            </a:extLst>
          </p:cNvPr>
          <p:cNvSpPr/>
          <p:nvPr/>
        </p:nvSpPr>
        <p:spPr>
          <a:xfrm>
            <a:off x="2355642" y="4779452"/>
            <a:ext cx="1575040" cy="7278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NO RELACIONAL</a:t>
            </a:r>
          </a:p>
        </p:txBody>
      </p:sp>
      <p:pic>
        <p:nvPicPr>
          <p:cNvPr id="24" name="Picture 20" descr="Ver las imágenes de origen">
            <a:extLst>
              <a:ext uri="{FF2B5EF4-FFF2-40B4-BE49-F238E27FC236}">
                <a16:creationId xmlns:a16="http://schemas.microsoft.com/office/drawing/2014/main" id="{9A340282-C10A-4790-B40D-67379B8AD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57" y="3072667"/>
            <a:ext cx="506583" cy="50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5FF40B9-392F-44DB-8DED-C13B87D784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7" r="16910"/>
          <a:stretch/>
        </p:blipFill>
        <p:spPr>
          <a:xfrm>
            <a:off x="2819782" y="3072667"/>
            <a:ext cx="1110899" cy="506583"/>
          </a:xfrm>
          <a:prstGeom prst="rect">
            <a:avLst/>
          </a:prstGeom>
        </p:spPr>
      </p:pic>
      <p:pic>
        <p:nvPicPr>
          <p:cNvPr id="26" name="Picture 20" descr="Ver las imágenes de origen">
            <a:extLst>
              <a:ext uri="{FF2B5EF4-FFF2-40B4-BE49-F238E27FC236}">
                <a16:creationId xmlns:a16="http://schemas.microsoft.com/office/drawing/2014/main" id="{8E904F65-1376-4889-8B27-D5EC8A8CA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56" y="5541034"/>
            <a:ext cx="506583" cy="50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Ver las imágenes de origen">
            <a:extLst>
              <a:ext uri="{FF2B5EF4-FFF2-40B4-BE49-F238E27FC236}">
                <a16:creationId xmlns:a16="http://schemas.microsoft.com/office/drawing/2014/main" id="{91881AAD-5DBC-4C81-B75C-A6FE90294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097" y="5566132"/>
            <a:ext cx="551265" cy="48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1C39183-B48E-453A-811F-F38D1E20AEA9}"/>
              </a:ext>
            </a:extLst>
          </p:cNvPr>
          <p:cNvSpPr txBox="1"/>
          <p:nvPr/>
        </p:nvSpPr>
        <p:spPr>
          <a:xfrm>
            <a:off x="4307530" y="1511308"/>
            <a:ext cx="2496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/>
              <a:t>Sistemas Gestores de BD</a:t>
            </a:r>
          </a:p>
          <a:p>
            <a:pPr algn="ctr"/>
            <a:r>
              <a:rPr lang="es-PE" dirty="0"/>
              <a:t>SGBD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9B07AAE-F762-4DF4-A230-4364BCB9FB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7" r="16910"/>
          <a:stretch/>
        </p:blipFill>
        <p:spPr>
          <a:xfrm>
            <a:off x="4554305" y="2671498"/>
            <a:ext cx="1929447" cy="757502"/>
          </a:xfrm>
          <a:prstGeom prst="rect">
            <a:avLst/>
          </a:prstGeom>
        </p:spPr>
      </p:pic>
      <p:pic>
        <p:nvPicPr>
          <p:cNvPr id="38" name="Picture 6" descr="Ver las imágenes de origen">
            <a:extLst>
              <a:ext uri="{FF2B5EF4-FFF2-40B4-BE49-F238E27FC236}">
                <a16:creationId xmlns:a16="http://schemas.microsoft.com/office/drawing/2014/main" id="{BE18E065-3B38-495D-947C-657048BE9D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17"/>
          <a:stretch/>
        </p:blipFill>
        <p:spPr bwMode="auto">
          <a:xfrm>
            <a:off x="2808750" y="3717822"/>
            <a:ext cx="1132961" cy="27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Ver las imágenes de origen">
            <a:extLst>
              <a:ext uri="{FF2B5EF4-FFF2-40B4-BE49-F238E27FC236}">
                <a16:creationId xmlns:a16="http://schemas.microsoft.com/office/drawing/2014/main" id="{4A37BEFE-6692-43B9-B98A-475E60F156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17"/>
          <a:stretch/>
        </p:blipFill>
        <p:spPr bwMode="auto">
          <a:xfrm>
            <a:off x="4532398" y="3661159"/>
            <a:ext cx="1984409" cy="48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0" descr="Ver las imágenes de origen">
            <a:extLst>
              <a:ext uri="{FF2B5EF4-FFF2-40B4-BE49-F238E27FC236}">
                <a16:creationId xmlns:a16="http://schemas.microsoft.com/office/drawing/2014/main" id="{905DCDCF-0F6D-4C8C-9968-D0FFE58FA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14" y="3597226"/>
            <a:ext cx="506583" cy="50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Ver las imágenes de origen">
            <a:extLst>
              <a:ext uri="{FF2B5EF4-FFF2-40B4-BE49-F238E27FC236}">
                <a16:creationId xmlns:a16="http://schemas.microsoft.com/office/drawing/2014/main" id="{F231E166-BB03-48E2-B34D-CC3B04F7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262" y="4779452"/>
            <a:ext cx="1208738" cy="105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Left Brace 42">
            <a:extLst>
              <a:ext uri="{FF2B5EF4-FFF2-40B4-BE49-F238E27FC236}">
                <a16:creationId xmlns:a16="http://schemas.microsoft.com/office/drawing/2014/main" id="{4BA554EC-122B-468B-B8FB-D3B0A9DED81D}"/>
              </a:ext>
            </a:extLst>
          </p:cNvPr>
          <p:cNvSpPr/>
          <p:nvPr/>
        </p:nvSpPr>
        <p:spPr>
          <a:xfrm>
            <a:off x="1529163" y="2631232"/>
            <a:ext cx="582965" cy="2509935"/>
          </a:xfrm>
          <a:prstGeom prst="leftBrac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4CE9AF6-9FD7-46D0-AD58-6F051900104B}"/>
              </a:ext>
            </a:extLst>
          </p:cNvPr>
          <p:cNvSpPr/>
          <p:nvPr/>
        </p:nvSpPr>
        <p:spPr>
          <a:xfrm>
            <a:off x="335902" y="1315616"/>
            <a:ext cx="3760237" cy="50292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7B064F-244D-4FB3-B98E-CAB4C77595D9}"/>
              </a:ext>
            </a:extLst>
          </p:cNvPr>
          <p:cNvSpPr/>
          <p:nvPr/>
        </p:nvSpPr>
        <p:spPr>
          <a:xfrm>
            <a:off x="4287798" y="1315616"/>
            <a:ext cx="2515865" cy="50292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FAB7D5C-896C-4985-A98F-4B7EA5D82FCB}"/>
              </a:ext>
            </a:extLst>
          </p:cNvPr>
          <p:cNvSpPr/>
          <p:nvPr/>
        </p:nvSpPr>
        <p:spPr>
          <a:xfrm>
            <a:off x="7320493" y="1315616"/>
            <a:ext cx="2252715" cy="50292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2C7682-1DF1-48EE-B5F3-DCD3C0F97E25}"/>
              </a:ext>
            </a:extLst>
          </p:cNvPr>
          <p:cNvSpPr txBox="1"/>
          <p:nvPr/>
        </p:nvSpPr>
        <p:spPr>
          <a:xfrm>
            <a:off x="7278381" y="1480192"/>
            <a:ext cx="2336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LENGUAJE </a:t>
            </a:r>
          </a:p>
          <a:p>
            <a:pPr algn="ctr"/>
            <a:r>
              <a:rPr lang="es-PE" dirty="0"/>
              <a:t>DE ACCESO A DATOS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DF56F0F-118E-4608-87C8-876FA4753AF5}"/>
              </a:ext>
            </a:extLst>
          </p:cNvPr>
          <p:cNvSpPr/>
          <p:nvPr/>
        </p:nvSpPr>
        <p:spPr>
          <a:xfrm>
            <a:off x="7548968" y="2580355"/>
            <a:ext cx="1795761" cy="74560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SQL</a:t>
            </a:r>
          </a:p>
          <a:p>
            <a:pPr algn="ctr"/>
            <a:r>
              <a:rPr lang="es-PE" dirty="0"/>
              <a:t>(</a:t>
            </a:r>
            <a:r>
              <a:rPr lang="es-PE" dirty="0" err="1"/>
              <a:t>Transact</a:t>
            </a:r>
            <a:r>
              <a:rPr lang="es-PE" dirty="0"/>
              <a:t> – SQL)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3FEF96B-D4D8-4323-8A4F-4B369C6F2284}"/>
              </a:ext>
            </a:extLst>
          </p:cNvPr>
          <p:cNvSpPr/>
          <p:nvPr/>
        </p:nvSpPr>
        <p:spPr>
          <a:xfrm>
            <a:off x="7570567" y="3579250"/>
            <a:ext cx="1795761" cy="74560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SQL</a:t>
            </a:r>
          </a:p>
          <a:p>
            <a:pPr algn="ctr"/>
            <a:r>
              <a:rPr lang="es-PE" dirty="0"/>
              <a:t>(PL/SQL)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EC58BA5-36F2-4D59-BE8D-1CB8AE60B5D5}"/>
              </a:ext>
            </a:extLst>
          </p:cNvPr>
          <p:cNvSpPr/>
          <p:nvPr/>
        </p:nvSpPr>
        <p:spPr>
          <a:xfrm>
            <a:off x="7572386" y="5046869"/>
            <a:ext cx="1795761" cy="74560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JAVASCRIPT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F075B4-D58F-44E8-8D55-7C348D49D1F6}"/>
              </a:ext>
            </a:extLst>
          </p:cNvPr>
          <p:cNvSpPr/>
          <p:nvPr/>
        </p:nvSpPr>
        <p:spPr>
          <a:xfrm>
            <a:off x="9808308" y="1312241"/>
            <a:ext cx="2252715" cy="50292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64FED2-42DD-4621-81A6-968808A59A0E}"/>
              </a:ext>
            </a:extLst>
          </p:cNvPr>
          <p:cNvSpPr txBox="1"/>
          <p:nvPr/>
        </p:nvSpPr>
        <p:spPr>
          <a:xfrm>
            <a:off x="9766196" y="1477994"/>
            <a:ext cx="233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ENTORNO</a:t>
            </a:r>
          </a:p>
        </p:txBody>
      </p:sp>
      <p:pic>
        <p:nvPicPr>
          <p:cNvPr id="1026" name="Picture 2" descr="Ver las imágenes de origen">
            <a:extLst>
              <a:ext uri="{FF2B5EF4-FFF2-40B4-BE49-F238E27FC236}">
                <a16:creationId xmlns:a16="http://schemas.microsoft.com/office/drawing/2014/main" id="{7A00DC4E-A144-4736-ADFF-E67B17D74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243" y="2723329"/>
            <a:ext cx="488013" cy="48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11398C2-9BFB-44AD-AE39-5906A4814C81}"/>
              </a:ext>
            </a:extLst>
          </p:cNvPr>
          <p:cNvSpPr txBox="1"/>
          <p:nvPr/>
        </p:nvSpPr>
        <p:spPr>
          <a:xfrm>
            <a:off x="10337198" y="2505670"/>
            <a:ext cx="1816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SQL Management Studio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49CB59-CECA-4101-A9DB-AAE079E592A0}"/>
              </a:ext>
            </a:extLst>
          </p:cNvPr>
          <p:cNvSpPr txBox="1"/>
          <p:nvPr/>
        </p:nvSpPr>
        <p:spPr>
          <a:xfrm>
            <a:off x="4779109" y="4090373"/>
            <a:ext cx="149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/>
              <a:t>Database</a:t>
            </a:r>
            <a:r>
              <a:rPr lang="es-PE" dirty="0"/>
              <a:t> 11G</a:t>
            </a:r>
          </a:p>
        </p:txBody>
      </p:sp>
      <p:pic>
        <p:nvPicPr>
          <p:cNvPr id="1030" name="Picture 6" descr="Ver las imágenes de origen">
            <a:extLst>
              <a:ext uri="{FF2B5EF4-FFF2-40B4-BE49-F238E27FC236}">
                <a16:creationId xmlns:a16="http://schemas.microsoft.com/office/drawing/2014/main" id="{FD413CAD-42B8-487D-866E-4C842D25D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113" y="3540387"/>
            <a:ext cx="776896" cy="77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86F50D4-4917-4617-A314-82BA1873B6C1}"/>
              </a:ext>
            </a:extLst>
          </p:cNvPr>
          <p:cNvSpPr txBox="1"/>
          <p:nvPr/>
        </p:nvSpPr>
        <p:spPr>
          <a:xfrm>
            <a:off x="10375240" y="3622536"/>
            <a:ext cx="1816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ORACLE</a:t>
            </a:r>
          </a:p>
          <a:p>
            <a:pPr algn="ctr"/>
            <a:r>
              <a:rPr lang="es-PE" dirty="0"/>
              <a:t>SQL </a:t>
            </a:r>
            <a:r>
              <a:rPr lang="es-PE" dirty="0" err="1"/>
              <a:t>Developer</a:t>
            </a:r>
            <a:endParaRPr lang="es-PE" dirty="0"/>
          </a:p>
        </p:txBody>
      </p:sp>
      <p:pic>
        <p:nvPicPr>
          <p:cNvPr id="1032" name="Picture 8" descr="Ver las imágenes de origen">
            <a:extLst>
              <a:ext uri="{FF2B5EF4-FFF2-40B4-BE49-F238E27FC236}">
                <a16:creationId xmlns:a16="http://schemas.microsoft.com/office/drawing/2014/main" id="{D8A24B17-8F28-405E-9DCA-0A05A73AE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366" y="5605898"/>
            <a:ext cx="634997" cy="63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9BC579E-F9C3-46BF-8204-C17D35AE90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08038" y="4980911"/>
            <a:ext cx="2053251" cy="5684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B7BA392C-BCC6-4EA1-8E79-A04CC012D6FE}"/>
              </a:ext>
            </a:extLst>
          </p:cNvPr>
          <p:cNvSpPr txBox="1"/>
          <p:nvPr/>
        </p:nvSpPr>
        <p:spPr>
          <a:xfrm>
            <a:off x="10362102" y="5738730"/>
            <a:ext cx="181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err="1"/>
              <a:t>NoSQLBooster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0159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9 Conector recto">
            <a:extLst>
              <a:ext uri="{FF2B5EF4-FFF2-40B4-BE49-F238E27FC236}">
                <a16:creationId xmlns:a16="http://schemas.microsoft.com/office/drawing/2014/main" id="{2CBEF587-CAA3-47FD-8DE8-6D50B69ECAB8}"/>
              </a:ext>
            </a:extLst>
          </p:cNvPr>
          <p:cNvCxnSpPr>
            <a:cxnSpLocks/>
          </p:cNvCxnSpPr>
          <p:nvPr/>
        </p:nvCxnSpPr>
        <p:spPr>
          <a:xfrm flipH="1">
            <a:off x="0" y="867730"/>
            <a:ext cx="1219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17AD1F1-0C57-46D4-988B-14F809D8E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7" r="16910"/>
          <a:stretch/>
        </p:blipFill>
        <p:spPr>
          <a:xfrm>
            <a:off x="10111740" y="1"/>
            <a:ext cx="2080260" cy="933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58BF93-2853-4DF6-835F-66A7C63DF786}"/>
              </a:ext>
            </a:extLst>
          </p:cNvPr>
          <p:cNvSpPr txBox="1"/>
          <p:nvPr/>
        </p:nvSpPr>
        <p:spPr>
          <a:xfrm>
            <a:off x="335902" y="205106"/>
            <a:ext cx="5906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INTRODUCCIÓN A LAS BASES DE DATOS</a:t>
            </a:r>
          </a:p>
        </p:txBody>
      </p:sp>
      <p:pic>
        <p:nvPicPr>
          <p:cNvPr id="13" name="Picture 18">
            <a:extLst>
              <a:ext uri="{FF2B5EF4-FFF2-40B4-BE49-F238E27FC236}">
                <a16:creationId xmlns:a16="http://schemas.microsoft.com/office/drawing/2014/main" id="{4AF750DD-143A-4357-A476-DE104F252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743" y="1034532"/>
            <a:ext cx="6838514" cy="568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DA818C-0907-4337-9C9D-565235193046}"/>
              </a:ext>
            </a:extLst>
          </p:cNvPr>
          <p:cNvSpPr txBox="1"/>
          <p:nvPr/>
        </p:nvSpPr>
        <p:spPr>
          <a:xfrm>
            <a:off x="335902" y="1596055"/>
            <a:ext cx="1916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Ejemplo de uso de las bases de datos.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7934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9 Conector recto">
            <a:extLst>
              <a:ext uri="{FF2B5EF4-FFF2-40B4-BE49-F238E27FC236}">
                <a16:creationId xmlns:a16="http://schemas.microsoft.com/office/drawing/2014/main" id="{2CBEF587-CAA3-47FD-8DE8-6D50B69ECAB8}"/>
              </a:ext>
            </a:extLst>
          </p:cNvPr>
          <p:cNvCxnSpPr>
            <a:cxnSpLocks/>
          </p:cNvCxnSpPr>
          <p:nvPr/>
        </p:nvCxnSpPr>
        <p:spPr>
          <a:xfrm flipH="1">
            <a:off x="0" y="867730"/>
            <a:ext cx="1219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17AD1F1-0C57-46D4-988B-14F809D8E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7" r="16910"/>
          <a:stretch/>
        </p:blipFill>
        <p:spPr>
          <a:xfrm>
            <a:off x="10111740" y="1"/>
            <a:ext cx="2080260" cy="933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58BF93-2853-4DF6-835F-66A7C63DF786}"/>
              </a:ext>
            </a:extLst>
          </p:cNvPr>
          <p:cNvSpPr txBox="1"/>
          <p:nvPr/>
        </p:nvSpPr>
        <p:spPr>
          <a:xfrm>
            <a:off x="335902" y="205106"/>
            <a:ext cx="4822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FUNDAMENTOS DE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EDF28-5C55-4FC7-B2B9-03BA929197D2}"/>
              </a:ext>
            </a:extLst>
          </p:cNvPr>
          <p:cNvSpPr txBox="1"/>
          <p:nvPr/>
        </p:nvSpPr>
        <p:spPr>
          <a:xfrm>
            <a:off x="302606" y="1287065"/>
            <a:ext cx="2565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err="1"/>
              <a:t>Transact</a:t>
            </a:r>
            <a:r>
              <a:rPr lang="es-PE" sz="3200" b="1" dirty="0"/>
              <a:t> - 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A3E1C1-7431-479C-96B4-138B1D0AC1B5}"/>
              </a:ext>
            </a:extLst>
          </p:cNvPr>
          <p:cNvSpPr/>
          <p:nvPr/>
        </p:nvSpPr>
        <p:spPr>
          <a:xfrm>
            <a:off x="335901" y="1985372"/>
            <a:ext cx="508518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altLang="es-PE" sz="2400" dirty="0"/>
              <a:t>Es el lenguaje de programación usado para SQL Server.</a:t>
            </a:r>
          </a:p>
          <a:p>
            <a:pPr>
              <a:buFont typeface="Arial" panose="020B0604020202020204" pitchFamily="34" charset="0"/>
              <a:buChar char="•"/>
            </a:pPr>
            <a:endParaRPr lang="es-PE" altLang="es-PE" sz="2400" dirty="0"/>
          </a:p>
          <a:p>
            <a:r>
              <a:rPr lang="es-PE" altLang="es-PE" sz="2400" dirty="0"/>
              <a:t>Permite: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PE" altLang="es-PE" sz="2400" dirty="0"/>
              <a:t>Tener acceso a la información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PE" altLang="es-PE" sz="2400" dirty="0"/>
              <a:t>Realizar búsquedas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PE" altLang="es-PE" sz="2400" dirty="0"/>
              <a:t>Actualizar y administrar sistemas de bases de datos Relacionales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211C35-398D-4942-B699-02EC2A922955}"/>
              </a:ext>
            </a:extLst>
          </p:cNvPr>
          <p:cNvSpPr txBox="1"/>
          <p:nvPr/>
        </p:nvSpPr>
        <p:spPr>
          <a:xfrm>
            <a:off x="6229742" y="1287065"/>
            <a:ext cx="4395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/>
              <a:t>SQL Management Studio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1D8745-2ED7-4CD4-A223-9FDDBA87F402}"/>
              </a:ext>
            </a:extLst>
          </p:cNvPr>
          <p:cNvSpPr/>
          <p:nvPr/>
        </p:nvSpPr>
        <p:spPr>
          <a:xfrm>
            <a:off x="6229742" y="1985372"/>
            <a:ext cx="53775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altLang="es-PE" sz="2400" dirty="0"/>
              <a:t>Es una suite que ofrece herramientas para administrar bases de datos, hacer análisis de datos, </a:t>
            </a:r>
            <a:r>
              <a:rPr lang="es-PE" altLang="es-PE" sz="2400" dirty="0" err="1"/>
              <a:t>etc</a:t>
            </a:r>
            <a:r>
              <a:rPr lang="es-PE" altLang="es-PE" sz="2400" dirty="0"/>
              <a:t>…</a:t>
            </a:r>
          </a:p>
          <a:p>
            <a:pPr>
              <a:buFont typeface="Arial" panose="020B0604020202020204" pitchFamily="34" charset="0"/>
              <a:buChar char="•"/>
            </a:pPr>
            <a:endParaRPr lang="es-PE" altLang="es-PE" sz="2400" dirty="0"/>
          </a:p>
          <a:p>
            <a:r>
              <a:rPr lang="es-PE" altLang="es-PE" sz="2400" dirty="0"/>
              <a:t>Incluye: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PE" altLang="es-PE" sz="2400" dirty="0"/>
              <a:t>Motor de base de datos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PE" altLang="es-PE" sz="2400" dirty="0" err="1"/>
              <a:t>Analysis</a:t>
            </a:r>
            <a:r>
              <a:rPr lang="es-PE" altLang="es-PE" sz="2400" dirty="0"/>
              <a:t> </a:t>
            </a:r>
            <a:r>
              <a:rPr lang="es-PE" altLang="es-PE" sz="2400" dirty="0" err="1"/>
              <a:t>Services</a:t>
            </a:r>
            <a:endParaRPr lang="es-PE" altLang="es-PE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PE" altLang="es-PE" sz="2400" dirty="0" err="1"/>
              <a:t>Reporting</a:t>
            </a:r>
            <a:r>
              <a:rPr lang="es-PE" altLang="es-PE" sz="2400" dirty="0"/>
              <a:t> </a:t>
            </a:r>
            <a:r>
              <a:rPr lang="es-PE" altLang="es-PE" sz="2400" dirty="0" err="1"/>
              <a:t>Services</a:t>
            </a:r>
            <a:endParaRPr lang="es-PE" altLang="es-PE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64A783-2E5C-485D-9ECF-705009F95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089" y="5326190"/>
            <a:ext cx="2597117" cy="1328159"/>
          </a:xfrm>
          <a:prstGeom prst="rect">
            <a:avLst/>
          </a:prstGeom>
        </p:spPr>
      </p:pic>
      <p:pic>
        <p:nvPicPr>
          <p:cNvPr id="19" name="Picture 2" descr="Ver las imágenes de origen">
            <a:extLst>
              <a:ext uri="{FF2B5EF4-FFF2-40B4-BE49-F238E27FC236}">
                <a16:creationId xmlns:a16="http://schemas.microsoft.com/office/drawing/2014/main" id="{8CE57B37-A4BF-4A3A-947D-AD77C4A09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7814" y="3116980"/>
            <a:ext cx="1482104" cy="148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06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9 Conector recto">
            <a:extLst>
              <a:ext uri="{FF2B5EF4-FFF2-40B4-BE49-F238E27FC236}">
                <a16:creationId xmlns:a16="http://schemas.microsoft.com/office/drawing/2014/main" id="{2CBEF587-CAA3-47FD-8DE8-6D50B69ECAB8}"/>
              </a:ext>
            </a:extLst>
          </p:cNvPr>
          <p:cNvCxnSpPr>
            <a:cxnSpLocks/>
          </p:cNvCxnSpPr>
          <p:nvPr/>
        </p:nvCxnSpPr>
        <p:spPr>
          <a:xfrm flipH="1">
            <a:off x="0" y="867730"/>
            <a:ext cx="1219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17AD1F1-0C57-46D4-988B-14F809D8E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7" r="16910"/>
          <a:stretch/>
        </p:blipFill>
        <p:spPr>
          <a:xfrm>
            <a:off x="10111740" y="1"/>
            <a:ext cx="2080260" cy="933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58BF93-2853-4DF6-835F-66A7C63DF786}"/>
              </a:ext>
            </a:extLst>
          </p:cNvPr>
          <p:cNvSpPr txBox="1"/>
          <p:nvPr/>
        </p:nvSpPr>
        <p:spPr>
          <a:xfrm>
            <a:off x="335902" y="205106"/>
            <a:ext cx="4822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FUNDAMENTOS DE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EDF28-5C55-4FC7-B2B9-03BA929197D2}"/>
              </a:ext>
            </a:extLst>
          </p:cNvPr>
          <p:cNvSpPr txBox="1"/>
          <p:nvPr/>
        </p:nvSpPr>
        <p:spPr>
          <a:xfrm>
            <a:off x="302606" y="1287065"/>
            <a:ext cx="4395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/>
              <a:t>SQL Management Studio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A5835-9750-4A7C-B095-D4310D89F7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184" b="28571"/>
          <a:stretch/>
        </p:blipFill>
        <p:spPr>
          <a:xfrm>
            <a:off x="335902" y="1969112"/>
            <a:ext cx="8632510" cy="429173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BC0982-B9B9-4648-A8A5-0A898BA1A532}"/>
              </a:ext>
            </a:extLst>
          </p:cNvPr>
          <p:cNvCxnSpPr>
            <a:cxnSpLocks/>
          </p:cNvCxnSpPr>
          <p:nvPr/>
        </p:nvCxnSpPr>
        <p:spPr>
          <a:xfrm flipH="1">
            <a:off x="6811348" y="2645751"/>
            <a:ext cx="3172408" cy="124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2D08B4-6221-4F10-B34D-B7B8703B9A81}"/>
              </a:ext>
            </a:extLst>
          </p:cNvPr>
          <p:cNvCxnSpPr>
            <a:cxnSpLocks/>
          </p:cNvCxnSpPr>
          <p:nvPr/>
        </p:nvCxnSpPr>
        <p:spPr>
          <a:xfrm flipH="1">
            <a:off x="7001071" y="3528866"/>
            <a:ext cx="2982685" cy="52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C0BDD0E-EBBA-47B4-A7B8-50DC5CB2C727}"/>
              </a:ext>
            </a:extLst>
          </p:cNvPr>
          <p:cNvCxnSpPr>
            <a:cxnSpLocks/>
          </p:cNvCxnSpPr>
          <p:nvPr/>
        </p:nvCxnSpPr>
        <p:spPr>
          <a:xfrm flipH="1">
            <a:off x="7116149" y="4212249"/>
            <a:ext cx="2995591" cy="55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A808DB-AA35-4CC9-8C3C-8A5C0AEA84C0}"/>
              </a:ext>
            </a:extLst>
          </p:cNvPr>
          <p:cNvCxnSpPr>
            <a:cxnSpLocks/>
          </p:cNvCxnSpPr>
          <p:nvPr/>
        </p:nvCxnSpPr>
        <p:spPr>
          <a:xfrm flipH="1" flipV="1">
            <a:off x="7190796" y="4473594"/>
            <a:ext cx="2982684" cy="67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447284C-78D6-454E-B6E7-AFC7409F7238}"/>
              </a:ext>
            </a:extLst>
          </p:cNvPr>
          <p:cNvSpPr txBox="1"/>
          <p:nvPr/>
        </p:nvSpPr>
        <p:spPr>
          <a:xfrm>
            <a:off x="10111278" y="2461085"/>
            <a:ext cx="1720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Tipo de Servidor</a:t>
            </a:r>
          </a:p>
          <a:p>
            <a:r>
              <a:rPr lang="es-PE" dirty="0"/>
              <a:t>(Motor BD)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3AF696-B2F5-47AB-BF5A-3A77947952F7}"/>
              </a:ext>
            </a:extLst>
          </p:cNvPr>
          <p:cNvSpPr txBox="1"/>
          <p:nvPr/>
        </p:nvSpPr>
        <p:spPr>
          <a:xfrm>
            <a:off x="10111278" y="3327142"/>
            <a:ext cx="1893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Servidor/Instancia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59407D-82F4-4877-B9D7-3ED908720004}"/>
              </a:ext>
            </a:extLst>
          </p:cNvPr>
          <p:cNvSpPr txBox="1"/>
          <p:nvPr/>
        </p:nvSpPr>
        <p:spPr>
          <a:xfrm>
            <a:off x="10111279" y="4001154"/>
            <a:ext cx="158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Tipo de Autenticación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45C0C9-EBFA-4620-A451-A20EF82F6B2A}"/>
              </a:ext>
            </a:extLst>
          </p:cNvPr>
          <p:cNvSpPr txBox="1"/>
          <p:nvPr/>
        </p:nvSpPr>
        <p:spPr>
          <a:xfrm>
            <a:off x="10177051" y="4865351"/>
            <a:ext cx="1827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Inicio de Sesión y Contraseña</a:t>
            </a:r>
          </a:p>
        </p:txBody>
      </p:sp>
    </p:spTree>
    <p:extLst>
      <p:ext uri="{BB962C8B-B14F-4D97-AF65-F5344CB8AC3E}">
        <p14:creationId xmlns:p14="http://schemas.microsoft.com/office/powerpoint/2010/main" val="1927533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432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Nova Light</vt:lpstr>
      <vt:lpstr>Calibri</vt:lpstr>
      <vt:lpstr>Calibri Light</vt:lpstr>
      <vt:lpstr>Office Theme</vt:lpstr>
      <vt:lpstr>Capacitación en Tecnologías .NET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Valverde</dc:creator>
  <cp:lastModifiedBy>Fernando Valverde</cp:lastModifiedBy>
  <cp:revision>46</cp:revision>
  <dcterms:created xsi:type="dcterms:W3CDTF">2020-05-08T07:31:20Z</dcterms:created>
  <dcterms:modified xsi:type="dcterms:W3CDTF">2020-05-09T23:01:19Z</dcterms:modified>
</cp:coreProperties>
</file>